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82" r:id="rId4"/>
    <p:sldId id="281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8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4438FD87-92DC-4A5D-944D-80EAF8DFE528}">
          <p14:sldIdLst>
            <p14:sldId id="257"/>
            <p14:sldId id="256"/>
            <p14:sldId id="282"/>
            <p14:sldId id="281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2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6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5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4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2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9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4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6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2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7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SHB229 SİYASET BİLİMİ VE KAMU YÖNETİMİ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Arş. </a:t>
            </a:r>
            <a:r>
              <a:rPr lang="en-US" dirty="0" err="1" smtClean="0"/>
              <a:t>Gör</a:t>
            </a:r>
            <a:r>
              <a:rPr lang="en-US" dirty="0" smtClean="0"/>
              <a:t>. Dr. Burcu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Ocaklı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YEREL YÖNETİMLER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İl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İdaresi</a:t>
            </a:r>
            <a:endParaRPr lang="en-US" dirty="0" smtClean="0"/>
          </a:p>
          <a:p>
            <a:pPr lvl="1"/>
            <a:r>
              <a:rPr lang="en-US" dirty="0" smtClean="0"/>
              <a:t>İl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Meclisi</a:t>
            </a:r>
            <a:endParaRPr lang="en-US" dirty="0" smtClean="0"/>
          </a:p>
          <a:p>
            <a:pPr lvl="1"/>
            <a:r>
              <a:rPr lang="en-US" dirty="0" smtClean="0"/>
              <a:t>İl </a:t>
            </a:r>
            <a:r>
              <a:rPr lang="en-US" dirty="0" err="1" smtClean="0"/>
              <a:t>Encümeni</a:t>
            </a:r>
            <a:endParaRPr lang="en-US" dirty="0" smtClean="0"/>
          </a:p>
          <a:p>
            <a:pPr lvl="1"/>
            <a:r>
              <a:rPr lang="en-US" dirty="0" smtClean="0"/>
              <a:t>Vali</a:t>
            </a:r>
          </a:p>
          <a:p>
            <a:r>
              <a:rPr lang="en-US" dirty="0" err="1" smtClean="0"/>
              <a:t>Belediyeler</a:t>
            </a:r>
            <a:endParaRPr lang="en-US" dirty="0" smtClean="0"/>
          </a:p>
          <a:p>
            <a:r>
              <a:rPr lang="en-US" dirty="0" err="1" smtClean="0"/>
              <a:t>Köyler</a:t>
            </a:r>
            <a:r>
              <a:rPr lang="en-US" dirty="0" smtClean="0"/>
              <a:t> (</a:t>
            </a:r>
            <a:r>
              <a:rPr lang="en-US" dirty="0" err="1" smtClean="0"/>
              <a:t>muhtarlıklar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94888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Belediyeler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Klasik</a:t>
            </a:r>
            <a:r>
              <a:rPr lang="en-US" dirty="0" smtClean="0"/>
              <a:t> </a:t>
            </a:r>
            <a:r>
              <a:rPr lang="en-US" dirty="0" err="1" smtClean="0"/>
              <a:t>Belediyeler</a:t>
            </a:r>
            <a:endParaRPr lang="en-US" dirty="0" smtClean="0"/>
          </a:p>
          <a:p>
            <a:pPr lvl="1"/>
            <a:r>
              <a:rPr lang="en-US" dirty="0" smtClean="0"/>
              <a:t>İl</a:t>
            </a:r>
          </a:p>
          <a:p>
            <a:pPr lvl="1"/>
            <a:r>
              <a:rPr lang="en-US" dirty="0" err="1" smtClean="0"/>
              <a:t>İlçe</a:t>
            </a:r>
            <a:endParaRPr lang="en-US" dirty="0" smtClean="0"/>
          </a:p>
          <a:p>
            <a:pPr lvl="1"/>
            <a:r>
              <a:rPr lang="en-US" dirty="0" err="1" smtClean="0"/>
              <a:t>Belde</a:t>
            </a:r>
            <a:endParaRPr lang="en-US" dirty="0" smtClean="0"/>
          </a:p>
          <a:p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Şehir</a:t>
            </a:r>
            <a:r>
              <a:rPr lang="en-US" dirty="0" smtClean="0"/>
              <a:t> </a:t>
            </a:r>
            <a:r>
              <a:rPr lang="en-US" dirty="0" err="1" smtClean="0"/>
              <a:t>Belediyeleri</a:t>
            </a:r>
            <a:endParaRPr lang="en-US" dirty="0" smtClean="0"/>
          </a:p>
          <a:p>
            <a:pPr lvl="1"/>
            <a:r>
              <a:rPr lang="en-US" dirty="0" err="1" smtClean="0"/>
              <a:t>Büyükşehir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İlçe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899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Kuruluşları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Üçüncü</a:t>
            </a:r>
            <a:r>
              <a:rPr lang="en-US" dirty="0" smtClean="0"/>
              <a:t> </a:t>
            </a:r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birimleri</a:t>
            </a:r>
            <a:endParaRPr lang="en-US" dirty="0" smtClean="0"/>
          </a:p>
          <a:p>
            <a:pPr lvl="1"/>
            <a:r>
              <a:rPr lang="en-US" dirty="0" err="1" smtClean="0"/>
              <a:t>Üniversiteler</a:t>
            </a:r>
            <a:endParaRPr lang="en-US" dirty="0" smtClean="0"/>
          </a:p>
          <a:p>
            <a:pPr lvl="1"/>
            <a:r>
              <a:rPr lang="en-US" dirty="0" err="1" smtClean="0"/>
              <a:t>KİT’ler</a:t>
            </a:r>
            <a:endParaRPr lang="en-US" dirty="0" smtClean="0"/>
          </a:p>
          <a:p>
            <a:pPr lvl="1"/>
            <a:r>
              <a:rPr lang="en-US" dirty="0" smtClean="0"/>
              <a:t>TRT</a:t>
            </a:r>
          </a:p>
          <a:p>
            <a:pPr lvl="1"/>
            <a:r>
              <a:rPr lang="en-US" dirty="0" err="1" smtClean="0"/>
              <a:t>Barolar</a:t>
            </a:r>
            <a:endParaRPr lang="en-US" dirty="0"/>
          </a:p>
          <a:p>
            <a:pPr lvl="1"/>
            <a:r>
              <a:rPr lang="en-US" dirty="0" err="1" smtClean="0"/>
              <a:t>Ticaret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Sanayi</a:t>
            </a:r>
            <a:r>
              <a:rPr lang="en-US" dirty="0" smtClean="0"/>
              <a:t> </a:t>
            </a:r>
            <a:r>
              <a:rPr lang="en-US" dirty="0" err="1" smtClean="0"/>
              <a:t>Odaları</a:t>
            </a:r>
            <a:endParaRPr lang="en-US" dirty="0" smtClean="0"/>
          </a:p>
          <a:p>
            <a:pPr lvl="1"/>
            <a:r>
              <a:rPr lang="en-US" dirty="0" err="1" smtClean="0"/>
              <a:t>Düzenleyici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Denetleyici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057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Kaynakça</a:t>
            </a:r>
            <a:endParaRPr lang="en-US" dirty="0" smtClean="0"/>
          </a:p>
          <a:p>
            <a:r>
              <a:rPr lang="en-US" dirty="0" err="1" smtClean="0"/>
              <a:t>Eryılmaz</a:t>
            </a:r>
            <a:r>
              <a:rPr lang="en-US" dirty="0" smtClean="0"/>
              <a:t>, B. (2019)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</a:t>
            </a:r>
            <a:r>
              <a:rPr lang="en-US" dirty="0" smtClean="0"/>
              <a:t>. </a:t>
            </a:r>
            <a:r>
              <a:rPr lang="en-US" dirty="0" err="1" smtClean="0"/>
              <a:t>Süleyman</a:t>
            </a:r>
            <a:r>
              <a:rPr lang="en-US" dirty="0" smtClean="0"/>
              <a:t> </a:t>
            </a:r>
            <a:r>
              <a:rPr lang="en-US" dirty="0" err="1" smtClean="0"/>
              <a:t>Sözen</a:t>
            </a:r>
            <a:r>
              <a:rPr lang="en-US" dirty="0" smtClean="0"/>
              <a:t> (Ed). Kamu </a:t>
            </a:r>
            <a:r>
              <a:rPr lang="en-US" dirty="0" err="1" smtClean="0"/>
              <a:t>Yönetimi</a:t>
            </a:r>
            <a:r>
              <a:rPr lang="en-US" dirty="0" smtClean="0"/>
              <a:t>. </a:t>
            </a:r>
            <a:r>
              <a:rPr lang="en-US" dirty="0" err="1" smtClean="0"/>
              <a:t>Anadolu</a:t>
            </a:r>
            <a:r>
              <a:rPr lang="en-US" dirty="0" smtClean="0"/>
              <a:t> </a:t>
            </a:r>
            <a:r>
              <a:rPr lang="en-US" dirty="0" err="1" smtClean="0"/>
              <a:t>Üniversitesi</a:t>
            </a:r>
            <a:r>
              <a:rPr lang="en-US" dirty="0" smtClean="0"/>
              <a:t> </a:t>
            </a:r>
            <a:r>
              <a:rPr lang="en-US" dirty="0" err="1" smtClean="0"/>
              <a:t>Yayınları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12. </a:t>
            </a:r>
            <a:r>
              <a:rPr lang="en-US" dirty="0" err="1" smtClean="0"/>
              <a:t>Hafta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Kamu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8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TÜRK KAMU YÖNETİMİ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Kuruluşları</a:t>
            </a:r>
            <a:endParaRPr lang="en-US" dirty="0" smtClean="0"/>
          </a:p>
          <a:p>
            <a:pPr lvl="1"/>
            <a:r>
              <a:rPr lang="en-US" dirty="0" err="1" smtClean="0"/>
              <a:t>Başkent</a:t>
            </a:r>
            <a:r>
              <a:rPr lang="en-US" dirty="0" smtClean="0"/>
              <a:t> </a:t>
            </a:r>
            <a:r>
              <a:rPr lang="en-US" dirty="0" err="1" smtClean="0"/>
              <a:t>Örgütü</a:t>
            </a:r>
            <a:r>
              <a:rPr lang="en-US" dirty="0" smtClean="0"/>
              <a:t> (</a:t>
            </a:r>
            <a:r>
              <a:rPr lang="en-US" dirty="0" err="1" smtClean="0"/>
              <a:t>Cumhurbaşkanı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Bakanlıklar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Kuruluşlar</a:t>
            </a:r>
            <a:endParaRPr lang="en-US" dirty="0" smtClean="0"/>
          </a:p>
          <a:p>
            <a:pPr lvl="2"/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Kuruluşlar</a:t>
            </a:r>
            <a:endParaRPr lang="en-US" dirty="0" smtClean="0"/>
          </a:p>
          <a:p>
            <a:pPr lvl="1"/>
            <a:r>
              <a:rPr lang="en-US" dirty="0" err="1" smtClean="0"/>
              <a:t>Taşra</a:t>
            </a:r>
            <a:r>
              <a:rPr lang="en-US" dirty="0" smtClean="0"/>
              <a:t> </a:t>
            </a:r>
            <a:r>
              <a:rPr lang="en-US" dirty="0" err="1" smtClean="0"/>
              <a:t>Örgütü</a:t>
            </a:r>
            <a:r>
              <a:rPr lang="en-US" dirty="0" smtClean="0"/>
              <a:t> (İl, </a:t>
            </a:r>
            <a:r>
              <a:rPr lang="en-US" dirty="0" err="1" smtClean="0"/>
              <a:t>ilçe</a:t>
            </a:r>
            <a:r>
              <a:rPr lang="en-US" dirty="0" smtClean="0"/>
              <a:t>, </a:t>
            </a:r>
            <a:r>
              <a:rPr lang="en-US" dirty="0" err="1" smtClean="0"/>
              <a:t>bölge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Kuruluşları</a:t>
            </a:r>
            <a:endParaRPr lang="en-US" dirty="0" smtClean="0"/>
          </a:p>
          <a:p>
            <a:pPr lvl="1"/>
            <a:r>
              <a:rPr lang="en-US" dirty="0" err="1" smtClean="0"/>
              <a:t>Coğrafi</a:t>
            </a:r>
            <a:r>
              <a:rPr lang="en-US" dirty="0" smtClean="0"/>
              <a:t> </a:t>
            </a:r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Kuruluşları</a:t>
            </a:r>
            <a:r>
              <a:rPr lang="en-US" dirty="0" smtClean="0"/>
              <a:t> /</a:t>
            </a:r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Yönetimler</a:t>
            </a:r>
            <a:endParaRPr lang="en-US" dirty="0"/>
          </a:p>
          <a:p>
            <a:pPr lvl="2"/>
            <a:r>
              <a:rPr lang="en-US" dirty="0" smtClean="0"/>
              <a:t>İl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İdaresi</a:t>
            </a:r>
            <a:endParaRPr lang="en-US" dirty="0" smtClean="0"/>
          </a:p>
          <a:p>
            <a:pPr lvl="2"/>
            <a:r>
              <a:rPr lang="en-US" dirty="0" err="1" smtClean="0"/>
              <a:t>Belediye</a:t>
            </a:r>
            <a:endParaRPr lang="en-US" dirty="0" smtClean="0"/>
          </a:p>
          <a:p>
            <a:pPr lvl="2"/>
            <a:r>
              <a:rPr lang="en-US" dirty="0" err="1" smtClean="0"/>
              <a:t>Köy</a:t>
            </a:r>
            <a:r>
              <a:rPr lang="en-US" dirty="0" smtClean="0"/>
              <a:t>(</a:t>
            </a:r>
            <a:r>
              <a:rPr lang="en-US" dirty="0" err="1" smtClean="0"/>
              <a:t>muhtarlıklar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Fonksiyonel</a:t>
            </a:r>
            <a:r>
              <a:rPr lang="en-US" dirty="0" smtClean="0"/>
              <a:t> </a:t>
            </a:r>
            <a:r>
              <a:rPr lang="en-US" dirty="0" err="1"/>
              <a:t>Y</a:t>
            </a:r>
            <a:r>
              <a:rPr lang="en-US" dirty="0" err="1" smtClean="0"/>
              <a:t>erinden</a:t>
            </a:r>
            <a:r>
              <a:rPr lang="en-US" dirty="0" smtClean="0"/>
              <a:t> </a:t>
            </a:r>
            <a:r>
              <a:rPr lang="en-US" dirty="0" err="1"/>
              <a:t>Y</a:t>
            </a:r>
            <a:r>
              <a:rPr lang="en-US" dirty="0" err="1" smtClean="0"/>
              <a:t>önetim</a:t>
            </a:r>
            <a:r>
              <a:rPr lang="en-US" dirty="0" smtClean="0"/>
              <a:t> </a:t>
            </a:r>
            <a:r>
              <a:rPr lang="en-US" dirty="0" err="1" smtClean="0"/>
              <a:t>Kuruluşları</a:t>
            </a:r>
            <a:endParaRPr lang="en-US" dirty="0" smtClean="0"/>
          </a:p>
          <a:p>
            <a:pPr lvl="2"/>
            <a:r>
              <a:rPr lang="en-US" dirty="0" err="1" smtClean="0"/>
              <a:t>Üniversiteler</a:t>
            </a:r>
            <a:r>
              <a:rPr lang="en-US" dirty="0" smtClean="0"/>
              <a:t>, </a:t>
            </a:r>
            <a:r>
              <a:rPr lang="en-US" dirty="0" err="1" smtClean="0"/>
              <a:t>KİT’ler</a:t>
            </a:r>
            <a:r>
              <a:rPr lang="en-US" dirty="0" smtClean="0"/>
              <a:t> </a:t>
            </a:r>
            <a:r>
              <a:rPr lang="en-US" dirty="0" err="1" smtClean="0"/>
              <a:t>Meslek</a:t>
            </a:r>
            <a:r>
              <a:rPr lang="en-US" dirty="0" smtClean="0"/>
              <a:t> </a:t>
            </a:r>
            <a:r>
              <a:rPr lang="en-US" dirty="0" err="1" smtClean="0"/>
              <a:t>Kuruluşları</a:t>
            </a:r>
            <a:r>
              <a:rPr lang="en-US" dirty="0" smtClean="0"/>
              <a:t>, </a:t>
            </a:r>
            <a:r>
              <a:rPr lang="en-US" dirty="0" err="1" smtClean="0"/>
              <a:t>Düzenleyici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Denetleyici</a:t>
            </a:r>
            <a:r>
              <a:rPr lang="en-US" dirty="0" smtClean="0"/>
              <a:t> </a:t>
            </a:r>
            <a:r>
              <a:rPr lang="en-US" dirty="0" err="1" smtClean="0"/>
              <a:t>Kuruluşlar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349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Merkez</a:t>
            </a:r>
            <a:r>
              <a:rPr lang="en-US" dirty="0" smtClean="0"/>
              <a:t> (</a:t>
            </a:r>
            <a:r>
              <a:rPr lang="en-US" dirty="0" err="1" smtClean="0"/>
              <a:t>Başkent</a:t>
            </a:r>
            <a:r>
              <a:rPr lang="en-US" dirty="0" smtClean="0"/>
              <a:t>) </a:t>
            </a:r>
            <a:r>
              <a:rPr lang="en-US" dirty="0" err="1" smtClean="0"/>
              <a:t>Örgütü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Cumhurbaşkanı</a:t>
            </a:r>
            <a:endParaRPr lang="en-US" dirty="0" smtClean="0"/>
          </a:p>
          <a:p>
            <a:pPr lvl="1"/>
            <a:r>
              <a:rPr lang="en-US" dirty="0" smtClean="0"/>
              <a:t>21 </a:t>
            </a:r>
            <a:r>
              <a:rPr lang="en-US" dirty="0" err="1" smtClean="0"/>
              <a:t>Ocak</a:t>
            </a:r>
            <a:r>
              <a:rPr lang="en-US" dirty="0" smtClean="0"/>
              <a:t> 2017’de </a:t>
            </a:r>
            <a:r>
              <a:rPr lang="en-US" dirty="0" err="1" smtClean="0"/>
              <a:t>Parlamenter</a:t>
            </a:r>
            <a:r>
              <a:rPr lang="en-US" dirty="0" smtClean="0"/>
              <a:t> </a:t>
            </a:r>
            <a:r>
              <a:rPr lang="en-US" dirty="0" err="1" smtClean="0"/>
              <a:t>Sistemden</a:t>
            </a:r>
            <a:r>
              <a:rPr lang="en-US" dirty="0" smtClean="0"/>
              <a:t> </a:t>
            </a:r>
            <a:r>
              <a:rPr lang="en-US" dirty="0" err="1" smtClean="0"/>
              <a:t>Cumhurbaşkanlığı</a:t>
            </a:r>
            <a:r>
              <a:rPr lang="en-US" dirty="0" smtClean="0"/>
              <a:t> </a:t>
            </a:r>
            <a:r>
              <a:rPr lang="en-US" dirty="0" err="1" smtClean="0"/>
              <a:t>Sistemine</a:t>
            </a:r>
            <a:r>
              <a:rPr lang="en-US" dirty="0" smtClean="0"/>
              <a:t> </a:t>
            </a:r>
            <a:r>
              <a:rPr lang="en-US" dirty="0" err="1" smtClean="0"/>
              <a:t>geçilmiştir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Adaylık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Seçimi</a:t>
            </a:r>
            <a:endParaRPr lang="en-US" dirty="0" smtClean="0"/>
          </a:p>
          <a:p>
            <a:pPr lvl="1"/>
            <a:r>
              <a:rPr lang="en-US" dirty="0" smtClean="0"/>
              <a:t>40 </a:t>
            </a:r>
            <a:r>
              <a:rPr lang="en-US" dirty="0" err="1" smtClean="0"/>
              <a:t>yaşını</a:t>
            </a:r>
            <a:r>
              <a:rPr lang="en-US" dirty="0" smtClean="0"/>
              <a:t> </a:t>
            </a:r>
            <a:r>
              <a:rPr lang="en-US" dirty="0" err="1" smtClean="0"/>
              <a:t>doldurmuş</a:t>
            </a:r>
            <a:r>
              <a:rPr lang="en-US" dirty="0" smtClean="0"/>
              <a:t>, </a:t>
            </a:r>
            <a:r>
              <a:rPr lang="en-US" dirty="0" err="1" smtClean="0"/>
              <a:t>yükseköğrenim</a:t>
            </a:r>
            <a:r>
              <a:rPr lang="en-US" dirty="0" smtClean="0"/>
              <a:t> </a:t>
            </a:r>
            <a:r>
              <a:rPr lang="en-US" dirty="0" err="1" smtClean="0"/>
              <a:t>yapmış</a:t>
            </a:r>
            <a:r>
              <a:rPr lang="en-US" dirty="0" smtClean="0"/>
              <a:t>, </a:t>
            </a:r>
            <a:r>
              <a:rPr lang="en-US" dirty="0" err="1" smtClean="0"/>
              <a:t>milletvekili</a:t>
            </a:r>
            <a:r>
              <a:rPr lang="en-US" dirty="0" smtClean="0"/>
              <a:t> </a:t>
            </a:r>
            <a:r>
              <a:rPr lang="en-US" dirty="0" err="1" smtClean="0"/>
              <a:t>seçilme</a:t>
            </a:r>
            <a:r>
              <a:rPr lang="en-US" dirty="0" smtClean="0"/>
              <a:t> </a:t>
            </a:r>
            <a:r>
              <a:rPr lang="en-US" dirty="0" err="1" smtClean="0"/>
              <a:t>kriterleirni</a:t>
            </a:r>
            <a:r>
              <a:rPr lang="en-US" dirty="0" smtClean="0"/>
              <a:t> </a:t>
            </a:r>
            <a:r>
              <a:rPr lang="en-US" dirty="0" err="1" smtClean="0"/>
              <a:t>karşılayan</a:t>
            </a:r>
            <a:r>
              <a:rPr lang="en-US" dirty="0" smtClean="0"/>
              <a:t> </a:t>
            </a:r>
            <a:r>
              <a:rPr lang="en-US" dirty="0" err="1" smtClean="0"/>
              <a:t>adaylar</a:t>
            </a:r>
            <a:endParaRPr lang="en-US" dirty="0" smtClean="0"/>
          </a:p>
          <a:p>
            <a:pPr lvl="1"/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seçim</a:t>
            </a:r>
            <a:endParaRPr lang="en-US" dirty="0" smtClean="0"/>
          </a:p>
          <a:p>
            <a:pPr lvl="1"/>
            <a:r>
              <a:rPr lang="en-US" dirty="0" err="1" smtClean="0"/>
              <a:t>Genel</a:t>
            </a:r>
            <a:r>
              <a:rPr lang="en-US" dirty="0" smtClean="0"/>
              <a:t> oy, salt </a:t>
            </a:r>
            <a:r>
              <a:rPr lang="en-US" dirty="0" err="1" smtClean="0"/>
              <a:t>çoğunluk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10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Cumhurbaşkanın</a:t>
            </a:r>
            <a:r>
              <a:rPr lang="en-US" dirty="0" smtClean="0"/>
              <a:t> </a:t>
            </a:r>
            <a:r>
              <a:rPr lang="en-US" dirty="0" err="1" smtClean="0"/>
              <a:t>Görev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Yetkileri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Yürütme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endParaRPr lang="en-US" dirty="0" smtClean="0"/>
          </a:p>
          <a:p>
            <a:r>
              <a:rPr lang="en-US" dirty="0" err="1" smtClean="0"/>
              <a:t>Kanunları</a:t>
            </a:r>
            <a:r>
              <a:rPr lang="en-US" dirty="0" smtClean="0"/>
              <a:t> </a:t>
            </a:r>
            <a:r>
              <a:rPr lang="en-US" dirty="0" err="1" smtClean="0"/>
              <a:t>yayımlama</a:t>
            </a:r>
            <a:endParaRPr lang="en-US" dirty="0" smtClean="0"/>
          </a:p>
          <a:p>
            <a:r>
              <a:rPr lang="en-US" dirty="0" err="1" smtClean="0"/>
              <a:t>Kanunları</a:t>
            </a:r>
            <a:r>
              <a:rPr lang="en-US" dirty="0" smtClean="0"/>
              <a:t> </a:t>
            </a:r>
            <a:r>
              <a:rPr lang="en-US" dirty="0" err="1" smtClean="0"/>
              <a:t>tekrar</a:t>
            </a:r>
            <a:r>
              <a:rPr lang="en-US" dirty="0" smtClean="0"/>
              <a:t> </a:t>
            </a:r>
            <a:r>
              <a:rPr lang="en-US" dirty="0" err="1" smtClean="0"/>
              <a:t>görüşülmek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TBMM’ye</a:t>
            </a:r>
            <a:r>
              <a:rPr lang="en-US" dirty="0" smtClean="0"/>
              <a:t> </a:t>
            </a:r>
            <a:r>
              <a:rPr lang="en-US" dirty="0" err="1" smtClean="0"/>
              <a:t>gönderme</a:t>
            </a:r>
            <a:endParaRPr lang="en-US" dirty="0" smtClean="0"/>
          </a:p>
          <a:p>
            <a:r>
              <a:rPr lang="en-US" dirty="0" err="1"/>
              <a:t>Y</a:t>
            </a:r>
            <a:r>
              <a:rPr lang="en-US" dirty="0" err="1" smtClean="0"/>
              <a:t>ardımcılarını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bakanları</a:t>
            </a:r>
            <a:r>
              <a:rPr lang="en-US" dirty="0" smtClean="0"/>
              <a:t> </a:t>
            </a:r>
            <a:r>
              <a:rPr lang="en-US" dirty="0" err="1" smtClean="0"/>
              <a:t>atar</a:t>
            </a:r>
            <a:r>
              <a:rPr lang="en-US" dirty="0" smtClean="0"/>
              <a:t>, </a:t>
            </a:r>
            <a:r>
              <a:rPr lang="en-US" dirty="0" err="1" smtClean="0"/>
              <a:t>görevlerine</a:t>
            </a:r>
            <a:r>
              <a:rPr lang="en-US" dirty="0" smtClean="0"/>
              <a:t> son </a:t>
            </a:r>
            <a:r>
              <a:rPr lang="en-US" dirty="0" err="1" smtClean="0"/>
              <a:t>verir</a:t>
            </a:r>
            <a:endParaRPr lang="en-US" dirty="0" smtClean="0"/>
          </a:p>
          <a:p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kademe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yöneticilerini</a:t>
            </a:r>
            <a:r>
              <a:rPr lang="en-US" dirty="0" smtClean="0"/>
              <a:t> </a:t>
            </a:r>
            <a:r>
              <a:rPr lang="en-US" dirty="0" err="1" smtClean="0"/>
              <a:t>atama</a:t>
            </a:r>
            <a:endParaRPr lang="en-US" dirty="0" smtClean="0"/>
          </a:p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platformda</a:t>
            </a:r>
            <a:r>
              <a:rPr lang="en-US" dirty="0" smtClean="0"/>
              <a:t> </a:t>
            </a:r>
            <a:r>
              <a:rPr lang="en-US" dirty="0" err="1" smtClean="0"/>
              <a:t>ülkeyi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endParaRPr lang="en-US" dirty="0" smtClean="0"/>
          </a:p>
          <a:p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politikalarını</a:t>
            </a:r>
            <a:r>
              <a:rPr lang="en-US" dirty="0" smtClean="0"/>
              <a:t> </a:t>
            </a:r>
            <a:r>
              <a:rPr lang="en-US" dirty="0" err="1" smtClean="0"/>
              <a:t>belirleme</a:t>
            </a:r>
            <a:endParaRPr lang="en-US" dirty="0" smtClean="0"/>
          </a:p>
          <a:p>
            <a:r>
              <a:rPr lang="en-US" dirty="0" err="1" smtClean="0"/>
              <a:t>Kararname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yönetmelik</a:t>
            </a:r>
            <a:r>
              <a:rPr lang="en-US" dirty="0" smtClean="0"/>
              <a:t> </a:t>
            </a:r>
            <a:r>
              <a:rPr lang="en-US" dirty="0" err="1" smtClean="0"/>
              <a:t>çıkarma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84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Bakanlar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Bakanlıklar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Cumhurbaşkanı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atanırlar</a:t>
            </a:r>
            <a:endParaRPr lang="en-US" dirty="0" smtClean="0"/>
          </a:p>
          <a:p>
            <a:r>
              <a:rPr lang="en-US" dirty="0" smtClean="0"/>
              <a:t>Her </a:t>
            </a:r>
            <a:r>
              <a:rPr lang="en-US" dirty="0" err="1" smtClean="0"/>
              <a:t>bakanlık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bakan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endParaRPr lang="en-US" dirty="0" smtClean="0"/>
          </a:p>
          <a:p>
            <a:r>
              <a:rPr lang="en-US" dirty="0" smtClean="0"/>
              <a:t>TBMM </a:t>
            </a:r>
            <a:r>
              <a:rPr lang="en-US" dirty="0" err="1" smtClean="0"/>
              <a:t>üyeleri</a:t>
            </a:r>
            <a:r>
              <a:rPr lang="en-US" dirty="0" smtClean="0"/>
              <a:t> </a:t>
            </a:r>
            <a:r>
              <a:rPr lang="en-US" dirty="0" err="1" smtClean="0"/>
              <a:t>bakan</a:t>
            </a:r>
            <a:r>
              <a:rPr lang="en-US" dirty="0" smtClean="0"/>
              <a:t> </a:t>
            </a:r>
            <a:r>
              <a:rPr lang="en-US" dirty="0" err="1" smtClean="0"/>
              <a:t>olursa</a:t>
            </a:r>
            <a:r>
              <a:rPr lang="en-US" dirty="0" smtClean="0"/>
              <a:t> </a:t>
            </a:r>
            <a:r>
              <a:rPr lang="en-US" dirty="0" err="1" smtClean="0"/>
              <a:t>milletvekillikleri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erer</a:t>
            </a:r>
            <a:endParaRPr lang="en-US" dirty="0" smtClean="0"/>
          </a:p>
          <a:p>
            <a:r>
              <a:rPr lang="en-US" dirty="0" err="1" smtClean="0"/>
              <a:t>Görevleriyle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suçlarda</a:t>
            </a:r>
            <a:r>
              <a:rPr lang="en-US" dirty="0" smtClean="0"/>
              <a:t> </a:t>
            </a:r>
            <a:r>
              <a:rPr lang="en-US" dirty="0" err="1" smtClean="0"/>
              <a:t>dokunulmazlıkları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endParaRPr lang="en-US" dirty="0" smtClean="0"/>
          </a:p>
          <a:p>
            <a:r>
              <a:rPr lang="en-US" dirty="0" err="1" smtClean="0"/>
              <a:t>Bakanlık</a:t>
            </a:r>
            <a:r>
              <a:rPr lang="en-US" dirty="0" smtClean="0"/>
              <a:t> </a:t>
            </a:r>
            <a:r>
              <a:rPr lang="en-US" dirty="0" err="1" smtClean="0"/>
              <a:t>görevleriyle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cezai</a:t>
            </a:r>
            <a:r>
              <a:rPr lang="en-US" dirty="0" smtClean="0"/>
              <a:t> </a:t>
            </a:r>
            <a:r>
              <a:rPr lang="en-US" dirty="0" err="1" smtClean="0"/>
              <a:t>sorumlulukları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endParaRPr lang="en-US" dirty="0" smtClean="0"/>
          </a:p>
          <a:p>
            <a:r>
              <a:rPr lang="en-US" dirty="0" err="1" smtClean="0"/>
              <a:t>Cumhurbaşkanına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sorumludurlar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408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Bakanların</a:t>
            </a:r>
            <a:r>
              <a:rPr lang="en-US" dirty="0" smtClean="0"/>
              <a:t> </a:t>
            </a:r>
            <a:r>
              <a:rPr lang="en-US" dirty="0" err="1" smtClean="0"/>
              <a:t>başlıca</a:t>
            </a:r>
            <a:r>
              <a:rPr lang="en-US" dirty="0" smtClean="0"/>
              <a:t> </a:t>
            </a:r>
            <a:r>
              <a:rPr lang="en-US" dirty="0" err="1" smtClean="0"/>
              <a:t>görev</a:t>
            </a:r>
            <a:r>
              <a:rPr lang="en-US" dirty="0" smtClean="0"/>
              <a:t>, </a:t>
            </a:r>
            <a:r>
              <a:rPr lang="en-US" dirty="0" err="1" smtClean="0"/>
              <a:t>yetki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sorumlulukları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Bakanlığı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endParaRPr lang="en-US" dirty="0" smtClean="0"/>
          </a:p>
          <a:p>
            <a:r>
              <a:rPr lang="en-US" dirty="0" err="1" smtClean="0"/>
              <a:t>Bakanlık</a:t>
            </a:r>
            <a:r>
              <a:rPr lang="en-US" dirty="0" smtClean="0"/>
              <a:t> </a:t>
            </a:r>
            <a:r>
              <a:rPr lang="en-US" dirty="0" err="1" smtClean="0"/>
              <a:t>hizmetlerini</a:t>
            </a:r>
            <a:r>
              <a:rPr lang="en-US" dirty="0" smtClean="0"/>
              <a:t> </a:t>
            </a:r>
            <a:r>
              <a:rPr lang="en-US" dirty="0" err="1" smtClean="0"/>
              <a:t>mevzuata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yönetmek</a:t>
            </a:r>
            <a:endParaRPr lang="en-US" dirty="0" smtClean="0"/>
          </a:p>
          <a:p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bakanlıklarla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koordinasyon</a:t>
            </a:r>
            <a:endParaRPr lang="en-US" dirty="0" smtClean="0"/>
          </a:p>
          <a:p>
            <a:r>
              <a:rPr lang="en-US" dirty="0" err="1" smtClean="0"/>
              <a:t>Bakanlık</a:t>
            </a:r>
            <a:r>
              <a:rPr lang="en-US" dirty="0" smtClean="0"/>
              <a:t> </a:t>
            </a:r>
            <a:r>
              <a:rPr lang="en-US" dirty="0" err="1" smtClean="0"/>
              <a:t>merkez</a:t>
            </a:r>
            <a:r>
              <a:rPr lang="en-US" dirty="0" smtClean="0"/>
              <a:t>, </a:t>
            </a:r>
            <a:r>
              <a:rPr lang="en-US" dirty="0" err="1" smtClean="0"/>
              <a:t>taşra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yurtdışı</a:t>
            </a:r>
            <a:r>
              <a:rPr lang="en-US" dirty="0" smtClean="0"/>
              <a:t> </a:t>
            </a:r>
            <a:r>
              <a:rPr lang="en-US" dirty="0" err="1" smtClean="0"/>
              <a:t>teşkilat</a:t>
            </a:r>
            <a:r>
              <a:rPr lang="en-US" dirty="0" smtClean="0"/>
              <a:t> </a:t>
            </a:r>
            <a:r>
              <a:rPr lang="en-US" dirty="0" err="1" smtClean="0"/>
              <a:t>faaliyetlerini</a:t>
            </a:r>
            <a:r>
              <a:rPr lang="en-US" dirty="0" smtClean="0"/>
              <a:t> </a:t>
            </a:r>
            <a:r>
              <a:rPr lang="en-US" dirty="0" err="1" smtClean="0"/>
              <a:t>denetlemek</a:t>
            </a:r>
            <a:endParaRPr lang="en-US" dirty="0" smtClean="0"/>
          </a:p>
          <a:p>
            <a:r>
              <a:rPr lang="en-US" dirty="0" err="1" smtClean="0"/>
              <a:t>Bakanlığın</a:t>
            </a:r>
            <a:r>
              <a:rPr lang="en-US" dirty="0" smtClean="0"/>
              <a:t> </a:t>
            </a:r>
            <a:r>
              <a:rPr lang="en-US" dirty="0" err="1" smtClean="0"/>
              <a:t>faaliyet</a:t>
            </a:r>
            <a:r>
              <a:rPr lang="en-US" dirty="0" smtClean="0"/>
              <a:t> </a:t>
            </a:r>
            <a:r>
              <a:rPr lang="en-US" dirty="0" err="1" smtClean="0"/>
              <a:t>alanıyla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üretmek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yürütmek</a:t>
            </a:r>
            <a:endParaRPr lang="en-US" dirty="0" smtClean="0"/>
          </a:p>
          <a:p>
            <a:r>
              <a:rPr lang="en-US" dirty="0" err="1" smtClean="0"/>
              <a:t>Personelin</a:t>
            </a:r>
            <a:r>
              <a:rPr lang="en-US" dirty="0" smtClean="0"/>
              <a:t> </a:t>
            </a:r>
            <a:r>
              <a:rPr lang="en-US" dirty="0" err="1" smtClean="0"/>
              <a:t>özlük</a:t>
            </a:r>
            <a:r>
              <a:rPr lang="en-US" dirty="0" smtClean="0"/>
              <a:t> </a:t>
            </a:r>
            <a:r>
              <a:rPr lang="en-US" dirty="0" err="1" smtClean="0"/>
              <a:t>işlerini</a:t>
            </a:r>
            <a:r>
              <a:rPr lang="en-US" dirty="0" smtClean="0"/>
              <a:t> </a:t>
            </a:r>
            <a:r>
              <a:rPr lang="en-US" dirty="0" err="1" smtClean="0"/>
              <a:t>yürütmek</a:t>
            </a:r>
            <a:endParaRPr lang="en-US" dirty="0" smtClean="0"/>
          </a:p>
          <a:p>
            <a:r>
              <a:rPr lang="en-US" dirty="0" err="1" smtClean="0"/>
              <a:t>Bütçe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uygulaması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51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Merkezdeki</a:t>
            </a:r>
            <a:r>
              <a:rPr lang="en-US" dirty="0" smtClean="0"/>
              <a:t> </a:t>
            </a:r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Kuruluşlar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Kurulu</a:t>
            </a:r>
            <a:endParaRPr lang="en-US" dirty="0" smtClean="0"/>
          </a:p>
          <a:p>
            <a:r>
              <a:rPr lang="en-US" dirty="0" err="1" smtClean="0"/>
              <a:t>Danıştay</a:t>
            </a:r>
            <a:endParaRPr lang="en-US" dirty="0" smtClean="0"/>
          </a:p>
          <a:p>
            <a:r>
              <a:rPr lang="en-US" dirty="0" err="1" smtClean="0"/>
              <a:t>Sayıştay</a:t>
            </a:r>
            <a:endParaRPr lang="en-US" dirty="0" smtClean="0"/>
          </a:p>
          <a:p>
            <a:r>
              <a:rPr lang="en-US" dirty="0" smtClean="0"/>
              <a:t>Devlet </a:t>
            </a:r>
            <a:r>
              <a:rPr lang="en-US" dirty="0" err="1"/>
              <a:t>P</a:t>
            </a:r>
            <a:r>
              <a:rPr lang="en-US" dirty="0" err="1" smtClean="0"/>
              <a:t>ersonel</a:t>
            </a:r>
            <a:r>
              <a:rPr lang="en-US" dirty="0" smtClean="0"/>
              <a:t> </a:t>
            </a:r>
            <a:r>
              <a:rPr lang="en-US" dirty="0" err="1" smtClean="0"/>
              <a:t>Başkanlığı</a:t>
            </a:r>
            <a:endParaRPr lang="en-US" dirty="0"/>
          </a:p>
          <a:p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Konsey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241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Taşra</a:t>
            </a:r>
            <a:r>
              <a:rPr lang="en-US" dirty="0" smtClean="0"/>
              <a:t> </a:t>
            </a:r>
            <a:r>
              <a:rPr lang="en-US" dirty="0" err="1" smtClean="0"/>
              <a:t>Örgütü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İl-</a:t>
            </a:r>
            <a:r>
              <a:rPr lang="en-US" dirty="0" err="1" smtClean="0"/>
              <a:t>ilçe</a:t>
            </a:r>
            <a:r>
              <a:rPr lang="en-US" dirty="0" smtClean="0"/>
              <a:t> </a:t>
            </a:r>
            <a:r>
              <a:rPr lang="en-US" dirty="0" err="1" smtClean="0"/>
              <a:t>ayrımı</a:t>
            </a:r>
            <a:endParaRPr lang="en-US" dirty="0" smtClean="0"/>
          </a:p>
          <a:p>
            <a:r>
              <a:rPr lang="en-US" dirty="0" err="1" smtClean="0"/>
              <a:t>Mülki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, </a:t>
            </a:r>
            <a:r>
              <a:rPr lang="en-US" dirty="0" err="1" smtClean="0"/>
              <a:t>mülki</a:t>
            </a:r>
            <a:r>
              <a:rPr lang="en-US" dirty="0" smtClean="0"/>
              <a:t> </a:t>
            </a:r>
            <a:r>
              <a:rPr lang="en-US" dirty="0" err="1" smtClean="0"/>
              <a:t>idare</a:t>
            </a:r>
            <a:r>
              <a:rPr lang="en-US" dirty="0" smtClean="0"/>
              <a:t> </a:t>
            </a:r>
            <a:r>
              <a:rPr lang="en-US" dirty="0" err="1" smtClean="0"/>
              <a:t>amiri</a:t>
            </a:r>
            <a:endParaRPr lang="en-US" dirty="0" smtClean="0"/>
          </a:p>
          <a:p>
            <a:r>
              <a:rPr lang="en-US" dirty="0" smtClean="0"/>
              <a:t>İl </a:t>
            </a:r>
            <a:r>
              <a:rPr lang="en-US" dirty="0" err="1" smtClean="0"/>
              <a:t>yönetimi</a:t>
            </a:r>
            <a:endParaRPr lang="en-US" dirty="0" smtClean="0"/>
          </a:p>
          <a:p>
            <a:pPr lvl="1"/>
            <a:r>
              <a:rPr lang="en-US" dirty="0" err="1" smtClean="0"/>
              <a:t>Valilik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İl </a:t>
            </a:r>
            <a:r>
              <a:rPr lang="en-US" dirty="0" err="1" smtClean="0"/>
              <a:t>Müdürlükleri</a:t>
            </a:r>
            <a:endParaRPr lang="en-US" dirty="0" smtClean="0"/>
          </a:p>
          <a:p>
            <a:r>
              <a:rPr lang="en-US" dirty="0" err="1" smtClean="0"/>
              <a:t>İlçe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endParaRPr lang="en-US" dirty="0" smtClean="0"/>
          </a:p>
          <a:p>
            <a:pPr lvl="1"/>
            <a:r>
              <a:rPr lang="en-US" dirty="0" err="1" smtClean="0"/>
              <a:t>Kaymakamlıklar</a:t>
            </a:r>
            <a:endParaRPr lang="en-US" dirty="0" smtClean="0"/>
          </a:p>
          <a:p>
            <a:pPr lvl="1"/>
            <a:r>
              <a:rPr lang="en-US" dirty="0" err="1" smtClean="0"/>
              <a:t>İlçe</a:t>
            </a:r>
            <a:r>
              <a:rPr lang="en-US" dirty="0" smtClean="0"/>
              <a:t> </a:t>
            </a:r>
            <a:r>
              <a:rPr lang="en-US" dirty="0" err="1" smtClean="0"/>
              <a:t>müdürlükleri</a:t>
            </a:r>
            <a:endParaRPr lang="en-US" dirty="0" smtClean="0"/>
          </a:p>
          <a:p>
            <a:pPr lvl="1"/>
            <a:r>
              <a:rPr lang="en-US" dirty="0" err="1" smtClean="0"/>
              <a:t>İlçe</a:t>
            </a:r>
            <a:r>
              <a:rPr lang="en-US" dirty="0" smtClean="0"/>
              <a:t> </a:t>
            </a:r>
            <a:r>
              <a:rPr lang="en-US" dirty="0" err="1" smtClean="0"/>
              <a:t>idare</a:t>
            </a:r>
            <a:r>
              <a:rPr lang="en-US" dirty="0" smtClean="0"/>
              <a:t> </a:t>
            </a:r>
            <a:r>
              <a:rPr lang="en-US" dirty="0" err="1" smtClean="0"/>
              <a:t>kurulu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639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6058</TotalTime>
  <Words>344</Words>
  <Application>Microsoft Office PowerPoint</Application>
  <PresentationFormat>Geniş ekran</PresentationFormat>
  <Paragraphs>89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SHB229 SİYASET BİLİMİ VE KAMU YÖNETİMİ</vt:lpstr>
      <vt:lpstr>12. Hafta:</vt:lpstr>
      <vt:lpstr>TÜRK KAMU YÖNETİMİ</vt:lpstr>
      <vt:lpstr>Merkez (Başkent) Örgütü</vt:lpstr>
      <vt:lpstr>Cumhurbaşkanın Görev ve Yetkileri </vt:lpstr>
      <vt:lpstr>Bakanlar ve Bakanlıklar</vt:lpstr>
      <vt:lpstr>Bakanların başlıca görev, yetki ve sorumlulukları</vt:lpstr>
      <vt:lpstr>Merkezdeki Yardımcı Kuruluşlar</vt:lpstr>
      <vt:lpstr>Merkezi Yönetimin Taşra Örgütü</vt:lpstr>
      <vt:lpstr>YEREL YÖNETİMLER</vt:lpstr>
      <vt:lpstr>Belediyeler </vt:lpstr>
      <vt:lpstr>Hizmet Yerinden Yönetim Kuruluşları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SHB229 SİYASET BİLİMİ VE KAMU YÖNETİMİ</dc:title>
  <dc:creator>Burcu</dc:creator>
  <cp:lastModifiedBy>Burcu</cp:lastModifiedBy>
  <cp:revision>266</cp:revision>
  <dcterms:created xsi:type="dcterms:W3CDTF">2020-10-17T08:52:25Z</dcterms:created>
  <dcterms:modified xsi:type="dcterms:W3CDTF">2020-11-28T10:21:59Z</dcterms:modified>
</cp:coreProperties>
</file>