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75" r:id="rId3"/>
    <p:sldId id="281" r:id="rId4"/>
    <p:sldId id="276" r:id="rId5"/>
    <p:sldId id="277" r:id="rId6"/>
    <p:sldId id="278" r:id="rId7"/>
    <p:sldId id="279" r:id="rId8"/>
    <p:sldId id="280" r:id="rId9"/>
    <p:sldId id="274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13" autoAdjust="0"/>
    <p:restoredTop sz="94660"/>
  </p:normalViewPr>
  <p:slideViewPr>
    <p:cSldViewPr>
      <p:cViewPr varScale="1">
        <p:scale>
          <a:sx n="70" d="100"/>
          <a:sy n="70" d="100"/>
        </p:scale>
        <p:origin x="145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Yuvarlatılmış Dikdörtgen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Yuvarlatılmış Dikdörtgen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Başlık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0" name="19 Alt Başlık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11" name="1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Yuvarlatılmış Dikdörtgen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Yuvarlatılmış Dikdörtgen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Dikdörtgen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Yuvarlatılmış Dikdörtgen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Tek Köşesi Yuvarlatılmış Dikdörtgen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Dikdörtgen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Yuvarlatılmış Dikdörtgen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12 Başlık Yer Tutucusu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18" name="17 Altbilgi Yer Tutucusu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42910" y="1928802"/>
            <a:ext cx="7772400" cy="1470025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smtClean="0"/>
              <a:t>ANKARA ÜNİVERSİTESİ</a:t>
            </a:r>
            <a:br>
              <a:rPr lang="tr-TR" dirty="0" smtClean="0"/>
            </a:br>
            <a:r>
              <a:rPr lang="tr-TR" dirty="0" smtClean="0"/>
              <a:t>SAĞLIK BİLİMLERİ FAKÜLTESİ</a:t>
            </a:r>
            <a:br>
              <a:rPr lang="tr-TR" dirty="0" smtClean="0"/>
            </a:br>
            <a:r>
              <a:rPr lang="tr-TR" dirty="0" smtClean="0"/>
              <a:t>SOSYAL HİZMET BÖLÜMÜ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785786" y="4214818"/>
            <a:ext cx="7772400" cy="2143140"/>
          </a:xfrm>
        </p:spPr>
        <p:txBody>
          <a:bodyPr>
            <a:normAutofit/>
          </a:bodyPr>
          <a:lstStyle/>
          <a:p>
            <a:pPr algn="ctr"/>
            <a:r>
              <a:rPr lang="tr-TR" sz="3800" dirty="0" smtClean="0"/>
              <a:t>“SOSYAL HİZMETTE </a:t>
            </a:r>
          </a:p>
          <a:p>
            <a:pPr algn="ctr"/>
            <a:r>
              <a:rPr lang="tr-TR" sz="3800" dirty="0" smtClean="0"/>
              <a:t>BİLİŞİM TEKNOLOJİLERİ”</a:t>
            </a:r>
          </a:p>
          <a:p>
            <a:endParaRPr lang="tr-TR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x-none" kern="1600" cap="all" smtClean="0">
                <a:latin typeface="Calibri"/>
              </a:rPr>
              <a:t>İNSANİ HİZMET ÖRGÜTLERİNDE TEKNOLOJİ</a:t>
            </a:r>
            <a:r>
              <a:rPr lang="tr-TR" kern="1600" cap="all" dirty="0" smtClean="0">
                <a:latin typeface="Calibri"/>
              </a:rPr>
              <a:t/>
            </a:r>
            <a:br>
              <a:rPr lang="tr-TR" kern="1600" cap="all" dirty="0" smtClean="0">
                <a:latin typeface="Calibri"/>
              </a:rPr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i="1" dirty="0" err="1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bilgisayar</a:t>
            </a:r>
            <a:r>
              <a:rPr lang="en-US" i="1" dirty="0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US" i="1" dirty="0" err="1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sistemi</a:t>
            </a:r>
            <a:r>
              <a:rPr lang="en-US" i="1" dirty="0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US" i="1" dirty="0" err="1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ve</a:t>
            </a:r>
            <a:r>
              <a:rPr lang="en-US" i="1" dirty="0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US" i="1" dirty="0" err="1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bilişim</a:t>
            </a:r>
            <a:r>
              <a:rPr lang="en-US" i="1" dirty="0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US" i="1" dirty="0" err="1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teknolojilerindeki</a:t>
            </a:r>
            <a:r>
              <a:rPr lang="en-US" i="1" dirty="0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US" i="1" dirty="0" err="1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yeni</a:t>
            </a:r>
            <a:r>
              <a:rPr lang="en-US" i="1" dirty="0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US" i="1" dirty="0" err="1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gelişmeler</a:t>
            </a:r>
            <a:r>
              <a:rPr lang="en-US" i="1" dirty="0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, </a:t>
            </a:r>
            <a:r>
              <a:rPr lang="en-US" i="1" dirty="0" err="1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geleneksel</a:t>
            </a:r>
            <a:r>
              <a:rPr lang="en-US" i="1" dirty="0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US" i="1" dirty="0" err="1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örgüt</a:t>
            </a:r>
            <a:r>
              <a:rPr lang="en-US" i="1" dirty="0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US" i="1" dirty="0" err="1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kayıtları</a:t>
            </a:r>
            <a:r>
              <a:rPr lang="en-US" i="1" dirty="0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US" i="1" dirty="0" err="1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ya</a:t>
            </a:r>
            <a:r>
              <a:rPr lang="en-US" i="1" dirty="0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US" i="1" dirty="0" err="1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da</a:t>
            </a:r>
            <a:r>
              <a:rPr lang="en-US" i="1" dirty="0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US" i="1" dirty="0" err="1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arşivi</a:t>
            </a:r>
            <a:r>
              <a:rPr lang="en-US" i="1" dirty="0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US" i="1" dirty="0" err="1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yerine</a:t>
            </a:r>
            <a:r>
              <a:rPr lang="en-US" i="1" dirty="0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, web </a:t>
            </a:r>
            <a:r>
              <a:rPr lang="en-US" i="1" dirty="0" err="1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temelli</a:t>
            </a:r>
            <a:r>
              <a:rPr lang="en-US" i="1" dirty="0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US" i="1" dirty="0" err="1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yenilikleri</a:t>
            </a:r>
            <a:r>
              <a:rPr lang="en-US" i="1" dirty="0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US" i="1" dirty="0" err="1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ve</a:t>
            </a:r>
            <a:r>
              <a:rPr lang="en-US" i="1" dirty="0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US" i="1" dirty="0" err="1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sorunların</a:t>
            </a:r>
            <a:r>
              <a:rPr lang="en-US" i="1" dirty="0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US" i="1" dirty="0" err="1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çözümüne</a:t>
            </a:r>
            <a:r>
              <a:rPr lang="en-US" i="1" dirty="0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US" i="1" dirty="0" err="1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ilişkin</a:t>
            </a:r>
            <a:r>
              <a:rPr lang="en-US" i="1" dirty="0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US" i="1" dirty="0" err="1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farklı</a:t>
            </a:r>
            <a:r>
              <a:rPr lang="en-US" i="1" dirty="0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US" i="1" dirty="0" err="1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teknikleri</a:t>
            </a:r>
            <a:r>
              <a:rPr lang="en-US" i="1" dirty="0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US" i="1" dirty="0" err="1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önemli</a:t>
            </a:r>
            <a:r>
              <a:rPr lang="en-US" i="1" dirty="0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 hale </a:t>
            </a:r>
            <a:r>
              <a:rPr lang="en-US" i="1" dirty="0" err="1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getirmekte</a:t>
            </a:r>
            <a:r>
              <a:rPr lang="en-US" i="1" dirty="0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; </a:t>
            </a:r>
            <a:r>
              <a:rPr lang="en-US" i="1" dirty="0" err="1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bu</a:t>
            </a:r>
            <a:r>
              <a:rPr lang="en-US" i="1" dirty="0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US" i="1" dirty="0" err="1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gelişmeleri</a:t>
            </a:r>
            <a:r>
              <a:rPr lang="en-US" i="1" dirty="0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US" i="1" dirty="0" err="1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örgütlerin</a:t>
            </a:r>
            <a:r>
              <a:rPr lang="en-US" i="1" dirty="0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US" i="1" dirty="0" err="1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çalışmalarının</a:t>
            </a:r>
            <a:r>
              <a:rPr lang="en-US" i="1" dirty="0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US" i="1" dirty="0" err="1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merkezine</a:t>
            </a:r>
            <a:r>
              <a:rPr lang="en-US" i="1" dirty="0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US" i="1" dirty="0" err="1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taşımaktadır</a:t>
            </a:r>
            <a:r>
              <a:rPr lang="en-US" i="1" dirty="0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.</a:t>
            </a:r>
            <a:endParaRPr lang="tr-TR" i="1" dirty="0" smtClean="0">
              <a:solidFill>
                <a:srgbClr val="984806"/>
              </a:solidFill>
              <a:latin typeface="Calibri"/>
              <a:ea typeface="Times New Roman"/>
              <a:cs typeface="Times New Roman"/>
            </a:endParaRPr>
          </a:p>
          <a:p>
            <a:r>
              <a:rPr lang="en-US" i="1" dirty="0" smtClean="0">
                <a:latin typeface="Times New Roman"/>
                <a:ea typeface="Times New Roman"/>
              </a:rPr>
              <a:t> </a:t>
            </a:r>
            <a:r>
              <a:rPr lang="en-US" i="1" dirty="0" err="1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örgütlerde</a:t>
            </a:r>
            <a:r>
              <a:rPr lang="en-US" i="1" dirty="0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US" i="1" dirty="0" err="1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teknolojik</a:t>
            </a:r>
            <a:r>
              <a:rPr lang="en-US" i="1" dirty="0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US" i="1" dirty="0" err="1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sürecin</a:t>
            </a:r>
            <a:r>
              <a:rPr lang="en-US" i="1" dirty="0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 standardize </a:t>
            </a:r>
            <a:r>
              <a:rPr lang="en-US" i="1" dirty="0" err="1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edilmesi</a:t>
            </a:r>
            <a:r>
              <a:rPr lang="en-US" i="1" dirty="0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US" i="1" dirty="0" err="1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ve</a:t>
            </a:r>
            <a:r>
              <a:rPr lang="en-US" i="1" dirty="0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US" i="1" dirty="0" err="1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ölçülmesindeki</a:t>
            </a:r>
            <a:r>
              <a:rPr lang="en-US" i="1" dirty="0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US" i="1" dirty="0" err="1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güçlüğün</a:t>
            </a:r>
            <a:r>
              <a:rPr lang="en-US" i="1" dirty="0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US" i="1" dirty="0" err="1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aşılmasında</a:t>
            </a:r>
            <a:r>
              <a:rPr lang="en-US" i="1" dirty="0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US" i="1" dirty="0" err="1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taslaklar</a:t>
            </a:r>
            <a:r>
              <a:rPr lang="en-US" i="1" dirty="0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US" i="1" dirty="0" err="1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önemlidir</a:t>
            </a:r>
            <a:r>
              <a:rPr lang="en-US" i="1" dirty="0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. </a:t>
            </a:r>
            <a:r>
              <a:rPr lang="en-US" i="1" dirty="0" err="1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İlk</a:t>
            </a:r>
            <a:r>
              <a:rPr lang="en-US" i="1" dirty="0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 ham </a:t>
            </a:r>
            <a:r>
              <a:rPr lang="en-US" i="1" dirty="0" err="1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madde</a:t>
            </a:r>
            <a:r>
              <a:rPr lang="en-US" i="1" dirty="0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US" i="1" dirty="0" err="1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olarak</a:t>
            </a:r>
            <a:r>
              <a:rPr lang="en-US" i="1" dirty="0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 “</a:t>
            </a:r>
            <a:r>
              <a:rPr lang="en-US" i="1" dirty="0" err="1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müracaatçılar</a:t>
            </a:r>
            <a:r>
              <a:rPr lang="en-US" i="1" dirty="0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” </a:t>
            </a:r>
            <a:r>
              <a:rPr lang="en-US" i="1" dirty="0" err="1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çeşitli</a:t>
            </a:r>
            <a:r>
              <a:rPr lang="en-US" i="1" dirty="0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US" i="1" dirty="0" err="1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karakteristiklere</a:t>
            </a:r>
            <a:r>
              <a:rPr lang="en-US" i="1" dirty="0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US" i="1" dirty="0" err="1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ve</a:t>
            </a:r>
            <a:r>
              <a:rPr lang="en-US" i="1" dirty="0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US" i="1" dirty="0" err="1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motivasyonlara</a:t>
            </a:r>
            <a:r>
              <a:rPr lang="en-US" i="1" dirty="0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US" i="1" dirty="0" err="1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sahiptir</a:t>
            </a:r>
            <a:r>
              <a:rPr lang="en-US" i="1" dirty="0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. Her </a:t>
            </a:r>
            <a:r>
              <a:rPr lang="en-US" i="1" dirty="0" err="1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müracaatçı</a:t>
            </a:r>
            <a:r>
              <a:rPr lang="en-US" i="1" dirty="0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US" i="1" dirty="0" err="1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için</a:t>
            </a:r>
            <a:r>
              <a:rPr lang="en-US" i="1" dirty="0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US" i="1" dirty="0" err="1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sıklıkla</a:t>
            </a:r>
            <a:r>
              <a:rPr lang="en-US" i="1" dirty="0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US" i="1" dirty="0" err="1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profesyonel</a:t>
            </a:r>
            <a:r>
              <a:rPr lang="en-US" i="1" dirty="0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US" i="1" dirty="0" err="1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kararlar</a:t>
            </a:r>
            <a:r>
              <a:rPr lang="en-US" i="1" dirty="0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US" i="1" dirty="0" err="1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vermek</a:t>
            </a:r>
            <a:r>
              <a:rPr lang="en-US" i="1" dirty="0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US" i="1" dirty="0" err="1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gerekir</a:t>
            </a:r>
            <a:r>
              <a:rPr lang="en-US" i="1" dirty="0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. Bu </a:t>
            </a:r>
            <a:r>
              <a:rPr lang="en-US" i="1" dirty="0" err="1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müdahale</a:t>
            </a:r>
            <a:r>
              <a:rPr lang="en-US" i="1" dirty="0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US" i="1" dirty="0" err="1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sürecinde</a:t>
            </a:r>
            <a:r>
              <a:rPr lang="en-US" i="1" dirty="0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US" i="1" dirty="0" err="1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daha</a:t>
            </a:r>
            <a:r>
              <a:rPr lang="en-US" i="1" dirty="0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US" i="1" dirty="0" err="1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önce</a:t>
            </a:r>
            <a:r>
              <a:rPr lang="en-US" i="1" dirty="0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US" i="1" dirty="0" err="1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kullanılmış</a:t>
            </a:r>
            <a:r>
              <a:rPr lang="en-US" i="1" dirty="0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US" i="1" dirty="0" err="1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olan</a:t>
            </a:r>
            <a:r>
              <a:rPr lang="en-US" i="1" dirty="0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US" i="1" dirty="0" err="1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programlar</a:t>
            </a:r>
            <a:r>
              <a:rPr lang="en-US" i="1" dirty="0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US" i="1" dirty="0" err="1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ya</a:t>
            </a:r>
            <a:r>
              <a:rPr lang="en-US" i="1" dirty="0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 da </a:t>
            </a:r>
            <a:r>
              <a:rPr lang="en-US" i="1" dirty="0" err="1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olaya</a:t>
            </a:r>
            <a:r>
              <a:rPr lang="en-US" i="1" dirty="0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US" i="1" dirty="0" err="1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özgü</a:t>
            </a:r>
            <a:r>
              <a:rPr lang="en-US" i="1" dirty="0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US" i="1" dirty="0" err="1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hazırlanmış</a:t>
            </a:r>
            <a:r>
              <a:rPr lang="en-US" i="1" dirty="0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US" i="1" dirty="0" err="1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olan</a:t>
            </a:r>
            <a:r>
              <a:rPr lang="en-US" i="1" dirty="0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US" i="1" dirty="0" err="1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taslaklar</a:t>
            </a:r>
            <a:r>
              <a:rPr lang="en-US" i="1" dirty="0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US" i="1" dirty="0" err="1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dikkate</a:t>
            </a:r>
            <a:r>
              <a:rPr lang="en-US" i="1" dirty="0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US" i="1" dirty="0" err="1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alınmaktadır</a:t>
            </a:r>
            <a:r>
              <a:rPr lang="en-US" i="1" dirty="0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 </a:t>
            </a:r>
            <a:endParaRPr lang="tr-TR" i="1" dirty="0" smtClean="0">
              <a:solidFill>
                <a:srgbClr val="984806"/>
              </a:solidFill>
              <a:latin typeface="Calibri"/>
              <a:ea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 err="1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İnsani</a:t>
            </a:r>
            <a:r>
              <a:rPr lang="en-US" i="1" dirty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US" i="1" dirty="0" err="1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hizmet</a:t>
            </a:r>
            <a:r>
              <a:rPr lang="en-US" i="1" dirty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US" i="1" dirty="0" err="1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örgütlerinde</a:t>
            </a:r>
            <a:r>
              <a:rPr lang="en-US" i="1" dirty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US" i="1" dirty="0" err="1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teknoloji</a:t>
            </a:r>
            <a:r>
              <a:rPr lang="en-US" i="1" dirty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US" i="1" dirty="0" err="1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müracaatçı</a:t>
            </a:r>
            <a:r>
              <a:rPr lang="en-US" i="1" dirty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US" i="1" dirty="0" err="1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bireylerde</a:t>
            </a:r>
            <a:r>
              <a:rPr lang="en-US" i="1" dirty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US" i="1" dirty="0" err="1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istenen</a:t>
            </a:r>
            <a:r>
              <a:rPr lang="en-US" i="1" dirty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US" i="1" dirty="0" err="1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değişimin</a:t>
            </a:r>
            <a:r>
              <a:rPr lang="en-US" i="1" dirty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US" i="1" dirty="0" err="1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yakalanabilmesine</a:t>
            </a:r>
            <a:r>
              <a:rPr lang="en-US" i="1" dirty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US" i="1" dirty="0" err="1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odaklanmaktadır</a:t>
            </a:r>
            <a:r>
              <a:rPr lang="en-US" i="1" dirty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. </a:t>
            </a:r>
            <a:r>
              <a:rPr lang="en-US" i="1" dirty="0" err="1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Hizmet</a:t>
            </a:r>
            <a:r>
              <a:rPr lang="en-US" i="1" dirty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US" i="1" dirty="0" err="1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üreten</a:t>
            </a:r>
            <a:r>
              <a:rPr lang="en-US" i="1" dirty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US" i="1" dirty="0" err="1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bu</a:t>
            </a:r>
            <a:r>
              <a:rPr lang="en-US" i="1" dirty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US" i="1" dirty="0" err="1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örgütlerde</a:t>
            </a:r>
            <a:r>
              <a:rPr lang="en-US" i="1" dirty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US" i="1" dirty="0" err="1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teknoloji</a:t>
            </a:r>
            <a:r>
              <a:rPr lang="en-US" i="1" dirty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US" i="1" dirty="0" err="1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ve</a:t>
            </a:r>
            <a:r>
              <a:rPr lang="en-US" i="1" dirty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US" i="1" dirty="0" err="1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programlama</a:t>
            </a:r>
            <a:r>
              <a:rPr lang="en-US" i="1" dirty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US" i="1" dirty="0" err="1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çoğu</a:t>
            </a:r>
            <a:r>
              <a:rPr lang="en-US" i="1" dirty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 zaman </a:t>
            </a:r>
            <a:r>
              <a:rPr lang="en-US" i="1" dirty="0" err="1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müracaatçı</a:t>
            </a:r>
            <a:r>
              <a:rPr lang="en-US" i="1" dirty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US" i="1" dirty="0" err="1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ile</a:t>
            </a:r>
            <a:r>
              <a:rPr lang="en-US" i="1" dirty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US" i="1" dirty="0" err="1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meslek</a:t>
            </a:r>
            <a:r>
              <a:rPr lang="en-US" i="1" dirty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US" i="1" dirty="0" err="1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elemanının</a:t>
            </a:r>
            <a:r>
              <a:rPr lang="en-US" i="1" dirty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US" i="1" dirty="0" err="1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etkileşimi</a:t>
            </a:r>
            <a:r>
              <a:rPr lang="en-US" i="1" dirty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US" i="1" dirty="0" err="1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üzerine</a:t>
            </a:r>
            <a:r>
              <a:rPr lang="en-US" i="1" dirty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en-US" i="1" dirty="0" err="1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kurgulanmaktadır</a:t>
            </a:r>
            <a:r>
              <a:rPr lang="en-US" i="1" dirty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..</a:t>
            </a:r>
            <a:r>
              <a:rPr lang="en-US" dirty="0">
                <a:latin typeface="Calibri"/>
                <a:ea typeface="Times New Roman"/>
                <a:cs typeface="Times New Roman"/>
              </a:rPr>
              <a:t> </a:t>
            </a:r>
            <a:endParaRPr lang="tr-TR"/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14270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x-none" kern="1600" cap="all" smtClean="0">
                <a:latin typeface="Calibri"/>
              </a:rPr>
              <a:t>BiLGiSAYAR SiSTEMLERiNDE PROBLEM ÇÖZME VE DİYAGRAMLAR</a:t>
            </a:r>
            <a:r>
              <a:rPr lang="tr-TR" kern="1600" cap="all" dirty="0" smtClean="0">
                <a:latin typeface="Calibri"/>
              </a:rPr>
              <a:t/>
            </a:r>
            <a:br>
              <a:rPr lang="tr-TR" kern="1600" cap="all" dirty="0" smtClean="0">
                <a:latin typeface="Calibri"/>
              </a:rPr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i="1" dirty="0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Problemi Tanımlama</a:t>
            </a:r>
            <a:endParaRPr lang="tr-TR" dirty="0" smtClean="0">
              <a:latin typeface="Calibri"/>
              <a:ea typeface="Times New Roman"/>
              <a:cs typeface="Times New Roman"/>
            </a:endParaRPr>
          </a:p>
          <a:p>
            <a:pPr lvl="0"/>
            <a:r>
              <a:rPr lang="tr-TR" i="1" dirty="0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Yöntem Geliştirme</a:t>
            </a:r>
            <a:endParaRPr lang="tr-TR" dirty="0" smtClean="0">
              <a:latin typeface="Calibri"/>
              <a:ea typeface="Times New Roman"/>
              <a:cs typeface="Times New Roman"/>
            </a:endParaRPr>
          </a:p>
          <a:p>
            <a:pPr lvl="0"/>
            <a:r>
              <a:rPr lang="tr-TR" i="1" dirty="0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Girdi ve Çıktı Belirleme</a:t>
            </a:r>
            <a:endParaRPr lang="tr-TR" dirty="0" smtClean="0">
              <a:latin typeface="Calibri"/>
              <a:ea typeface="Times New Roman"/>
              <a:cs typeface="Times New Roman"/>
            </a:endParaRPr>
          </a:p>
          <a:p>
            <a:pPr lvl="0"/>
            <a:r>
              <a:rPr lang="tr-TR" i="1" dirty="0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Çözümü Kâğıt Üzerinde Gösterme</a:t>
            </a:r>
          </a:p>
          <a:p>
            <a:r>
              <a:rPr lang="tr-TR" i="1" dirty="0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Çözümü Deneme</a:t>
            </a:r>
            <a:endParaRPr lang="tr-TR" dirty="0" smtClean="0">
              <a:latin typeface="Calibri"/>
              <a:ea typeface="Times New Roman"/>
              <a:cs typeface="Times New Roman"/>
            </a:endParaRPr>
          </a:p>
          <a:p>
            <a:r>
              <a:rPr lang="tr-TR" i="1" dirty="0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Çözümü Geliştirme</a:t>
            </a:r>
            <a:endParaRPr lang="tr-TR" dirty="0" smtClean="0">
              <a:latin typeface="Calibri"/>
              <a:ea typeface="Times New Roman"/>
              <a:cs typeface="Times New Roman"/>
            </a:endParaRPr>
          </a:p>
          <a:p>
            <a:pPr lvl="0"/>
            <a:r>
              <a:rPr lang="tr-TR" i="1" dirty="0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Programlamada Karşılaşılan Hata Türleri</a:t>
            </a:r>
            <a:endParaRPr lang="tr-TR" dirty="0" smtClean="0">
              <a:latin typeface="Calibri"/>
              <a:ea typeface="Times New Roman"/>
              <a:cs typeface="Times New Roman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cap="all" dirty="0" err="1" smtClean="0"/>
              <a:t>Algorİtma</a:t>
            </a:r>
            <a:r>
              <a:rPr lang="tr-TR" cap="all" dirty="0" smtClean="0"/>
              <a:t/>
            </a:r>
            <a:br>
              <a:rPr lang="tr-TR" cap="all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latin typeface="Calibri"/>
                <a:ea typeface="Times New Roman"/>
                <a:cs typeface="Times New Roman"/>
              </a:rPr>
              <a:t>bir</a:t>
            </a:r>
            <a:r>
              <a:rPr lang="en-US" dirty="0" smtClean="0">
                <a:latin typeface="Calibri"/>
                <a:ea typeface="Times New Roman"/>
                <a:cs typeface="Times New Roman"/>
              </a:rPr>
              <a:t> </a:t>
            </a:r>
            <a:r>
              <a:rPr lang="en-US" dirty="0" err="1" smtClean="0">
                <a:latin typeface="Calibri"/>
                <a:ea typeface="Times New Roman"/>
                <a:cs typeface="Times New Roman"/>
              </a:rPr>
              <a:t>alanda</a:t>
            </a:r>
            <a:r>
              <a:rPr lang="en-US" dirty="0" smtClean="0">
                <a:latin typeface="Calibri"/>
                <a:ea typeface="Times New Roman"/>
                <a:cs typeface="Times New Roman"/>
              </a:rPr>
              <a:t>, (</a:t>
            </a:r>
            <a:r>
              <a:rPr lang="en-US" dirty="0" err="1" smtClean="0">
                <a:latin typeface="Calibri"/>
                <a:ea typeface="Times New Roman"/>
                <a:cs typeface="Times New Roman"/>
              </a:rPr>
              <a:t>mühendislik</a:t>
            </a:r>
            <a:r>
              <a:rPr lang="en-US" dirty="0" smtClean="0">
                <a:latin typeface="Calibri"/>
                <a:ea typeface="Times New Roman"/>
                <a:cs typeface="Times New Roman"/>
              </a:rPr>
              <a:t>, </a:t>
            </a:r>
            <a:r>
              <a:rPr lang="en-US" dirty="0" err="1" smtClean="0">
                <a:latin typeface="Calibri"/>
                <a:ea typeface="Times New Roman"/>
                <a:cs typeface="Times New Roman"/>
              </a:rPr>
              <a:t>ekonomi</a:t>
            </a:r>
            <a:r>
              <a:rPr lang="en-US" dirty="0" smtClean="0">
                <a:latin typeface="Calibri"/>
                <a:ea typeface="Times New Roman"/>
                <a:cs typeface="Times New Roman"/>
              </a:rPr>
              <a:t>, </a:t>
            </a:r>
            <a:r>
              <a:rPr lang="en-US" dirty="0" err="1" smtClean="0">
                <a:latin typeface="Calibri"/>
                <a:ea typeface="Times New Roman"/>
                <a:cs typeface="Times New Roman"/>
              </a:rPr>
              <a:t>bilgisayar</a:t>
            </a:r>
            <a:r>
              <a:rPr lang="en-US" dirty="0" smtClean="0">
                <a:latin typeface="Calibri"/>
                <a:ea typeface="Times New Roman"/>
                <a:cs typeface="Times New Roman"/>
              </a:rPr>
              <a:t>…) </a:t>
            </a:r>
            <a:r>
              <a:rPr lang="en-US" dirty="0" err="1" smtClean="0">
                <a:latin typeface="Calibri"/>
                <a:ea typeface="Times New Roman"/>
                <a:cs typeface="Times New Roman"/>
              </a:rPr>
              <a:t>problemlerin</a:t>
            </a:r>
            <a:r>
              <a:rPr lang="en-US" dirty="0" smtClean="0">
                <a:latin typeface="Calibri"/>
                <a:ea typeface="Times New Roman"/>
                <a:cs typeface="Times New Roman"/>
              </a:rPr>
              <a:t> </a:t>
            </a:r>
            <a:r>
              <a:rPr lang="en-US" dirty="0" err="1" smtClean="0">
                <a:latin typeface="Calibri"/>
                <a:ea typeface="Times New Roman"/>
                <a:cs typeface="Times New Roman"/>
              </a:rPr>
              <a:t>çözümünde</a:t>
            </a:r>
            <a:r>
              <a:rPr lang="en-US" dirty="0" smtClean="0">
                <a:latin typeface="Calibri"/>
                <a:ea typeface="Times New Roman"/>
                <a:cs typeface="Times New Roman"/>
              </a:rPr>
              <a:t> ilk </a:t>
            </a:r>
            <a:r>
              <a:rPr lang="en-US" dirty="0" err="1" smtClean="0">
                <a:latin typeface="Calibri"/>
                <a:ea typeface="Times New Roman"/>
                <a:cs typeface="Times New Roman"/>
              </a:rPr>
              <a:t>önce</a:t>
            </a:r>
            <a:r>
              <a:rPr lang="en-US" dirty="0" smtClean="0">
                <a:latin typeface="Calibri"/>
                <a:ea typeface="Times New Roman"/>
                <a:cs typeface="Times New Roman"/>
              </a:rPr>
              <a:t> </a:t>
            </a:r>
            <a:r>
              <a:rPr lang="en-US" dirty="0" err="1" smtClean="0">
                <a:latin typeface="Calibri"/>
                <a:ea typeface="Times New Roman"/>
                <a:cs typeface="Times New Roman"/>
              </a:rPr>
              <a:t>problemin</a:t>
            </a:r>
            <a:r>
              <a:rPr lang="en-US" dirty="0" smtClean="0">
                <a:latin typeface="Calibri"/>
                <a:ea typeface="Times New Roman"/>
                <a:cs typeface="Times New Roman"/>
              </a:rPr>
              <a:t> </a:t>
            </a:r>
            <a:r>
              <a:rPr lang="en-US" dirty="0" err="1" smtClean="0">
                <a:latin typeface="Calibri"/>
                <a:ea typeface="Times New Roman"/>
                <a:cs typeface="Times New Roman"/>
              </a:rPr>
              <a:t>anlaşılması</a:t>
            </a:r>
            <a:r>
              <a:rPr lang="en-US" dirty="0" smtClean="0">
                <a:latin typeface="Calibri"/>
                <a:ea typeface="Times New Roman"/>
                <a:cs typeface="Times New Roman"/>
              </a:rPr>
              <a:t>, </a:t>
            </a:r>
            <a:r>
              <a:rPr lang="en-US" dirty="0" err="1" smtClean="0">
                <a:latin typeface="Calibri"/>
                <a:ea typeface="Times New Roman"/>
                <a:cs typeface="Times New Roman"/>
              </a:rPr>
              <a:t>sonra</a:t>
            </a:r>
            <a:r>
              <a:rPr lang="en-US" dirty="0" smtClean="0">
                <a:latin typeface="Calibri"/>
                <a:ea typeface="Times New Roman"/>
                <a:cs typeface="Times New Roman"/>
              </a:rPr>
              <a:t> </a:t>
            </a:r>
            <a:r>
              <a:rPr lang="en-US" dirty="0" err="1" smtClean="0">
                <a:latin typeface="Calibri"/>
                <a:ea typeface="Times New Roman"/>
                <a:cs typeface="Times New Roman"/>
              </a:rPr>
              <a:t>çözümün</a:t>
            </a:r>
            <a:r>
              <a:rPr lang="en-US" dirty="0" smtClean="0">
                <a:latin typeface="Calibri"/>
                <a:ea typeface="Times New Roman"/>
                <a:cs typeface="Times New Roman"/>
              </a:rPr>
              <a:t> </a:t>
            </a:r>
            <a:r>
              <a:rPr lang="en-US" dirty="0" err="1" smtClean="0">
                <a:latin typeface="Calibri"/>
                <a:ea typeface="Times New Roman"/>
                <a:cs typeface="Times New Roman"/>
              </a:rPr>
              <a:t>tasarlanması</a:t>
            </a:r>
            <a:r>
              <a:rPr lang="en-US" dirty="0" smtClean="0">
                <a:latin typeface="Calibri"/>
                <a:ea typeface="Times New Roman"/>
                <a:cs typeface="Times New Roman"/>
              </a:rPr>
              <a:t> </a:t>
            </a:r>
            <a:r>
              <a:rPr lang="en-US" dirty="0" err="1" smtClean="0">
                <a:latin typeface="Calibri"/>
                <a:ea typeface="Times New Roman"/>
                <a:cs typeface="Times New Roman"/>
              </a:rPr>
              <a:t>ve</a:t>
            </a:r>
            <a:r>
              <a:rPr lang="en-US" dirty="0" smtClean="0">
                <a:latin typeface="Calibri"/>
                <a:ea typeface="Times New Roman"/>
                <a:cs typeface="Times New Roman"/>
              </a:rPr>
              <a:t> </a:t>
            </a:r>
            <a:r>
              <a:rPr lang="en-US" dirty="0" err="1" smtClean="0">
                <a:latin typeface="Calibri"/>
                <a:ea typeface="Times New Roman"/>
                <a:cs typeface="Times New Roman"/>
              </a:rPr>
              <a:t>sonra</a:t>
            </a:r>
            <a:r>
              <a:rPr lang="en-US" dirty="0" smtClean="0">
                <a:latin typeface="Calibri"/>
                <a:ea typeface="Times New Roman"/>
                <a:cs typeface="Times New Roman"/>
              </a:rPr>
              <a:t> </a:t>
            </a:r>
            <a:r>
              <a:rPr lang="en-US" dirty="0" err="1" smtClean="0">
                <a:latin typeface="Calibri"/>
                <a:ea typeface="Times New Roman"/>
                <a:cs typeface="Times New Roman"/>
              </a:rPr>
              <a:t>çözümün</a:t>
            </a:r>
            <a:r>
              <a:rPr lang="en-US" dirty="0" smtClean="0">
                <a:latin typeface="Calibri"/>
                <a:ea typeface="Times New Roman"/>
                <a:cs typeface="Times New Roman"/>
              </a:rPr>
              <a:t> </a:t>
            </a:r>
            <a:r>
              <a:rPr lang="en-US" dirty="0" err="1" smtClean="0">
                <a:latin typeface="Calibri"/>
                <a:ea typeface="Times New Roman"/>
                <a:cs typeface="Times New Roman"/>
              </a:rPr>
              <a:t>şemalarla</a:t>
            </a:r>
            <a:r>
              <a:rPr lang="en-US" dirty="0" smtClean="0">
                <a:latin typeface="Calibri"/>
                <a:ea typeface="Times New Roman"/>
                <a:cs typeface="Times New Roman"/>
              </a:rPr>
              <a:t> </a:t>
            </a:r>
            <a:r>
              <a:rPr lang="en-US" dirty="0" err="1" smtClean="0">
                <a:latin typeface="Calibri"/>
                <a:ea typeface="Times New Roman"/>
                <a:cs typeface="Times New Roman"/>
              </a:rPr>
              <a:t>gösterilmesi</a:t>
            </a:r>
            <a:r>
              <a:rPr lang="en-US" dirty="0" smtClean="0">
                <a:latin typeface="Calibri"/>
                <a:ea typeface="Times New Roman"/>
                <a:cs typeface="Times New Roman"/>
              </a:rPr>
              <a:t> </a:t>
            </a:r>
            <a:r>
              <a:rPr lang="en-US" dirty="0" err="1" smtClean="0">
                <a:latin typeface="Calibri"/>
                <a:ea typeface="Times New Roman"/>
                <a:cs typeface="Times New Roman"/>
              </a:rPr>
              <a:t>gerekir</a:t>
            </a:r>
            <a:r>
              <a:rPr lang="en-US" dirty="0" smtClean="0">
                <a:latin typeface="Calibri"/>
                <a:ea typeface="Times New Roman"/>
                <a:cs typeface="Times New Roman"/>
              </a:rPr>
              <a:t>. </a:t>
            </a:r>
            <a:r>
              <a:rPr lang="en-US" dirty="0" err="1" smtClean="0">
                <a:latin typeface="Calibri"/>
                <a:ea typeface="Times New Roman"/>
                <a:cs typeface="Times New Roman"/>
              </a:rPr>
              <a:t>Problemin</a:t>
            </a:r>
            <a:r>
              <a:rPr lang="en-US" dirty="0" smtClean="0">
                <a:latin typeface="Calibri"/>
                <a:ea typeface="Times New Roman"/>
                <a:cs typeface="Times New Roman"/>
              </a:rPr>
              <a:t> </a:t>
            </a:r>
            <a:r>
              <a:rPr lang="en-US" dirty="0" err="1" smtClean="0">
                <a:latin typeface="Calibri"/>
                <a:ea typeface="Times New Roman"/>
                <a:cs typeface="Times New Roman"/>
              </a:rPr>
              <a:t>doğru</a:t>
            </a:r>
            <a:r>
              <a:rPr lang="en-US" dirty="0" smtClean="0">
                <a:latin typeface="Calibri"/>
                <a:ea typeface="Times New Roman"/>
                <a:cs typeface="Times New Roman"/>
              </a:rPr>
              <a:t> </a:t>
            </a:r>
            <a:r>
              <a:rPr lang="en-US" dirty="0" err="1" smtClean="0">
                <a:latin typeface="Calibri"/>
                <a:ea typeface="Times New Roman"/>
                <a:cs typeface="Times New Roman"/>
              </a:rPr>
              <a:t>bir</a:t>
            </a:r>
            <a:r>
              <a:rPr lang="en-US" dirty="0" smtClean="0">
                <a:latin typeface="Calibri"/>
                <a:ea typeface="Times New Roman"/>
                <a:cs typeface="Times New Roman"/>
              </a:rPr>
              <a:t> </a:t>
            </a:r>
            <a:r>
              <a:rPr lang="en-US" dirty="0" err="1" smtClean="0">
                <a:latin typeface="Calibri"/>
                <a:ea typeface="Times New Roman"/>
                <a:cs typeface="Times New Roman"/>
              </a:rPr>
              <a:t>şekilde</a:t>
            </a:r>
            <a:r>
              <a:rPr lang="en-US" dirty="0" smtClean="0">
                <a:latin typeface="Calibri"/>
                <a:ea typeface="Times New Roman"/>
                <a:cs typeface="Times New Roman"/>
              </a:rPr>
              <a:t> </a:t>
            </a:r>
            <a:r>
              <a:rPr lang="en-US" dirty="0" err="1" smtClean="0">
                <a:latin typeface="Calibri"/>
                <a:ea typeface="Times New Roman"/>
                <a:cs typeface="Times New Roman"/>
              </a:rPr>
              <a:t>çözülmesi</a:t>
            </a:r>
            <a:r>
              <a:rPr lang="en-US" dirty="0" smtClean="0">
                <a:latin typeface="Calibri"/>
                <a:ea typeface="Times New Roman"/>
                <a:cs typeface="Times New Roman"/>
              </a:rPr>
              <a:t> </a:t>
            </a:r>
            <a:r>
              <a:rPr lang="en-US" dirty="0" err="1" smtClean="0">
                <a:latin typeface="Calibri"/>
                <a:ea typeface="Times New Roman"/>
                <a:cs typeface="Times New Roman"/>
              </a:rPr>
              <a:t>için</a:t>
            </a:r>
            <a:r>
              <a:rPr lang="en-US" dirty="0" smtClean="0">
                <a:latin typeface="Calibri"/>
                <a:ea typeface="Times New Roman"/>
                <a:cs typeface="Times New Roman"/>
              </a:rPr>
              <a:t> </a:t>
            </a:r>
            <a:r>
              <a:rPr lang="en-US" dirty="0" err="1" smtClean="0">
                <a:latin typeface="Calibri"/>
                <a:ea typeface="Times New Roman"/>
                <a:cs typeface="Times New Roman"/>
              </a:rPr>
              <a:t>gerekli</a:t>
            </a:r>
            <a:r>
              <a:rPr lang="en-US" dirty="0" smtClean="0">
                <a:latin typeface="Calibri"/>
                <a:ea typeface="Times New Roman"/>
                <a:cs typeface="Times New Roman"/>
              </a:rPr>
              <a:t> </a:t>
            </a:r>
            <a:r>
              <a:rPr lang="en-US" dirty="0" err="1" smtClean="0">
                <a:latin typeface="Calibri"/>
                <a:ea typeface="Times New Roman"/>
                <a:cs typeface="Times New Roman"/>
              </a:rPr>
              <a:t>adımların</a:t>
            </a:r>
            <a:r>
              <a:rPr lang="en-US" dirty="0" smtClean="0">
                <a:latin typeface="Calibri"/>
                <a:ea typeface="Times New Roman"/>
                <a:cs typeface="Times New Roman"/>
              </a:rPr>
              <a:t> </a:t>
            </a:r>
            <a:r>
              <a:rPr lang="en-US" dirty="0" err="1" smtClean="0">
                <a:latin typeface="Calibri"/>
                <a:ea typeface="Times New Roman"/>
                <a:cs typeface="Times New Roman"/>
              </a:rPr>
              <a:t>belirlenmesine</a:t>
            </a:r>
            <a:r>
              <a:rPr lang="en-US" dirty="0" smtClean="0">
                <a:latin typeface="Calibri"/>
                <a:ea typeface="Times New Roman"/>
                <a:cs typeface="Times New Roman"/>
              </a:rPr>
              <a:t> ALGORİTMA </a:t>
            </a:r>
            <a:r>
              <a:rPr lang="en-US" dirty="0" err="1" smtClean="0">
                <a:latin typeface="Calibri"/>
                <a:ea typeface="Times New Roman"/>
                <a:cs typeface="Times New Roman"/>
              </a:rPr>
              <a:t>denir</a:t>
            </a:r>
            <a:r>
              <a:rPr lang="en-US" dirty="0" smtClean="0">
                <a:latin typeface="Calibri"/>
                <a:ea typeface="Times New Roman"/>
                <a:cs typeface="Times New Roman"/>
              </a:rPr>
              <a:t>. 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15000"/>
              </a:lnSpc>
              <a:spcAft>
                <a:spcPts val="600"/>
              </a:spcAft>
            </a:pPr>
            <a:r>
              <a:rPr lang="en-US" dirty="0" err="1" smtClean="0">
                <a:latin typeface="Calibri"/>
                <a:ea typeface="Times New Roman"/>
                <a:cs typeface="Times New Roman"/>
              </a:rPr>
              <a:t>Bir</a:t>
            </a:r>
            <a:r>
              <a:rPr lang="en-US" dirty="0" smtClean="0">
                <a:latin typeface="Calibri"/>
                <a:ea typeface="Times New Roman"/>
                <a:cs typeface="Times New Roman"/>
              </a:rPr>
              <a:t> </a:t>
            </a:r>
            <a:r>
              <a:rPr lang="en-US" dirty="0" err="1" smtClean="0">
                <a:latin typeface="Calibri"/>
                <a:ea typeface="Times New Roman"/>
                <a:cs typeface="Times New Roman"/>
              </a:rPr>
              <a:t>algoritma</a:t>
            </a:r>
            <a:r>
              <a:rPr lang="en-US" dirty="0" smtClean="0">
                <a:latin typeface="Calibri"/>
                <a:ea typeface="Times New Roman"/>
                <a:cs typeface="Times New Roman"/>
              </a:rPr>
              <a:t> </a:t>
            </a:r>
            <a:r>
              <a:rPr lang="en-US" dirty="0" err="1" smtClean="0">
                <a:latin typeface="Calibri"/>
                <a:ea typeface="Times New Roman"/>
                <a:cs typeface="Times New Roman"/>
              </a:rPr>
              <a:t>aşağıdaki</a:t>
            </a:r>
            <a:r>
              <a:rPr lang="en-US" dirty="0" smtClean="0">
                <a:latin typeface="Calibri"/>
                <a:ea typeface="Times New Roman"/>
                <a:cs typeface="Times New Roman"/>
              </a:rPr>
              <a:t> </a:t>
            </a:r>
            <a:r>
              <a:rPr lang="en-US" dirty="0" err="1" smtClean="0">
                <a:latin typeface="Calibri"/>
                <a:ea typeface="Times New Roman"/>
                <a:cs typeface="Times New Roman"/>
              </a:rPr>
              <a:t>özelliklere</a:t>
            </a:r>
            <a:r>
              <a:rPr lang="en-US" dirty="0" smtClean="0">
                <a:latin typeface="Calibri"/>
                <a:ea typeface="Times New Roman"/>
                <a:cs typeface="Times New Roman"/>
              </a:rPr>
              <a:t> </a:t>
            </a:r>
            <a:r>
              <a:rPr lang="en-US" dirty="0" err="1" smtClean="0">
                <a:latin typeface="Calibri"/>
                <a:ea typeface="Times New Roman"/>
                <a:cs typeface="Times New Roman"/>
              </a:rPr>
              <a:t>sahiptir</a:t>
            </a:r>
            <a:r>
              <a:rPr lang="en-US" dirty="0" smtClean="0">
                <a:latin typeface="Calibri"/>
                <a:ea typeface="Times New Roman"/>
                <a:cs typeface="Times New Roman"/>
              </a:rPr>
              <a:t>:</a:t>
            </a:r>
            <a:endParaRPr lang="tr-TR" dirty="0" smtClean="0">
              <a:latin typeface="Calibri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300"/>
              </a:spcBef>
              <a:spcAft>
                <a:spcPts val="600"/>
              </a:spcAft>
              <a:buFont typeface="Symbol"/>
              <a:buChar char=""/>
              <a:tabLst>
                <a:tab pos="457200" algn="l"/>
                <a:tab pos="630555" algn="l"/>
                <a:tab pos="449580" algn="l"/>
              </a:tabLst>
            </a:pPr>
            <a:r>
              <a:rPr lang="en-US" i="1" dirty="0" err="1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Giriş</a:t>
            </a:r>
            <a:r>
              <a:rPr lang="en-US" i="1" dirty="0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:</a:t>
            </a:r>
            <a:r>
              <a:rPr lang="en-US" dirty="0" smtClean="0">
                <a:latin typeface="Calibri"/>
                <a:ea typeface="Times New Roman"/>
                <a:cs typeface="Times New Roman"/>
              </a:rPr>
              <a:t> Her </a:t>
            </a:r>
            <a:r>
              <a:rPr lang="en-US" dirty="0" err="1" smtClean="0">
                <a:latin typeface="Calibri"/>
                <a:ea typeface="Times New Roman"/>
                <a:cs typeface="Times New Roman"/>
              </a:rPr>
              <a:t>algoritmanın</a:t>
            </a:r>
            <a:r>
              <a:rPr lang="en-US" dirty="0" smtClean="0">
                <a:latin typeface="Calibri"/>
                <a:ea typeface="Times New Roman"/>
                <a:cs typeface="Times New Roman"/>
              </a:rPr>
              <a:t> </a:t>
            </a:r>
            <a:r>
              <a:rPr lang="en-US" dirty="0" err="1" smtClean="0">
                <a:latin typeface="Calibri"/>
                <a:ea typeface="Times New Roman"/>
                <a:cs typeface="Times New Roman"/>
              </a:rPr>
              <a:t>bir</a:t>
            </a:r>
            <a:r>
              <a:rPr lang="en-US" dirty="0" smtClean="0">
                <a:latin typeface="Calibri"/>
                <a:ea typeface="Times New Roman"/>
                <a:cs typeface="Times New Roman"/>
              </a:rPr>
              <a:t> </a:t>
            </a:r>
            <a:r>
              <a:rPr lang="en-US" dirty="0" err="1" smtClean="0">
                <a:latin typeface="Calibri"/>
                <a:ea typeface="Times New Roman"/>
                <a:cs typeface="Times New Roman"/>
              </a:rPr>
              <a:t>başlangıç</a:t>
            </a:r>
            <a:r>
              <a:rPr lang="en-US" dirty="0" smtClean="0">
                <a:latin typeface="Calibri"/>
                <a:ea typeface="Times New Roman"/>
                <a:cs typeface="Times New Roman"/>
              </a:rPr>
              <a:t> </a:t>
            </a:r>
            <a:r>
              <a:rPr lang="en-US" dirty="0" err="1" smtClean="0">
                <a:latin typeface="Calibri"/>
                <a:ea typeface="Times New Roman"/>
                <a:cs typeface="Times New Roman"/>
              </a:rPr>
              <a:t>noktası</a:t>
            </a:r>
            <a:r>
              <a:rPr lang="en-US" dirty="0" smtClean="0">
                <a:latin typeface="Calibri"/>
                <a:ea typeface="Times New Roman"/>
                <a:cs typeface="Times New Roman"/>
              </a:rPr>
              <a:t> </a:t>
            </a:r>
            <a:r>
              <a:rPr lang="en-US" dirty="0" err="1" smtClean="0">
                <a:latin typeface="Calibri"/>
                <a:ea typeface="Times New Roman"/>
                <a:cs typeface="Times New Roman"/>
              </a:rPr>
              <a:t>vardır</a:t>
            </a:r>
            <a:r>
              <a:rPr lang="en-US" dirty="0" smtClean="0">
                <a:latin typeface="Calibri"/>
                <a:ea typeface="Times New Roman"/>
                <a:cs typeface="Times New Roman"/>
              </a:rPr>
              <a:t>.</a:t>
            </a:r>
            <a:endParaRPr lang="tr-TR" dirty="0" smtClean="0">
              <a:latin typeface="Calibri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300"/>
              </a:spcBef>
              <a:spcAft>
                <a:spcPts val="600"/>
              </a:spcAft>
              <a:buFont typeface="Symbol"/>
              <a:buChar char=""/>
              <a:tabLst>
                <a:tab pos="457200" algn="l"/>
                <a:tab pos="630555" algn="l"/>
                <a:tab pos="449580" algn="l"/>
              </a:tabLst>
            </a:pPr>
            <a:r>
              <a:rPr lang="en-US" i="1" dirty="0" err="1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Çıkış</a:t>
            </a:r>
            <a:r>
              <a:rPr lang="en-US" i="1" dirty="0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:</a:t>
            </a:r>
            <a:r>
              <a:rPr lang="en-US" dirty="0" smtClean="0">
                <a:latin typeface="Calibri"/>
                <a:ea typeface="Times New Roman"/>
                <a:cs typeface="Times New Roman"/>
              </a:rPr>
              <a:t> Her </a:t>
            </a:r>
            <a:r>
              <a:rPr lang="en-US" dirty="0" err="1" smtClean="0">
                <a:latin typeface="Calibri"/>
                <a:ea typeface="Times New Roman"/>
                <a:cs typeface="Times New Roman"/>
              </a:rPr>
              <a:t>algoritmanın</a:t>
            </a:r>
            <a:r>
              <a:rPr lang="en-US" dirty="0" smtClean="0">
                <a:latin typeface="Calibri"/>
                <a:ea typeface="Times New Roman"/>
                <a:cs typeface="Times New Roman"/>
              </a:rPr>
              <a:t> </a:t>
            </a:r>
            <a:r>
              <a:rPr lang="en-US" dirty="0" err="1" smtClean="0">
                <a:latin typeface="Calibri"/>
                <a:ea typeface="Times New Roman"/>
                <a:cs typeface="Times New Roman"/>
              </a:rPr>
              <a:t>bir</a:t>
            </a:r>
            <a:r>
              <a:rPr lang="en-US" dirty="0" smtClean="0">
                <a:latin typeface="Calibri"/>
                <a:ea typeface="Times New Roman"/>
                <a:cs typeface="Times New Roman"/>
              </a:rPr>
              <a:t> </a:t>
            </a:r>
            <a:r>
              <a:rPr lang="en-US" dirty="0" err="1" smtClean="0">
                <a:latin typeface="Calibri"/>
                <a:ea typeface="Times New Roman"/>
                <a:cs typeface="Times New Roman"/>
              </a:rPr>
              <a:t>bitiş</a:t>
            </a:r>
            <a:r>
              <a:rPr lang="en-US" dirty="0" smtClean="0">
                <a:latin typeface="Calibri"/>
                <a:ea typeface="Times New Roman"/>
                <a:cs typeface="Times New Roman"/>
              </a:rPr>
              <a:t> </a:t>
            </a:r>
            <a:r>
              <a:rPr lang="en-US" dirty="0" err="1" smtClean="0">
                <a:latin typeface="Calibri"/>
                <a:ea typeface="Times New Roman"/>
                <a:cs typeface="Times New Roman"/>
              </a:rPr>
              <a:t>noktası</a:t>
            </a:r>
            <a:r>
              <a:rPr lang="en-US" dirty="0" smtClean="0">
                <a:latin typeface="Calibri"/>
                <a:ea typeface="Times New Roman"/>
                <a:cs typeface="Times New Roman"/>
              </a:rPr>
              <a:t> </a:t>
            </a:r>
            <a:r>
              <a:rPr lang="en-US" dirty="0" err="1" smtClean="0">
                <a:latin typeface="Calibri"/>
                <a:ea typeface="Times New Roman"/>
                <a:cs typeface="Times New Roman"/>
              </a:rPr>
              <a:t>vardır</a:t>
            </a:r>
            <a:r>
              <a:rPr lang="en-US" dirty="0" smtClean="0">
                <a:latin typeface="Calibri"/>
                <a:ea typeface="Times New Roman"/>
                <a:cs typeface="Times New Roman"/>
              </a:rPr>
              <a:t>.</a:t>
            </a:r>
            <a:endParaRPr lang="tr-TR" dirty="0" smtClean="0">
              <a:latin typeface="Calibri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300"/>
              </a:spcBef>
              <a:spcAft>
                <a:spcPts val="600"/>
              </a:spcAft>
              <a:buFont typeface="Symbol"/>
              <a:buChar char=""/>
              <a:tabLst>
                <a:tab pos="457200" algn="l"/>
                <a:tab pos="630555" algn="l"/>
                <a:tab pos="449580" algn="l"/>
              </a:tabLst>
            </a:pPr>
            <a:r>
              <a:rPr lang="en-US" i="1" dirty="0" err="1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Kesinlik</a:t>
            </a:r>
            <a:r>
              <a:rPr lang="en-US" i="1" dirty="0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:</a:t>
            </a:r>
            <a:r>
              <a:rPr lang="en-US" dirty="0" smtClean="0">
                <a:latin typeface="Calibri"/>
                <a:ea typeface="Times New Roman"/>
                <a:cs typeface="Times New Roman"/>
              </a:rPr>
              <a:t> Her </a:t>
            </a:r>
            <a:r>
              <a:rPr lang="en-US" dirty="0" err="1" smtClean="0">
                <a:latin typeface="Calibri"/>
                <a:ea typeface="Times New Roman"/>
                <a:cs typeface="Times New Roman"/>
              </a:rPr>
              <a:t>adımda</a:t>
            </a:r>
            <a:r>
              <a:rPr lang="en-US" dirty="0" smtClean="0">
                <a:latin typeface="Calibri"/>
                <a:ea typeface="Times New Roman"/>
                <a:cs typeface="Times New Roman"/>
              </a:rPr>
              <a:t> </a:t>
            </a:r>
            <a:r>
              <a:rPr lang="en-US" dirty="0" err="1" smtClean="0">
                <a:latin typeface="Calibri"/>
                <a:ea typeface="Times New Roman"/>
                <a:cs typeface="Times New Roman"/>
              </a:rPr>
              <a:t>yapılacak</a:t>
            </a:r>
            <a:r>
              <a:rPr lang="en-US" dirty="0" smtClean="0">
                <a:latin typeface="Calibri"/>
                <a:ea typeface="Times New Roman"/>
                <a:cs typeface="Times New Roman"/>
              </a:rPr>
              <a:t> </a:t>
            </a:r>
            <a:r>
              <a:rPr lang="en-US" dirty="0" err="1" smtClean="0">
                <a:latin typeface="Calibri"/>
                <a:ea typeface="Times New Roman"/>
                <a:cs typeface="Times New Roman"/>
              </a:rPr>
              <a:t>iş</a:t>
            </a:r>
            <a:r>
              <a:rPr lang="en-US" dirty="0" smtClean="0">
                <a:latin typeface="Calibri"/>
                <a:ea typeface="Times New Roman"/>
                <a:cs typeface="Times New Roman"/>
              </a:rPr>
              <a:t> </a:t>
            </a:r>
            <a:r>
              <a:rPr lang="en-US" dirty="0" err="1" smtClean="0">
                <a:latin typeface="Calibri"/>
                <a:ea typeface="Times New Roman"/>
                <a:cs typeface="Times New Roman"/>
              </a:rPr>
              <a:t>ve</a:t>
            </a:r>
            <a:r>
              <a:rPr lang="en-US" dirty="0" smtClean="0">
                <a:latin typeface="Calibri"/>
                <a:ea typeface="Times New Roman"/>
                <a:cs typeface="Times New Roman"/>
              </a:rPr>
              <a:t> </a:t>
            </a:r>
            <a:r>
              <a:rPr lang="en-US" dirty="0" err="1" smtClean="0">
                <a:latin typeface="Calibri"/>
                <a:ea typeface="Times New Roman"/>
                <a:cs typeface="Times New Roman"/>
              </a:rPr>
              <a:t>adımın</a:t>
            </a:r>
            <a:r>
              <a:rPr lang="en-US" dirty="0" smtClean="0">
                <a:latin typeface="Calibri"/>
                <a:ea typeface="Times New Roman"/>
                <a:cs typeface="Times New Roman"/>
              </a:rPr>
              <a:t> </a:t>
            </a:r>
            <a:r>
              <a:rPr lang="en-US" dirty="0" err="1" smtClean="0">
                <a:latin typeface="Calibri"/>
                <a:ea typeface="Times New Roman"/>
                <a:cs typeface="Times New Roman"/>
              </a:rPr>
              <a:t>amacı</a:t>
            </a:r>
            <a:r>
              <a:rPr lang="en-US" dirty="0" smtClean="0">
                <a:latin typeface="Calibri"/>
                <a:ea typeface="Times New Roman"/>
                <a:cs typeface="Times New Roman"/>
              </a:rPr>
              <a:t> </a:t>
            </a:r>
            <a:r>
              <a:rPr lang="en-US" dirty="0" err="1" smtClean="0">
                <a:latin typeface="Calibri"/>
                <a:ea typeface="Times New Roman"/>
                <a:cs typeface="Times New Roman"/>
              </a:rPr>
              <a:t>açık</a:t>
            </a:r>
            <a:r>
              <a:rPr lang="en-US" dirty="0" smtClean="0">
                <a:latin typeface="Calibri"/>
                <a:ea typeface="Times New Roman"/>
                <a:cs typeface="Times New Roman"/>
              </a:rPr>
              <a:t> </a:t>
            </a:r>
            <a:r>
              <a:rPr lang="en-US" dirty="0" err="1" smtClean="0">
                <a:latin typeface="Calibri"/>
                <a:ea typeface="Times New Roman"/>
                <a:cs typeface="Times New Roman"/>
              </a:rPr>
              <a:t>olmalıdır</a:t>
            </a:r>
            <a:r>
              <a:rPr lang="en-US" dirty="0" smtClean="0">
                <a:latin typeface="Calibri"/>
                <a:ea typeface="Times New Roman"/>
                <a:cs typeface="Times New Roman"/>
              </a:rPr>
              <a:t>.</a:t>
            </a:r>
            <a:endParaRPr lang="tr-TR" dirty="0" smtClean="0">
              <a:latin typeface="Calibri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300"/>
              </a:spcBef>
              <a:spcAft>
                <a:spcPts val="600"/>
              </a:spcAft>
              <a:buFont typeface="Symbol"/>
              <a:buChar char=""/>
              <a:tabLst>
                <a:tab pos="457200" algn="l"/>
                <a:tab pos="630555" algn="l"/>
                <a:tab pos="449580" algn="l"/>
              </a:tabLst>
            </a:pPr>
            <a:r>
              <a:rPr lang="en-US" i="1" dirty="0" err="1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Sonluluk</a:t>
            </a:r>
            <a:r>
              <a:rPr lang="en-US" i="1" dirty="0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:</a:t>
            </a:r>
            <a:r>
              <a:rPr lang="en-US" dirty="0" smtClean="0">
                <a:latin typeface="Calibri"/>
                <a:ea typeface="Times New Roman"/>
                <a:cs typeface="Times New Roman"/>
              </a:rPr>
              <a:t> </a:t>
            </a:r>
            <a:r>
              <a:rPr lang="en-US" dirty="0" err="1" smtClean="0">
                <a:latin typeface="Calibri"/>
                <a:ea typeface="Times New Roman"/>
                <a:cs typeface="Times New Roman"/>
              </a:rPr>
              <a:t>Adımları</a:t>
            </a:r>
            <a:r>
              <a:rPr lang="en-US" dirty="0" smtClean="0">
                <a:latin typeface="Calibri"/>
                <a:ea typeface="Times New Roman"/>
                <a:cs typeface="Times New Roman"/>
              </a:rPr>
              <a:t> </a:t>
            </a:r>
            <a:r>
              <a:rPr lang="en-US" dirty="0" err="1" smtClean="0">
                <a:latin typeface="Calibri"/>
                <a:ea typeface="Times New Roman"/>
                <a:cs typeface="Times New Roman"/>
              </a:rPr>
              <a:t>sonlu</a:t>
            </a:r>
            <a:r>
              <a:rPr lang="en-US" dirty="0" smtClean="0">
                <a:latin typeface="Calibri"/>
                <a:ea typeface="Times New Roman"/>
                <a:cs typeface="Times New Roman"/>
              </a:rPr>
              <a:t> </a:t>
            </a:r>
            <a:r>
              <a:rPr lang="en-US" dirty="0" err="1" smtClean="0">
                <a:latin typeface="Calibri"/>
                <a:ea typeface="Times New Roman"/>
                <a:cs typeface="Times New Roman"/>
              </a:rPr>
              <a:t>sayıda</a:t>
            </a:r>
            <a:r>
              <a:rPr lang="en-US" dirty="0" smtClean="0">
                <a:latin typeface="Calibri"/>
                <a:ea typeface="Times New Roman"/>
                <a:cs typeface="Times New Roman"/>
              </a:rPr>
              <a:t> </a:t>
            </a:r>
            <a:r>
              <a:rPr lang="en-US" dirty="0" err="1" smtClean="0">
                <a:latin typeface="Calibri"/>
                <a:ea typeface="Times New Roman"/>
                <a:cs typeface="Times New Roman"/>
              </a:rPr>
              <a:t>ve</a:t>
            </a:r>
            <a:r>
              <a:rPr lang="en-US" dirty="0" smtClean="0">
                <a:latin typeface="Calibri"/>
                <a:ea typeface="Times New Roman"/>
                <a:cs typeface="Times New Roman"/>
              </a:rPr>
              <a:t> </a:t>
            </a:r>
            <a:r>
              <a:rPr lang="en-US" dirty="0" err="1" smtClean="0">
                <a:latin typeface="Calibri"/>
                <a:ea typeface="Times New Roman"/>
                <a:cs typeface="Times New Roman"/>
              </a:rPr>
              <a:t>bir</a:t>
            </a:r>
            <a:r>
              <a:rPr lang="en-US" dirty="0" smtClean="0">
                <a:latin typeface="Calibri"/>
                <a:ea typeface="Times New Roman"/>
                <a:cs typeface="Times New Roman"/>
              </a:rPr>
              <a:t> </a:t>
            </a:r>
            <a:r>
              <a:rPr lang="en-US" dirty="0" err="1" smtClean="0">
                <a:latin typeface="Calibri"/>
                <a:ea typeface="Times New Roman"/>
                <a:cs typeface="Times New Roman"/>
              </a:rPr>
              <a:t>noktada</a:t>
            </a:r>
            <a:r>
              <a:rPr lang="en-US" dirty="0" smtClean="0">
                <a:latin typeface="Calibri"/>
                <a:ea typeface="Times New Roman"/>
                <a:cs typeface="Times New Roman"/>
              </a:rPr>
              <a:t> </a:t>
            </a:r>
            <a:r>
              <a:rPr lang="en-US" dirty="0" err="1" smtClean="0">
                <a:latin typeface="Calibri"/>
                <a:ea typeface="Times New Roman"/>
                <a:cs typeface="Times New Roman"/>
              </a:rPr>
              <a:t>çıkış</a:t>
            </a:r>
            <a:r>
              <a:rPr lang="en-US" dirty="0" smtClean="0">
                <a:latin typeface="Calibri"/>
                <a:ea typeface="Times New Roman"/>
                <a:cs typeface="Times New Roman"/>
              </a:rPr>
              <a:t> </a:t>
            </a:r>
            <a:r>
              <a:rPr lang="en-US" dirty="0" err="1" smtClean="0">
                <a:latin typeface="Calibri"/>
                <a:ea typeface="Times New Roman"/>
                <a:cs typeface="Times New Roman"/>
              </a:rPr>
              <a:t>değerini</a:t>
            </a:r>
            <a:r>
              <a:rPr lang="en-US" dirty="0" smtClean="0">
                <a:latin typeface="Calibri"/>
                <a:ea typeface="Times New Roman"/>
                <a:cs typeface="Times New Roman"/>
              </a:rPr>
              <a:t> </a:t>
            </a:r>
            <a:r>
              <a:rPr lang="en-US" dirty="0" err="1" smtClean="0">
                <a:latin typeface="Calibri"/>
                <a:ea typeface="Times New Roman"/>
                <a:cs typeface="Times New Roman"/>
              </a:rPr>
              <a:t>üretmiş</a:t>
            </a:r>
            <a:r>
              <a:rPr lang="en-US" dirty="0" smtClean="0">
                <a:latin typeface="Calibri"/>
                <a:ea typeface="Times New Roman"/>
                <a:cs typeface="Times New Roman"/>
              </a:rPr>
              <a:t> </a:t>
            </a:r>
            <a:r>
              <a:rPr lang="en-US" dirty="0" err="1" smtClean="0">
                <a:latin typeface="Calibri"/>
                <a:ea typeface="Times New Roman"/>
                <a:cs typeface="Times New Roman"/>
              </a:rPr>
              <a:t>olarak</a:t>
            </a:r>
            <a:r>
              <a:rPr lang="en-US" dirty="0" smtClean="0">
                <a:latin typeface="Calibri"/>
                <a:ea typeface="Times New Roman"/>
                <a:cs typeface="Times New Roman"/>
              </a:rPr>
              <a:t> </a:t>
            </a:r>
            <a:r>
              <a:rPr lang="en-US" dirty="0" err="1" smtClean="0">
                <a:latin typeface="Calibri"/>
                <a:ea typeface="Times New Roman"/>
                <a:cs typeface="Times New Roman"/>
              </a:rPr>
              <a:t>sona</a:t>
            </a:r>
            <a:r>
              <a:rPr lang="en-US" dirty="0" smtClean="0">
                <a:latin typeface="Calibri"/>
                <a:ea typeface="Times New Roman"/>
                <a:cs typeface="Times New Roman"/>
              </a:rPr>
              <a:t> </a:t>
            </a:r>
            <a:r>
              <a:rPr lang="en-US" dirty="0" err="1" smtClean="0">
                <a:latin typeface="Calibri"/>
                <a:ea typeface="Times New Roman"/>
                <a:cs typeface="Times New Roman"/>
              </a:rPr>
              <a:t>erer</a:t>
            </a:r>
            <a:r>
              <a:rPr lang="en-US" dirty="0" smtClean="0">
                <a:latin typeface="Calibri"/>
                <a:ea typeface="Times New Roman"/>
                <a:cs typeface="Times New Roman"/>
              </a:rPr>
              <a:t>. </a:t>
            </a:r>
            <a:endParaRPr lang="tr-TR" dirty="0" smtClean="0">
              <a:latin typeface="Calibri"/>
              <a:ea typeface="Times New Roman"/>
              <a:cs typeface="Times New Roman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kern="1600" cap="all" dirty="0" err="1" smtClean="0">
                <a:latin typeface="Calibri"/>
              </a:rPr>
              <a:t>Ak</a:t>
            </a:r>
            <a:r>
              <a:rPr lang="tr-TR" kern="1600" cap="all" dirty="0" smtClean="0">
                <a:latin typeface="Calibri"/>
              </a:rPr>
              <a:t>I</a:t>
            </a:r>
            <a:r>
              <a:rPr lang="en-US" kern="1600" cap="all" dirty="0" smtClean="0">
                <a:latin typeface="Calibri"/>
              </a:rPr>
              <a:t>ş </a:t>
            </a:r>
            <a:r>
              <a:rPr lang="en-US" kern="1600" cap="all" dirty="0" err="1" smtClean="0">
                <a:latin typeface="Calibri"/>
              </a:rPr>
              <a:t>Dİyagram</a:t>
            </a:r>
            <a:r>
              <a:rPr lang="tr-TR" kern="1600" cap="all" dirty="0" smtClean="0">
                <a:latin typeface="Calibri"/>
              </a:rPr>
              <a:t>I</a:t>
            </a:r>
            <a:br>
              <a:rPr lang="tr-TR" kern="1600" cap="all" dirty="0" smtClean="0">
                <a:latin typeface="Calibri"/>
              </a:rPr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17410" name="Yuvarlatılmış Dikdörtgen 226"/>
          <p:cNvSpPr>
            <a:spLocks noChangeArrowheads="1"/>
          </p:cNvSpPr>
          <p:nvPr/>
        </p:nvSpPr>
        <p:spPr bwMode="auto">
          <a:xfrm>
            <a:off x="1116013" y="620713"/>
            <a:ext cx="1524000" cy="36195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>
            <a:solidFill>
              <a:srgbClr val="4F81BD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tr-TR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Başla/Dur</a:t>
            </a:r>
            <a:endParaRPr kumimoji="0" lang="tr-TR" sz="1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411" name="Metin Kutusu 227"/>
          <p:cNvSpPr txBox="1">
            <a:spLocks noChangeArrowheads="1"/>
          </p:cNvSpPr>
          <p:nvPr/>
        </p:nvSpPr>
        <p:spPr bwMode="auto">
          <a:xfrm>
            <a:off x="3924300" y="620713"/>
            <a:ext cx="2881313" cy="447675"/>
          </a:xfrm>
          <a:prstGeom prst="rect">
            <a:avLst/>
          </a:prstGeom>
          <a:solidFill>
            <a:srgbClr val="FFFFFF"/>
          </a:solidFill>
          <a:ln w="19050">
            <a:solidFill>
              <a:srgbClr val="4F81BD"/>
            </a:solidFill>
            <a:prstDash val="sys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tr-TR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Başlangıç ve bitiş sembolüdür. Akış şemasının başını ve sonunu gösterir.</a:t>
            </a: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412" name="Paralelkenar 224"/>
          <p:cNvSpPr>
            <a:spLocks noChangeArrowheads="1"/>
          </p:cNvSpPr>
          <p:nvPr/>
        </p:nvSpPr>
        <p:spPr bwMode="auto">
          <a:xfrm>
            <a:off x="755650" y="1557338"/>
            <a:ext cx="1549400" cy="571500"/>
          </a:xfrm>
          <a:prstGeom prst="parallelogram">
            <a:avLst>
              <a:gd name="adj" fmla="val 58402"/>
            </a:avLst>
          </a:prstGeom>
          <a:solidFill>
            <a:srgbClr val="FFFFFF"/>
          </a:solidFill>
          <a:ln w="19050">
            <a:solidFill>
              <a:srgbClr val="4F81BD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tr-TR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Okuma</a:t>
            </a: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413" name="Metin Kutusu 225"/>
          <p:cNvSpPr txBox="1">
            <a:spLocks noChangeArrowheads="1"/>
          </p:cNvSpPr>
          <p:nvPr/>
        </p:nvSpPr>
        <p:spPr bwMode="auto">
          <a:xfrm>
            <a:off x="3779838" y="1557338"/>
            <a:ext cx="2881312" cy="447675"/>
          </a:xfrm>
          <a:prstGeom prst="rect">
            <a:avLst/>
          </a:prstGeom>
          <a:solidFill>
            <a:srgbClr val="FFFFFF"/>
          </a:solidFill>
          <a:ln w="19050">
            <a:solidFill>
              <a:srgbClr val="4F81BD"/>
            </a:solidFill>
            <a:prstDash val="sys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tr-TR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Giriş sembolüdür. Giriş birimlerinden bilgisayara bilgi girişini ifade eder</a:t>
            </a:r>
            <a:r>
              <a:rPr kumimoji="0" lang="tr-TR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.</a:t>
            </a: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414" name="Dikdörtgen 31"/>
          <p:cNvSpPr>
            <a:spLocks noChangeArrowheads="1"/>
          </p:cNvSpPr>
          <p:nvPr/>
        </p:nvSpPr>
        <p:spPr bwMode="auto">
          <a:xfrm>
            <a:off x="827088" y="2420938"/>
            <a:ext cx="1485900" cy="561975"/>
          </a:xfrm>
          <a:prstGeom prst="rect">
            <a:avLst/>
          </a:prstGeom>
          <a:solidFill>
            <a:srgbClr val="FFFFFF"/>
          </a:solidFill>
          <a:ln w="19050">
            <a:solidFill>
              <a:srgbClr val="4F81BD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tr-TR" sz="10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İşlem (Aritmetiksel ve Mantıksal)</a:t>
            </a:r>
            <a:endParaRPr kumimoji="0" lang="tr-TR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415" name="Metin Kutusu 30"/>
          <p:cNvSpPr txBox="1">
            <a:spLocks noChangeArrowheads="1"/>
          </p:cNvSpPr>
          <p:nvPr/>
        </p:nvSpPr>
        <p:spPr bwMode="auto">
          <a:xfrm>
            <a:off x="3635375" y="2349500"/>
            <a:ext cx="2881313" cy="457200"/>
          </a:xfrm>
          <a:prstGeom prst="rect">
            <a:avLst/>
          </a:prstGeom>
          <a:solidFill>
            <a:srgbClr val="FFFFFF"/>
          </a:solidFill>
          <a:ln w="19050">
            <a:solidFill>
              <a:srgbClr val="4F81BD"/>
            </a:solidFill>
            <a:prstDash val="sys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tr-TR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Aritmetiksel ya da mantıksal işlemler için kullanılan semboldür.</a:t>
            </a: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416" name="Elmas 29"/>
          <p:cNvSpPr>
            <a:spLocks noChangeArrowheads="1"/>
          </p:cNvSpPr>
          <p:nvPr/>
        </p:nvSpPr>
        <p:spPr bwMode="auto">
          <a:xfrm>
            <a:off x="755650" y="3213100"/>
            <a:ext cx="1409700" cy="1128713"/>
          </a:xfrm>
          <a:prstGeom prst="diamond">
            <a:avLst/>
          </a:prstGeom>
          <a:solidFill>
            <a:srgbClr val="FFFFFF"/>
          </a:solidFill>
          <a:ln w="19050">
            <a:solidFill>
              <a:srgbClr val="4F81BD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tr-TR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Şart (Koşul)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417" name="Metin Kutusu 28"/>
          <p:cNvSpPr txBox="1">
            <a:spLocks noChangeArrowheads="1"/>
          </p:cNvSpPr>
          <p:nvPr/>
        </p:nvSpPr>
        <p:spPr bwMode="auto">
          <a:xfrm>
            <a:off x="3348038" y="3284538"/>
            <a:ext cx="2881312" cy="676275"/>
          </a:xfrm>
          <a:prstGeom prst="rect">
            <a:avLst/>
          </a:prstGeom>
          <a:solidFill>
            <a:srgbClr val="FFFFFF"/>
          </a:solidFill>
          <a:ln w="19050">
            <a:solidFill>
              <a:srgbClr val="4F81BD"/>
            </a:solidFill>
            <a:prstDash val="sys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tr-TR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Şart (Koşul) sembolüdür. Soru, karar veya karşılaştırmalar için kullanılır. Şarta bağlı olarak işlemler ya da yönlendirmeler yapılır.</a:t>
            </a: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418" name="Altıgen 27"/>
          <p:cNvSpPr>
            <a:spLocks noChangeArrowheads="1"/>
          </p:cNvSpPr>
          <p:nvPr/>
        </p:nvSpPr>
        <p:spPr bwMode="auto">
          <a:xfrm>
            <a:off x="611188" y="4437063"/>
            <a:ext cx="1433512" cy="904875"/>
          </a:xfrm>
          <a:prstGeom prst="hexagon">
            <a:avLst>
              <a:gd name="adj" fmla="val 39605"/>
              <a:gd name="vf" fmla="val 115470"/>
            </a:avLst>
          </a:prstGeom>
          <a:solidFill>
            <a:srgbClr val="FFFFFF"/>
          </a:solidFill>
          <a:ln w="19050">
            <a:solidFill>
              <a:srgbClr val="4F81BD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tr-TR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Döngü</a:t>
            </a: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419" name="Metin Kutusu 26"/>
          <p:cNvSpPr txBox="1">
            <a:spLocks noChangeArrowheads="1"/>
          </p:cNvSpPr>
          <p:nvPr/>
        </p:nvSpPr>
        <p:spPr bwMode="auto">
          <a:xfrm>
            <a:off x="3276600" y="4437063"/>
            <a:ext cx="2881313" cy="514350"/>
          </a:xfrm>
          <a:prstGeom prst="rect">
            <a:avLst/>
          </a:prstGeom>
          <a:solidFill>
            <a:srgbClr val="FFFFFF"/>
          </a:solidFill>
          <a:ln w="19050">
            <a:solidFill>
              <a:srgbClr val="4F81BD"/>
            </a:solidFill>
            <a:prstDash val="sys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tr-TR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Döngü işaretidir. Otomatik olarak tekrar eden işlemleri sembolize eder.</a:t>
            </a: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420" name="Akış Çizelgesi: Belge 25"/>
          <p:cNvSpPr>
            <a:spLocks noChangeArrowheads="1"/>
          </p:cNvSpPr>
          <p:nvPr/>
        </p:nvSpPr>
        <p:spPr bwMode="auto">
          <a:xfrm>
            <a:off x="539750" y="5445125"/>
            <a:ext cx="1409700" cy="841375"/>
          </a:xfrm>
          <a:prstGeom prst="flowChartDocument">
            <a:avLst/>
          </a:prstGeom>
          <a:solidFill>
            <a:srgbClr val="FFFFFF"/>
          </a:solidFill>
          <a:ln w="19050">
            <a:solidFill>
              <a:srgbClr val="4F81BD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tr-TR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         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tr-TR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Yazma</a:t>
            </a: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421" name="Metin Kutusu 24"/>
          <p:cNvSpPr txBox="1">
            <a:spLocks noChangeArrowheads="1"/>
          </p:cNvSpPr>
          <p:nvPr/>
        </p:nvSpPr>
        <p:spPr bwMode="auto">
          <a:xfrm>
            <a:off x="3203575" y="5373688"/>
            <a:ext cx="2881313" cy="876300"/>
          </a:xfrm>
          <a:prstGeom prst="rect">
            <a:avLst/>
          </a:prstGeom>
          <a:solidFill>
            <a:srgbClr val="FFFFFF"/>
          </a:solidFill>
          <a:ln w="19050">
            <a:solidFill>
              <a:srgbClr val="4F81BD"/>
            </a:solidFill>
            <a:prstDash val="sys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tr-TR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Üretilen sonuçların (bilgilerin) kullanıcıya sunulmasını ifade eder. Bilgisayar programlarının çıktılarını ekran ya da yazıcıya gönderme işlemidir.</a:t>
            </a: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Kaynaklar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Dunlop, J., </a:t>
            </a:r>
            <a:r>
              <a:rPr lang="en-US" dirty="0" err="1"/>
              <a:t>Holosko</a:t>
            </a:r>
            <a:r>
              <a:rPr lang="en-US" dirty="0"/>
              <a:t>, M., 2006. Information technology and Evidence Based Social Work Practice. </a:t>
            </a:r>
            <a:r>
              <a:rPr lang="en-US" dirty="0" err="1"/>
              <a:t>Hawort</a:t>
            </a:r>
            <a:r>
              <a:rPr lang="en-US" dirty="0"/>
              <a:t> Press</a:t>
            </a:r>
            <a:endParaRPr lang="tr-TR" dirty="0"/>
          </a:p>
          <a:p>
            <a:r>
              <a:rPr lang="en-US" dirty="0" err="1"/>
              <a:t>LaMendola</a:t>
            </a:r>
            <a:r>
              <a:rPr lang="en-US" dirty="0"/>
              <a:t>, W., Glastonbury, B., Toole, S.,1989. A Casebook of Computer Applications in the Social and Human </a:t>
            </a:r>
            <a:r>
              <a:rPr lang="en-US" dirty="0" err="1"/>
              <a:t>Sevices</a:t>
            </a:r>
            <a:r>
              <a:rPr lang="en-US" dirty="0"/>
              <a:t>. </a:t>
            </a:r>
            <a:r>
              <a:rPr lang="en-US" dirty="0" err="1"/>
              <a:t>Hawort</a:t>
            </a:r>
            <a:r>
              <a:rPr lang="en-US" dirty="0"/>
              <a:t> Press.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59578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6c93cb6b5cd3e43f284428049caf6beb_126531817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20" y="357166"/>
            <a:ext cx="8501122" cy="6143668"/>
          </a:xfrm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14348" y="3429000"/>
            <a:ext cx="8183880" cy="1051560"/>
          </a:xfrm>
        </p:spPr>
        <p:txBody>
          <a:bodyPr/>
          <a:lstStyle/>
          <a:p>
            <a:r>
              <a:rPr lang="tr-TR" dirty="0" smtClean="0">
                <a:solidFill>
                  <a:schemeClr val="bg1">
                    <a:lumMod val="95000"/>
                  </a:schemeClr>
                </a:solidFill>
              </a:rPr>
              <a:t>TEŞEKKÜRLER</a:t>
            </a:r>
            <a:endParaRPr lang="tr-TR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örünüş">
  <a:themeElements>
    <a:clrScheme name="Görünüş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Görünüş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Görünü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128</TotalTime>
  <Words>403</Words>
  <Application>Microsoft Office PowerPoint</Application>
  <PresentationFormat>Ekran Gösterisi (4:3)</PresentationFormat>
  <Paragraphs>40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6" baseType="lpstr">
      <vt:lpstr>Arial</vt:lpstr>
      <vt:lpstr>Calibri</vt:lpstr>
      <vt:lpstr>Symbol</vt:lpstr>
      <vt:lpstr>Times New Roman</vt:lpstr>
      <vt:lpstr>Verdana</vt:lpstr>
      <vt:lpstr>Wingdings 2</vt:lpstr>
      <vt:lpstr>Görünüş</vt:lpstr>
      <vt:lpstr>ANKARA ÜNİVERSİTESİ SAĞLIK BİLİMLERİ FAKÜLTESİ SOSYAL HİZMET BÖLÜMÜ</vt:lpstr>
      <vt:lpstr>İNSANİ HİZMET ÖRGÜTLERİNDE TEKNOLOJİ </vt:lpstr>
      <vt:lpstr>PowerPoint Sunusu</vt:lpstr>
      <vt:lpstr>BiLGiSAYAR SiSTEMLERiNDE PROBLEM ÇÖZME VE DİYAGRAMLAR </vt:lpstr>
      <vt:lpstr>Algorİtma </vt:lpstr>
      <vt:lpstr>PowerPoint Sunusu</vt:lpstr>
      <vt:lpstr>AkIş DİyagramI </vt:lpstr>
      <vt:lpstr>Kaynaklar</vt:lpstr>
      <vt:lpstr>TEŞEKKÜRLER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SAĞLIK BİLİMLERİ FAKÜLTESİ SOSYAL HİZMET BÖLÜMÜ</dc:title>
  <dc:creator>sssSeRNeBeysss</dc:creator>
  <cp:lastModifiedBy>Yazar</cp:lastModifiedBy>
  <cp:revision>19</cp:revision>
  <dcterms:created xsi:type="dcterms:W3CDTF">2017-03-21T21:41:26Z</dcterms:created>
  <dcterms:modified xsi:type="dcterms:W3CDTF">2020-05-04T07:27:02Z</dcterms:modified>
</cp:coreProperties>
</file>