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1" r:id="rId2"/>
    <p:sldMasterId id="2147483693" r:id="rId3"/>
    <p:sldMasterId id="2147483705" r:id="rId4"/>
    <p:sldMasterId id="2147483717" r:id="rId5"/>
    <p:sldMasterId id="2147483729" r:id="rId6"/>
    <p:sldMasterId id="2147483741" r:id="rId7"/>
  </p:sldMasterIdLst>
  <p:sldIdLst>
    <p:sldId id="376" r:id="rId8"/>
    <p:sldId id="269" r:id="rId9"/>
    <p:sldId id="294" r:id="rId10"/>
    <p:sldId id="296" r:id="rId11"/>
    <p:sldId id="298" r:id="rId12"/>
    <p:sldId id="302" r:id="rId13"/>
    <p:sldId id="265" r:id="rId14"/>
    <p:sldId id="377" r:id="rId15"/>
    <p:sldId id="266" r:id="rId16"/>
    <p:sldId id="267" r:id="rId17"/>
    <p:sldId id="268" r:id="rId18"/>
    <p:sldId id="307" r:id="rId19"/>
    <p:sldId id="318" r:id="rId20"/>
    <p:sldId id="320" r:id="rId21"/>
    <p:sldId id="319" r:id="rId22"/>
    <p:sldId id="321" r:id="rId23"/>
    <p:sldId id="322" r:id="rId24"/>
    <p:sldId id="324" r:id="rId25"/>
    <p:sldId id="323" r:id="rId26"/>
    <p:sldId id="325" r:id="rId27"/>
    <p:sldId id="326" r:id="rId28"/>
    <p:sldId id="328" r:id="rId29"/>
    <p:sldId id="330" r:id="rId30"/>
    <p:sldId id="331" r:id="rId31"/>
    <p:sldId id="332" r:id="rId32"/>
    <p:sldId id="336" r:id="rId33"/>
    <p:sldId id="337" r:id="rId34"/>
    <p:sldId id="378" r:id="rId35"/>
    <p:sldId id="379" r:id="rId36"/>
    <p:sldId id="338" r:id="rId37"/>
    <p:sldId id="380" r:id="rId38"/>
    <p:sldId id="339" r:id="rId39"/>
    <p:sldId id="344" r:id="rId40"/>
    <p:sldId id="345" r:id="rId41"/>
    <p:sldId id="346" r:id="rId42"/>
    <p:sldId id="353" r:id="rId43"/>
    <p:sldId id="354" r:id="rId44"/>
    <p:sldId id="358" r:id="rId45"/>
    <p:sldId id="355" r:id="rId46"/>
    <p:sldId id="356" r:id="rId47"/>
    <p:sldId id="357" r:id="rId48"/>
    <p:sldId id="359" r:id="rId49"/>
    <p:sldId id="360" r:id="rId50"/>
    <p:sldId id="361"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282" r:id="rId65"/>
    <p:sldId id="286" r:id="rId66"/>
    <p:sldId id="287" r:id="rId67"/>
    <p:sldId id="288" r:id="rId68"/>
    <p:sldId id="317" r:id="rId6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4660"/>
  </p:normalViewPr>
  <p:slideViewPr>
    <p:cSldViewPr>
      <p:cViewPr varScale="1">
        <p:scale>
          <a:sx n="70" d="100"/>
          <a:sy n="70" d="100"/>
        </p:scale>
        <p:origin x="1278" y="5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0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B401F8-48AB-49AA-AF40-10855BEF33C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FABB60-91F5-43D7-8BBB-1E883475B84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ACC775-1C9F-4C1F-9531-A14FDEBC425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6A517DA6-6470-4042-9718-3F28ED4F2BF0}"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6A517DA6-6470-4042-9718-3F28ED4F2BF0}"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endParaRPr lang="en-US"/>
          </a:p>
        </p:txBody>
      </p:sp>
      <p:sp>
        <p:nvSpPr>
          <p:cNvPr id="19" name="18 Altbilgi Yer Tutucusu"/>
          <p:cNvSpPr>
            <a:spLocks noGrp="1"/>
          </p:cNvSpPr>
          <p:nvPr>
            <p:ph type="ftr" sz="quarter" idx="11"/>
          </p:nvPr>
        </p:nvSpPr>
        <p:spPr/>
        <p:txBody>
          <a:bodyPr/>
          <a:lstStyle/>
          <a:p>
            <a:endParaRPr lang="en-US"/>
          </a:p>
        </p:txBody>
      </p:sp>
      <p:sp>
        <p:nvSpPr>
          <p:cNvPr id="27" name="26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a:xfrm>
            <a:off x="8077200" y="6356350"/>
            <a:ext cx="609600" cy="365125"/>
          </a:xfrm>
        </p:spPr>
        <p:txBody>
          <a:bodyPr/>
          <a:lstStyle/>
          <a:p>
            <a:fld id="{6A517DA6-6470-4042-9718-3F28ED4F2BF0}" type="slidenum">
              <a:rPr lang="en-US" smtClean="0"/>
              <a:pPr/>
              <a:t>‹#›</a:t>
            </a:fld>
            <a:endParaRPr lang="en-US"/>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endParaRPr lang="en-US"/>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A517DA6-6470-4042-9718-3F28ED4F2BF0}"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endParaRPr lang="en-US"/>
          </a:p>
        </p:txBody>
      </p:sp>
      <p:sp>
        <p:nvSpPr>
          <p:cNvPr id="5" name="4 Altbilgi Yer Tutucusu"/>
          <p:cNvSpPr>
            <a:spLocks noGrp="1"/>
          </p:cNvSpPr>
          <p:nvPr>
            <p:ph type="ftr" sz="quarter" idx="11"/>
          </p:nvPr>
        </p:nvSpPr>
        <p:spPr>
          <a:xfrm>
            <a:off x="457200" y="6480969"/>
            <a:ext cx="4260056" cy="300831"/>
          </a:xfrm>
        </p:spPr>
        <p:txBody>
          <a:bodyPr/>
          <a:lstStyle/>
          <a:p>
            <a:endParaRPr lang="en-US"/>
          </a:p>
        </p:txBody>
      </p:sp>
      <p:sp>
        <p:nvSpPr>
          <p:cNvPr id="6" name="5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endParaRPr lang="en-US"/>
          </a:p>
        </p:txBody>
      </p:sp>
      <p:sp>
        <p:nvSpPr>
          <p:cNvPr id="5" name="4 Altbilgi Yer Tutucusu"/>
          <p:cNvSpPr>
            <a:spLocks noGrp="1"/>
          </p:cNvSpPr>
          <p:nvPr>
            <p:ph type="ftr" sz="quarter" idx="11"/>
          </p:nvPr>
        </p:nvSpPr>
        <p:spPr>
          <a:xfrm>
            <a:off x="2619376" y="6480969"/>
            <a:ext cx="4260056" cy="300831"/>
          </a:xfrm>
        </p:spPr>
        <p:txBody>
          <a:bodyPr/>
          <a:lstStyle/>
          <a:p>
            <a:endParaRPr lang="en-US"/>
          </a:p>
        </p:txBody>
      </p:sp>
      <p:sp>
        <p:nvSpPr>
          <p:cNvPr id="6" name="5 Slayt Numarası Yer Tutucusu"/>
          <p:cNvSpPr>
            <a:spLocks noGrp="1"/>
          </p:cNvSpPr>
          <p:nvPr>
            <p:ph type="sldNum" sz="quarter" idx="12"/>
          </p:nvPr>
        </p:nvSpPr>
        <p:spPr>
          <a:xfrm>
            <a:off x="8451056" y="809624"/>
            <a:ext cx="502920" cy="300831"/>
          </a:xfrm>
        </p:spPr>
        <p:txBody>
          <a:bodyPr/>
          <a:lstStyle/>
          <a:p>
            <a:fld id="{6A517DA6-6470-4042-9718-3F28ED4F2BF0}" type="slidenum">
              <a:rPr lang="en-US" smtClean="0"/>
              <a:pPr/>
              <a:t>‹#›</a:t>
            </a:fld>
            <a:endParaRPr lang="en-US"/>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endParaRPr lang="en-US"/>
          </a:p>
        </p:txBody>
      </p:sp>
      <p:sp>
        <p:nvSpPr>
          <p:cNvPr id="6" name="5 Altbilgi Yer Tutucusu"/>
          <p:cNvSpPr>
            <a:spLocks noGrp="1"/>
          </p:cNvSpPr>
          <p:nvPr>
            <p:ph type="ftr" sz="quarter" idx="11"/>
          </p:nvPr>
        </p:nvSpPr>
        <p:spPr>
          <a:xfrm>
            <a:off x="457200" y="6480969"/>
            <a:ext cx="4260056" cy="301752"/>
          </a:xfrm>
        </p:spPr>
        <p:txBody>
          <a:bodyPr/>
          <a:lstStyle/>
          <a:p>
            <a:endParaRPr lang="en-US"/>
          </a:p>
        </p:txBody>
      </p:sp>
      <p:sp>
        <p:nvSpPr>
          <p:cNvPr id="7" name="6 Slayt Numarası Yer Tutucusu"/>
          <p:cNvSpPr>
            <a:spLocks noGrp="1"/>
          </p:cNvSpPr>
          <p:nvPr>
            <p:ph type="sldNum" sz="quarter" idx="12"/>
          </p:nvPr>
        </p:nvSpPr>
        <p:spPr>
          <a:xfrm>
            <a:off x="7589520" y="6480969"/>
            <a:ext cx="502920" cy="301752"/>
          </a:xfrm>
        </p:spPr>
        <p:txBody>
          <a:bodyPr/>
          <a:lstStyle/>
          <a:p>
            <a:fld id="{6A517DA6-6470-4042-9718-3F28ED4F2BF0}"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endParaRPr lang="en-US"/>
          </a:p>
        </p:txBody>
      </p:sp>
      <p:sp>
        <p:nvSpPr>
          <p:cNvPr id="8" name="7 Altbilgi Yer Tutucusu"/>
          <p:cNvSpPr>
            <a:spLocks noGrp="1"/>
          </p:cNvSpPr>
          <p:nvPr>
            <p:ph type="ftr" sz="quarter" idx="11"/>
          </p:nvPr>
        </p:nvSpPr>
        <p:spPr>
          <a:xfrm>
            <a:off x="457200" y="6480969"/>
            <a:ext cx="4261104" cy="301752"/>
          </a:xfrm>
        </p:spPr>
        <p:txBody>
          <a:bodyPr/>
          <a:lstStyle/>
          <a:p>
            <a:endParaRPr lang="en-US"/>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6A517DA6-6470-4042-9718-3F28ED4F2BF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endParaRPr lang="en-US"/>
          </a:p>
        </p:txBody>
      </p:sp>
      <p:sp>
        <p:nvSpPr>
          <p:cNvPr id="3" name="2 Altbilgi Yer Tutucusu"/>
          <p:cNvSpPr>
            <a:spLocks noGrp="1"/>
          </p:cNvSpPr>
          <p:nvPr>
            <p:ph type="ftr" sz="quarter" idx="11"/>
          </p:nvPr>
        </p:nvSpPr>
        <p:spPr>
          <a:xfrm>
            <a:off x="457200" y="6481890"/>
            <a:ext cx="4260056" cy="300831"/>
          </a:xfrm>
        </p:spPr>
        <p:txBody>
          <a:bodyPr/>
          <a:lstStyle/>
          <a:p>
            <a:endParaRPr lang="en-US"/>
          </a:p>
        </p:txBody>
      </p:sp>
      <p:sp>
        <p:nvSpPr>
          <p:cNvPr id="4" name="3 Slayt Numarası Yer Tutucusu"/>
          <p:cNvSpPr>
            <a:spLocks noGrp="1"/>
          </p:cNvSpPr>
          <p:nvPr>
            <p:ph type="sldNum" sz="quarter" idx="12"/>
          </p:nvPr>
        </p:nvSpPr>
        <p:spPr>
          <a:xfrm>
            <a:off x="7589520" y="6480969"/>
            <a:ext cx="502920" cy="301752"/>
          </a:xfrm>
        </p:spPr>
        <p:txBody>
          <a:bodyPr/>
          <a:lstStyle/>
          <a:p>
            <a:fld id="{6A517DA6-6470-4042-9718-3F28ED4F2BF0}"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endParaRPr lang="en-US"/>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6A517DA6-6470-4042-9718-3F28ED4F2BF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endParaRPr lang="en-US"/>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6A517DA6-6470-4042-9718-3F28ED4F2BF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8" name="27 Veri Yer Tutucusu"/>
          <p:cNvSpPr>
            <a:spLocks noGrp="1"/>
          </p:cNvSpPr>
          <p:nvPr>
            <p:ph type="dt" sz="half" idx="10"/>
          </p:nvPr>
        </p:nvSpPr>
        <p:spPr/>
        <p:txBody>
          <a:bodyPr/>
          <a:lstStyle>
            <a:extLst/>
          </a:lstStyle>
          <a:p>
            <a:endParaRPr lang="en-US"/>
          </a:p>
        </p:txBody>
      </p:sp>
      <p:sp>
        <p:nvSpPr>
          <p:cNvPr id="17" name="16 Altbilgi Yer Tutucusu"/>
          <p:cNvSpPr>
            <a:spLocks noGrp="1"/>
          </p:cNvSpPr>
          <p:nvPr>
            <p:ph type="ftr" sz="quarter" idx="11"/>
          </p:nvPr>
        </p:nvSpPr>
        <p:spPr/>
        <p:txBody>
          <a:bodyPr/>
          <a:lstStyle>
            <a:extLst/>
          </a:lstStyle>
          <a:p>
            <a:endParaRPr lang="en-US"/>
          </a:p>
        </p:txBody>
      </p:sp>
      <p:sp>
        <p:nvSpPr>
          <p:cNvPr id="29" name="28 Slayt Numarası Yer Tutucusu"/>
          <p:cNvSpPr>
            <a:spLocks noGrp="1"/>
          </p:cNvSpPr>
          <p:nvPr>
            <p:ph type="sldNum" sz="quarter" idx="12"/>
          </p:nvPr>
        </p:nvSpPr>
        <p:spPr/>
        <p:txBody>
          <a:bodyPr/>
          <a:lstStyle>
            <a:extLst/>
          </a:lstStyle>
          <a:p>
            <a:fld id="{6A517DA6-6470-4042-9718-3F28ED4F2BF0}" type="slidenum">
              <a:rPr lang="en-US" smtClean="0"/>
              <a:pPr/>
              <a:t>‹#›</a:t>
            </a:fld>
            <a:endParaRPr lang="en-US"/>
          </a:p>
        </p:txBody>
      </p:sp>
      <p:sp>
        <p:nvSpPr>
          <p:cNvPr id="32" name="31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Dikdörtgen"/>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Dikdörtgen"/>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Dikdörtgen"/>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Dikdörtgen"/>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Başlık"/>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56" name="55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endParaRPr lang="en-US"/>
          </a:p>
        </p:txBody>
      </p:sp>
      <p:sp>
        <p:nvSpPr>
          <p:cNvPr id="5" name="4 Altbilgi Yer Tutucusu"/>
          <p:cNvSpPr>
            <a:spLocks noGrp="1"/>
          </p:cNvSpPr>
          <p:nvPr>
            <p:ph type="ftr" sz="quarter" idx="11"/>
          </p:nvPr>
        </p:nvSpPr>
        <p:spPr/>
        <p:txBody>
          <a:bodyPr/>
          <a:lstStyle>
            <a:extLst/>
          </a:lstStyle>
          <a:p>
            <a:endParaRPr lang="en-US"/>
          </a:p>
        </p:txBody>
      </p:sp>
      <p:sp>
        <p:nvSpPr>
          <p:cNvPr id="6" name="5 Slayt Numarası Yer Tutucusu"/>
          <p:cNvSpPr>
            <a:spLocks noGrp="1"/>
          </p:cNvSpPr>
          <p:nvPr>
            <p:ph type="sldNum" sz="quarter" idx="12"/>
          </p:nvPr>
        </p:nvSpPr>
        <p:spPr/>
        <p:txBody>
          <a:bodyPr/>
          <a:lstStyle>
            <a:extLst/>
          </a:lstStyle>
          <a:p>
            <a:fld id="{6A517DA6-6470-4042-9718-3F28ED4F2B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4" name="13 Serbest Form"/>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Serbest Form"/>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Serbest Form"/>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Serbest Form"/>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Serbest Form"/>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Serbest Form"/>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Serbest Form"/>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Serbest Form"/>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Serbest Form"/>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Serbest Form"/>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Serbest Form"/>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Serbest Form"/>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Serbest Form"/>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Serbest Form"/>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Serbest Form"/>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etin Yer Tutucusu"/>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endParaRPr lang="en-US"/>
          </a:p>
        </p:txBody>
      </p:sp>
      <p:sp>
        <p:nvSpPr>
          <p:cNvPr id="5" name="4 Altbilgi Yer Tutucusu"/>
          <p:cNvSpPr>
            <a:spLocks noGrp="1"/>
          </p:cNvSpPr>
          <p:nvPr>
            <p:ph type="ftr" sz="quarter" idx="11"/>
          </p:nvPr>
        </p:nvSpPr>
        <p:spPr/>
        <p:txBody>
          <a:bodyPr/>
          <a:lstStyle>
            <a:extLst/>
          </a:lstStyle>
          <a:p>
            <a:endParaRPr lang="en-US"/>
          </a:p>
        </p:txBody>
      </p:sp>
      <p:sp>
        <p:nvSpPr>
          <p:cNvPr id="6" name="5 Slayt Numarası Yer Tutucusu"/>
          <p:cNvSpPr>
            <a:spLocks noGrp="1"/>
          </p:cNvSpPr>
          <p:nvPr>
            <p:ph type="sldNum" sz="quarter" idx="12"/>
          </p:nvPr>
        </p:nvSpPr>
        <p:spPr/>
        <p:txBody>
          <a:bodyPr/>
          <a:lstStyle>
            <a:extLst/>
          </a:lstStyle>
          <a:p>
            <a:fld id="{6A517DA6-6470-4042-9718-3F28ED4F2BF0}" type="slidenum">
              <a:rPr lang="en-US" smtClean="0"/>
              <a:pPr/>
              <a:t>‹#›</a:t>
            </a:fld>
            <a:endParaRPr lang="en-US"/>
          </a:p>
        </p:txBody>
      </p:sp>
      <p:sp>
        <p:nvSpPr>
          <p:cNvPr id="7" name="6 Dikdörtgen"/>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tr-TR" smtClean="0"/>
              <a:t>Asıl başlık stili için tıklatın</a:t>
            </a:r>
            <a:endParaRPr kumimoji="0" lang="en-US"/>
          </a:p>
        </p:txBody>
      </p:sp>
      <p:sp>
        <p:nvSpPr>
          <p:cNvPr id="8" name="7 Dikdörtgen"/>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Dikdörtgen"/>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Dikdörtgen"/>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Dikdörtgen"/>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Dikdörtgen"/>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2064"/>
            <a:ext cx="8229600" cy="9144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endParaRPr lang="en-US"/>
          </a:p>
        </p:txBody>
      </p:sp>
      <p:sp>
        <p:nvSpPr>
          <p:cNvPr id="6" name="5 Altbilgi Yer Tutucusu"/>
          <p:cNvSpPr>
            <a:spLocks noGrp="1"/>
          </p:cNvSpPr>
          <p:nvPr>
            <p:ph type="ftr" sz="quarter" idx="11"/>
          </p:nvPr>
        </p:nvSpPr>
        <p:spPr/>
        <p:txBody>
          <a:bodyPr/>
          <a:lstStyle>
            <a:extLst/>
          </a:lstStyle>
          <a:p>
            <a:endParaRPr lang="en-US"/>
          </a:p>
        </p:txBody>
      </p:sp>
      <p:sp>
        <p:nvSpPr>
          <p:cNvPr id="7" name="6 Slayt Numarası Yer Tutucusu"/>
          <p:cNvSpPr>
            <a:spLocks noGrp="1"/>
          </p:cNvSpPr>
          <p:nvPr>
            <p:ph type="sldNum" sz="quarter" idx="12"/>
          </p:nvPr>
        </p:nvSpPr>
        <p:spPr/>
        <p:txBody>
          <a:bodyPr/>
          <a:lstStyle>
            <a:extLst/>
          </a:lstStyle>
          <a:p>
            <a:fld id="{6A517DA6-6470-4042-9718-3F28ED4F2BF0}"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5" name="24 Dikdörtgen"/>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504824" y="512064"/>
            <a:ext cx="7772400" cy="914400"/>
          </a:xfrm>
        </p:spPr>
        <p:txBody>
          <a:bodyPr anchor="t"/>
          <a:lstStyle>
            <a:lvl1pPr>
              <a:defRPr sz="400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endParaRPr lang="en-US"/>
          </a:p>
        </p:txBody>
      </p:sp>
      <p:sp>
        <p:nvSpPr>
          <p:cNvPr id="8" name="7 Altbilgi Yer Tutucusu"/>
          <p:cNvSpPr>
            <a:spLocks noGrp="1"/>
          </p:cNvSpPr>
          <p:nvPr>
            <p:ph type="ftr" sz="quarter" idx="11"/>
          </p:nvPr>
        </p:nvSpPr>
        <p:spPr/>
        <p:txBody>
          <a:bodyPr/>
          <a:lstStyle>
            <a:extLst/>
          </a:lstStyle>
          <a:p>
            <a:endParaRPr lang="en-US"/>
          </a:p>
        </p:txBody>
      </p:sp>
      <p:sp>
        <p:nvSpPr>
          <p:cNvPr id="9" name="8 Slayt Numarası Yer Tutucusu"/>
          <p:cNvSpPr>
            <a:spLocks noGrp="1"/>
          </p:cNvSpPr>
          <p:nvPr>
            <p:ph type="sldNum" sz="quarter" idx="12"/>
          </p:nvPr>
        </p:nvSpPr>
        <p:spPr/>
        <p:txBody>
          <a:bodyPr/>
          <a:lstStyle>
            <a:extLst/>
          </a:lstStyle>
          <a:p>
            <a:fld id="{6A517DA6-6470-4042-9718-3F28ED4F2BF0}" type="slidenum">
              <a:rPr lang="en-US" smtClean="0"/>
              <a:pPr/>
              <a:t>‹#›</a:t>
            </a:fld>
            <a:endParaRPr lang="en-US"/>
          </a:p>
        </p:txBody>
      </p:sp>
      <p:sp>
        <p:nvSpPr>
          <p:cNvPr id="16" name="15 Dikdörtgen"/>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Dikdörtgen"/>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Dikdörtgen"/>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Dikdörtgen"/>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Dikdörtgen"/>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Dikdörtgen"/>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Dikdörtgen"/>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Dikdörtgen"/>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Dikdörtgen"/>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2064"/>
            <a:ext cx="7772400" cy="914400"/>
          </a:xfrm>
        </p:spPr>
        <p:txBody>
          <a:bodyPr/>
          <a:lstStyle>
            <a:lvl1pPr>
              <a:defRPr sz="4000" cap="none" baseline="0"/>
            </a:lvl1pPr>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endParaRPr lang="en-US"/>
          </a:p>
        </p:txBody>
      </p:sp>
      <p:sp>
        <p:nvSpPr>
          <p:cNvPr id="4" name="3 Altbilgi Yer Tutucusu"/>
          <p:cNvSpPr>
            <a:spLocks noGrp="1"/>
          </p:cNvSpPr>
          <p:nvPr>
            <p:ph type="ftr" sz="quarter" idx="11"/>
          </p:nvPr>
        </p:nvSpPr>
        <p:spPr/>
        <p:txBody>
          <a:bodyPr/>
          <a:lstStyle>
            <a:extLst/>
          </a:lstStyle>
          <a:p>
            <a:endParaRPr lang="en-US"/>
          </a:p>
        </p:txBody>
      </p:sp>
      <p:sp>
        <p:nvSpPr>
          <p:cNvPr id="5" name="4 Slayt Numarası Yer Tutucusu"/>
          <p:cNvSpPr>
            <a:spLocks noGrp="1"/>
          </p:cNvSpPr>
          <p:nvPr>
            <p:ph type="sldNum" sz="quarter" idx="12"/>
          </p:nvPr>
        </p:nvSpPr>
        <p:spPr/>
        <p:txBody>
          <a:bodyPr/>
          <a:lstStyle>
            <a:extLst/>
          </a:lstStyle>
          <a:p>
            <a:fld id="{6A517DA6-6470-4042-9718-3F28ED4F2BF0}"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endParaRPr lang="en-US"/>
          </a:p>
        </p:txBody>
      </p:sp>
      <p:sp>
        <p:nvSpPr>
          <p:cNvPr id="3" name="2 Altbilgi Yer Tutucusu"/>
          <p:cNvSpPr>
            <a:spLocks noGrp="1"/>
          </p:cNvSpPr>
          <p:nvPr>
            <p:ph type="ftr" sz="quarter" idx="11"/>
          </p:nvPr>
        </p:nvSpPr>
        <p:spPr/>
        <p:txBody>
          <a:bodyPr/>
          <a:lstStyle>
            <a:extLst/>
          </a:lstStyle>
          <a:p>
            <a:endParaRPr lang="en-US"/>
          </a:p>
        </p:txBody>
      </p:sp>
      <p:sp>
        <p:nvSpPr>
          <p:cNvPr id="4" name="3 Slayt Numarası Yer Tutucusu"/>
          <p:cNvSpPr>
            <a:spLocks noGrp="1"/>
          </p:cNvSpPr>
          <p:nvPr>
            <p:ph type="sldNum" sz="quarter" idx="12"/>
          </p:nvPr>
        </p:nvSpPr>
        <p:spPr/>
        <p:txBody>
          <a:bodyPr/>
          <a:lstStyle>
            <a:extLst/>
          </a:lstStyle>
          <a:p>
            <a:fld id="{6A517DA6-6470-4042-9718-3F28ED4F2BF0}"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73050"/>
            <a:ext cx="8229600" cy="1162050"/>
          </a:xfrm>
        </p:spPr>
        <p:txBody>
          <a:bodyPr anchor="ctr"/>
          <a:lstStyle>
            <a:lvl1pPr algn="l">
              <a:buNone/>
              <a:defRPr sz="3600" b="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endParaRPr lang="en-US"/>
          </a:p>
        </p:txBody>
      </p:sp>
      <p:sp>
        <p:nvSpPr>
          <p:cNvPr id="6" name="5 Altbilgi Yer Tutucusu"/>
          <p:cNvSpPr>
            <a:spLocks noGrp="1"/>
          </p:cNvSpPr>
          <p:nvPr>
            <p:ph type="ftr" sz="quarter" idx="11"/>
          </p:nvPr>
        </p:nvSpPr>
        <p:spPr/>
        <p:txBody>
          <a:bodyPr/>
          <a:lstStyle>
            <a:extLst/>
          </a:lstStyle>
          <a:p>
            <a:endParaRPr lang="en-US"/>
          </a:p>
        </p:txBody>
      </p:sp>
      <p:sp>
        <p:nvSpPr>
          <p:cNvPr id="7" name="6 Slayt Numarası Yer Tutucusu"/>
          <p:cNvSpPr>
            <a:spLocks noGrp="1"/>
          </p:cNvSpPr>
          <p:nvPr>
            <p:ph type="sldNum" sz="quarter" idx="12"/>
          </p:nvPr>
        </p:nvSpPr>
        <p:spPr/>
        <p:txBody>
          <a:bodyPr/>
          <a:lstStyle>
            <a:extLst/>
          </a:lstStyle>
          <a:p>
            <a:fld id="{6A517DA6-6470-4042-9718-3F28ED4F2BF0}"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7 Dikdörtgen"/>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Düz Bağlayıcı"/>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
          <p:cNvGrpSpPr/>
          <p:nvPr/>
        </p:nvGrpSpPr>
        <p:grpSpPr>
          <a:xfrm rot="5400000">
            <a:off x="8514581" y="1219200"/>
            <a:ext cx="132763" cy="128466"/>
            <a:chOff x="6668087" y="1297746"/>
            <a:chExt cx="161840" cy="156602"/>
          </a:xfrm>
        </p:grpSpPr>
        <p:cxnSp>
          <p:nvCxnSpPr>
            <p:cNvPr id="15" name="14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Başlık"/>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tr-TR" smtClean="0"/>
              <a:t>Resim eklemek için simgeyi tıklatın</a:t>
            </a:r>
            <a:endParaRPr kumimoji="0" lang="en-US"/>
          </a:p>
        </p:txBody>
      </p:sp>
      <p:sp>
        <p:nvSpPr>
          <p:cNvPr id="4" name="3 Metin Yer Tutucusu"/>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grpSp>
        <p:nvGrpSpPr>
          <p:cNvPr id="14" name="13 Grup"/>
          <p:cNvGrpSpPr/>
          <p:nvPr/>
        </p:nvGrpSpPr>
        <p:grpSpPr>
          <a:xfrm rot="5400000">
            <a:off x="8666981" y="1371600"/>
            <a:ext cx="132763" cy="128466"/>
            <a:chOff x="6668087" y="1297746"/>
            <a:chExt cx="161840" cy="156602"/>
          </a:xfrm>
        </p:grpSpPr>
        <p:cxnSp>
          <p:nvCxnSpPr>
            <p:cNvPr id="11" name="10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
          <p:cNvGrpSpPr/>
          <p:nvPr/>
        </p:nvGrpSpPr>
        <p:grpSpPr>
          <a:xfrm rot="5400000">
            <a:off x="8320088" y="1474763"/>
            <a:ext cx="132763" cy="128466"/>
            <a:chOff x="6668087" y="1297746"/>
            <a:chExt cx="161840" cy="156602"/>
          </a:xfrm>
        </p:grpSpPr>
        <p:cxnSp>
          <p:nvCxnSpPr>
            <p:cNvPr id="19" name="18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Veri Yer Tutucusu"/>
          <p:cNvSpPr>
            <a:spLocks noGrp="1"/>
          </p:cNvSpPr>
          <p:nvPr>
            <p:ph type="dt" sz="half" idx="10"/>
          </p:nvPr>
        </p:nvSpPr>
        <p:spPr>
          <a:xfrm>
            <a:off x="6477000" y="55499"/>
            <a:ext cx="2133600" cy="365125"/>
          </a:xfrm>
        </p:spPr>
        <p:txBody>
          <a:bodyPr/>
          <a:lstStyle>
            <a:extLst/>
          </a:lstStyle>
          <a:p>
            <a:endParaRPr lang="en-US"/>
          </a:p>
        </p:txBody>
      </p:sp>
      <p:sp>
        <p:nvSpPr>
          <p:cNvPr id="6" name="5 Altbilgi Yer Tutucusu"/>
          <p:cNvSpPr>
            <a:spLocks noGrp="1"/>
          </p:cNvSpPr>
          <p:nvPr>
            <p:ph type="ftr" sz="quarter" idx="11"/>
          </p:nvPr>
        </p:nvSpPr>
        <p:spPr>
          <a:xfrm>
            <a:off x="914400" y="55499"/>
            <a:ext cx="5562600" cy="365125"/>
          </a:xfrm>
        </p:spPr>
        <p:txBody>
          <a:bodyPr/>
          <a:lstStyle>
            <a:extLst/>
          </a:lstStyle>
          <a:p>
            <a:endParaRPr lang="en-US"/>
          </a:p>
        </p:txBody>
      </p:sp>
      <p:sp>
        <p:nvSpPr>
          <p:cNvPr id="7" name="6 Slayt Numarası Yer Tutucusu"/>
          <p:cNvSpPr>
            <a:spLocks noGrp="1"/>
          </p:cNvSpPr>
          <p:nvPr>
            <p:ph type="sldNum" sz="quarter" idx="12"/>
          </p:nvPr>
        </p:nvSpPr>
        <p:spPr>
          <a:xfrm>
            <a:off x="8610600" y="55499"/>
            <a:ext cx="457200" cy="365125"/>
          </a:xfrm>
        </p:spPr>
        <p:txBody>
          <a:bodyPr/>
          <a:lstStyle>
            <a:extLst/>
          </a:lstStyle>
          <a:p>
            <a:fld id="{6A517DA6-6470-4042-9718-3F28ED4F2BF0}"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endParaRPr lang="en-US"/>
          </a:p>
        </p:txBody>
      </p:sp>
      <p:sp>
        <p:nvSpPr>
          <p:cNvPr id="5" name="4 Altbilgi Yer Tutucusu"/>
          <p:cNvSpPr>
            <a:spLocks noGrp="1"/>
          </p:cNvSpPr>
          <p:nvPr>
            <p:ph type="ftr" sz="quarter" idx="11"/>
          </p:nvPr>
        </p:nvSpPr>
        <p:spPr/>
        <p:txBody>
          <a:bodyPr/>
          <a:lstStyle>
            <a:extLst/>
          </a:lstStyle>
          <a:p>
            <a:endParaRPr lang="en-US"/>
          </a:p>
        </p:txBody>
      </p:sp>
      <p:sp>
        <p:nvSpPr>
          <p:cNvPr id="6" name="5 Slayt Numarası Yer Tutucusu"/>
          <p:cNvSpPr>
            <a:spLocks noGrp="1"/>
          </p:cNvSpPr>
          <p:nvPr>
            <p:ph type="sldNum" sz="quarter" idx="12"/>
          </p:nvPr>
        </p:nvSpPr>
        <p:spPr/>
        <p:txBody>
          <a:bodyPr/>
          <a:lstStyle>
            <a:extLst/>
          </a:lstStyle>
          <a:p>
            <a:fld id="{6A517DA6-6470-4042-9718-3F28ED4F2BF0}"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981200" cy="5851525"/>
          </a:xfrm>
        </p:spPr>
        <p:txBody>
          <a:bodyPr vert="eaVert" anchor="ct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39"/>
            <a:ext cx="58674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endParaRPr lang="en-US"/>
          </a:p>
        </p:txBody>
      </p:sp>
      <p:sp>
        <p:nvSpPr>
          <p:cNvPr id="5" name="4 Altbilgi Yer Tutucusu"/>
          <p:cNvSpPr>
            <a:spLocks noGrp="1"/>
          </p:cNvSpPr>
          <p:nvPr>
            <p:ph type="ftr" sz="quarter" idx="11"/>
          </p:nvPr>
        </p:nvSpPr>
        <p:spPr/>
        <p:txBody>
          <a:bodyPr/>
          <a:lstStyle>
            <a:extLst/>
          </a:lstStyle>
          <a:p>
            <a:endParaRPr lang="en-US"/>
          </a:p>
        </p:txBody>
      </p:sp>
      <p:sp>
        <p:nvSpPr>
          <p:cNvPr id="6" name="5 Slayt Numarası Yer Tutucusu"/>
          <p:cNvSpPr>
            <a:spLocks noGrp="1"/>
          </p:cNvSpPr>
          <p:nvPr>
            <p:ph type="sldNum" sz="quarter" idx="12"/>
          </p:nvPr>
        </p:nvSpPr>
        <p:spPr/>
        <p:txBody>
          <a:bodyPr/>
          <a:lstStyle>
            <a:extLst/>
          </a:lstStyle>
          <a:p>
            <a:fld id="{6A517DA6-6470-4042-9718-3F28ED4F2BF0}"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endParaRPr lang="en-US"/>
          </a:p>
        </p:txBody>
      </p:sp>
      <p:sp>
        <p:nvSpPr>
          <p:cNvPr id="17" name="16 Altbilgi Yer Tutucusu"/>
          <p:cNvSpPr>
            <a:spLocks noGrp="1"/>
          </p:cNvSpPr>
          <p:nvPr>
            <p:ph type="ftr" sz="quarter" idx="11"/>
          </p:nvPr>
        </p:nvSpPr>
        <p:spPr/>
        <p:txBody>
          <a:bodyPr/>
          <a:lstStyle/>
          <a:p>
            <a:endParaRPr lang="en-US"/>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A517DA6-6470-4042-9718-3F28ED4F2BF0}" type="slidenum">
              <a:rPr lang="en-US" smtClean="0"/>
              <a:pPr/>
              <a:t>‹#›</a:t>
            </a:fld>
            <a:endParaRPr lang="en-US"/>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a:xfrm>
            <a:off x="4361688" y="1026372"/>
            <a:ext cx="457200" cy="441325"/>
          </a:xfrm>
        </p:spPr>
        <p:txBody>
          <a:bodyPr/>
          <a:lstStyle/>
          <a:p>
            <a:fld id="{6A517DA6-6470-4042-9718-3F28ED4F2BF0}" type="slidenum">
              <a:rPr lang="en-US" smtClean="0"/>
              <a:pPr/>
              <a:t>‹#›</a:t>
            </a:fld>
            <a:endParaRPr lang="en-US"/>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en-US"/>
          </a:p>
        </p:txBody>
      </p:sp>
      <p:sp>
        <p:nvSpPr>
          <p:cNvPr id="4" name="3 Veri Yer Tutucusu"/>
          <p:cNvSpPr>
            <a:spLocks noGrp="1"/>
          </p:cNvSpPr>
          <p:nvPr>
            <p:ph type="dt" sz="half" idx="10"/>
          </p:nvPr>
        </p:nvSpPr>
        <p:spPr/>
        <p:txBody>
          <a:bodyPr/>
          <a:lstStyle/>
          <a:p>
            <a:endParaRPr lang="en-US"/>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A517DA6-6470-4042-9718-3F28ED4F2BF0}" type="slidenum">
              <a:rPr lang="en-US" smtClean="0"/>
              <a:pPr/>
              <a:t>‹#›</a:t>
            </a:fld>
            <a:endParaRPr lang="en-US"/>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endParaRPr lang="en-US"/>
          </a:p>
        </p:txBody>
      </p:sp>
      <p:sp>
        <p:nvSpPr>
          <p:cNvPr id="8" name="7 Altbilgi Yer Tutucusu"/>
          <p:cNvSpPr>
            <a:spLocks noGrp="1"/>
          </p:cNvSpPr>
          <p:nvPr>
            <p:ph type="ftr" sz="quarter" idx="11"/>
          </p:nvPr>
        </p:nvSpPr>
        <p:spPr>
          <a:xfrm>
            <a:off x="304800" y="6409944"/>
            <a:ext cx="3581400" cy="365760"/>
          </a:xfrm>
        </p:spPr>
        <p:txBody>
          <a:bodyPr/>
          <a:lstStyle/>
          <a:p>
            <a:endParaRPr lang="en-US"/>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6A517DA6-6470-4042-9718-3F28ED4F2BF0}" type="slidenum">
              <a:rPr lang="en-US" smtClean="0"/>
              <a:pPr/>
              <a:t>‹#›</a:t>
            </a:fld>
            <a:endParaRPr lang="en-US"/>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a:xfrm>
            <a:off x="4343400" y="1036020"/>
            <a:ext cx="457200" cy="441325"/>
          </a:xfrm>
        </p:spPr>
        <p:txBody>
          <a:bodyPr/>
          <a:lstStyle/>
          <a:p>
            <a:fld id="{6A517DA6-6470-4042-9718-3F28ED4F2BF0}"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6A517DA6-6470-4042-9718-3F28ED4F2BF0}"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A517DA6-6470-4042-9718-3F28ED4F2BF0}" type="slidenum">
              <a:rPr lang="en-US" smtClean="0"/>
              <a:pPr/>
              <a:t>‹#›</a:t>
            </a:fld>
            <a:endParaRPr lang="en-US"/>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endParaRPr lang="en-US"/>
          </a:p>
        </p:txBody>
      </p:sp>
      <p:sp>
        <p:nvSpPr>
          <p:cNvPr id="6" name="5 Altbilgi Yer Tutucusu"/>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6A517DA6-6470-4042-9718-3F28ED4F2BF0}" type="slidenum">
              <a:rPr lang="en-US" smtClean="0"/>
              <a:pPr/>
              <a:t>‹#›</a:t>
            </a:fld>
            <a:endParaRPr lang="en-US"/>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endParaRPr lang="en-US"/>
          </a:p>
        </p:txBody>
      </p:sp>
      <p:sp>
        <p:nvSpPr>
          <p:cNvPr id="6" name="5 Altbilgi Yer Tutucusu"/>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6A517DA6-6470-4042-9718-3F28ED4F2BF0}" type="slidenum">
              <a:rPr lang="en-US" smtClean="0"/>
              <a:pPr/>
              <a:t>‹#›</a:t>
            </a:fld>
            <a:endParaRPr lang="en-US"/>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en-US"/>
          </a:p>
        </p:txBody>
      </p:sp>
      <p:sp>
        <p:nvSpPr>
          <p:cNvPr id="5" name="4 Altbilgi Yer Tutucusu"/>
          <p:cNvSpPr>
            <a:spLocks noGrp="1"/>
          </p:cNvSpPr>
          <p:nvPr>
            <p:ph type="ftr" sz="quarter" idx="11"/>
          </p:nvPr>
        </p:nvSpPr>
        <p:spPr/>
        <p:txBody>
          <a:bodyPr/>
          <a:lstStyle/>
          <a:p>
            <a:endParaRPr lang="en-US"/>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7DA6-6470-4042-9718-3F28ED4F2BF0}" type="slidenum">
              <a:rPr lang="en-US" smtClean="0"/>
              <a:pPr/>
              <a:t>‹#›</a:t>
            </a:fld>
            <a:endParaRPr lang="en-US"/>
          </a:p>
        </p:txBody>
      </p:sp>
    </p:spTree>
    <p:extLst>
      <p:ext uri="{BB962C8B-B14F-4D97-AF65-F5344CB8AC3E}">
        <p14:creationId xmlns:p14="http://schemas.microsoft.com/office/powerpoint/2010/main" val="23742728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7DA6-6470-4042-9718-3F28ED4F2BF0}" type="slidenum">
              <a:rPr lang="en-US" smtClean="0"/>
              <a:pPr/>
              <a:t>‹#›</a:t>
            </a:fld>
            <a:endParaRPr lang="en-US"/>
          </a:p>
        </p:txBody>
      </p:sp>
    </p:spTree>
    <p:extLst>
      <p:ext uri="{BB962C8B-B14F-4D97-AF65-F5344CB8AC3E}">
        <p14:creationId xmlns:p14="http://schemas.microsoft.com/office/powerpoint/2010/main" val="13441129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7DA6-6470-4042-9718-3F28ED4F2BF0}" type="slidenum">
              <a:rPr lang="en-US" smtClean="0"/>
              <a:pPr/>
              <a:t>‹#›</a:t>
            </a:fld>
            <a:endParaRPr lang="en-US"/>
          </a:p>
        </p:txBody>
      </p:sp>
    </p:spTree>
    <p:extLst>
      <p:ext uri="{BB962C8B-B14F-4D97-AF65-F5344CB8AC3E}">
        <p14:creationId xmlns:p14="http://schemas.microsoft.com/office/powerpoint/2010/main" val="33781414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17DA6-6470-4042-9718-3F28ED4F2BF0}" type="slidenum">
              <a:rPr lang="en-US" smtClean="0"/>
              <a:pPr/>
              <a:t>‹#›</a:t>
            </a:fld>
            <a:endParaRPr lang="en-US"/>
          </a:p>
        </p:txBody>
      </p:sp>
    </p:spTree>
    <p:extLst>
      <p:ext uri="{BB962C8B-B14F-4D97-AF65-F5344CB8AC3E}">
        <p14:creationId xmlns:p14="http://schemas.microsoft.com/office/powerpoint/2010/main" val="42115890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17DA6-6470-4042-9718-3F28ED4F2BF0}" type="slidenum">
              <a:rPr lang="en-US" smtClean="0"/>
              <a:pPr/>
              <a:t>‹#›</a:t>
            </a:fld>
            <a:endParaRPr lang="en-US"/>
          </a:p>
        </p:txBody>
      </p:sp>
    </p:spTree>
    <p:extLst>
      <p:ext uri="{BB962C8B-B14F-4D97-AF65-F5344CB8AC3E}">
        <p14:creationId xmlns:p14="http://schemas.microsoft.com/office/powerpoint/2010/main" val="2480932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A517DA6-6470-4042-9718-3F28ED4F2BF0}" type="slidenum">
              <a:rPr lang="en-US" smtClean="0"/>
              <a:pPr/>
              <a:t>‹#›</a:t>
            </a:fld>
            <a:endParaRPr lang="en-US"/>
          </a:p>
        </p:txBody>
      </p:sp>
    </p:spTree>
    <p:extLst>
      <p:ext uri="{BB962C8B-B14F-4D97-AF65-F5344CB8AC3E}">
        <p14:creationId xmlns:p14="http://schemas.microsoft.com/office/powerpoint/2010/main" val="8754042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A517DA6-6470-4042-9718-3F28ED4F2BF0}" type="slidenum">
              <a:rPr lang="en-US" smtClean="0"/>
              <a:pPr/>
              <a:t>‹#›</a:t>
            </a:fld>
            <a:endParaRPr lang="en-US"/>
          </a:p>
        </p:txBody>
      </p:sp>
    </p:spTree>
    <p:extLst>
      <p:ext uri="{BB962C8B-B14F-4D97-AF65-F5344CB8AC3E}">
        <p14:creationId xmlns:p14="http://schemas.microsoft.com/office/powerpoint/2010/main" val="3064089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A517DA6-6470-4042-9718-3F28ED4F2BF0}" type="slidenum">
              <a:rPr lang="en-US" smtClean="0"/>
              <a:pPr/>
              <a:t>‹#›</a:t>
            </a:fld>
            <a:endParaRPr lang="en-US"/>
          </a:p>
        </p:txBody>
      </p:sp>
    </p:spTree>
    <p:extLst>
      <p:ext uri="{BB962C8B-B14F-4D97-AF65-F5344CB8AC3E}">
        <p14:creationId xmlns:p14="http://schemas.microsoft.com/office/powerpoint/2010/main" val="28887963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17DA6-6470-4042-9718-3F28ED4F2BF0}" type="slidenum">
              <a:rPr lang="en-US" smtClean="0"/>
              <a:pPr/>
              <a:t>‹#›</a:t>
            </a:fld>
            <a:endParaRPr lang="en-US"/>
          </a:p>
        </p:txBody>
      </p:sp>
    </p:spTree>
    <p:extLst>
      <p:ext uri="{BB962C8B-B14F-4D97-AF65-F5344CB8AC3E}">
        <p14:creationId xmlns:p14="http://schemas.microsoft.com/office/powerpoint/2010/main" val="22160438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17DA6-6470-4042-9718-3F28ED4F2BF0}" type="slidenum">
              <a:rPr lang="en-US" smtClean="0"/>
              <a:pPr/>
              <a:t>‹#›</a:t>
            </a:fld>
            <a:endParaRPr lang="en-US"/>
          </a:p>
        </p:txBody>
      </p:sp>
    </p:spTree>
    <p:extLst>
      <p:ext uri="{BB962C8B-B14F-4D97-AF65-F5344CB8AC3E}">
        <p14:creationId xmlns:p14="http://schemas.microsoft.com/office/powerpoint/2010/main" val="178024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7DA6-6470-4042-9718-3F28ED4F2BF0}" type="slidenum">
              <a:rPr lang="en-US" smtClean="0"/>
              <a:pPr/>
              <a:t>‹#›</a:t>
            </a:fld>
            <a:endParaRPr lang="en-US"/>
          </a:p>
        </p:txBody>
      </p:sp>
    </p:spTree>
    <p:extLst>
      <p:ext uri="{BB962C8B-B14F-4D97-AF65-F5344CB8AC3E}">
        <p14:creationId xmlns:p14="http://schemas.microsoft.com/office/powerpoint/2010/main" val="9965994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7DA6-6470-4042-9718-3F28ED4F2BF0}"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7721289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7DA6-6470-4042-9718-3F28ED4F2BF0}" type="slidenum">
              <a:rPr lang="en-US" smtClean="0"/>
              <a:pPr/>
              <a:t>‹#›</a:t>
            </a:fld>
            <a:endParaRPr lang="en-US"/>
          </a:p>
        </p:txBody>
      </p:sp>
    </p:spTree>
    <p:extLst>
      <p:ext uri="{BB962C8B-B14F-4D97-AF65-F5344CB8AC3E}">
        <p14:creationId xmlns:p14="http://schemas.microsoft.com/office/powerpoint/2010/main" val="22373009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7DA6-6470-4042-9718-3F28ED4F2BF0}" type="slidenum">
              <a:rPr lang="en-US" smtClean="0"/>
              <a:pPr/>
              <a:t>‹#›</a:t>
            </a:fld>
            <a:endParaRPr lang="en-US"/>
          </a:p>
        </p:txBody>
      </p:sp>
    </p:spTree>
    <p:extLst>
      <p:ext uri="{BB962C8B-B14F-4D97-AF65-F5344CB8AC3E}">
        <p14:creationId xmlns:p14="http://schemas.microsoft.com/office/powerpoint/2010/main" val="15729710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7DA6-6470-4042-9718-3F28ED4F2BF0}" type="slidenum">
              <a:rPr lang="en-US" smtClean="0"/>
              <a:pPr/>
              <a:t>‹#›</a:t>
            </a:fld>
            <a:endParaRPr lang="en-US"/>
          </a:p>
        </p:txBody>
      </p:sp>
    </p:spTree>
    <p:extLst>
      <p:ext uri="{BB962C8B-B14F-4D97-AF65-F5344CB8AC3E}">
        <p14:creationId xmlns:p14="http://schemas.microsoft.com/office/powerpoint/2010/main" val="1881970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7DA6-6470-4042-9718-3F28ED4F2BF0}" type="slidenum">
              <a:rPr lang="en-US" smtClean="0"/>
              <a:pPr/>
              <a:t>‹#›</a:t>
            </a:fld>
            <a:endParaRPr lang="en-US"/>
          </a:p>
        </p:txBody>
      </p:sp>
    </p:spTree>
    <p:extLst>
      <p:ext uri="{BB962C8B-B14F-4D97-AF65-F5344CB8AC3E}">
        <p14:creationId xmlns:p14="http://schemas.microsoft.com/office/powerpoint/2010/main" val="9490215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7DA6-6470-4042-9718-3F28ED4F2BF0}" type="slidenum">
              <a:rPr lang="en-US" smtClean="0"/>
              <a:pPr/>
              <a:t>‹#›</a:t>
            </a:fld>
            <a:endParaRPr lang="en-US"/>
          </a:p>
        </p:txBody>
      </p:sp>
    </p:spTree>
    <p:extLst>
      <p:ext uri="{BB962C8B-B14F-4D97-AF65-F5344CB8AC3E}">
        <p14:creationId xmlns:p14="http://schemas.microsoft.com/office/powerpoint/2010/main" val="29669309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B401F8-48AB-49AA-AF40-10855BEF33C7}" type="slidenum">
              <a:rPr lang="en-US"/>
              <a:pPr>
                <a:defRPr/>
              </a:pPr>
              <a:t>‹#›</a:t>
            </a:fld>
            <a:endParaRPr lang="en-US"/>
          </a:p>
        </p:txBody>
      </p:sp>
    </p:spTree>
    <p:extLst>
      <p:ext uri="{BB962C8B-B14F-4D97-AF65-F5344CB8AC3E}">
        <p14:creationId xmlns:p14="http://schemas.microsoft.com/office/powerpoint/2010/main" val="113338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6A517DA6-6470-4042-9718-3F28ED4F2B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theme" Target="../theme/theme7.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17DA6-6470-4042-9718-3F28ED4F2B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A517DA6-6470-4042-9718-3F28ED4F2BF0}"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A517DA6-6470-4042-9718-3F28ED4F2BF0}" type="slidenum">
              <a:rPr lang="en-US" smtClean="0"/>
              <a:pPr/>
              <a:t>‹#›</a:t>
            </a:fld>
            <a:endParaRPr lang="en-US"/>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endParaRPr lang="en-US"/>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A517DA6-6470-4042-9718-3F28ED4F2BF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Dikdörtgen"/>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Dikdörtgen"/>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Dikdörtgen"/>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Dikdörtgen"/>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Başlık Yer Tutucusu"/>
          <p:cNvSpPr>
            <a:spLocks noGrp="1"/>
          </p:cNvSpPr>
          <p:nvPr>
            <p:ph type="title"/>
          </p:nvPr>
        </p:nvSpPr>
        <p:spPr>
          <a:xfrm>
            <a:off x="914400" y="512064"/>
            <a:ext cx="7772400" cy="914400"/>
          </a:xfrm>
          <a:prstGeom prst="rect">
            <a:avLst/>
          </a:prstGeom>
        </p:spPr>
        <p:txBody>
          <a:bodyPr vert="horz" anchor="t">
            <a:noAutofit/>
          </a:bodyPr>
          <a:lstStyle>
            <a:extLst/>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endParaRPr lang="en-US"/>
          </a:p>
        </p:txBody>
      </p:sp>
      <p:sp>
        <p:nvSpPr>
          <p:cNvPr id="3" name="2 Altbilgi Yer Tutucusu"/>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22 Slayt Numarası Yer Tutucusu"/>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A517DA6-6470-4042-9718-3F28ED4F2BF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A517DA6-6470-4042-9718-3F28ED4F2BF0}" type="slidenum">
              <a:rPr lang="en-US" smtClean="0"/>
              <a:pPr/>
              <a:t>‹#›</a:t>
            </a:fld>
            <a:endParaRPr lang="en-US"/>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A517DA6-6470-4042-9718-3F28ED4F2BF0}" type="slidenum">
              <a:rPr lang="en-US" smtClean="0"/>
              <a:pPr/>
              <a:t>‹#›</a:t>
            </a:fld>
            <a:endParaRPr lang="en-US"/>
          </a:p>
        </p:txBody>
      </p:sp>
    </p:spTree>
    <p:extLst>
      <p:ext uri="{BB962C8B-B14F-4D97-AF65-F5344CB8AC3E}">
        <p14:creationId xmlns:p14="http://schemas.microsoft.com/office/powerpoint/2010/main" val="2662460500"/>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07/978-3-642-16483-5_5494" TargetMode="External"/><Relationship Id="rId2" Type="http://schemas.openxmlformats.org/officeDocument/2006/relationships/image" Target="../media/image19.wmf"/><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2910" y="3714752"/>
            <a:ext cx="7500990" cy="1920875"/>
          </a:xfrm>
        </p:spPr>
        <p:txBody>
          <a:bodyPr/>
          <a:lstStyle/>
          <a:p>
            <a:pPr eaLnBrk="1" hangingPunct="1"/>
            <a:r>
              <a:rPr lang="tr-TR" sz="3600" dirty="0" err="1" smtClean="0"/>
              <a:t>Basic</a:t>
            </a:r>
            <a:r>
              <a:rPr lang="tr-TR" sz="3600" dirty="0" smtClean="0"/>
              <a:t> </a:t>
            </a:r>
            <a:r>
              <a:rPr lang="tr-TR" sz="3600" dirty="0" err="1" smtClean="0"/>
              <a:t>Biology</a:t>
            </a:r>
            <a:r>
              <a:rPr lang="tr-TR" sz="3600" dirty="0" smtClean="0"/>
              <a:t> </a:t>
            </a:r>
            <a:r>
              <a:rPr lang="tr-TR" sz="3600" dirty="0" err="1" smtClean="0"/>
              <a:t>and</a:t>
            </a:r>
            <a:r>
              <a:rPr lang="tr-TR" sz="3600" dirty="0" smtClean="0"/>
              <a:t> </a:t>
            </a:r>
            <a:r>
              <a:rPr lang="tr-TR" sz="3600" dirty="0" err="1" smtClean="0"/>
              <a:t>classification</a:t>
            </a:r>
            <a:r>
              <a:rPr lang="tr-TR" sz="3600" dirty="0" smtClean="0"/>
              <a:t> </a:t>
            </a:r>
            <a:br>
              <a:rPr lang="tr-TR" sz="3600" dirty="0" smtClean="0"/>
            </a:br>
            <a:r>
              <a:rPr lang="tr-TR" sz="3600" dirty="0" smtClean="0"/>
              <a:t>of </a:t>
            </a:r>
            <a:r>
              <a:rPr lang="tr-TR" sz="3600" dirty="0" err="1" smtClean="0"/>
              <a:t>Stem</a:t>
            </a:r>
            <a:r>
              <a:rPr lang="tr-TR" sz="3600" dirty="0" smtClean="0"/>
              <a:t> </a:t>
            </a:r>
            <a:r>
              <a:rPr lang="tr-TR" sz="3600" dirty="0" err="1" smtClean="0"/>
              <a:t>Cells</a:t>
            </a:r>
            <a:endParaRPr lang="tr-TR" sz="3600" dirty="0" smtClean="0"/>
          </a:p>
        </p:txBody>
      </p:sp>
      <p:pic>
        <p:nvPicPr>
          <p:cNvPr id="5" name="Picture 5"/>
          <p:cNvPicPr>
            <a:picLocks noChangeAspect="1" noChangeArrowheads="1"/>
          </p:cNvPicPr>
          <p:nvPr/>
        </p:nvPicPr>
        <p:blipFill>
          <a:blip r:embed="rId2"/>
          <a:srcRect/>
          <a:stretch>
            <a:fillRect/>
          </a:stretch>
        </p:blipFill>
        <p:spPr bwMode="auto">
          <a:xfrm>
            <a:off x="3214678" y="357166"/>
            <a:ext cx="2520950" cy="3240087"/>
          </a:xfrm>
          <a:prstGeom prst="rect">
            <a:avLst/>
          </a:prstGeom>
          <a:noFill/>
          <a:ln w="9525">
            <a:noFill/>
            <a:miter lim="800000"/>
            <a:headEnd/>
            <a:tailEnd/>
          </a:ln>
          <a:effectLst/>
        </p:spPr>
      </p:pic>
      <p:sp>
        <p:nvSpPr>
          <p:cNvPr id="6" name="5 Metin kutusu"/>
          <p:cNvSpPr txBox="1"/>
          <p:nvPr/>
        </p:nvSpPr>
        <p:spPr>
          <a:xfrm>
            <a:off x="6572264" y="5286388"/>
            <a:ext cx="1928826" cy="400110"/>
          </a:xfrm>
          <a:prstGeom prst="rect">
            <a:avLst/>
          </a:prstGeom>
          <a:noFill/>
        </p:spPr>
        <p:txBody>
          <a:bodyPr wrap="square" rtlCol="0">
            <a:spAutoFit/>
          </a:bodyPr>
          <a:lstStyle/>
          <a:p>
            <a:r>
              <a:rPr lang="tr-TR" sz="2000" dirty="0" err="1" smtClean="0"/>
              <a:t>Week</a:t>
            </a:r>
            <a:r>
              <a:rPr lang="tr-TR" sz="2000" dirty="0" smtClean="0"/>
              <a:t>-6</a:t>
            </a:r>
            <a:endParaRPr lang="tr-T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US">
                <a:latin typeface="Comic Sans MS" pitchFamily="66" charset="0"/>
              </a:rPr>
              <a:t>Basic Concepts and Definitions</a:t>
            </a:r>
          </a:p>
        </p:txBody>
      </p:sp>
      <p:sp>
        <p:nvSpPr>
          <p:cNvPr id="15363" name="Rectangle 3"/>
          <p:cNvSpPr>
            <a:spLocks noGrp="1" noChangeArrowheads="1"/>
          </p:cNvSpPr>
          <p:nvPr>
            <p:ph idx="1"/>
          </p:nvPr>
        </p:nvSpPr>
        <p:spPr>
          <a:xfrm>
            <a:off x="468313" y="1989138"/>
            <a:ext cx="8229600" cy="4525962"/>
          </a:xfrm>
        </p:spPr>
        <p:txBody>
          <a:bodyPr/>
          <a:lstStyle/>
          <a:p>
            <a:pPr>
              <a:lnSpc>
                <a:spcPct val="80000"/>
              </a:lnSpc>
            </a:pPr>
            <a:r>
              <a:rPr lang="en-US" sz="2400" b="1" dirty="0">
                <a:latin typeface="Comic Sans MS" pitchFamily="66" charset="0"/>
              </a:rPr>
              <a:t>Pluripotent stem cell </a:t>
            </a:r>
            <a:r>
              <a:rPr lang="en-US" sz="2400" dirty="0">
                <a:latin typeface="Comic Sans MS" pitchFamily="66" charset="0"/>
              </a:rPr>
              <a:t>—A single stem cell that has </a:t>
            </a:r>
            <a:r>
              <a:rPr lang="en-US" sz="2400" u="sng" dirty="0">
                <a:latin typeface="Comic Sans MS" pitchFamily="66" charset="0"/>
              </a:rPr>
              <a:t>the capability of developing cells of all germ layers (endoderm, ectoderm, and mesoderm).</a:t>
            </a:r>
            <a:endParaRPr lang="tr-TR" sz="2400" u="sng" dirty="0">
              <a:latin typeface="Comic Sans MS" pitchFamily="66" charset="0"/>
            </a:endParaRPr>
          </a:p>
          <a:p>
            <a:pPr>
              <a:lnSpc>
                <a:spcPct val="80000"/>
              </a:lnSpc>
              <a:buFont typeface="Wingdings" pitchFamily="2" charset="2"/>
              <a:buNone/>
            </a:pPr>
            <a:endParaRPr lang="tr-TR" sz="2400" u="sng" dirty="0">
              <a:latin typeface="Comic Sans MS" pitchFamily="66" charset="0"/>
            </a:endParaRPr>
          </a:p>
          <a:p>
            <a:pPr>
              <a:lnSpc>
                <a:spcPct val="80000"/>
              </a:lnSpc>
            </a:pPr>
            <a:r>
              <a:rPr lang="en-US" sz="2400" dirty="0">
                <a:latin typeface="Comic Sans MS" pitchFamily="66" charset="0"/>
              </a:rPr>
              <a:t>pluripotent cells have the potential to give rise to any type of cell, a property observed in the natural course of embryonic development and </a:t>
            </a:r>
            <a:r>
              <a:rPr lang="en-US" sz="2400" dirty="0">
                <a:solidFill>
                  <a:srgbClr val="00B0F0"/>
                </a:solidFill>
                <a:latin typeface="Comic Sans MS" pitchFamily="66" charset="0"/>
              </a:rPr>
              <a:t>under certain laboratory conditions. </a:t>
            </a:r>
            <a:endParaRPr lang="tr-TR" sz="2400" dirty="0">
              <a:solidFill>
                <a:srgbClr val="00B0F0"/>
              </a:solidFill>
              <a:latin typeface="Comic Sans MS" pitchFamily="66" charset="0"/>
            </a:endParaRPr>
          </a:p>
          <a:p>
            <a:pPr>
              <a:lnSpc>
                <a:spcPct val="80000"/>
              </a:lnSpc>
            </a:pPr>
            <a:endParaRPr lang="tr-TR" sz="2400" dirty="0">
              <a:latin typeface="Comic Sans MS" pitchFamily="66" charset="0"/>
            </a:endParaRPr>
          </a:p>
          <a:p>
            <a:pPr>
              <a:lnSpc>
                <a:spcPct val="80000"/>
              </a:lnSpc>
            </a:pPr>
            <a:r>
              <a:rPr lang="en-US" sz="2400" dirty="0">
                <a:latin typeface="Comic Sans MS" pitchFamily="66" charset="0"/>
              </a:rPr>
              <a:t>The only known sources of human pluripotent stem cells are those isolated and cultured from </a:t>
            </a:r>
            <a:r>
              <a:rPr lang="en-US" sz="2400" b="1" u="sng" dirty="0">
                <a:solidFill>
                  <a:srgbClr val="00B0F0"/>
                </a:solidFill>
                <a:latin typeface="Comic Sans MS" pitchFamily="66" charset="0"/>
              </a:rPr>
              <a:t>early human embryos </a:t>
            </a:r>
            <a:r>
              <a:rPr lang="en-US" sz="2400" dirty="0">
                <a:latin typeface="Comic Sans MS" pitchFamily="66" charset="0"/>
              </a:rPr>
              <a:t>and from fetal tissue that was destined to be part of the gonads.</a:t>
            </a:r>
          </a:p>
          <a:p>
            <a:pPr>
              <a:lnSpc>
                <a:spcPct val="80000"/>
              </a:lnSpc>
            </a:pP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dirty="0">
                <a:latin typeface="Comic Sans MS" pitchFamily="66" charset="0"/>
              </a:rPr>
              <a:t>Basic Concepts and Definitions</a:t>
            </a:r>
          </a:p>
        </p:txBody>
      </p:sp>
      <p:sp>
        <p:nvSpPr>
          <p:cNvPr id="16387" name="Rectangle 3"/>
          <p:cNvSpPr>
            <a:spLocks noGrp="1" noChangeArrowheads="1"/>
          </p:cNvSpPr>
          <p:nvPr>
            <p:ph idx="1"/>
          </p:nvPr>
        </p:nvSpPr>
        <p:spPr>
          <a:xfrm>
            <a:off x="179512" y="1844675"/>
            <a:ext cx="8518401" cy="4525963"/>
          </a:xfrm>
        </p:spPr>
        <p:txBody>
          <a:bodyPr>
            <a:normAutofit fontScale="70000" lnSpcReduction="20000"/>
          </a:bodyPr>
          <a:lstStyle/>
          <a:p>
            <a:r>
              <a:rPr lang="tr-TR" b="1" dirty="0" err="1" smtClean="0">
                <a:latin typeface="Comic Sans MS" pitchFamily="66" charset="0"/>
              </a:rPr>
              <a:t>Multipotent</a:t>
            </a:r>
            <a:r>
              <a:rPr lang="tr-TR" b="1" dirty="0" smtClean="0">
                <a:latin typeface="Comic Sans MS" pitchFamily="66" charset="0"/>
              </a:rPr>
              <a:t>- </a:t>
            </a:r>
            <a:r>
              <a:rPr lang="en-US" dirty="0">
                <a:latin typeface="Comic Sans MS" panose="030F0702030302020204" pitchFamily="66" charset="0"/>
              </a:rPr>
              <a:t>have the capacity to self-renew by dividing and to develop into multiple </a:t>
            </a:r>
            <a:r>
              <a:rPr lang="en-US" dirty="0" err="1">
                <a:latin typeface="Comic Sans MS" panose="030F0702030302020204" pitchFamily="66" charset="0"/>
              </a:rPr>
              <a:t>specialised</a:t>
            </a:r>
            <a:r>
              <a:rPr lang="en-US" dirty="0">
                <a:latin typeface="Comic Sans MS" panose="030F0702030302020204" pitchFamily="66" charset="0"/>
              </a:rPr>
              <a:t> cell types present in a specific tissue or organ. Most adult stem cells are </a:t>
            </a:r>
            <a:r>
              <a:rPr lang="en-US" b="1" dirty="0" err="1">
                <a:latin typeface="Comic Sans MS" panose="030F0702030302020204" pitchFamily="66" charset="0"/>
              </a:rPr>
              <a:t>multipotent</a:t>
            </a:r>
            <a:r>
              <a:rPr lang="en-US" dirty="0">
                <a:latin typeface="Comic Sans MS" panose="030F0702030302020204" pitchFamily="66" charset="0"/>
              </a:rPr>
              <a:t> stem cells</a:t>
            </a:r>
            <a:r>
              <a:rPr lang="en-US" dirty="0" smtClean="0">
                <a:latin typeface="Comic Sans MS" panose="030F0702030302020204" pitchFamily="66" charset="0"/>
              </a:rPr>
              <a:t>.</a:t>
            </a:r>
            <a:endParaRPr lang="tr-TR" dirty="0" smtClean="0">
              <a:latin typeface="Comic Sans MS" panose="030F0702030302020204" pitchFamily="66" charset="0"/>
            </a:endParaRPr>
          </a:p>
          <a:p>
            <a:r>
              <a:rPr lang="tr-TR" b="1" dirty="0" err="1">
                <a:latin typeface="Comic Sans MS" pitchFamily="66" charset="0"/>
              </a:rPr>
              <a:t>Oligopotent</a:t>
            </a:r>
            <a:r>
              <a:rPr lang="tr-TR" b="1" dirty="0">
                <a:latin typeface="Comic Sans MS" pitchFamily="66" charset="0"/>
              </a:rPr>
              <a:t> - </a:t>
            </a:r>
            <a:r>
              <a:rPr lang="en-US" dirty="0">
                <a:latin typeface="Comic Sans MS" panose="030F0702030302020204" pitchFamily="66" charset="0"/>
              </a:rPr>
              <a:t>ability of progenitor cells to differentiate into a few cell types. It is a degree of potency. Examples of </a:t>
            </a:r>
            <a:r>
              <a:rPr lang="en-US" b="1" dirty="0" err="1">
                <a:latin typeface="Comic Sans MS" panose="030F0702030302020204" pitchFamily="66" charset="0"/>
              </a:rPr>
              <a:t>oligopotent</a:t>
            </a:r>
            <a:r>
              <a:rPr lang="en-US" dirty="0">
                <a:latin typeface="Comic Sans MS" panose="030F0702030302020204" pitchFamily="66" charset="0"/>
              </a:rPr>
              <a:t> stem cells are the lymphoid or myeloid stem cells.</a:t>
            </a:r>
            <a:endParaRPr lang="tr-TR" u="sng" dirty="0">
              <a:latin typeface="Comic Sans MS" pitchFamily="66" charset="0"/>
            </a:endParaRPr>
          </a:p>
          <a:p>
            <a:endParaRPr lang="tr-TR" b="1" dirty="0" smtClean="0">
              <a:latin typeface="Comic Sans MS" pitchFamily="66" charset="0"/>
            </a:endParaRPr>
          </a:p>
          <a:p>
            <a:r>
              <a:rPr lang="en-US" b="1" dirty="0" err="1" smtClean="0">
                <a:latin typeface="Comic Sans MS" pitchFamily="66" charset="0"/>
              </a:rPr>
              <a:t>Unipotent</a:t>
            </a:r>
            <a:r>
              <a:rPr lang="en-US" dirty="0" smtClean="0">
                <a:latin typeface="Comic Sans MS" pitchFamily="66" charset="0"/>
              </a:rPr>
              <a:t>—Refers </a:t>
            </a:r>
            <a:r>
              <a:rPr lang="en-US" dirty="0">
                <a:latin typeface="Comic Sans MS" pitchFamily="66" charset="0"/>
              </a:rPr>
              <a:t>to a cell that can only </a:t>
            </a:r>
            <a:r>
              <a:rPr lang="en-US" u="sng" dirty="0">
                <a:latin typeface="Comic Sans MS" pitchFamily="66" charset="0"/>
              </a:rPr>
              <a:t>develop in a specific way to produce a certain end </a:t>
            </a:r>
            <a:r>
              <a:rPr lang="en-US" u="sng" dirty="0" smtClean="0">
                <a:latin typeface="Comic Sans MS" pitchFamily="66" charset="0"/>
              </a:rPr>
              <a:t>result.</a:t>
            </a:r>
            <a:endParaRPr lang="tr-TR" u="sng" dirty="0" smtClean="0">
              <a:latin typeface="Comic Sans MS" pitchFamily="66" charset="0"/>
            </a:endParaRPr>
          </a:p>
          <a:p>
            <a:pPr marL="0" indent="0">
              <a:buNone/>
            </a:pPr>
            <a:endParaRPr lang="tr-TR" u="sng" dirty="0">
              <a:latin typeface="Comic Sans MS" pitchFamily="66" charset="0"/>
            </a:endParaRPr>
          </a:p>
          <a:p>
            <a:endParaRPr lang="tr-TR" u="sng" dirty="0">
              <a:latin typeface="Comic Sans MS" pitchFamily="66" charset="0"/>
            </a:endParaRPr>
          </a:p>
          <a:p>
            <a:r>
              <a:rPr lang="en-US" dirty="0">
                <a:latin typeface="Comic Sans MS" pitchFamily="66" charset="0"/>
              </a:rPr>
              <a:t>the cells in question are capable of differentiating along only one lineage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6" descr="kok hucreler"/>
          <p:cNvPicPr>
            <a:picLocks noGrp="1" noChangeAspect="1" noChangeArrowheads="1"/>
          </p:cNvPicPr>
          <p:nvPr>
            <p:ph idx="4294967295"/>
          </p:nvPr>
        </p:nvPicPr>
        <p:blipFill>
          <a:blip r:embed="rId2"/>
          <a:srcRect/>
          <a:stretch>
            <a:fillRect/>
          </a:stretch>
        </p:blipFill>
        <p:spPr>
          <a:xfrm>
            <a:off x="209544" y="714356"/>
            <a:ext cx="3576638" cy="5072063"/>
          </a:xfrm>
          <a:noFill/>
          <a:ln/>
        </p:spPr>
      </p:pic>
      <p:pic>
        <p:nvPicPr>
          <p:cNvPr id="98306" name="Picture 2" descr="Classification of stem cells. Stem cells can be classified according to...  | Download Scientific Diagram"/>
          <p:cNvPicPr>
            <a:picLocks noChangeAspect="1" noChangeArrowheads="1"/>
          </p:cNvPicPr>
          <p:nvPr/>
        </p:nvPicPr>
        <p:blipFill>
          <a:blip r:embed="rId3"/>
          <a:srcRect/>
          <a:stretch>
            <a:fillRect/>
          </a:stretch>
        </p:blipFill>
        <p:spPr bwMode="auto">
          <a:xfrm>
            <a:off x="3786182" y="3068960"/>
            <a:ext cx="5190130" cy="3285048"/>
          </a:xfrm>
          <a:prstGeom prst="rect">
            <a:avLst/>
          </a:prstGeom>
          <a:noFill/>
        </p:spPr>
      </p:pic>
      <p:pic>
        <p:nvPicPr>
          <p:cNvPr id="4" name="Picture 2" descr="Type of Stem Cell | Do You Know The 5 Types Of Stem Ce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319" y="116632"/>
            <a:ext cx="4982648" cy="2790284"/>
          </a:xfrm>
          <a:prstGeom prst="rect">
            <a:avLst/>
          </a:prstGeom>
          <a:noFill/>
          <a:effectLst>
            <a:outerShdw blurRad="50800" dist="50800" dir="5400000" algn="ctr" rotWithShape="0">
              <a:srgbClr val="000000">
                <a:alpha val="16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GS_resimagea"/>
          <p:cNvPicPr>
            <a:picLocks noChangeAspect="1" noChangeArrowheads="1"/>
          </p:cNvPicPr>
          <p:nvPr/>
        </p:nvPicPr>
        <p:blipFill>
          <a:blip r:embed="rId2"/>
          <a:srcRect/>
          <a:stretch>
            <a:fillRect/>
          </a:stretch>
        </p:blipFill>
        <p:spPr bwMode="auto">
          <a:xfrm>
            <a:off x="2771800" y="1484784"/>
            <a:ext cx="3333750" cy="3124200"/>
          </a:xfrm>
          <a:prstGeom prst="rect">
            <a:avLst/>
          </a:prstGeom>
          <a:noFill/>
          <a:ln w="9525">
            <a:noFill/>
            <a:miter lim="800000"/>
            <a:headEnd/>
            <a:tailEnd/>
          </a:ln>
        </p:spPr>
      </p:pic>
      <p:sp>
        <p:nvSpPr>
          <p:cNvPr id="2" name="Metin kutusu 1"/>
          <p:cNvSpPr txBox="1"/>
          <p:nvPr/>
        </p:nvSpPr>
        <p:spPr>
          <a:xfrm>
            <a:off x="2754776" y="476672"/>
            <a:ext cx="6624736" cy="646331"/>
          </a:xfrm>
          <a:prstGeom prst="rect">
            <a:avLst/>
          </a:prstGeom>
          <a:noFill/>
        </p:spPr>
        <p:txBody>
          <a:bodyPr wrap="square" rtlCol="0">
            <a:spAutoFit/>
          </a:bodyPr>
          <a:lstStyle/>
          <a:p>
            <a:r>
              <a:rPr lang="tr-TR" sz="3600" dirty="0" err="1" smtClean="0"/>
              <a:t>Stem</a:t>
            </a:r>
            <a:r>
              <a:rPr lang="tr-TR" sz="3600" dirty="0" smtClean="0"/>
              <a:t> </a:t>
            </a:r>
            <a:r>
              <a:rPr lang="tr-TR" sz="3600" dirty="0" err="1" smtClean="0"/>
              <a:t>cell</a:t>
            </a:r>
            <a:r>
              <a:rPr lang="tr-TR" sz="3600" dirty="0" smtClean="0"/>
              <a:t> </a:t>
            </a:r>
            <a:r>
              <a:rPr lang="tr-TR" sz="3600" dirty="0" err="1" smtClean="0"/>
              <a:t>division</a:t>
            </a:r>
            <a:endParaRPr lang="tr-TR"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571472" y="0"/>
            <a:ext cx="8229600" cy="1143000"/>
          </a:xfrm>
        </p:spPr>
        <p:txBody>
          <a:bodyPr>
            <a:normAutofit fontScale="90000"/>
          </a:bodyPr>
          <a:lstStyle/>
          <a:p>
            <a:pPr eaLnBrk="1" hangingPunct="1"/>
            <a:r>
              <a:rPr lang="tr-TR" dirty="0" err="1" smtClean="0"/>
              <a:t>Symmetric</a:t>
            </a:r>
            <a:r>
              <a:rPr lang="tr-TR" dirty="0" smtClean="0"/>
              <a:t> </a:t>
            </a:r>
            <a:r>
              <a:rPr lang="tr-TR" dirty="0" err="1" smtClean="0"/>
              <a:t>and</a:t>
            </a:r>
            <a:r>
              <a:rPr lang="tr-TR" dirty="0" smtClean="0"/>
              <a:t> </a:t>
            </a:r>
            <a:r>
              <a:rPr lang="tr-TR" dirty="0" err="1" smtClean="0"/>
              <a:t>Asymmetric</a:t>
            </a:r>
            <a:r>
              <a:rPr lang="tr-TR" dirty="0" smtClean="0"/>
              <a:t> </a:t>
            </a:r>
            <a:r>
              <a:rPr lang="tr-TR" dirty="0" err="1" smtClean="0"/>
              <a:t>division</a:t>
            </a:r>
            <a:endParaRPr lang="en-US" dirty="0" smtClean="0"/>
          </a:p>
        </p:txBody>
      </p:sp>
      <p:sp>
        <p:nvSpPr>
          <p:cNvPr id="7171" name="Content Placeholder 5"/>
          <p:cNvSpPr>
            <a:spLocks noGrp="1"/>
          </p:cNvSpPr>
          <p:nvPr>
            <p:ph idx="1"/>
          </p:nvPr>
        </p:nvSpPr>
        <p:spPr>
          <a:xfrm>
            <a:off x="571472" y="1000108"/>
            <a:ext cx="8572528" cy="4525963"/>
          </a:xfrm>
        </p:spPr>
        <p:txBody>
          <a:bodyPr>
            <a:normAutofit/>
          </a:bodyPr>
          <a:lstStyle/>
          <a:p>
            <a:pPr eaLnBrk="1" hangingPunct="1"/>
            <a:r>
              <a:rPr lang="tr-TR" sz="2000" dirty="0" smtClean="0">
                <a:solidFill>
                  <a:schemeClr val="tx2"/>
                </a:solidFill>
              </a:rPr>
              <a:t>S</a:t>
            </a:r>
            <a:r>
              <a:rPr lang="en-US" sz="2000" dirty="0" smtClean="0">
                <a:solidFill>
                  <a:schemeClr val="tx2"/>
                </a:solidFill>
              </a:rPr>
              <a:t>tem cells can divide</a:t>
            </a:r>
            <a:r>
              <a:rPr lang="tr-TR" sz="2000" dirty="0" smtClean="0">
                <a:solidFill>
                  <a:schemeClr val="tx2"/>
                </a:solidFill>
              </a:rPr>
              <a:t> </a:t>
            </a:r>
            <a:r>
              <a:rPr lang="en-US" sz="2000" dirty="0" smtClean="0">
                <a:solidFill>
                  <a:schemeClr val="tx2"/>
                </a:solidFill>
              </a:rPr>
              <a:t>by either asymmetric or symmetric modes of division</a:t>
            </a:r>
            <a:r>
              <a:rPr lang="tr-TR" sz="2000" dirty="0" smtClean="0">
                <a:solidFill>
                  <a:schemeClr val="tx2"/>
                </a:solidFill>
              </a:rPr>
              <a:t>.</a:t>
            </a:r>
          </a:p>
          <a:p>
            <a:pPr eaLnBrk="1" hangingPunct="1"/>
            <a:r>
              <a:rPr lang="en-US" sz="2000" dirty="0" smtClean="0">
                <a:solidFill>
                  <a:schemeClr val="tx2"/>
                </a:solidFill>
              </a:rPr>
              <a:t>The</a:t>
            </a:r>
            <a:r>
              <a:rPr lang="tr-TR" sz="2000" dirty="0" smtClean="0">
                <a:solidFill>
                  <a:schemeClr val="tx2"/>
                </a:solidFill>
              </a:rPr>
              <a:t> </a:t>
            </a:r>
            <a:r>
              <a:rPr lang="en-US" sz="2000" dirty="0" smtClean="0">
                <a:solidFill>
                  <a:schemeClr val="tx2"/>
                </a:solidFill>
              </a:rPr>
              <a:t>balance between these two modes is controlled by developmental and</a:t>
            </a:r>
            <a:r>
              <a:rPr lang="tr-TR" sz="2000" dirty="0" smtClean="0">
                <a:solidFill>
                  <a:schemeClr val="tx2"/>
                </a:solidFill>
              </a:rPr>
              <a:t> </a:t>
            </a:r>
            <a:r>
              <a:rPr lang="en-US" sz="2000" dirty="0" smtClean="0">
                <a:solidFill>
                  <a:schemeClr val="tx2"/>
                </a:solidFill>
              </a:rPr>
              <a:t>environmental signals to produce appropriate numbers of stem cells</a:t>
            </a:r>
            <a:br>
              <a:rPr lang="en-US" sz="2000" dirty="0" smtClean="0">
                <a:solidFill>
                  <a:schemeClr val="tx2"/>
                </a:solidFill>
              </a:rPr>
            </a:br>
            <a:r>
              <a:rPr lang="en-US" sz="2000" dirty="0" smtClean="0">
                <a:solidFill>
                  <a:schemeClr val="tx2"/>
                </a:solidFill>
              </a:rPr>
              <a:t>and differentiated daughters.</a:t>
            </a:r>
            <a:endParaRPr lang="en-US" sz="2000" dirty="0" smtClean="0"/>
          </a:p>
        </p:txBody>
      </p:sp>
      <p:sp>
        <p:nvSpPr>
          <p:cNvPr id="5" name="TextBox 4"/>
          <p:cNvSpPr txBox="1">
            <a:spLocks noChangeArrowheads="1"/>
          </p:cNvSpPr>
          <p:nvPr/>
        </p:nvSpPr>
        <p:spPr bwMode="auto">
          <a:xfrm>
            <a:off x="0" y="4143380"/>
            <a:ext cx="2078038" cy="923925"/>
          </a:xfrm>
          <a:prstGeom prst="rect">
            <a:avLst/>
          </a:prstGeom>
          <a:noFill/>
          <a:ln w="9525">
            <a:noFill/>
            <a:miter lim="800000"/>
            <a:headEnd/>
            <a:tailEnd/>
          </a:ln>
        </p:spPr>
        <p:txBody>
          <a:bodyPr wrap="none">
            <a:spAutoFit/>
          </a:bodyPr>
          <a:lstStyle/>
          <a:p>
            <a:r>
              <a:rPr lang="tr-TR" dirty="0" err="1">
                <a:solidFill>
                  <a:srgbClr val="FFC000"/>
                </a:solidFill>
              </a:rPr>
              <a:t>Stem</a:t>
            </a:r>
            <a:r>
              <a:rPr lang="tr-TR" dirty="0">
                <a:solidFill>
                  <a:srgbClr val="FFC000"/>
                </a:solidFill>
              </a:rPr>
              <a:t> </a:t>
            </a:r>
            <a:r>
              <a:rPr lang="tr-TR" dirty="0" err="1">
                <a:solidFill>
                  <a:srgbClr val="FFC000"/>
                </a:solidFill>
              </a:rPr>
              <a:t>cells</a:t>
            </a:r>
            <a:endParaRPr lang="tr-TR" dirty="0">
              <a:solidFill>
                <a:srgbClr val="FFC000"/>
              </a:solidFill>
            </a:endParaRPr>
          </a:p>
          <a:p>
            <a:r>
              <a:rPr lang="tr-TR" dirty="0" err="1">
                <a:solidFill>
                  <a:srgbClr val="00B050"/>
                </a:solidFill>
              </a:rPr>
              <a:t>Differentiated</a:t>
            </a:r>
            <a:r>
              <a:rPr lang="tr-TR" dirty="0">
                <a:solidFill>
                  <a:srgbClr val="00B050"/>
                </a:solidFill>
              </a:rPr>
              <a:t> </a:t>
            </a:r>
            <a:r>
              <a:rPr lang="tr-TR" dirty="0" err="1">
                <a:solidFill>
                  <a:srgbClr val="00B050"/>
                </a:solidFill>
              </a:rPr>
              <a:t>cells</a:t>
            </a:r>
            <a:endParaRPr lang="tr-TR" dirty="0">
              <a:solidFill>
                <a:srgbClr val="00B050"/>
              </a:solidFill>
            </a:endParaRPr>
          </a:p>
          <a:p>
            <a:r>
              <a:rPr lang="tr-TR" dirty="0" err="1">
                <a:solidFill>
                  <a:srgbClr val="C00000"/>
                </a:solidFill>
              </a:rPr>
              <a:t>Niche</a:t>
            </a:r>
            <a:endParaRPr lang="tr-TR" dirty="0">
              <a:solidFill>
                <a:srgbClr val="C00000"/>
              </a:solidFill>
            </a:endParaRPr>
          </a:p>
        </p:txBody>
      </p:sp>
      <p:pic>
        <p:nvPicPr>
          <p:cNvPr id="6" name="Picture 2"/>
          <p:cNvPicPr>
            <a:picLocks noChangeAspect="1" noChangeArrowheads="1"/>
          </p:cNvPicPr>
          <p:nvPr/>
        </p:nvPicPr>
        <p:blipFill>
          <a:blip r:embed="rId2"/>
          <a:srcRect/>
          <a:stretch>
            <a:fillRect/>
          </a:stretch>
        </p:blipFill>
        <p:spPr>
          <a:xfrm>
            <a:off x="2285984" y="2357430"/>
            <a:ext cx="4714908" cy="4164252"/>
          </a:xfrm>
          <a:prstGeom prst="rect">
            <a:avLst/>
          </a:prstGeom>
          <a:noFill/>
        </p:spPr>
      </p:pic>
      <p:sp>
        <p:nvSpPr>
          <p:cNvPr id="7" name="TextBox 5"/>
          <p:cNvSpPr txBox="1">
            <a:spLocks noChangeArrowheads="1"/>
          </p:cNvSpPr>
          <p:nvPr/>
        </p:nvSpPr>
        <p:spPr bwMode="auto">
          <a:xfrm>
            <a:off x="3500438" y="6429375"/>
            <a:ext cx="1812925" cy="369888"/>
          </a:xfrm>
          <a:prstGeom prst="rect">
            <a:avLst/>
          </a:prstGeom>
          <a:noFill/>
          <a:ln w="9525">
            <a:noFill/>
            <a:miter lim="800000"/>
            <a:headEnd/>
            <a:tailEnd/>
          </a:ln>
        </p:spPr>
        <p:txBody>
          <a:bodyPr wrap="none">
            <a:spAutoFit/>
          </a:bodyPr>
          <a:lstStyle/>
          <a:p>
            <a:r>
              <a:rPr lang="tr-TR"/>
              <a:t>(Morrison 2006)</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nychronousdiv"/>
          <p:cNvPicPr>
            <a:picLocks noChangeAspect="1" noChangeArrowheads="1"/>
          </p:cNvPicPr>
          <p:nvPr/>
        </p:nvPicPr>
        <p:blipFill>
          <a:blip r:embed="rId2"/>
          <a:srcRect/>
          <a:stretch>
            <a:fillRect/>
          </a:stretch>
        </p:blipFill>
        <p:spPr bwMode="auto">
          <a:xfrm>
            <a:off x="4000500" y="0"/>
            <a:ext cx="5089525" cy="4038600"/>
          </a:xfrm>
          <a:prstGeom prst="rect">
            <a:avLst/>
          </a:prstGeom>
          <a:noFill/>
          <a:ln w="9525">
            <a:solidFill>
              <a:srgbClr val="000000"/>
            </a:solidFill>
            <a:miter lim="800000"/>
            <a:headEnd/>
            <a:tailEnd/>
          </a:ln>
        </p:spPr>
      </p:pic>
      <p:pic>
        <p:nvPicPr>
          <p:cNvPr id="5123" name="Picture 3" descr="normalturnover"/>
          <p:cNvPicPr>
            <a:picLocks noChangeAspect="1" noChangeArrowheads="1"/>
          </p:cNvPicPr>
          <p:nvPr/>
        </p:nvPicPr>
        <p:blipFill>
          <a:blip r:embed="rId3"/>
          <a:srcRect b="32367"/>
          <a:stretch>
            <a:fillRect/>
          </a:stretch>
        </p:blipFill>
        <p:spPr bwMode="auto">
          <a:xfrm>
            <a:off x="4038600" y="4191000"/>
            <a:ext cx="5105400" cy="2667000"/>
          </a:xfrm>
          <a:prstGeom prst="rect">
            <a:avLst/>
          </a:prstGeom>
          <a:noFill/>
          <a:ln w="9525">
            <a:noFill/>
            <a:miter lim="800000"/>
            <a:headEnd/>
            <a:tailEnd/>
          </a:ln>
        </p:spPr>
      </p:pic>
      <p:sp>
        <p:nvSpPr>
          <p:cNvPr id="5124" name="Text Box 4"/>
          <p:cNvSpPr txBox="1">
            <a:spLocks noChangeArrowheads="1"/>
          </p:cNvSpPr>
          <p:nvPr/>
        </p:nvSpPr>
        <p:spPr bwMode="auto">
          <a:xfrm>
            <a:off x="0" y="785794"/>
            <a:ext cx="3433763" cy="457200"/>
          </a:xfrm>
          <a:prstGeom prst="rect">
            <a:avLst/>
          </a:prstGeom>
          <a:noFill/>
          <a:ln w="9525">
            <a:noFill/>
            <a:miter lim="800000"/>
            <a:headEnd/>
            <a:tailEnd/>
          </a:ln>
        </p:spPr>
        <p:txBody>
          <a:bodyPr wrap="none">
            <a:spAutoFit/>
          </a:bodyPr>
          <a:lstStyle/>
          <a:p>
            <a:r>
              <a:rPr lang="en-US" sz="2400" b="1" dirty="0">
                <a:solidFill>
                  <a:schemeClr val="tx2"/>
                </a:solidFill>
                <a:latin typeface="Arial Unicode MS" pitchFamily="34" charset="-128"/>
                <a:cs typeface="Times New Roman" pitchFamily="18" charset="0"/>
              </a:rPr>
              <a:t>SYMMETRIC DIVISION</a:t>
            </a:r>
            <a:endParaRPr lang="en-US" dirty="0"/>
          </a:p>
        </p:txBody>
      </p:sp>
      <p:sp>
        <p:nvSpPr>
          <p:cNvPr id="5125" name="Text Box 5"/>
          <p:cNvSpPr txBox="1">
            <a:spLocks noChangeArrowheads="1"/>
          </p:cNvSpPr>
          <p:nvPr/>
        </p:nvSpPr>
        <p:spPr bwMode="auto">
          <a:xfrm>
            <a:off x="323528" y="1322119"/>
            <a:ext cx="2813532" cy="1323439"/>
          </a:xfrm>
          <a:prstGeom prst="rect">
            <a:avLst/>
          </a:prstGeom>
          <a:noFill/>
          <a:ln w="9525">
            <a:solidFill>
              <a:srgbClr val="FFFFFF"/>
            </a:solidFill>
            <a:miter lim="800000"/>
            <a:headEnd/>
            <a:tailEnd/>
          </a:ln>
        </p:spPr>
        <p:txBody>
          <a:bodyPr wrap="square">
            <a:spAutoFit/>
          </a:bodyPr>
          <a:lstStyle/>
          <a:p>
            <a:r>
              <a:rPr lang="en-US" sz="1600" b="1" dirty="0">
                <a:latin typeface="Arial" panose="020B0604020202020204" pitchFamily="34" charset="0"/>
                <a:cs typeface="Arial" panose="020B0604020202020204" pitchFamily="34" charset="0"/>
              </a:rPr>
              <a:t>THE EMBRYO STEM CELL </a:t>
            </a:r>
            <a:endParaRPr lang="en-US" sz="24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DIVIDES TO YIELD </a:t>
            </a:r>
            <a:endParaRPr lang="en-US" sz="2400" dirty="0">
              <a:latin typeface="Arial" panose="020B0604020202020204" pitchFamily="34" charset="0"/>
              <a:cs typeface="Arial" panose="020B0604020202020204" pitchFamily="34" charset="0"/>
            </a:endParaRPr>
          </a:p>
          <a:p>
            <a:r>
              <a:rPr lang="en-US" sz="1600" b="1" i="1" dirty="0">
                <a:latin typeface="Arial" panose="020B0604020202020204" pitchFamily="34" charset="0"/>
                <a:cs typeface="Arial" panose="020B0604020202020204" pitchFamily="34" charset="0"/>
              </a:rPr>
              <a:t>TWO IDENTICAL </a:t>
            </a:r>
            <a:endParaRPr lang="en-US" sz="2400" i="1" dirty="0">
              <a:latin typeface="Arial" panose="020B0604020202020204" pitchFamily="34" charset="0"/>
              <a:cs typeface="Arial" panose="020B0604020202020204" pitchFamily="34" charset="0"/>
            </a:endParaRPr>
          </a:p>
          <a:p>
            <a:r>
              <a:rPr lang="en-US" sz="1600" b="1" i="1" dirty="0">
                <a:latin typeface="Arial" panose="020B0604020202020204" pitchFamily="34" charset="0"/>
                <a:cs typeface="Arial" panose="020B0604020202020204" pitchFamily="34" charset="0"/>
              </a:rPr>
              <a:t>TOTIPOTENT </a:t>
            </a:r>
            <a:endParaRPr lang="en-US" sz="2400" i="1" dirty="0">
              <a:latin typeface="Arial" panose="020B0604020202020204" pitchFamily="34" charset="0"/>
              <a:cs typeface="Arial" panose="020B0604020202020204" pitchFamily="34" charset="0"/>
            </a:endParaRPr>
          </a:p>
          <a:p>
            <a:r>
              <a:rPr lang="en-US" sz="1600" b="1" i="1" dirty="0">
                <a:latin typeface="Arial" panose="020B0604020202020204" pitchFamily="34" charset="0"/>
                <a:cs typeface="Arial" panose="020B0604020202020204" pitchFamily="34" charset="0"/>
              </a:rPr>
              <a:t>DAUGHTER CELLS</a:t>
            </a:r>
            <a:endParaRPr lang="en-US" i="1" dirty="0">
              <a:latin typeface="Arial" panose="020B0604020202020204" pitchFamily="34" charset="0"/>
              <a:cs typeface="Arial" panose="020B0604020202020204" pitchFamily="34" charset="0"/>
            </a:endParaRPr>
          </a:p>
        </p:txBody>
      </p:sp>
      <p:sp>
        <p:nvSpPr>
          <p:cNvPr id="5126" name="Text Box 6"/>
          <p:cNvSpPr txBox="1">
            <a:spLocks noChangeArrowheads="1"/>
          </p:cNvSpPr>
          <p:nvPr/>
        </p:nvSpPr>
        <p:spPr bwMode="auto">
          <a:xfrm>
            <a:off x="38100" y="3810000"/>
            <a:ext cx="3962400" cy="457200"/>
          </a:xfrm>
          <a:prstGeom prst="rect">
            <a:avLst/>
          </a:prstGeom>
          <a:noFill/>
          <a:ln w="9525">
            <a:noFill/>
            <a:miter lim="800000"/>
            <a:headEnd/>
            <a:tailEnd/>
          </a:ln>
        </p:spPr>
        <p:txBody>
          <a:bodyPr>
            <a:spAutoFit/>
          </a:bodyPr>
          <a:lstStyle/>
          <a:p>
            <a:r>
              <a:rPr lang="en-US" sz="2400" b="1">
                <a:solidFill>
                  <a:schemeClr val="tx2"/>
                </a:solidFill>
                <a:latin typeface="Arial Unicode MS" pitchFamily="34" charset="-128"/>
                <a:cs typeface="Times New Roman" pitchFamily="18" charset="0"/>
              </a:rPr>
              <a:t>ASYMMETRIC DIVISION</a:t>
            </a:r>
            <a:endParaRPr lang="en-US"/>
          </a:p>
        </p:txBody>
      </p:sp>
      <p:sp>
        <p:nvSpPr>
          <p:cNvPr id="5127" name="Text Box 7"/>
          <p:cNvSpPr txBox="1">
            <a:spLocks noChangeArrowheads="1"/>
          </p:cNvSpPr>
          <p:nvPr/>
        </p:nvSpPr>
        <p:spPr bwMode="auto">
          <a:xfrm>
            <a:off x="123824" y="4286256"/>
            <a:ext cx="3948110" cy="2057400"/>
          </a:xfrm>
          <a:prstGeom prst="rect">
            <a:avLst/>
          </a:prstGeom>
          <a:noFill/>
          <a:ln w="9525">
            <a:solidFill>
              <a:srgbClr val="FFFFFF"/>
            </a:solidFill>
            <a:miter lim="800000"/>
            <a:headEnd/>
            <a:tailEnd/>
          </a:ln>
        </p:spPr>
        <p:txBody>
          <a:bodyPr wrap="square">
            <a:spAutoFit/>
          </a:bodyPr>
          <a:lstStyle/>
          <a:p>
            <a:r>
              <a:rPr lang="en-US" sz="1600" b="1" dirty="0">
                <a:latin typeface="Arial" panose="020B0604020202020204" pitchFamily="34" charset="0"/>
                <a:cs typeface="Arial" panose="020B0604020202020204" pitchFamily="34" charset="0"/>
              </a:rPr>
              <a:t>THE TISSUE PROGENITOR </a:t>
            </a:r>
            <a:endParaRPr lang="en-US" sz="24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CELL GIVES RISE TO ONE </a:t>
            </a:r>
            <a:endParaRPr lang="en-US" sz="24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DAUGHTER CELL WHICH </a:t>
            </a:r>
            <a:endParaRPr lang="en-US" sz="24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REMAINS A </a:t>
            </a:r>
            <a:r>
              <a:rPr lang="en-US" sz="1600" b="1" dirty="0">
                <a:solidFill>
                  <a:srgbClr val="00B0F0"/>
                </a:solidFill>
                <a:latin typeface="Arial" panose="020B0604020202020204" pitchFamily="34" charset="0"/>
                <a:cs typeface="Arial" panose="020B0604020202020204" pitchFamily="34" charset="0"/>
              </a:rPr>
              <a:t>PROGENITOR </a:t>
            </a:r>
            <a:endParaRPr lang="en-US" sz="2400" dirty="0">
              <a:solidFill>
                <a:srgbClr val="00B0F0"/>
              </a:solidFill>
              <a:latin typeface="Arial" panose="020B0604020202020204" pitchFamily="34" charset="0"/>
              <a:cs typeface="Arial" panose="020B0604020202020204" pitchFamily="34" charset="0"/>
            </a:endParaRPr>
          </a:p>
          <a:p>
            <a:r>
              <a:rPr lang="en-US" sz="1600" b="1" dirty="0">
                <a:solidFill>
                  <a:srgbClr val="00B0F0"/>
                </a:solidFill>
                <a:latin typeface="Arial" panose="020B0604020202020204" pitchFamily="34" charset="0"/>
                <a:cs typeface="Arial" panose="020B0604020202020204" pitchFamily="34" charset="0"/>
              </a:rPr>
              <a:t>CELL</a:t>
            </a:r>
            <a:r>
              <a:rPr lang="en-US" sz="1600" b="1" dirty="0">
                <a:latin typeface="Arial" panose="020B0604020202020204" pitchFamily="34" charset="0"/>
                <a:cs typeface="Arial" panose="020B0604020202020204" pitchFamily="34" charset="0"/>
              </a:rPr>
              <a:t> AND ONE DAUGHTER </a:t>
            </a:r>
            <a:endParaRPr lang="en-US" sz="24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CELL WHICH </a:t>
            </a:r>
            <a:r>
              <a:rPr lang="en-US" sz="1600" b="1" dirty="0">
                <a:solidFill>
                  <a:srgbClr val="00B0F0"/>
                </a:solidFill>
                <a:latin typeface="Arial" panose="020B0604020202020204" pitchFamily="34" charset="0"/>
                <a:cs typeface="Arial" panose="020B0604020202020204" pitchFamily="34" charset="0"/>
              </a:rPr>
              <a:t>BEGINS THE </a:t>
            </a:r>
            <a:endParaRPr lang="en-US" sz="2400" dirty="0">
              <a:solidFill>
                <a:srgbClr val="00B0F0"/>
              </a:solidFill>
              <a:latin typeface="Arial" panose="020B0604020202020204" pitchFamily="34" charset="0"/>
              <a:cs typeface="Arial" panose="020B0604020202020204" pitchFamily="34" charset="0"/>
            </a:endParaRPr>
          </a:p>
          <a:p>
            <a:r>
              <a:rPr lang="en-US" sz="1600" b="1" dirty="0">
                <a:solidFill>
                  <a:srgbClr val="00B0F0"/>
                </a:solidFill>
                <a:latin typeface="Arial" panose="020B0604020202020204" pitchFamily="34" charset="0"/>
                <a:cs typeface="Arial" panose="020B0604020202020204" pitchFamily="34" charset="0"/>
              </a:rPr>
              <a:t>PROCESS OF DIFFERENTIATION </a:t>
            </a:r>
            <a:endParaRPr lang="en-US" sz="2400" dirty="0">
              <a:solidFill>
                <a:srgbClr val="00B0F0"/>
              </a:solidFill>
              <a:latin typeface="Arial" panose="020B0604020202020204" pitchFamily="34" charset="0"/>
              <a:cs typeface="Arial" panose="020B0604020202020204" pitchFamily="34" charset="0"/>
            </a:endParaRPr>
          </a:p>
          <a:p>
            <a:r>
              <a:rPr lang="en-US" sz="1600" b="1" dirty="0">
                <a:solidFill>
                  <a:srgbClr val="00B0F0"/>
                </a:solidFill>
                <a:latin typeface="Arial" panose="020B0604020202020204" pitchFamily="34" charset="0"/>
                <a:cs typeface="Arial" panose="020B0604020202020204" pitchFamily="34" charset="0"/>
              </a:rPr>
              <a:t>LEADING TO TERMINATION </a:t>
            </a:r>
            <a:endParaRPr lang="en-US" dirty="0">
              <a:solidFill>
                <a:srgbClr val="00B0F0"/>
              </a:solidFill>
              <a:latin typeface="Arial" panose="020B0604020202020204" pitchFamily="34" charset="0"/>
              <a:cs typeface="Arial" panose="020B0604020202020204" pitchFamily="34" charset="0"/>
            </a:endParaRPr>
          </a:p>
        </p:txBody>
      </p:sp>
      <p:sp>
        <p:nvSpPr>
          <p:cNvPr id="5128" name="Text Box 8"/>
          <p:cNvSpPr txBox="1">
            <a:spLocks noChangeArrowheads="1"/>
          </p:cNvSpPr>
          <p:nvPr/>
        </p:nvSpPr>
        <p:spPr bwMode="auto">
          <a:xfrm>
            <a:off x="434975" y="0"/>
            <a:ext cx="184150" cy="457200"/>
          </a:xfrm>
          <a:prstGeom prst="rect">
            <a:avLst/>
          </a:prstGeom>
          <a:noFill/>
          <a:ln w="9525">
            <a:noFill/>
            <a:miter lim="800000"/>
            <a:headEnd/>
            <a:tailEnd/>
          </a:ln>
        </p:spPr>
        <p:txBody>
          <a:bodyPr wrap="none">
            <a:spAutoFit/>
          </a:bodyPr>
          <a:lstStyle/>
          <a:p>
            <a:endParaRPr lang="tr-TR"/>
          </a:p>
        </p:txBody>
      </p:sp>
      <p:sp>
        <p:nvSpPr>
          <p:cNvPr id="5129" name="Text Box 9"/>
          <p:cNvSpPr txBox="1">
            <a:spLocks noChangeArrowheads="1"/>
          </p:cNvSpPr>
          <p:nvPr/>
        </p:nvSpPr>
        <p:spPr bwMode="auto">
          <a:xfrm>
            <a:off x="190500" y="315913"/>
            <a:ext cx="3419475" cy="396875"/>
          </a:xfrm>
          <a:prstGeom prst="rect">
            <a:avLst/>
          </a:prstGeom>
          <a:noFill/>
          <a:ln w="9525">
            <a:noFill/>
            <a:miter lim="800000"/>
            <a:headEnd/>
            <a:tailEnd/>
          </a:ln>
        </p:spPr>
        <p:txBody>
          <a:bodyPr wrap="none">
            <a:spAutoFit/>
          </a:bodyPr>
          <a:lstStyle/>
          <a:p>
            <a:r>
              <a:rPr lang="en-US" sz="2000" b="1" i="1" dirty="0">
                <a:solidFill>
                  <a:srgbClr val="FF0000"/>
                </a:solidFill>
                <a:latin typeface="Arial Unicode MS" pitchFamily="34" charset="-128"/>
                <a:cs typeface="Times New Roman" pitchFamily="18" charset="0"/>
              </a:rPr>
              <a:t>EMBRYONIC STEM CELLS</a:t>
            </a:r>
            <a:endParaRPr lang="en-US" i="1" dirty="0">
              <a:solidFill>
                <a:srgbClr val="FF0000"/>
              </a:solidFill>
            </a:endParaRPr>
          </a:p>
        </p:txBody>
      </p:sp>
      <p:sp>
        <p:nvSpPr>
          <p:cNvPr id="5130" name="Text Box 10"/>
          <p:cNvSpPr txBox="1">
            <a:spLocks noChangeArrowheads="1"/>
          </p:cNvSpPr>
          <p:nvPr/>
        </p:nvSpPr>
        <p:spPr bwMode="auto">
          <a:xfrm>
            <a:off x="214282" y="3357562"/>
            <a:ext cx="2784475" cy="396875"/>
          </a:xfrm>
          <a:prstGeom prst="rect">
            <a:avLst/>
          </a:prstGeom>
          <a:noFill/>
          <a:ln w="9525">
            <a:noFill/>
            <a:miter lim="800000"/>
            <a:headEnd/>
            <a:tailEnd/>
          </a:ln>
        </p:spPr>
        <p:txBody>
          <a:bodyPr wrap="none">
            <a:spAutoFit/>
          </a:bodyPr>
          <a:lstStyle/>
          <a:p>
            <a:r>
              <a:rPr lang="en-US" sz="2000" b="1" i="1" dirty="0">
                <a:solidFill>
                  <a:srgbClr val="FF0000"/>
                </a:solidFill>
                <a:latin typeface="Arial Unicode MS" pitchFamily="34" charset="-128"/>
                <a:cs typeface="Times New Roman" pitchFamily="18" charset="0"/>
              </a:rPr>
              <a:t>TISSUE STEM CELLS</a:t>
            </a:r>
            <a:endParaRPr lang="en-US" i="1" dirty="0">
              <a:solidFill>
                <a:srgbClr val="FF0000"/>
              </a:solidFill>
            </a:endParaRPr>
          </a:p>
        </p:txBody>
      </p:sp>
      <p:sp>
        <p:nvSpPr>
          <p:cNvPr id="5131" name="Text Box 11"/>
          <p:cNvSpPr txBox="1">
            <a:spLocks noChangeArrowheads="1"/>
          </p:cNvSpPr>
          <p:nvPr/>
        </p:nvSpPr>
        <p:spPr bwMode="auto">
          <a:xfrm>
            <a:off x="0" y="2714620"/>
            <a:ext cx="4786346" cy="396875"/>
          </a:xfrm>
          <a:prstGeom prst="rect">
            <a:avLst/>
          </a:prstGeom>
          <a:noFill/>
          <a:ln w="9525">
            <a:noFill/>
            <a:miter lim="800000"/>
            <a:headEnd/>
            <a:tailEnd/>
          </a:ln>
        </p:spPr>
        <p:txBody>
          <a:bodyPr wrap="square">
            <a:spAutoFit/>
          </a:bodyPr>
          <a:lstStyle/>
          <a:p>
            <a:r>
              <a:rPr lang="en-US" sz="2000" b="1" dirty="0">
                <a:solidFill>
                  <a:srgbClr val="00B050"/>
                </a:solidFill>
                <a:cs typeface="Arial" charset="0"/>
              </a:rPr>
              <a:t>LOGARITHMIC EXPANSION</a:t>
            </a:r>
            <a:endParaRPr lang="en-US" dirty="0">
              <a:solidFill>
                <a:srgbClr val="00B050"/>
              </a:solidFill>
            </a:endParaRPr>
          </a:p>
        </p:txBody>
      </p:sp>
      <p:sp>
        <p:nvSpPr>
          <p:cNvPr id="5132" name="Text Box 12"/>
          <p:cNvSpPr txBox="1">
            <a:spLocks noChangeArrowheads="1"/>
          </p:cNvSpPr>
          <p:nvPr/>
        </p:nvSpPr>
        <p:spPr bwMode="auto">
          <a:xfrm>
            <a:off x="142844" y="6457890"/>
            <a:ext cx="3618298" cy="400110"/>
          </a:xfrm>
          <a:prstGeom prst="rect">
            <a:avLst/>
          </a:prstGeom>
          <a:noFill/>
          <a:ln w="9525">
            <a:noFill/>
            <a:miter lim="800000"/>
            <a:headEnd/>
            <a:tailEnd/>
          </a:ln>
        </p:spPr>
        <p:txBody>
          <a:bodyPr wrap="none">
            <a:spAutoFit/>
          </a:bodyPr>
          <a:lstStyle/>
          <a:p>
            <a:r>
              <a:rPr lang="en-US" sz="2000" b="1" dirty="0">
                <a:solidFill>
                  <a:srgbClr val="00B050"/>
                </a:solidFill>
                <a:cs typeface="Arial" charset="0"/>
              </a:rPr>
              <a:t>CONSTANT CELL NUMBER</a:t>
            </a:r>
            <a:endParaRPr lang="en-US" dirty="0">
              <a:solidFill>
                <a:srgbClr val="00B050"/>
              </a:solidFill>
            </a:endParaRPr>
          </a:p>
        </p:txBody>
      </p:sp>
      <p:sp>
        <p:nvSpPr>
          <p:cNvPr id="5133" name="Text Box 13"/>
          <p:cNvSpPr txBox="1">
            <a:spLocks noChangeArrowheads="1"/>
          </p:cNvSpPr>
          <p:nvPr/>
        </p:nvSpPr>
        <p:spPr bwMode="auto">
          <a:xfrm>
            <a:off x="6194425" y="4456113"/>
            <a:ext cx="1911350" cy="915987"/>
          </a:xfrm>
          <a:prstGeom prst="rect">
            <a:avLst/>
          </a:prstGeom>
          <a:noFill/>
          <a:ln w="9525">
            <a:noFill/>
            <a:miter lim="800000"/>
            <a:headEnd/>
            <a:tailEnd/>
          </a:ln>
        </p:spPr>
        <p:txBody>
          <a:bodyPr wrap="none">
            <a:spAutoFit/>
          </a:bodyPr>
          <a:lstStyle/>
          <a:p>
            <a:r>
              <a:rPr lang="en-US" b="1" dirty="0">
                <a:solidFill>
                  <a:schemeClr val="bg2"/>
                </a:solidFill>
                <a:cs typeface="Arial" charset="0"/>
              </a:rPr>
              <a:t>TRANSIT </a:t>
            </a:r>
            <a:endParaRPr lang="en-US" sz="2400" dirty="0">
              <a:latin typeface="Times New Roman" pitchFamily="18" charset="0"/>
              <a:cs typeface="Times New Roman" pitchFamily="18" charset="0"/>
            </a:endParaRPr>
          </a:p>
          <a:p>
            <a:r>
              <a:rPr lang="en-US" b="1" dirty="0">
                <a:solidFill>
                  <a:schemeClr val="bg2"/>
                </a:solidFill>
                <a:cs typeface="Arial" charset="0"/>
              </a:rPr>
              <a:t>    AMPLIFYING </a:t>
            </a:r>
            <a:endParaRPr lang="en-US" sz="2400" dirty="0">
              <a:latin typeface="Times New Roman" pitchFamily="18" charset="0"/>
              <a:cs typeface="Times New Roman" pitchFamily="18" charset="0"/>
            </a:endParaRPr>
          </a:p>
          <a:p>
            <a:r>
              <a:rPr lang="en-US" b="1" dirty="0">
                <a:solidFill>
                  <a:schemeClr val="bg2"/>
                </a:solidFill>
                <a:cs typeface="Arial" charset="0"/>
              </a:rPr>
              <a:t>        CELLS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3600" smtClean="0"/>
              <a:t>Stem cells and symmetric cell division</a:t>
            </a:r>
          </a:p>
        </p:txBody>
      </p:sp>
      <p:sp>
        <p:nvSpPr>
          <p:cNvPr id="11267" name="Content Placeholder 2"/>
          <p:cNvSpPr>
            <a:spLocks noGrp="1"/>
          </p:cNvSpPr>
          <p:nvPr>
            <p:ph idx="1"/>
          </p:nvPr>
        </p:nvSpPr>
        <p:spPr/>
        <p:txBody>
          <a:bodyPr/>
          <a:lstStyle/>
          <a:p>
            <a:pPr eaLnBrk="1" hangingPunct="1"/>
            <a:r>
              <a:rPr lang="tr-TR" smtClean="0"/>
              <a:t>Development</a:t>
            </a:r>
          </a:p>
          <a:p>
            <a:pPr eaLnBrk="1" hangingPunct="1"/>
            <a:r>
              <a:rPr lang="tr-TR" smtClean="0"/>
              <a:t>W</a:t>
            </a:r>
            <a:r>
              <a:rPr lang="en-US" smtClean="0"/>
              <a:t>ound healing and regeneration</a:t>
            </a:r>
            <a:endParaRPr lang="tr-TR" smtClean="0"/>
          </a:p>
          <a:p>
            <a:pPr eaLnBrk="1" hangingPunct="1"/>
            <a:r>
              <a:rPr lang="tr-TR" smtClean="0"/>
              <a:t>Outcome is “</a:t>
            </a:r>
            <a:r>
              <a:rPr lang="en-US" smtClean="0"/>
              <a:t>increase in the number of stem</a:t>
            </a:r>
            <a:r>
              <a:rPr lang="tr-TR" smtClean="0"/>
              <a:t> </a:t>
            </a:r>
            <a:r>
              <a:rPr lang="en-US" smtClean="0"/>
              <a:t>cells</a:t>
            </a:r>
            <a:r>
              <a:rPr lang="tr-TR" smtClean="0"/>
              <a:t>”</a:t>
            </a: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60350"/>
            <a:ext cx="8229600" cy="576263"/>
          </a:xfrm>
        </p:spPr>
        <p:txBody>
          <a:bodyPr>
            <a:noAutofit/>
          </a:bodyPr>
          <a:lstStyle/>
          <a:p>
            <a:pPr eaLnBrk="1" hangingPunct="1"/>
            <a:r>
              <a:rPr lang="en-US" sz="3200" dirty="0" smtClean="0">
                <a:latin typeface="Bahnschrift Condensed" panose="020B0502040204020203" pitchFamily="34" charset="0"/>
              </a:rPr>
              <a:t>Stem cell plasticity</a:t>
            </a:r>
          </a:p>
        </p:txBody>
      </p:sp>
      <p:sp>
        <p:nvSpPr>
          <p:cNvPr id="13315" name="Rectangle 3"/>
          <p:cNvSpPr>
            <a:spLocks noGrp="1" noChangeArrowheads="1"/>
          </p:cNvSpPr>
          <p:nvPr>
            <p:ph type="body" sz="half" idx="1"/>
          </p:nvPr>
        </p:nvSpPr>
        <p:spPr>
          <a:xfrm>
            <a:off x="179512" y="1484784"/>
            <a:ext cx="4316288" cy="4641379"/>
          </a:xfrm>
        </p:spPr>
        <p:txBody>
          <a:bodyPr/>
          <a:lstStyle/>
          <a:p>
            <a:pPr eaLnBrk="1" hangingPunct="1">
              <a:lnSpc>
                <a:spcPct val="90000"/>
              </a:lnSpc>
            </a:pPr>
            <a:endParaRPr lang="tr-TR" sz="2000" dirty="0" smtClean="0"/>
          </a:p>
          <a:p>
            <a:pPr eaLnBrk="1" hangingPunct="1">
              <a:lnSpc>
                <a:spcPct val="90000"/>
              </a:lnSpc>
            </a:pPr>
            <a:endParaRPr lang="tr-TR" dirty="0"/>
          </a:p>
          <a:p>
            <a:pPr eaLnBrk="1" hangingPunct="1">
              <a:lnSpc>
                <a:spcPct val="90000"/>
              </a:lnSpc>
            </a:pPr>
            <a:r>
              <a:rPr lang="tr-TR" sz="2000" dirty="0" err="1" smtClean="0"/>
              <a:t>It</a:t>
            </a:r>
            <a:r>
              <a:rPr lang="tr-TR" sz="2000" dirty="0" smtClean="0"/>
              <a:t> </a:t>
            </a:r>
            <a:r>
              <a:rPr lang="en-US" sz="2000" dirty="0" smtClean="0"/>
              <a:t>has</a:t>
            </a:r>
            <a:r>
              <a:rPr lang="tr-TR" sz="2000" dirty="0" smtClean="0"/>
              <a:t> </a:t>
            </a:r>
            <a:r>
              <a:rPr lang="en-US" sz="2000" dirty="0" smtClean="0"/>
              <a:t>been described as the</a:t>
            </a:r>
            <a:r>
              <a:rPr lang="tr-TR" sz="2000" dirty="0" smtClean="0"/>
              <a:t> </a:t>
            </a:r>
            <a:r>
              <a:rPr lang="en-US" sz="2000" dirty="0" smtClean="0"/>
              <a:t>unexpected potential of</a:t>
            </a:r>
            <a:r>
              <a:rPr lang="tr-TR" sz="2000" dirty="0" smtClean="0"/>
              <a:t> </a:t>
            </a:r>
            <a:r>
              <a:rPr lang="en-US" sz="2000" dirty="0" smtClean="0"/>
              <a:t>cells from bone marrow,</a:t>
            </a:r>
            <a:r>
              <a:rPr lang="tr-TR" sz="2000" dirty="0" smtClean="0"/>
              <a:t> </a:t>
            </a:r>
            <a:r>
              <a:rPr lang="en-US" sz="2000" dirty="0" smtClean="0"/>
              <a:t>muscle or brain to give</a:t>
            </a:r>
            <a:r>
              <a:rPr lang="tr-TR" sz="2000" dirty="0" smtClean="0"/>
              <a:t> </a:t>
            </a:r>
            <a:r>
              <a:rPr lang="en-US" sz="2000" dirty="0" smtClean="0"/>
              <a:t>rise to cells of tissues</a:t>
            </a:r>
            <a:r>
              <a:rPr lang="tr-TR" sz="2000" dirty="0" smtClean="0"/>
              <a:t> </a:t>
            </a:r>
            <a:r>
              <a:rPr lang="en-US" sz="2000" dirty="0" smtClean="0"/>
              <a:t>other than the tissue of</a:t>
            </a:r>
            <a:r>
              <a:rPr lang="tr-TR" sz="2000" dirty="0" smtClean="0"/>
              <a:t> </a:t>
            </a:r>
            <a:r>
              <a:rPr lang="en-US" sz="2000" dirty="0" smtClean="0"/>
              <a:t>origin. </a:t>
            </a:r>
            <a:endParaRPr lang="tr-TR" sz="2000" dirty="0" smtClean="0"/>
          </a:p>
          <a:p>
            <a:pPr eaLnBrk="1" hangingPunct="1">
              <a:lnSpc>
                <a:spcPct val="90000"/>
              </a:lnSpc>
            </a:pPr>
            <a:r>
              <a:rPr lang="en-US" sz="2000" dirty="0" smtClean="0"/>
              <a:t>Examples include</a:t>
            </a:r>
            <a:r>
              <a:rPr lang="tr-TR" sz="2000" dirty="0" smtClean="0"/>
              <a:t> </a:t>
            </a:r>
            <a:r>
              <a:rPr lang="en-US" sz="2000" dirty="0" smtClean="0"/>
              <a:t>bone-marrow-derived</a:t>
            </a:r>
            <a:r>
              <a:rPr lang="tr-TR" sz="2000" dirty="0" smtClean="0"/>
              <a:t> </a:t>
            </a:r>
            <a:r>
              <a:rPr lang="en-US" sz="2000" dirty="0" smtClean="0"/>
              <a:t>cells or even purified</a:t>
            </a:r>
            <a:r>
              <a:rPr lang="tr-TR" sz="2000" dirty="0" smtClean="0"/>
              <a:t> </a:t>
            </a:r>
            <a:r>
              <a:rPr lang="en-US" sz="2000" dirty="0" smtClean="0"/>
              <a:t>hematopoietic stem cells</a:t>
            </a:r>
            <a:r>
              <a:rPr lang="tr-TR" sz="2000" dirty="0" smtClean="0"/>
              <a:t> </a:t>
            </a:r>
            <a:r>
              <a:rPr lang="en-US" sz="2000" dirty="0" smtClean="0"/>
              <a:t>that can give rise to</a:t>
            </a:r>
            <a:r>
              <a:rPr lang="tr-TR" sz="2000" dirty="0" smtClean="0"/>
              <a:t> </a:t>
            </a:r>
            <a:r>
              <a:rPr lang="en-US" sz="2000" dirty="0" smtClean="0"/>
              <a:t>endothelium, skeletal</a:t>
            </a:r>
            <a:r>
              <a:rPr lang="tr-TR" sz="2000" dirty="0" smtClean="0"/>
              <a:t> </a:t>
            </a:r>
            <a:r>
              <a:rPr lang="en-US" sz="2000" dirty="0" smtClean="0"/>
              <a:t>muscle, cardiac muscle</a:t>
            </a:r>
            <a:r>
              <a:rPr lang="tr-TR" sz="2000" dirty="0" smtClean="0"/>
              <a:t> </a:t>
            </a:r>
            <a:r>
              <a:rPr lang="en-US" sz="2000" dirty="0" smtClean="0"/>
              <a:t>or </a:t>
            </a:r>
            <a:r>
              <a:rPr lang="en-US" sz="2000" dirty="0" err="1" smtClean="0"/>
              <a:t>hepatocytes</a:t>
            </a:r>
            <a:r>
              <a:rPr lang="en-US" sz="2000" dirty="0" smtClean="0"/>
              <a:t>.</a:t>
            </a:r>
          </a:p>
          <a:p>
            <a:pPr eaLnBrk="1" hangingPunct="1">
              <a:lnSpc>
                <a:spcPct val="90000"/>
              </a:lnSpc>
            </a:pPr>
            <a:endParaRPr lang="tr-TR" sz="2000" dirty="0" smtClean="0"/>
          </a:p>
          <a:p>
            <a:pPr>
              <a:lnSpc>
                <a:spcPct val="90000"/>
              </a:lnSpc>
            </a:pPr>
            <a:r>
              <a:rPr lang="tr-TR" dirty="0" smtClean="0"/>
              <a:t>«</a:t>
            </a:r>
            <a:r>
              <a:rPr lang="en-US" dirty="0" smtClean="0"/>
              <a:t>The </a:t>
            </a:r>
            <a:r>
              <a:rPr lang="en-US" dirty="0"/>
              <a:t>capacity of adult bone marrow cells to convert to cells of other tissues, referred to by many as </a:t>
            </a:r>
            <a:r>
              <a:rPr lang="en-US" b="1" dirty="0"/>
              <a:t>stem cell plasticity</a:t>
            </a:r>
            <a:r>
              <a:rPr lang="en-US" dirty="0" smtClean="0"/>
              <a:t>,</a:t>
            </a:r>
            <a:r>
              <a:rPr lang="tr-TR" dirty="0" smtClean="0"/>
              <a:t>»</a:t>
            </a:r>
            <a:endParaRPr lang="en-US" sz="2000" dirty="0" smtClean="0"/>
          </a:p>
        </p:txBody>
      </p:sp>
      <p:pic>
        <p:nvPicPr>
          <p:cNvPr id="13316" name="Picture 4"/>
          <p:cNvPicPr>
            <a:picLocks noGrp="1" noChangeAspect="1" noChangeArrowheads="1"/>
          </p:cNvPicPr>
          <p:nvPr>
            <p:ph sz="half" idx="2"/>
          </p:nvPr>
        </p:nvPicPr>
        <p:blipFill>
          <a:blip r:embed="rId2"/>
          <a:srcRect/>
          <a:stretch>
            <a:fillRect/>
          </a:stretch>
        </p:blipFill>
        <p:spPr>
          <a:xfrm>
            <a:off x="4648200" y="2290763"/>
            <a:ext cx="4316413" cy="2952750"/>
          </a:xfrm>
        </p:spPr>
      </p:pic>
      <p:sp>
        <p:nvSpPr>
          <p:cNvPr id="13317" name="Rectangle 5"/>
          <p:cNvSpPr>
            <a:spLocks noChangeArrowheads="1"/>
          </p:cNvSpPr>
          <p:nvPr/>
        </p:nvSpPr>
        <p:spPr bwMode="auto">
          <a:xfrm>
            <a:off x="5118100" y="5661025"/>
            <a:ext cx="2909888" cy="274638"/>
          </a:xfrm>
          <a:prstGeom prst="rect">
            <a:avLst/>
          </a:prstGeom>
          <a:noFill/>
          <a:ln w="9525">
            <a:noFill/>
            <a:miter lim="800000"/>
            <a:headEnd/>
            <a:tailEnd/>
          </a:ln>
        </p:spPr>
        <p:txBody>
          <a:bodyPr wrap="none">
            <a:spAutoFit/>
          </a:bodyPr>
          <a:lstStyle/>
          <a:p>
            <a:r>
              <a:rPr lang="en-US" sz="1200" b="1"/>
              <a:t>TRENDS in Cell Biology </a:t>
            </a:r>
            <a:r>
              <a:rPr lang="tr-TR" sz="1200" b="1"/>
              <a:t>(</a:t>
            </a:r>
            <a:r>
              <a:rPr lang="en-US" sz="1200" b="1"/>
              <a:t>2002</a:t>
            </a:r>
            <a:r>
              <a:rPr lang="tr-TR" sz="1200" b="1"/>
              <a:t>) 12:502</a:t>
            </a:r>
            <a:endParaRPr lang="en-US" sz="1200" b="1"/>
          </a:p>
        </p:txBody>
      </p:sp>
      <p:sp>
        <p:nvSpPr>
          <p:cNvPr id="2" name="Metin kutusu 1"/>
          <p:cNvSpPr txBox="1"/>
          <p:nvPr/>
        </p:nvSpPr>
        <p:spPr>
          <a:xfrm>
            <a:off x="206932" y="1254125"/>
            <a:ext cx="8229600" cy="923330"/>
          </a:xfrm>
          <a:prstGeom prst="rect">
            <a:avLst/>
          </a:prstGeom>
          <a:noFill/>
        </p:spPr>
        <p:txBody>
          <a:bodyPr wrap="square" rtlCol="0">
            <a:spAutoFit/>
          </a:bodyPr>
          <a:lstStyle/>
          <a:p>
            <a:r>
              <a:rPr lang="en-US" dirty="0"/>
              <a:t>Stem cell plasticity refers to the ability of some </a:t>
            </a:r>
            <a:r>
              <a:rPr lang="en-US" u="sng" dirty="0">
                <a:solidFill>
                  <a:schemeClr val="accent1"/>
                </a:solidFill>
                <a:hlinkClick r:id="rId3"/>
              </a:rPr>
              <a:t>stem cells</a:t>
            </a:r>
            <a:r>
              <a:rPr lang="en-US" dirty="0"/>
              <a:t> to give rise to cell types, formerly considered outside their normal repertoire of differentiation for the location where they are found.</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sz="3600" smtClean="0"/>
              <a:t>Stem cell plasticity of mesenchymal bone marrow cells</a:t>
            </a:r>
            <a:br>
              <a:rPr lang="en-US" sz="3600" smtClean="0"/>
            </a:br>
            <a:endParaRPr lang="en-US" sz="3600" smtClean="0"/>
          </a:p>
        </p:txBody>
      </p:sp>
      <p:sp>
        <p:nvSpPr>
          <p:cNvPr id="15363" name="Rectangle 3"/>
          <p:cNvSpPr>
            <a:spLocks noGrp="1" noChangeArrowheads="1"/>
          </p:cNvSpPr>
          <p:nvPr>
            <p:ph type="body" idx="1"/>
          </p:nvPr>
        </p:nvSpPr>
        <p:spPr/>
        <p:txBody>
          <a:bodyPr/>
          <a:lstStyle/>
          <a:p>
            <a:pPr eaLnBrk="1" hangingPunct="1">
              <a:lnSpc>
                <a:spcPct val="90000"/>
              </a:lnSpc>
            </a:pPr>
            <a:r>
              <a:rPr lang="en-US" sz="2800" dirty="0" smtClean="0"/>
              <a:t>MSCs can</a:t>
            </a:r>
            <a:r>
              <a:rPr lang="tr-TR" sz="2800" dirty="0" smtClean="0"/>
              <a:t> </a:t>
            </a:r>
            <a:r>
              <a:rPr lang="en-US" sz="2800" dirty="0" smtClean="0"/>
              <a:t>be cultured </a:t>
            </a:r>
            <a:r>
              <a:rPr lang="en-US" sz="2800" i="1" dirty="0" smtClean="0"/>
              <a:t>ex vivo </a:t>
            </a:r>
            <a:r>
              <a:rPr lang="en-US" sz="2800" dirty="0" smtClean="0"/>
              <a:t>for several passages and</a:t>
            </a:r>
            <a:r>
              <a:rPr lang="tr-TR" sz="2800" dirty="0" smtClean="0"/>
              <a:t> </a:t>
            </a:r>
            <a:r>
              <a:rPr lang="en-US" sz="2800" dirty="0" smtClean="0"/>
              <a:t>differentiate at the single-cell level into</a:t>
            </a:r>
            <a:r>
              <a:rPr lang="tr-TR" sz="2800" dirty="0" smtClean="0"/>
              <a:t> </a:t>
            </a:r>
            <a:r>
              <a:rPr lang="en-US" sz="2800" dirty="0" smtClean="0"/>
              <a:t>mesodermal cell types, including osteoblasts,</a:t>
            </a:r>
            <a:r>
              <a:rPr lang="tr-TR" sz="2800" dirty="0" smtClean="0"/>
              <a:t> </a:t>
            </a:r>
            <a:r>
              <a:rPr lang="en-US" sz="2800" dirty="0" err="1" smtClean="0"/>
              <a:t>chondroblasts</a:t>
            </a:r>
            <a:r>
              <a:rPr lang="en-US" sz="2800" dirty="0" smtClean="0"/>
              <a:t>, adipocytes, fibroblasts and skeletal</a:t>
            </a:r>
            <a:r>
              <a:rPr lang="tr-TR" sz="2800" dirty="0" smtClean="0"/>
              <a:t> </a:t>
            </a:r>
            <a:r>
              <a:rPr lang="en-US" sz="2800" dirty="0" smtClean="0"/>
              <a:t>myoblasts. </a:t>
            </a:r>
            <a:endParaRPr lang="tr-TR" sz="2800" dirty="0" smtClean="0"/>
          </a:p>
          <a:p>
            <a:pPr eaLnBrk="1" hangingPunct="1">
              <a:lnSpc>
                <a:spcPct val="90000"/>
              </a:lnSpc>
            </a:pPr>
            <a:r>
              <a:rPr lang="en-US" sz="2800" dirty="0" smtClean="0"/>
              <a:t>When introduced </a:t>
            </a:r>
            <a:r>
              <a:rPr lang="en-US" sz="2800" i="1" dirty="0" smtClean="0"/>
              <a:t>in vivo</a:t>
            </a:r>
            <a:r>
              <a:rPr lang="en-US" sz="2800" dirty="0" smtClean="0"/>
              <a:t>, MSCs</a:t>
            </a:r>
            <a:r>
              <a:rPr lang="tr-TR" sz="2800" dirty="0" smtClean="0"/>
              <a:t> </a:t>
            </a:r>
            <a:r>
              <a:rPr lang="en-US" sz="2800" dirty="0" smtClean="0"/>
              <a:t>differentiate into the same array of cell types.</a:t>
            </a:r>
          </a:p>
          <a:p>
            <a:pPr eaLnBrk="1" hangingPunct="1">
              <a:lnSpc>
                <a:spcPct val="90000"/>
              </a:lnSpc>
            </a:pPr>
            <a:r>
              <a:rPr lang="en-US" sz="2800" dirty="0" smtClean="0"/>
              <a:t>Several recent reports have shown that MSCs might</a:t>
            </a:r>
            <a:r>
              <a:rPr lang="tr-TR" sz="2800" dirty="0" smtClean="0"/>
              <a:t> </a:t>
            </a:r>
            <a:r>
              <a:rPr lang="en-US" sz="2800" dirty="0" smtClean="0"/>
              <a:t>acquire characteristics of cells outside the mesoderm, including endothelium,</a:t>
            </a:r>
            <a:r>
              <a:rPr lang="tr-TR" sz="2800" dirty="0" smtClean="0"/>
              <a:t> </a:t>
            </a:r>
            <a:r>
              <a:rPr lang="en-US" sz="2800" dirty="0" err="1" smtClean="0"/>
              <a:t>neuroectoderm</a:t>
            </a:r>
            <a:r>
              <a:rPr lang="en-US" sz="2800" dirty="0" smtClean="0"/>
              <a:t> and endoderm.</a:t>
            </a:r>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et an Overview of Hematopoietic Stem Cell- CUSAB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310" y="1417638"/>
            <a:ext cx="6667500" cy="3486151"/>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title"/>
          </p:nvPr>
        </p:nvSpPr>
        <p:spPr/>
        <p:txBody>
          <a:bodyPr>
            <a:normAutofit fontScale="90000"/>
          </a:bodyPr>
          <a:lstStyle/>
          <a:p>
            <a:pPr eaLnBrk="1" hangingPunct="1"/>
            <a:r>
              <a:rPr lang="en-US" sz="3600" smtClean="0"/>
              <a:t>Plasticity of hematopoietic bone marrow cells</a:t>
            </a:r>
            <a:r>
              <a:rPr lang="en-US" sz="4000" smtClean="0"/>
              <a:t/>
            </a:r>
            <a:br>
              <a:rPr lang="en-US" sz="4000" smtClean="0"/>
            </a:br>
            <a:endParaRPr lang="en-US" sz="4000" smtClean="0"/>
          </a:p>
        </p:txBody>
      </p:sp>
      <p:sp>
        <p:nvSpPr>
          <p:cNvPr id="14339" name="Rectangle 3"/>
          <p:cNvSpPr>
            <a:spLocks noGrp="1" noChangeArrowheads="1"/>
          </p:cNvSpPr>
          <p:nvPr>
            <p:ph type="body" idx="1"/>
          </p:nvPr>
        </p:nvSpPr>
        <p:spPr>
          <a:xfrm>
            <a:off x="95944" y="868710"/>
            <a:ext cx="5196135" cy="4525963"/>
          </a:xfrm>
        </p:spPr>
        <p:txBody>
          <a:bodyPr>
            <a:normAutofit fontScale="92500" lnSpcReduction="10000"/>
          </a:bodyPr>
          <a:lstStyle/>
          <a:p>
            <a:pPr eaLnBrk="1" hangingPunct="1">
              <a:lnSpc>
                <a:spcPct val="90000"/>
              </a:lnSpc>
            </a:pPr>
            <a:r>
              <a:rPr lang="en-US" sz="2400" dirty="0" smtClean="0"/>
              <a:t>More than 80% of studies reporting adult stem cell</a:t>
            </a:r>
            <a:r>
              <a:rPr lang="tr-TR" sz="2400" dirty="0" smtClean="0"/>
              <a:t> </a:t>
            </a:r>
            <a:r>
              <a:rPr lang="en-US" sz="2400" dirty="0" smtClean="0"/>
              <a:t>plasticity have been performed using bone</a:t>
            </a:r>
            <a:r>
              <a:rPr lang="tr-TR" sz="2400" dirty="0" smtClean="0"/>
              <a:t> </a:t>
            </a:r>
            <a:r>
              <a:rPr lang="en-US" sz="2400" dirty="0" smtClean="0"/>
              <a:t>marrow (BM), </a:t>
            </a:r>
            <a:r>
              <a:rPr lang="en-US" sz="2400" dirty="0" smtClean="0"/>
              <a:t>or </a:t>
            </a:r>
            <a:r>
              <a:rPr lang="en-US" sz="2400" dirty="0" smtClean="0"/>
              <a:t>peripheral blood (PB)</a:t>
            </a:r>
            <a:r>
              <a:rPr lang="tr-TR" sz="2400" dirty="0" smtClean="0"/>
              <a:t> </a:t>
            </a:r>
            <a:r>
              <a:rPr lang="en-US" sz="2400" dirty="0" smtClean="0"/>
              <a:t>enriched for HSC.</a:t>
            </a:r>
            <a:endParaRPr lang="tr-TR" sz="2400" dirty="0" smtClean="0"/>
          </a:p>
          <a:p>
            <a:pPr eaLnBrk="1" hangingPunct="1">
              <a:lnSpc>
                <a:spcPct val="90000"/>
              </a:lnSpc>
            </a:pPr>
            <a:r>
              <a:rPr lang="en-US" sz="2400" dirty="0" smtClean="0"/>
              <a:t>Differentiation not only into</a:t>
            </a:r>
            <a:r>
              <a:rPr lang="tr-TR" sz="2400" dirty="0" smtClean="0"/>
              <a:t> </a:t>
            </a:r>
            <a:r>
              <a:rPr lang="en-US" sz="2400" dirty="0" smtClean="0"/>
              <a:t>hematopoietic cells but also cells </a:t>
            </a:r>
            <a:r>
              <a:rPr lang="en-US" sz="2400" dirty="0" smtClean="0">
                <a:solidFill>
                  <a:srgbClr val="FF0000"/>
                </a:solidFill>
              </a:rPr>
              <a:t>with characteristics</a:t>
            </a:r>
            <a:r>
              <a:rPr lang="tr-TR" sz="2400" dirty="0" smtClean="0"/>
              <a:t> </a:t>
            </a:r>
            <a:r>
              <a:rPr lang="en-US" sz="2400" dirty="0" smtClean="0"/>
              <a:t>of skeletal muscle, cardiac muscle,</a:t>
            </a:r>
            <a:r>
              <a:rPr lang="tr-TR" sz="2400" dirty="0" smtClean="0"/>
              <a:t> </a:t>
            </a:r>
            <a:r>
              <a:rPr lang="en-US" sz="2400" dirty="0" smtClean="0"/>
              <a:t>endothelium, </a:t>
            </a:r>
            <a:r>
              <a:rPr lang="en-US" sz="2400" dirty="0" err="1" smtClean="0"/>
              <a:t>neuroectoderm</a:t>
            </a:r>
            <a:r>
              <a:rPr lang="en-US" sz="2400" dirty="0" smtClean="0"/>
              <a:t>, skin</a:t>
            </a:r>
            <a:r>
              <a:rPr lang="tr-TR" sz="2400" dirty="0" smtClean="0"/>
              <a:t> </a:t>
            </a:r>
            <a:r>
              <a:rPr lang="en-US" sz="2400" dirty="0" smtClean="0"/>
              <a:t>epithelium and endodermal cells,</a:t>
            </a:r>
            <a:r>
              <a:rPr lang="tr-TR" sz="2400" dirty="0" smtClean="0"/>
              <a:t> </a:t>
            </a:r>
            <a:r>
              <a:rPr lang="en-US" sz="2400" dirty="0" smtClean="0"/>
              <a:t>including hepatocytes, gastrointestinal epithelium</a:t>
            </a:r>
            <a:r>
              <a:rPr lang="tr-TR" sz="2400" dirty="0" smtClean="0"/>
              <a:t> </a:t>
            </a:r>
            <a:r>
              <a:rPr lang="en-US" sz="2400" dirty="0" smtClean="0"/>
              <a:t>and lung epithelium, has been described.</a:t>
            </a:r>
          </a:p>
          <a:p>
            <a:pPr eaLnBrk="1" hangingPunct="1">
              <a:lnSpc>
                <a:spcPct val="90000"/>
              </a:lnSpc>
            </a:pPr>
            <a:r>
              <a:rPr lang="en-US" sz="2400" dirty="0" smtClean="0"/>
              <a:t>most studies also did not</a:t>
            </a:r>
            <a:r>
              <a:rPr lang="tr-TR" sz="2400" dirty="0" smtClean="0"/>
              <a:t> </a:t>
            </a:r>
            <a:r>
              <a:rPr lang="en-US" sz="2400" dirty="0" smtClean="0"/>
              <a:t>fulfill the third criterion of stem cells, namely</a:t>
            </a:r>
            <a:r>
              <a:rPr lang="tr-TR" sz="2400" dirty="0" smtClean="0"/>
              <a:t> </a:t>
            </a:r>
            <a:r>
              <a:rPr lang="en-US" sz="2400" dirty="0" smtClean="0"/>
              <a:t>functional differentiation </a:t>
            </a:r>
            <a:r>
              <a:rPr lang="en-US" sz="2400" i="1" dirty="0" smtClean="0"/>
              <a:t>in vivo</a:t>
            </a:r>
            <a:r>
              <a:rPr lang="en-US" sz="2400" dirty="0" smtClean="0"/>
              <a:t>.</a:t>
            </a:r>
            <a:endParaRPr lang="tr-TR" sz="2400" dirty="0" smtClean="0"/>
          </a:p>
          <a:p>
            <a:pPr eaLnBrk="1" hangingPunct="1">
              <a:lnSpc>
                <a:spcPct val="90000"/>
              </a:lnSpc>
            </a:pPr>
            <a:endParaRPr lang="tr-TR" sz="2400" dirty="0"/>
          </a:p>
          <a:p>
            <a:pPr eaLnBrk="1" hangingPunct="1">
              <a:lnSpc>
                <a:spcPct val="90000"/>
              </a:lnSpc>
            </a:pPr>
            <a:endParaRPr lang="en-US" sz="2400" dirty="0" smtClean="0"/>
          </a:p>
          <a:p>
            <a:pPr eaLnBrk="1" hangingPunct="1">
              <a:lnSpc>
                <a:spcPct val="90000"/>
              </a:lnSpc>
              <a:buFontTx/>
              <a:buNone/>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tr-TR">
                <a:latin typeface="Comic Sans MS" pitchFamily="66" charset="0"/>
              </a:rPr>
              <a:t>What is A Stem Cell?</a:t>
            </a:r>
            <a:endParaRPr lang="en-US">
              <a:latin typeface="Comic Sans MS" pitchFamily="66" charset="0"/>
            </a:endParaRPr>
          </a:p>
        </p:txBody>
      </p:sp>
      <p:sp>
        <p:nvSpPr>
          <p:cNvPr id="17411" name="Rectangle 3"/>
          <p:cNvSpPr>
            <a:spLocks noGrp="1" noChangeArrowheads="1"/>
          </p:cNvSpPr>
          <p:nvPr>
            <p:ph idx="1"/>
          </p:nvPr>
        </p:nvSpPr>
        <p:spPr/>
        <p:txBody>
          <a:bodyPr/>
          <a:lstStyle/>
          <a:p>
            <a:pPr>
              <a:lnSpc>
                <a:spcPct val="90000"/>
              </a:lnSpc>
            </a:pPr>
            <a:r>
              <a:rPr lang="en-US">
                <a:latin typeface="Comic Sans MS" pitchFamily="66" charset="0"/>
              </a:rPr>
              <a:t>A stem cell is a cell from the embryo, fetus, or adult that has, under certain conditions, the ability to reproduce itself for long periods or, in the case of adult stem cells, throughout the life of the organism</a:t>
            </a:r>
            <a:r>
              <a:rPr lang="tr-TR">
                <a:latin typeface="Comic Sans MS" pitchFamily="66" charset="0"/>
              </a:rPr>
              <a:t> (self-renewable)</a:t>
            </a:r>
          </a:p>
          <a:p>
            <a:pPr>
              <a:lnSpc>
                <a:spcPct val="90000"/>
              </a:lnSpc>
            </a:pPr>
            <a:r>
              <a:rPr lang="en-US">
                <a:latin typeface="Comic Sans MS" pitchFamily="66" charset="0"/>
              </a:rPr>
              <a:t>It also can give rise to specialized cells that make up the tissues and organs of the body</a:t>
            </a:r>
            <a:r>
              <a:rPr lang="tr-TR">
                <a:latin typeface="Comic Sans MS" pitchFamily="66" charset="0"/>
              </a:rPr>
              <a:t> (differentiation)</a:t>
            </a:r>
            <a:endParaRPr lang="en-US">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600" smtClean="0"/>
              <a:t>Plasticity of skeletal muscle cells</a:t>
            </a:r>
          </a:p>
        </p:txBody>
      </p:sp>
      <p:sp>
        <p:nvSpPr>
          <p:cNvPr id="16387" name="Rectangle 3"/>
          <p:cNvSpPr>
            <a:spLocks noGrp="1" noChangeArrowheads="1"/>
          </p:cNvSpPr>
          <p:nvPr>
            <p:ph type="body" idx="1"/>
          </p:nvPr>
        </p:nvSpPr>
        <p:spPr/>
        <p:txBody>
          <a:bodyPr/>
          <a:lstStyle/>
          <a:p>
            <a:pPr eaLnBrk="1" hangingPunct="1"/>
            <a:r>
              <a:rPr lang="tr-TR" sz="2800" smtClean="0"/>
              <a:t>It has been shown that the </a:t>
            </a:r>
            <a:r>
              <a:rPr lang="en-US" sz="2800" smtClean="0"/>
              <a:t>transplantation of</a:t>
            </a:r>
            <a:r>
              <a:rPr lang="tr-TR" sz="2800" smtClean="0"/>
              <a:t> </a:t>
            </a:r>
            <a:r>
              <a:rPr lang="en-US" sz="2800" smtClean="0"/>
              <a:t>muscle cells or muscle side population cells, could give rise to</a:t>
            </a:r>
            <a:r>
              <a:rPr lang="tr-TR" sz="2800" smtClean="0"/>
              <a:t> </a:t>
            </a:r>
            <a:r>
              <a:rPr lang="en-US" sz="2800" smtClean="0"/>
              <a:t>hematopoietic cells following lethal irradiation, and</a:t>
            </a:r>
            <a:r>
              <a:rPr lang="tr-TR" sz="2800" smtClean="0"/>
              <a:t> </a:t>
            </a:r>
            <a:r>
              <a:rPr lang="en-US" sz="2800" smtClean="0"/>
              <a:t>could compete with BM-derived HSCs, a criterion</a:t>
            </a:r>
            <a:r>
              <a:rPr lang="tr-TR" sz="2800" smtClean="0"/>
              <a:t> </a:t>
            </a:r>
            <a:r>
              <a:rPr lang="en-US" sz="2800" smtClean="0"/>
              <a:t>commonly used to demonstrate the presence of</a:t>
            </a:r>
            <a:r>
              <a:rPr lang="tr-TR" sz="2800" smtClean="0"/>
              <a:t> </a:t>
            </a:r>
            <a:r>
              <a:rPr lang="en-US" sz="2800" smtClean="0"/>
              <a:t>functional HSCs.</a:t>
            </a:r>
            <a:endParaRPr lang="tr-TR" sz="2800" smtClean="0"/>
          </a:p>
          <a:p>
            <a:pPr eaLnBrk="1" hangingPunct="1"/>
            <a:r>
              <a:rPr lang="tr-TR" sz="2800" smtClean="0"/>
              <a:t>T</a:t>
            </a:r>
            <a:r>
              <a:rPr lang="en-US" sz="2800" smtClean="0"/>
              <a:t>he same cell that gives rise to</a:t>
            </a:r>
            <a:r>
              <a:rPr lang="tr-TR" sz="2800" smtClean="0"/>
              <a:t> </a:t>
            </a:r>
            <a:r>
              <a:rPr lang="en-US" sz="2800" smtClean="0"/>
              <a:t>hematopoietic cells also gives rise to myoblasts.</a:t>
            </a:r>
          </a:p>
          <a:p>
            <a:pPr eaLnBrk="1" hangingPunct="1"/>
            <a:endParaRPr lang="en-US" sz="2800" smtClean="0"/>
          </a:p>
          <a:p>
            <a:pPr eaLnBrk="1" hangingPunct="1"/>
            <a:endParaRPr lang="en-US" sz="2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600" smtClean="0"/>
              <a:t>Plasticity of neural cells</a:t>
            </a:r>
          </a:p>
        </p:txBody>
      </p:sp>
      <p:sp>
        <p:nvSpPr>
          <p:cNvPr id="17411" name="Rectangle 3"/>
          <p:cNvSpPr>
            <a:spLocks noGrp="1" noChangeArrowheads="1"/>
          </p:cNvSpPr>
          <p:nvPr>
            <p:ph type="body" idx="1"/>
          </p:nvPr>
        </p:nvSpPr>
        <p:spPr/>
        <p:txBody>
          <a:bodyPr/>
          <a:lstStyle/>
          <a:p>
            <a:pPr eaLnBrk="1" hangingPunct="1"/>
            <a:r>
              <a:rPr lang="tr-TR" smtClean="0"/>
              <a:t>M</a:t>
            </a:r>
            <a:r>
              <a:rPr lang="en-US" smtClean="0"/>
              <a:t>urine </a:t>
            </a:r>
            <a:r>
              <a:rPr lang="tr-TR" smtClean="0"/>
              <a:t>and human </a:t>
            </a:r>
            <a:r>
              <a:rPr lang="en-US" smtClean="0"/>
              <a:t>NSCs</a:t>
            </a:r>
            <a:r>
              <a:rPr lang="tr-TR" smtClean="0"/>
              <a:t> </a:t>
            </a:r>
            <a:r>
              <a:rPr lang="en-US" smtClean="0"/>
              <a:t>cultured </a:t>
            </a:r>
            <a:r>
              <a:rPr lang="en-US" i="1" smtClean="0"/>
              <a:t>ex vivo </a:t>
            </a:r>
            <a:r>
              <a:rPr lang="en-US" smtClean="0"/>
              <a:t>for several population doublings</a:t>
            </a:r>
            <a:r>
              <a:rPr lang="tr-TR" smtClean="0"/>
              <a:t> </a:t>
            </a:r>
            <a:r>
              <a:rPr lang="en-US" smtClean="0"/>
              <a:t>could differentiate into hematopoietic cells.</a:t>
            </a:r>
          </a:p>
          <a:p>
            <a:pPr eaLnBrk="1" hangingPunct="1"/>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28625" y="142875"/>
            <a:ext cx="8175823" cy="659947"/>
          </a:xfrm>
        </p:spPr>
        <p:txBody>
          <a:bodyPr/>
          <a:lstStyle/>
          <a:p>
            <a:pPr eaLnBrk="1" hangingPunct="1"/>
            <a:r>
              <a:rPr lang="tr-TR" sz="3600" b="1" dirty="0" err="1" smtClean="0"/>
              <a:t>Possible</a:t>
            </a:r>
            <a:r>
              <a:rPr lang="tr-TR" sz="3600" b="1" dirty="0" smtClean="0"/>
              <a:t> </a:t>
            </a:r>
            <a:r>
              <a:rPr lang="tr-TR" sz="3600" b="1" dirty="0" err="1" smtClean="0"/>
              <a:t>explanations</a:t>
            </a:r>
            <a:r>
              <a:rPr lang="tr-TR" sz="3600" b="1" dirty="0" smtClean="0"/>
              <a:t> </a:t>
            </a:r>
            <a:r>
              <a:rPr lang="tr-TR" sz="3600" b="1" dirty="0" err="1" smtClean="0"/>
              <a:t>for</a:t>
            </a:r>
            <a:r>
              <a:rPr lang="tr-TR" sz="3600" b="1" dirty="0" smtClean="0"/>
              <a:t> </a:t>
            </a:r>
            <a:r>
              <a:rPr lang="tr-TR" sz="3600" b="1" dirty="0" err="1" smtClean="0"/>
              <a:t>the</a:t>
            </a:r>
            <a:r>
              <a:rPr lang="tr-TR" sz="3600" b="1" dirty="0" smtClean="0"/>
              <a:t> </a:t>
            </a:r>
            <a:r>
              <a:rPr lang="en-US" sz="3600" b="1" dirty="0" smtClean="0"/>
              <a:t>plasticity</a:t>
            </a:r>
          </a:p>
        </p:txBody>
      </p:sp>
      <p:sp>
        <p:nvSpPr>
          <p:cNvPr id="20483" name="Text Placeholder 2"/>
          <p:cNvSpPr>
            <a:spLocks noGrp="1"/>
          </p:cNvSpPr>
          <p:nvPr>
            <p:ph type="body" sz="half" idx="1"/>
          </p:nvPr>
        </p:nvSpPr>
        <p:spPr>
          <a:xfrm>
            <a:off x="428624" y="2852936"/>
            <a:ext cx="8543925" cy="3389659"/>
          </a:xfrm>
        </p:spPr>
        <p:txBody>
          <a:bodyPr>
            <a:noAutofit/>
          </a:bodyPr>
          <a:lstStyle/>
          <a:p>
            <a:pPr eaLnBrk="1" hangingPunct="1">
              <a:lnSpc>
                <a:spcPct val="80000"/>
              </a:lnSpc>
            </a:pPr>
            <a:r>
              <a:rPr lang="en-US" sz="1600" dirty="0" smtClean="0"/>
              <a:t>Stem cells for a given</a:t>
            </a:r>
            <a:r>
              <a:rPr lang="tr-TR" sz="1600" dirty="0" smtClean="0"/>
              <a:t> </a:t>
            </a:r>
            <a:r>
              <a:rPr lang="en-US" sz="1600" dirty="0" smtClean="0"/>
              <a:t>tissue might exist in an</a:t>
            </a:r>
            <a:r>
              <a:rPr lang="tr-TR" sz="1600" dirty="0" smtClean="0"/>
              <a:t> </a:t>
            </a:r>
            <a:r>
              <a:rPr lang="en-US" sz="1600" dirty="0" smtClean="0"/>
              <a:t>unrelated organ.</a:t>
            </a:r>
            <a:endParaRPr lang="tr-TR" sz="1600" dirty="0" smtClean="0"/>
          </a:p>
          <a:p>
            <a:pPr eaLnBrk="1" hangingPunct="1">
              <a:lnSpc>
                <a:spcPct val="80000"/>
              </a:lnSpc>
            </a:pPr>
            <a:endParaRPr lang="en-US" sz="1600" dirty="0" smtClean="0"/>
          </a:p>
          <a:p>
            <a:pPr eaLnBrk="1" hangingPunct="1">
              <a:lnSpc>
                <a:spcPct val="80000"/>
              </a:lnSpc>
            </a:pPr>
            <a:r>
              <a:rPr lang="tr-TR" sz="1600" dirty="0" smtClean="0"/>
              <a:t>P</a:t>
            </a:r>
            <a:r>
              <a:rPr lang="en-US" sz="1600" dirty="0" err="1" smtClean="0"/>
              <a:t>lasticity</a:t>
            </a:r>
            <a:r>
              <a:rPr lang="tr-TR" sz="1600" dirty="0" smtClean="0"/>
              <a:t> </a:t>
            </a:r>
            <a:r>
              <a:rPr lang="en-US" sz="1600" dirty="0" smtClean="0"/>
              <a:t>might be caused by the</a:t>
            </a:r>
            <a:r>
              <a:rPr lang="tr-TR" sz="1600" dirty="0" smtClean="0"/>
              <a:t> </a:t>
            </a:r>
            <a:r>
              <a:rPr lang="en-US" sz="1600" dirty="0" smtClean="0"/>
              <a:t>transplanted cells fusing</a:t>
            </a:r>
            <a:r>
              <a:rPr lang="tr-TR" sz="1600" dirty="0" smtClean="0"/>
              <a:t> </a:t>
            </a:r>
            <a:r>
              <a:rPr lang="en-US" sz="1600" dirty="0" smtClean="0"/>
              <a:t>with a host cell of a</a:t>
            </a:r>
            <a:r>
              <a:rPr lang="tr-TR" sz="1600" dirty="0" smtClean="0"/>
              <a:t> </a:t>
            </a:r>
            <a:r>
              <a:rPr lang="en-US" sz="1600" dirty="0" smtClean="0"/>
              <a:t>different lineage, leading</a:t>
            </a:r>
            <a:r>
              <a:rPr lang="tr-TR" sz="1600" dirty="0" smtClean="0"/>
              <a:t> </a:t>
            </a:r>
            <a:r>
              <a:rPr lang="en-US" sz="1600" dirty="0" smtClean="0"/>
              <a:t>to transfer of the genetic</a:t>
            </a:r>
            <a:r>
              <a:rPr lang="tr-TR" sz="1600" dirty="0" smtClean="0"/>
              <a:t> </a:t>
            </a:r>
            <a:r>
              <a:rPr lang="en-US" sz="1600" dirty="0" smtClean="0"/>
              <a:t>information of the</a:t>
            </a:r>
            <a:r>
              <a:rPr lang="tr-TR" sz="1600" dirty="0" smtClean="0"/>
              <a:t> </a:t>
            </a:r>
            <a:r>
              <a:rPr lang="en-US" sz="1600" dirty="0" smtClean="0"/>
              <a:t>transplanted cell to the</a:t>
            </a:r>
            <a:r>
              <a:rPr lang="tr-TR" sz="1600" dirty="0" smtClean="0"/>
              <a:t> </a:t>
            </a:r>
            <a:r>
              <a:rPr lang="en-US" sz="1600" dirty="0" smtClean="0"/>
              <a:t>host-derived cell</a:t>
            </a:r>
            <a:r>
              <a:rPr lang="en-US" sz="1600" dirty="0" smtClean="0"/>
              <a:t>.</a:t>
            </a:r>
            <a:endParaRPr lang="tr-TR" sz="1600" dirty="0" smtClean="0"/>
          </a:p>
          <a:p>
            <a:pPr eaLnBrk="1" hangingPunct="1">
              <a:lnSpc>
                <a:spcPct val="80000"/>
              </a:lnSpc>
            </a:pPr>
            <a:endParaRPr lang="tr-TR" sz="1600" dirty="0"/>
          </a:p>
          <a:p>
            <a:pPr>
              <a:lnSpc>
                <a:spcPct val="80000"/>
              </a:lnSpc>
            </a:pPr>
            <a:r>
              <a:rPr lang="en-US" sz="1600" dirty="0"/>
              <a:t>Lineage conversion also could theoretically occur via dedifferentiation of a tissue-specific cell to a more primitive, </a:t>
            </a:r>
            <a:r>
              <a:rPr lang="en-US" sz="1600" dirty="0" err="1"/>
              <a:t>multipotent</a:t>
            </a:r>
            <a:r>
              <a:rPr lang="en-US" sz="1600" dirty="0"/>
              <a:t> cell and subsequent </a:t>
            </a:r>
            <a:r>
              <a:rPr lang="en-US" sz="1600" dirty="0" err="1"/>
              <a:t>redifferentiation</a:t>
            </a:r>
            <a:r>
              <a:rPr lang="en-US" sz="1600" dirty="0"/>
              <a:t> along a new lineage pathway</a:t>
            </a:r>
            <a:endParaRPr lang="tr-TR" sz="1600" dirty="0" smtClean="0"/>
          </a:p>
          <a:p>
            <a:pPr eaLnBrk="1" hangingPunct="1">
              <a:lnSpc>
                <a:spcPct val="80000"/>
              </a:lnSpc>
            </a:pPr>
            <a:endParaRPr lang="en-US" sz="1600" dirty="0" smtClean="0"/>
          </a:p>
          <a:p>
            <a:pPr eaLnBrk="1" hangingPunct="1">
              <a:lnSpc>
                <a:spcPct val="80000"/>
              </a:lnSpc>
            </a:pPr>
            <a:r>
              <a:rPr lang="en-US" sz="1600" dirty="0" smtClean="0"/>
              <a:t>Plasticity might</a:t>
            </a:r>
            <a:r>
              <a:rPr lang="tr-TR" sz="1600" dirty="0" smtClean="0"/>
              <a:t> </a:t>
            </a:r>
            <a:r>
              <a:rPr lang="en-US" sz="1600" dirty="0" smtClean="0"/>
              <a:t>occur via de- and</a:t>
            </a:r>
            <a:r>
              <a:rPr lang="tr-TR" sz="1600" dirty="0" smtClean="0"/>
              <a:t> </a:t>
            </a:r>
            <a:r>
              <a:rPr lang="en-US" sz="1600" dirty="0" smtClean="0"/>
              <a:t>re-differentiation, as is</a:t>
            </a:r>
            <a:r>
              <a:rPr lang="tr-TR" sz="1600" dirty="0" smtClean="0"/>
              <a:t> </a:t>
            </a:r>
            <a:r>
              <a:rPr lang="en-US" sz="1600" dirty="0" smtClean="0"/>
              <a:t>seen in cloning or in</a:t>
            </a:r>
            <a:r>
              <a:rPr lang="tr-TR" sz="1600" dirty="0" smtClean="0"/>
              <a:t> </a:t>
            </a:r>
            <a:r>
              <a:rPr lang="en-US" sz="1600" dirty="0" smtClean="0"/>
              <a:t>limb regeneration in</a:t>
            </a:r>
            <a:r>
              <a:rPr lang="tr-TR" sz="1600" dirty="0" smtClean="0"/>
              <a:t> </a:t>
            </a:r>
            <a:r>
              <a:rPr lang="en-US" sz="1600" dirty="0" smtClean="0"/>
              <a:t>amphibians</a:t>
            </a:r>
            <a:r>
              <a:rPr lang="en-US" sz="1600" dirty="0" smtClean="0"/>
              <a:t>.</a:t>
            </a:r>
            <a:endParaRPr lang="tr-TR" sz="1600" dirty="0" smtClean="0"/>
          </a:p>
          <a:p>
            <a:pPr>
              <a:lnSpc>
                <a:spcPct val="80000"/>
              </a:lnSpc>
            </a:pPr>
            <a:r>
              <a:rPr lang="en-US" sz="1600" dirty="0" smtClean="0"/>
              <a:t>multiple </a:t>
            </a:r>
            <a:r>
              <a:rPr lang="en-US" sz="1600" dirty="0"/>
              <a:t>stem cell or progenitor cell populations, including HSC and </a:t>
            </a:r>
            <a:r>
              <a:rPr lang="en-US" sz="1600" dirty="0" err="1"/>
              <a:t>nonhematopoietic</a:t>
            </a:r>
            <a:r>
              <a:rPr lang="en-US" sz="1600" dirty="0"/>
              <a:t> </a:t>
            </a:r>
            <a:r>
              <a:rPr lang="en-US" sz="1600" dirty="0" err="1"/>
              <a:t>mesenchymal</a:t>
            </a:r>
            <a:r>
              <a:rPr lang="en-US" sz="1600" dirty="0"/>
              <a:t> stem cells, endothelial precursors, and/or muscle progenitors, suggesting the possibility that distinct stem or progenitor cells could be contributing, consistent with their intrinsic lineage commitment and developmental potential, to each of the different lineage outcomes observed</a:t>
            </a:r>
            <a:endParaRPr lang="tr-TR" sz="1600" dirty="0" smtClean="0"/>
          </a:p>
          <a:p>
            <a:pPr eaLnBrk="1" hangingPunct="1">
              <a:lnSpc>
                <a:spcPct val="80000"/>
              </a:lnSpc>
              <a:buFontTx/>
              <a:buNone/>
            </a:pPr>
            <a:endParaRPr lang="tr-TR" sz="1600" dirty="0" smtClean="0"/>
          </a:p>
          <a:p>
            <a:pPr eaLnBrk="1" hangingPunct="1">
              <a:lnSpc>
                <a:spcPct val="80000"/>
              </a:lnSpc>
            </a:pPr>
            <a:r>
              <a:rPr lang="en-US" sz="1600" dirty="0" smtClean="0"/>
              <a:t>Cells with</a:t>
            </a:r>
            <a:r>
              <a:rPr lang="tr-TR" sz="1600" dirty="0" smtClean="0"/>
              <a:t> </a:t>
            </a:r>
            <a:r>
              <a:rPr lang="en-US" sz="1600" dirty="0" smtClean="0"/>
              <a:t>pluripotent characteristics</a:t>
            </a:r>
            <a:r>
              <a:rPr lang="tr-TR" sz="1600" dirty="0" smtClean="0"/>
              <a:t> </a:t>
            </a:r>
            <a:r>
              <a:rPr lang="en-US" sz="1600" dirty="0" smtClean="0"/>
              <a:t>might persist even after</a:t>
            </a:r>
            <a:r>
              <a:rPr lang="tr-TR" sz="1600" dirty="0" smtClean="0"/>
              <a:t> </a:t>
            </a:r>
            <a:r>
              <a:rPr lang="en-US" sz="1600" dirty="0" smtClean="0"/>
              <a:t>the initial steps of</a:t>
            </a:r>
            <a:r>
              <a:rPr lang="tr-TR" sz="1600" dirty="0" smtClean="0"/>
              <a:t> </a:t>
            </a:r>
            <a:r>
              <a:rPr lang="en-US" sz="1600" dirty="0" smtClean="0"/>
              <a:t>embryological</a:t>
            </a:r>
            <a:r>
              <a:rPr lang="tr-TR" sz="1600" dirty="0" smtClean="0"/>
              <a:t> </a:t>
            </a:r>
            <a:r>
              <a:rPr lang="en-US" sz="1600" dirty="0" smtClean="0"/>
              <a:t>development</a:t>
            </a:r>
          </a:p>
        </p:txBody>
      </p:sp>
      <p:pic>
        <p:nvPicPr>
          <p:cNvPr id="20484" name="Picture 2"/>
          <p:cNvPicPr>
            <a:picLocks noGrp="1" noChangeAspect="1" noChangeArrowheads="1"/>
          </p:cNvPicPr>
          <p:nvPr>
            <p:ph sz="half" idx="2"/>
          </p:nvPr>
        </p:nvPicPr>
        <p:blipFill>
          <a:blip r:embed="rId2"/>
          <a:srcRect/>
          <a:stretch>
            <a:fillRect/>
          </a:stretch>
        </p:blipFill>
        <p:spPr>
          <a:xfrm>
            <a:off x="1378742" y="682963"/>
            <a:ext cx="6643688" cy="2173288"/>
          </a:xfrm>
          <a:noFill/>
        </p:spPr>
      </p:pic>
      <p:sp>
        <p:nvSpPr>
          <p:cNvPr id="20485" name="TextBox 5"/>
          <p:cNvSpPr txBox="1">
            <a:spLocks noChangeArrowheads="1"/>
          </p:cNvSpPr>
          <p:nvPr/>
        </p:nvSpPr>
        <p:spPr bwMode="auto">
          <a:xfrm>
            <a:off x="6858000" y="2214563"/>
            <a:ext cx="1116013" cy="276225"/>
          </a:xfrm>
          <a:prstGeom prst="rect">
            <a:avLst/>
          </a:prstGeom>
          <a:noFill/>
          <a:ln w="9525">
            <a:noFill/>
            <a:miter lim="800000"/>
            <a:headEnd/>
            <a:tailEnd/>
          </a:ln>
        </p:spPr>
        <p:txBody>
          <a:bodyPr wrap="none">
            <a:spAutoFit/>
          </a:bodyPr>
          <a:lstStyle/>
          <a:p>
            <a:r>
              <a:rPr lang="tr-TR" sz="1200" b="1"/>
              <a:t>Wagers 2004</a:t>
            </a:r>
            <a:endParaRPr lang="en-US" sz="12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4282" y="571480"/>
            <a:ext cx="8229600" cy="1143000"/>
          </a:xfrm>
        </p:spPr>
        <p:txBody>
          <a:bodyPr>
            <a:normAutofit/>
          </a:bodyPr>
          <a:lstStyle/>
          <a:p>
            <a:pPr eaLnBrk="1" hangingPunct="1"/>
            <a:r>
              <a:rPr lang="tr-TR" sz="2400" i="1" dirty="0" err="1" smtClean="0">
                <a:solidFill>
                  <a:srgbClr val="0070C0"/>
                </a:solidFill>
              </a:rPr>
              <a:t>Niche</a:t>
            </a:r>
            <a:r>
              <a:rPr lang="tr-TR" sz="2400" i="1" dirty="0" smtClean="0">
                <a:solidFill>
                  <a:srgbClr val="0070C0"/>
                </a:solidFill>
              </a:rPr>
              <a:t> </a:t>
            </a:r>
            <a:r>
              <a:rPr lang="tr-TR" sz="2400" i="1" dirty="0" err="1" smtClean="0">
                <a:solidFill>
                  <a:srgbClr val="0070C0"/>
                </a:solidFill>
              </a:rPr>
              <a:t>hypothesis</a:t>
            </a:r>
            <a:endParaRPr lang="tr-TR" sz="2400" i="1" dirty="0" smtClean="0">
              <a:solidFill>
                <a:srgbClr val="0070C0"/>
              </a:solidFill>
            </a:endParaRPr>
          </a:p>
        </p:txBody>
      </p:sp>
      <p:sp>
        <p:nvSpPr>
          <p:cNvPr id="23555" name="Rectangle 3"/>
          <p:cNvSpPr>
            <a:spLocks noGrp="1" noChangeArrowheads="1"/>
          </p:cNvSpPr>
          <p:nvPr>
            <p:ph sz="quarter" idx="1"/>
          </p:nvPr>
        </p:nvSpPr>
        <p:spPr>
          <a:xfrm>
            <a:off x="457200" y="1746492"/>
            <a:ext cx="8229600" cy="2900363"/>
          </a:xfrm>
        </p:spPr>
        <p:txBody>
          <a:bodyPr>
            <a:normAutofit/>
          </a:bodyPr>
          <a:lstStyle/>
          <a:p>
            <a:pPr eaLnBrk="1" hangingPunct="1">
              <a:lnSpc>
                <a:spcPct val="90000"/>
              </a:lnSpc>
            </a:pPr>
            <a:r>
              <a:rPr lang="tr-TR" sz="2000" dirty="0" err="1" smtClean="0"/>
              <a:t>In</a:t>
            </a:r>
            <a:r>
              <a:rPr lang="tr-TR" sz="2000" dirty="0" smtClean="0"/>
              <a:t> 1978, </a:t>
            </a:r>
            <a:r>
              <a:rPr lang="tr-TR" sz="2000" dirty="0" err="1" smtClean="0"/>
              <a:t>Schofield</a:t>
            </a:r>
            <a:r>
              <a:rPr lang="tr-TR" sz="2000" dirty="0" smtClean="0"/>
              <a:t> </a:t>
            </a:r>
            <a:r>
              <a:rPr lang="tr-TR" sz="2000" dirty="0" err="1" smtClean="0"/>
              <a:t>proposed</a:t>
            </a:r>
            <a:r>
              <a:rPr lang="tr-TR" sz="2000" dirty="0" smtClean="0"/>
              <a:t> </a:t>
            </a:r>
            <a:r>
              <a:rPr lang="tr-TR" sz="2000" dirty="0" err="1" smtClean="0"/>
              <a:t>the</a:t>
            </a:r>
            <a:r>
              <a:rPr lang="tr-TR" sz="2000" dirty="0" smtClean="0"/>
              <a:t> “</a:t>
            </a:r>
            <a:r>
              <a:rPr lang="tr-TR" sz="2000" dirty="0" err="1" smtClean="0"/>
              <a:t>niche”hypothesis</a:t>
            </a:r>
            <a:r>
              <a:rPr lang="tr-TR" sz="2000" dirty="0" smtClean="0"/>
              <a:t> </a:t>
            </a:r>
            <a:r>
              <a:rPr lang="tr-TR" sz="2000" dirty="0" err="1" smtClean="0"/>
              <a:t>to</a:t>
            </a:r>
            <a:r>
              <a:rPr lang="tr-TR" sz="2000" dirty="0" smtClean="0"/>
              <a:t> </a:t>
            </a:r>
            <a:r>
              <a:rPr lang="tr-TR" sz="2000" dirty="0" err="1" smtClean="0"/>
              <a:t>describe</a:t>
            </a:r>
            <a:r>
              <a:rPr lang="tr-TR" sz="2000" dirty="0" smtClean="0"/>
              <a:t> </a:t>
            </a:r>
            <a:r>
              <a:rPr lang="tr-TR" sz="2000" dirty="0" err="1" smtClean="0"/>
              <a:t>the</a:t>
            </a:r>
            <a:r>
              <a:rPr lang="tr-TR" sz="2000" dirty="0" smtClean="0"/>
              <a:t> </a:t>
            </a:r>
            <a:r>
              <a:rPr lang="tr-TR" sz="2000" b="1" i="1" dirty="0" err="1" smtClean="0">
                <a:solidFill>
                  <a:srgbClr val="00B0F0"/>
                </a:solidFill>
              </a:rPr>
              <a:t>physiologically</a:t>
            </a:r>
            <a:r>
              <a:rPr lang="tr-TR" sz="2000" b="1" i="1" dirty="0" smtClean="0">
                <a:solidFill>
                  <a:srgbClr val="00B0F0"/>
                </a:solidFill>
              </a:rPr>
              <a:t> </a:t>
            </a:r>
            <a:r>
              <a:rPr lang="tr-TR" sz="2000" b="1" i="1" dirty="0" err="1" smtClean="0">
                <a:solidFill>
                  <a:srgbClr val="00B0F0"/>
                </a:solidFill>
              </a:rPr>
              <a:t>limited</a:t>
            </a:r>
            <a:r>
              <a:rPr lang="tr-TR" sz="2000" b="1" i="1" dirty="0" smtClean="0">
                <a:solidFill>
                  <a:srgbClr val="00B0F0"/>
                </a:solidFill>
              </a:rPr>
              <a:t> </a:t>
            </a:r>
            <a:r>
              <a:rPr lang="tr-TR" sz="2000" b="1" i="1" dirty="0" err="1" smtClean="0">
                <a:solidFill>
                  <a:srgbClr val="00B0F0"/>
                </a:solidFill>
              </a:rPr>
              <a:t>microenvironment</a:t>
            </a:r>
            <a:r>
              <a:rPr lang="tr-TR" sz="2000" b="1" i="1" dirty="0" smtClean="0">
                <a:solidFill>
                  <a:srgbClr val="00B0F0"/>
                </a:solidFill>
              </a:rPr>
              <a:t> </a:t>
            </a:r>
            <a:r>
              <a:rPr lang="tr-TR" sz="2000" b="1" i="1" dirty="0" err="1" smtClean="0">
                <a:solidFill>
                  <a:srgbClr val="00B0F0"/>
                </a:solidFill>
              </a:rPr>
              <a:t>that</a:t>
            </a:r>
            <a:r>
              <a:rPr lang="tr-TR" sz="2000" b="1" i="1" dirty="0" smtClean="0">
                <a:solidFill>
                  <a:srgbClr val="00B0F0"/>
                </a:solidFill>
              </a:rPr>
              <a:t> </a:t>
            </a:r>
            <a:r>
              <a:rPr lang="tr-TR" sz="2000" b="1" i="1" dirty="0" err="1" smtClean="0">
                <a:solidFill>
                  <a:srgbClr val="00B0F0"/>
                </a:solidFill>
              </a:rPr>
              <a:t>supports</a:t>
            </a:r>
            <a:r>
              <a:rPr lang="tr-TR" sz="2000" b="1" i="1" dirty="0" smtClean="0">
                <a:solidFill>
                  <a:srgbClr val="00B0F0"/>
                </a:solidFill>
              </a:rPr>
              <a:t> </a:t>
            </a:r>
            <a:r>
              <a:rPr lang="tr-TR" sz="2000" b="1" i="1" dirty="0" err="1" smtClean="0">
                <a:solidFill>
                  <a:srgbClr val="00B0F0"/>
                </a:solidFill>
              </a:rPr>
              <a:t>stem</a:t>
            </a:r>
            <a:r>
              <a:rPr lang="tr-TR" sz="2000" b="1" i="1" dirty="0" smtClean="0">
                <a:solidFill>
                  <a:srgbClr val="00B0F0"/>
                </a:solidFill>
              </a:rPr>
              <a:t> </a:t>
            </a:r>
            <a:r>
              <a:rPr lang="tr-TR" sz="2000" b="1" i="1" dirty="0" err="1" smtClean="0">
                <a:solidFill>
                  <a:srgbClr val="00B0F0"/>
                </a:solidFill>
              </a:rPr>
              <a:t>cells</a:t>
            </a:r>
            <a:r>
              <a:rPr lang="tr-TR" sz="2000" b="1" i="1" dirty="0" smtClean="0">
                <a:solidFill>
                  <a:srgbClr val="00B0F0"/>
                </a:solidFill>
              </a:rPr>
              <a:t> </a:t>
            </a:r>
          </a:p>
          <a:p>
            <a:pPr eaLnBrk="1" hangingPunct="1">
              <a:lnSpc>
                <a:spcPct val="90000"/>
              </a:lnSpc>
            </a:pPr>
            <a:r>
              <a:rPr lang="tr-TR" sz="2000" dirty="0" err="1" smtClean="0"/>
              <a:t>Variety</a:t>
            </a:r>
            <a:r>
              <a:rPr lang="tr-TR" sz="2000" dirty="0" smtClean="0"/>
              <a:t> of </a:t>
            </a:r>
            <a:r>
              <a:rPr lang="tr-TR" sz="2000" dirty="0" err="1" smtClean="0"/>
              <a:t>coculture</a:t>
            </a:r>
            <a:r>
              <a:rPr lang="tr-TR" sz="2000" dirty="0" smtClean="0"/>
              <a:t> </a:t>
            </a:r>
            <a:r>
              <a:rPr lang="tr-TR" sz="2000" dirty="0" err="1" smtClean="0"/>
              <a:t>experiments</a:t>
            </a:r>
            <a:r>
              <a:rPr lang="tr-TR" sz="2000" dirty="0" smtClean="0"/>
              <a:t> in </a:t>
            </a:r>
            <a:r>
              <a:rPr lang="tr-TR" sz="2000" dirty="0" err="1" smtClean="0"/>
              <a:t>vitro</a:t>
            </a:r>
            <a:r>
              <a:rPr lang="tr-TR" sz="2000" dirty="0" smtClean="0"/>
              <a:t> </a:t>
            </a:r>
            <a:r>
              <a:rPr lang="tr-TR" sz="2000" dirty="0" err="1" smtClean="0"/>
              <a:t>and</a:t>
            </a:r>
            <a:r>
              <a:rPr lang="tr-TR" sz="2000" dirty="0" smtClean="0"/>
              <a:t> </a:t>
            </a:r>
            <a:r>
              <a:rPr lang="tr-TR" sz="2000" dirty="0" err="1" smtClean="0"/>
              <a:t>by</a:t>
            </a:r>
            <a:r>
              <a:rPr lang="tr-TR" sz="2000" dirty="0" smtClean="0"/>
              <a:t> bone </a:t>
            </a:r>
            <a:r>
              <a:rPr lang="tr-TR" sz="2000" dirty="0" err="1" smtClean="0"/>
              <a:t>marrow</a:t>
            </a:r>
            <a:r>
              <a:rPr lang="tr-TR" sz="2000" dirty="0" smtClean="0"/>
              <a:t> </a:t>
            </a:r>
            <a:r>
              <a:rPr lang="tr-TR" sz="2000" dirty="0" err="1" smtClean="0"/>
              <a:t>transplantation</a:t>
            </a:r>
            <a:r>
              <a:rPr lang="tr-TR" sz="2000" dirty="0" smtClean="0"/>
              <a:t> </a:t>
            </a:r>
            <a:r>
              <a:rPr lang="tr-TR" sz="2000" dirty="0" err="1" smtClean="0"/>
              <a:t>supported</a:t>
            </a:r>
            <a:r>
              <a:rPr lang="tr-TR" sz="2000" dirty="0" smtClean="0"/>
              <a:t> </a:t>
            </a:r>
            <a:r>
              <a:rPr lang="tr-TR" sz="2000" dirty="0" err="1" smtClean="0"/>
              <a:t>niche</a:t>
            </a:r>
            <a:r>
              <a:rPr lang="tr-TR" sz="2000" dirty="0" smtClean="0"/>
              <a:t> </a:t>
            </a:r>
            <a:r>
              <a:rPr lang="tr-TR" sz="2000" dirty="0" err="1" smtClean="0"/>
              <a:t>hypothesis</a:t>
            </a:r>
            <a:r>
              <a:rPr lang="tr-TR" sz="2000" dirty="0" smtClean="0"/>
              <a:t>.</a:t>
            </a:r>
          </a:p>
          <a:p>
            <a:pPr eaLnBrk="1" hangingPunct="1">
              <a:lnSpc>
                <a:spcPct val="90000"/>
              </a:lnSpc>
            </a:pPr>
            <a:endParaRPr lang="tr-TR" sz="2000" dirty="0" smtClean="0"/>
          </a:p>
        </p:txBody>
      </p:sp>
      <p:pic>
        <p:nvPicPr>
          <p:cNvPr id="23556" name="Picture 2"/>
          <p:cNvPicPr>
            <a:picLocks noChangeAspect="1" noChangeArrowheads="1"/>
          </p:cNvPicPr>
          <p:nvPr/>
        </p:nvPicPr>
        <p:blipFill>
          <a:blip r:embed="rId2"/>
          <a:srcRect/>
          <a:stretch>
            <a:fillRect/>
          </a:stretch>
        </p:blipFill>
        <p:spPr bwMode="auto">
          <a:xfrm>
            <a:off x="2071688" y="3352800"/>
            <a:ext cx="5000625" cy="3505200"/>
          </a:xfrm>
          <a:prstGeom prst="rect">
            <a:avLst/>
          </a:prstGeom>
          <a:noFill/>
          <a:ln w="9525">
            <a:noFill/>
            <a:miter lim="800000"/>
            <a:headEnd/>
            <a:tailEnd/>
          </a:ln>
        </p:spPr>
      </p:pic>
      <p:sp>
        <p:nvSpPr>
          <p:cNvPr id="5" name="Rectangle 4"/>
          <p:cNvSpPr txBox="1">
            <a:spLocks noChangeArrowheads="1"/>
          </p:cNvSpPr>
          <p:nvPr/>
        </p:nvSpPr>
        <p:spPr>
          <a:xfrm>
            <a:off x="50003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err="1" smtClean="0">
                <a:ln>
                  <a:noFill/>
                </a:ln>
                <a:solidFill>
                  <a:schemeClr val="tx1"/>
                </a:solidFill>
                <a:effectLst/>
                <a:uLnTx/>
                <a:uFillTx/>
                <a:latin typeface="+mj-lt"/>
                <a:ea typeface="+mj-ea"/>
                <a:cs typeface="+mj-cs"/>
              </a:rPr>
              <a:t>Stem</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t>
            </a:r>
            <a:r>
              <a:rPr kumimoji="0" lang="tr-TR" sz="4400" b="0" i="0" u="none" strike="noStrike" kern="1200" cap="none" spc="0" normalizeH="0" baseline="0" noProof="0" dirty="0" err="1" smtClean="0">
                <a:ln>
                  <a:noFill/>
                </a:ln>
                <a:solidFill>
                  <a:schemeClr val="tx1"/>
                </a:solidFill>
                <a:effectLst/>
                <a:uLnTx/>
                <a:uFillTx/>
                <a:latin typeface="+mj-lt"/>
                <a:ea typeface="+mj-ea"/>
                <a:cs typeface="+mj-cs"/>
              </a:rPr>
              <a:t>Cell</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t>
            </a:r>
            <a:r>
              <a:rPr kumimoji="0" lang="tr-TR" sz="4400" b="0" i="0" u="none" strike="noStrike" kern="1200" cap="none" spc="0" normalizeH="0" baseline="0" noProof="0" dirty="0" err="1" smtClean="0">
                <a:ln>
                  <a:noFill/>
                </a:ln>
                <a:solidFill>
                  <a:schemeClr val="tx1"/>
                </a:solidFill>
                <a:effectLst/>
                <a:uLnTx/>
                <a:uFillTx/>
                <a:latin typeface="+mj-lt"/>
                <a:ea typeface="+mj-ea"/>
                <a:cs typeface="+mj-cs"/>
              </a:rPr>
              <a:t>Niches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tr-TR" smtClean="0"/>
              <a:t>Stem Cell Niche</a:t>
            </a:r>
          </a:p>
        </p:txBody>
      </p:sp>
      <p:sp>
        <p:nvSpPr>
          <p:cNvPr id="24579" name="Rectangle 3"/>
          <p:cNvSpPr>
            <a:spLocks noGrp="1" noChangeArrowheads="1"/>
          </p:cNvSpPr>
          <p:nvPr>
            <p:ph type="body" idx="1"/>
          </p:nvPr>
        </p:nvSpPr>
        <p:spPr/>
        <p:txBody>
          <a:bodyPr/>
          <a:lstStyle/>
          <a:p>
            <a:pPr eaLnBrk="1" hangingPunct="1">
              <a:lnSpc>
                <a:spcPct val="90000"/>
              </a:lnSpc>
            </a:pPr>
            <a:r>
              <a:rPr lang="tr-TR" sz="2800" dirty="0" smtClean="0"/>
              <a:t>S</a:t>
            </a:r>
            <a:r>
              <a:rPr lang="en-US" sz="2800" dirty="0" smtClean="0"/>
              <a:t>tem cell niche as </a:t>
            </a:r>
            <a:r>
              <a:rPr lang="tr-TR" sz="2800" dirty="0" smtClean="0"/>
              <a:t>“</a:t>
            </a:r>
            <a:r>
              <a:rPr lang="en-US" sz="2800" dirty="0" smtClean="0"/>
              <a:t>a specific location in a tissue where stem cells can reside for an indefinite period of time and produce progeny cells while self-renewing</a:t>
            </a:r>
            <a:r>
              <a:rPr lang="tr-TR" sz="2800" dirty="0" smtClean="0"/>
              <a:t>”</a:t>
            </a:r>
          </a:p>
          <a:p>
            <a:pPr eaLnBrk="1" hangingPunct="1">
              <a:lnSpc>
                <a:spcPct val="90000"/>
              </a:lnSpc>
              <a:buFontTx/>
              <a:buNone/>
            </a:pPr>
            <a:r>
              <a:rPr lang="en-US" sz="2800" dirty="0" smtClean="0"/>
              <a:t> </a:t>
            </a:r>
          </a:p>
          <a:p>
            <a:pPr eaLnBrk="1" hangingPunct="1">
              <a:lnSpc>
                <a:spcPct val="90000"/>
              </a:lnSpc>
            </a:pPr>
            <a:r>
              <a:rPr lang="en-US" sz="2800" i="1" dirty="0" smtClean="0"/>
              <a:t>The likely existence of </a:t>
            </a:r>
            <a:r>
              <a:rPr lang="en-US" sz="2800" i="1" dirty="0" err="1" smtClean="0"/>
              <a:t>microenvironmental</a:t>
            </a:r>
            <a:r>
              <a:rPr lang="en-US" sz="2800" i="1" dirty="0" smtClean="0"/>
              <a:t> factors produced by niche </a:t>
            </a:r>
            <a:r>
              <a:rPr lang="en-US" sz="2800" i="1" dirty="0" err="1" smtClean="0"/>
              <a:t>stromal</a:t>
            </a:r>
            <a:r>
              <a:rPr lang="en-US" sz="2800" i="1" dirty="0" smtClean="0"/>
              <a:t> cells has long cautioned that some aspects of stem cell biology may be difficult to deduce from purified stem cells </a:t>
            </a:r>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tr-TR" sz="4000" smtClean="0"/>
              <a:t>The importance of stem cell niches</a:t>
            </a:r>
            <a:endParaRPr lang="en-US" sz="4000" smtClean="0"/>
          </a:p>
        </p:txBody>
      </p:sp>
      <p:sp>
        <p:nvSpPr>
          <p:cNvPr id="25603" name="Rectangle 3"/>
          <p:cNvSpPr>
            <a:spLocks noGrp="1" noChangeArrowheads="1"/>
          </p:cNvSpPr>
          <p:nvPr>
            <p:ph type="body" idx="1"/>
          </p:nvPr>
        </p:nvSpPr>
        <p:spPr>
          <a:xfrm>
            <a:off x="0" y="1428736"/>
            <a:ext cx="8643966" cy="4525963"/>
          </a:xfrm>
        </p:spPr>
        <p:txBody>
          <a:bodyPr>
            <a:normAutofit/>
          </a:bodyPr>
          <a:lstStyle/>
          <a:p>
            <a:pPr eaLnBrk="1" hangingPunct="1"/>
            <a:r>
              <a:rPr lang="en-US" sz="2000" dirty="0" smtClean="0"/>
              <a:t>The</a:t>
            </a:r>
            <a:r>
              <a:rPr lang="tr-TR" sz="2000" dirty="0" smtClean="0"/>
              <a:t> </a:t>
            </a:r>
            <a:r>
              <a:rPr lang="en-US" sz="2000" dirty="0" smtClean="0"/>
              <a:t>potential of stem cells in regenerative medicine relies upon removing them from their natural habitat, propagating them in culture, and placing them into </a:t>
            </a:r>
            <a:r>
              <a:rPr lang="tr-TR" sz="2000" dirty="0" smtClean="0"/>
              <a:t>a </a:t>
            </a:r>
            <a:r>
              <a:rPr lang="en-US" sz="2000" dirty="0" smtClean="0"/>
              <a:t>foreign tissue environment. To do so, it is essential </a:t>
            </a:r>
            <a:r>
              <a:rPr lang="tr-TR" sz="2000" dirty="0" err="1" smtClean="0"/>
              <a:t>to</a:t>
            </a:r>
            <a:r>
              <a:rPr lang="tr-TR" sz="2000" dirty="0" smtClean="0"/>
              <a:t> </a:t>
            </a:r>
            <a:r>
              <a:rPr lang="en-US" sz="2000" dirty="0" smtClean="0"/>
              <a:t>understand </a:t>
            </a:r>
            <a:r>
              <a:rPr lang="en-US" sz="2000" b="1" dirty="0" smtClean="0">
                <a:solidFill>
                  <a:srgbClr val="00B0F0"/>
                </a:solidFill>
              </a:rPr>
              <a:t>how stem cells interact with their micro- environment, to establish</a:t>
            </a:r>
            <a:r>
              <a:rPr lang="tr-TR" sz="2000" b="1" dirty="0" smtClean="0">
                <a:solidFill>
                  <a:srgbClr val="00B0F0"/>
                </a:solidFill>
              </a:rPr>
              <a:t> </a:t>
            </a:r>
            <a:r>
              <a:rPr lang="en-US" sz="2000" b="1" dirty="0" smtClean="0">
                <a:solidFill>
                  <a:srgbClr val="00B0F0"/>
                </a:solidFill>
              </a:rPr>
              <a:t>and maintain their properties. </a:t>
            </a:r>
            <a:endParaRPr lang="tr-TR" sz="2000" b="1" dirty="0" smtClean="0">
              <a:solidFill>
                <a:srgbClr val="00B0F0"/>
              </a:solidFill>
            </a:endParaRPr>
          </a:p>
          <a:p>
            <a:pPr eaLnBrk="1" hangingPunct="1"/>
            <a:endParaRPr lang="tr-TR" sz="2000" dirty="0"/>
          </a:p>
          <a:p>
            <a:pPr eaLnBrk="1" hangingPunct="1"/>
            <a:endParaRPr lang="tr-TR" sz="2000" dirty="0" smtClean="0"/>
          </a:p>
          <a:p>
            <a:r>
              <a:rPr lang="en-US" sz="2000" b="1" i="1" dirty="0" smtClean="0"/>
              <a:t>Exactly when and how most somatic stem cell niches</a:t>
            </a:r>
            <a:r>
              <a:rPr lang="tr-TR" sz="2000" b="1" i="1" dirty="0" smtClean="0"/>
              <a:t> </a:t>
            </a:r>
            <a:r>
              <a:rPr lang="en-US" sz="2000" b="1" i="1" dirty="0" smtClean="0"/>
              <a:t>develop is still a mystery. And there is considerable variation in niche design.</a:t>
            </a:r>
            <a:endParaRPr lang="en-US" sz="2000" i="1" dirty="0" smtClean="0"/>
          </a:p>
          <a:p>
            <a:pPr eaLnBrk="1" hangingPunct="1"/>
            <a:endParaRPr lang="en-US"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428625" y="142875"/>
            <a:ext cx="8229600" cy="1143000"/>
          </a:xfrm>
        </p:spPr>
        <p:txBody>
          <a:bodyPr/>
          <a:lstStyle/>
          <a:p>
            <a:pPr eaLnBrk="1" hangingPunct="1"/>
            <a:r>
              <a:rPr lang="en-US" b="1" smtClean="0"/>
              <a:t>Stem cells and their niches</a:t>
            </a:r>
            <a:endParaRPr lang="en-US" smtClean="0"/>
          </a:p>
        </p:txBody>
      </p:sp>
      <p:pic>
        <p:nvPicPr>
          <p:cNvPr id="29699" name="Picture 2"/>
          <p:cNvPicPr>
            <a:picLocks noGrp="1" noChangeAspect="1" noChangeArrowheads="1"/>
          </p:cNvPicPr>
          <p:nvPr>
            <p:ph idx="1"/>
          </p:nvPr>
        </p:nvPicPr>
        <p:blipFill>
          <a:blip r:embed="rId2"/>
          <a:srcRect/>
          <a:stretch>
            <a:fillRect/>
          </a:stretch>
        </p:blipFill>
        <p:spPr>
          <a:xfrm>
            <a:off x="2428875" y="1143000"/>
            <a:ext cx="3716338" cy="5113338"/>
          </a:xfrm>
          <a:noFill/>
        </p:spPr>
      </p:pic>
      <p:sp>
        <p:nvSpPr>
          <p:cNvPr id="29700" name="TextBox 7"/>
          <p:cNvSpPr txBox="1">
            <a:spLocks noChangeArrowheads="1"/>
          </p:cNvSpPr>
          <p:nvPr/>
        </p:nvSpPr>
        <p:spPr bwMode="auto">
          <a:xfrm>
            <a:off x="3714750" y="6357938"/>
            <a:ext cx="1095375" cy="369887"/>
          </a:xfrm>
          <a:prstGeom prst="rect">
            <a:avLst/>
          </a:prstGeom>
          <a:noFill/>
          <a:ln w="9525">
            <a:noFill/>
            <a:miter lim="800000"/>
            <a:headEnd/>
            <a:tailEnd/>
          </a:ln>
        </p:spPr>
        <p:txBody>
          <a:bodyPr wrap="none">
            <a:spAutoFit/>
          </a:bodyPr>
          <a:lstStyle/>
          <a:p>
            <a:r>
              <a:rPr lang="tr-TR"/>
              <a:t>Xie 2007</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2"/>
          <p:cNvSpPr>
            <a:spLocks noGrp="1" noChangeArrowheads="1"/>
          </p:cNvSpPr>
          <p:nvPr>
            <p:ph type="title"/>
          </p:nvPr>
        </p:nvSpPr>
        <p:spPr/>
        <p:txBody>
          <a:bodyPr/>
          <a:lstStyle/>
          <a:p>
            <a:pPr eaLnBrk="1" hangingPunct="1"/>
            <a:r>
              <a:rPr lang="en-US" smtClean="0"/>
              <a:t> Proposed niche types. </a:t>
            </a:r>
          </a:p>
        </p:txBody>
      </p:sp>
      <p:sp>
        <p:nvSpPr>
          <p:cNvPr id="30723" name="Rectangle 3"/>
          <p:cNvSpPr>
            <a:spLocks noGrp="1" noChangeArrowheads="1"/>
          </p:cNvSpPr>
          <p:nvPr>
            <p:ph type="body" sz="half" idx="2"/>
          </p:nvPr>
        </p:nvSpPr>
        <p:spPr/>
        <p:txBody>
          <a:bodyPr/>
          <a:lstStyle/>
          <a:p>
            <a:pPr eaLnBrk="1" hangingPunct="1">
              <a:buNone/>
            </a:pPr>
            <a:r>
              <a:rPr lang="tr-TR" sz="2400" dirty="0" smtClean="0"/>
              <a:t>A) </a:t>
            </a:r>
            <a:r>
              <a:rPr lang="en-US" sz="2400" dirty="0" smtClean="0"/>
              <a:t>Simple niche</a:t>
            </a:r>
            <a:endParaRPr lang="tr-TR" sz="2400" dirty="0" smtClean="0"/>
          </a:p>
          <a:p>
            <a:pPr eaLnBrk="1" hangingPunct="1">
              <a:buNone/>
            </a:pPr>
            <a:r>
              <a:rPr lang="en-US" sz="2400" dirty="0" smtClean="0"/>
              <a:t> A stem cell (red) is associated</a:t>
            </a:r>
            <a:endParaRPr lang="tr-TR" sz="2400" dirty="0" smtClean="0"/>
          </a:p>
          <a:p>
            <a:pPr eaLnBrk="1" hangingPunct="1">
              <a:buNone/>
            </a:pPr>
            <a:r>
              <a:rPr lang="en-US" sz="2400" dirty="0" smtClean="0"/>
              <a:t>with a permanent partner cell</a:t>
            </a:r>
            <a:endParaRPr lang="tr-TR" sz="2400" dirty="0" smtClean="0"/>
          </a:p>
          <a:p>
            <a:pPr eaLnBrk="1" hangingPunct="1">
              <a:buNone/>
            </a:pPr>
            <a:r>
              <a:rPr lang="en-US" sz="2400" dirty="0" smtClean="0"/>
              <a:t>(green) via an </a:t>
            </a:r>
            <a:r>
              <a:rPr lang="en-US" sz="2400" dirty="0" err="1" smtClean="0"/>
              <a:t>adherens</a:t>
            </a:r>
            <a:endParaRPr lang="tr-TR" sz="2400" dirty="0" smtClean="0"/>
          </a:p>
          <a:p>
            <a:pPr eaLnBrk="1" hangingPunct="1">
              <a:buNone/>
            </a:pPr>
            <a:r>
              <a:rPr lang="en-US" sz="2400" dirty="0" smtClean="0"/>
              <a:t>junction (blue). The stem cells</a:t>
            </a:r>
            <a:endParaRPr lang="tr-TR" sz="2400" dirty="0" smtClean="0"/>
          </a:p>
          <a:p>
            <a:pPr eaLnBrk="1" hangingPunct="1">
              <a:buNone/>
            </a:pPr>
            <a:r>
              <a:rPr lang="en-US" sz="2400" dirty="0" smtClean="0"/>
              <a:t>divides asymmetrically to give</a:t>
            </a:r>
            <a:endParaRPr lang="tr-TR" sz="2400" dirty="0" smtClean="0"/>
          </a:p>
          <a:p>
            <a:pPr eaLnBrk="1" hangingPunct="1">
              <a:buNone/>
            </a:pPr>
            <a:r>
              <a:rPr lang="en-US" sz="2400" dirty="0" smtClean="0"/>
              <a:t>rise to another stem cell and a</a:t>
            </a:r>
            <a:endParaRPr lang="tr-TR" sz="2400" dirty="0" smtClean="0"/>
          </a:p>
          <a:p>
            <a:pPr eaLnBrk="1" hangingPunct="1">
              <a:buNone/>
            </a:pPr>
            <a:r>
              <a:rPr lang="en-US" sz="2400" dirty="0" smtClean="0"/>
              <a:t>differentiating daughter cell</a:t>
            </a:r>
            <a:endParaRPr lang="tr-TR" sz="2400" dirty="0" smtClean="0"/>
          </a:p>
          <a:p>
            <a:pPr eaLnBrk="1" hangingPunct="1">
              <a:buNone/>
            </a:pPr>
            <a:r>
              <a:rPr lang="en-US" sz="2400" dirty="0" smtClean="0"/>
              <a:t>(orange). </a:t>
            </a:r>
          </a:p>
        </p:txBody>
      </p:sp>
      <p:pic>
        <p:nvPicPr>
          <p:cNvPr id="30724" name="Picture 14" descr="Image"/>
          <p:cNvPicPr>
            <a:picLocks noGrp="1" noChangeAspect="1" noChangeArrowheads="1"/>
          </p:cNvPicPr>
          <p:nvPr>
            <p:ph sz="half" idx="1"/>
          </p:nvPr>
        </p:nvPicPr>
        <p:blipFill>
          <a:blip r:embed="rId2"/>
          <a:srcRect/>
          <a:stretch>
            <a:fillRect/>
          </a:stretch>
        </p:blipFill>
        <p:spPr>
          <a:xfrm>
            <a:off x="755650" y="1484313"/>
            <a:ext cx="3649663" cy="508635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tr-TR" smtClean="0"/>
              <a:t>Simple Niches</a:t>
            </a:r>
            <a:endParaRPr lang="en-US" smtClean="0"/>
          </a:p>
        </p:txBody>
      </p:sp>
      <p:sp>
        <p:nvSpPr>
          <p:cNvPr id="34819" name="Rectangle 3"/>
          <p:cNvSpPr>
            <a:spLocks noGrp="1" noChangeArrowheads="1"/>
          </p:cNvSpPr>
          <p:nvPr>
            <p:ph type="body" idx="1"/>
          </p:nvPr>
        </p:nvSpPr>
        <p:spPr/>
        <p:txBody>
          <a:bodyPr/>
          <a:lstStyle/>
          <a:p>
            <a:pPr>
              <a:lnSpc>
                <a:spcPct val="80000"/>
              </a:lnSpc>
            </a:pPr>
            <a:r>
              <a:rPr lang="en-US" sz="2800" dirty="0" smtClean="0"/>
              <a:t>In </a:t>
            </a:r>
            <a:r>
              <a:rPr lang="en-US" sz="2800" dirty="0"/>
              <a:t>several tested cases, </a:t>
            </a:r>
            <a:r>
              <a:rPr lang="en-US" sz="2800" dirty="0" err="1"/>
              <a:t>adherens</a:t>
            </a:r>
            <a:r>
              <a:rPr lang="en-US" sz="2800" dirty="0"/>
              <a:t> junctions are involved </a:t>
            </a:r>
            <a:r>
              <a:rPr lang="en-US" sz="2800" dirty="0" smtClean="0"/>
              <a:t>, </a:t>
            </a:r>
            <a:r>
              <a:rPr lang="en-US" sz="2800" dirty="0"/>
              <a:t>while interactions with extracellular matrices are suspected to play a role</a:t>
            </a:r>
            <a:r>
              <a:rPr lang="tr-TR" sz="2800" dirty="0" smtClean="0"/>
              <a:t>B</a:t>
            </a:r>
            <a:r>
              <a:rPr lang="en-US" sz="2800" dirty="0" smtClean="0"/>
              <a:t>one morphogenetic protein (BMP) in </a:t>
            </a:r>
            <a:r>
              <a:rPr lang="en-US" sz="2800" i="1" dirty="0" smtClean="0"/>
              <a:t>Drosophila</a:t>
            </a:r>
            <a:r>
              <a:rPr lang="en-US" sz="2800" dirty="0" smtClean="0"/>
              <a:t> germ-line stem cells (GSCs), directly controls growth and inhibits differentiation </a:t>
            </a:r>
            <a:endParaRPr lang="tr-TR" sz="2800" dirty="0" smtClean="0"/>
          </a:p>
          <a:p>
            <a:pPr eaLnBrk="1" hangingPunct="1">
              <a:lnSpc>
                <a:spcPct val="80000"/>
              </a:lnSpc>
            </a:pPr>
            <a:r>
              <a:rPr lang="en-US" sz="2800" dirty="0" err="1" smtClean="0"/>
              <a:t>Wnt</a:t>
            </a:r>
            <a:r>
              <a:rPr lang="en-US" sz="2800" dirty="0" smtClean="0"/>
              <a:t> signaling may play a similarly direct role in regulating stem cells in the mouse intestinal crypt </a:t>
            </a:r>
            <a:endParaRPr lang="tr-TR" sz="2800" dirty="0" smtClean="0"/>
          </a:p>
          <a:p>
            <a:pPr eaLnBrk="1" hangingPunct="1">
              <a:lnSpc>
                <a:spcPct val="80000"/>
              </a:lnSpc>
            </a:pPr>
            <a:r>
              <a:rPr lang="tr-TR" sz="2800" dirty="0" smtClean="0"/>
              <a:t>N</a:t>
            </a:r>
            <a:r>
              <a:rPr lang="en-US" sz="2800" dirty="0" err="1" smtClean="0"/>
              <a:t>iches</a:t>
            </a:r>
            <a:r>
              <a:rPr lang="en-US" sz="2800" dirty="0" smtClean="0"/>
              <a:t> must ensure that daughter cells differentiate appropriately as they leave the niche.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tr-TR" smtClean="0"/>
          </a:p>
        </p:txBody>
      </p:sp>
      <p:sp>
        <p:nvSpPr>
          <p:cNvPr id="35843" name="Rectangle 3"/>
          <p:cNvSpPr>
            <a:spLocks noGrp="1" noChangeArrowheads="1"/>
          </p:cNvSpPr>
          <p:nvPr>
            <p:ph type="body" idx="1"/>
          </p:nvPr>
        </p:nvSpPr>
        <p:spPr/>
        <p:txBody>
          <a:bodyPr/>
          <a:lstStyle/>
          <a:p>
            <a:pPr eaLnBrk="1" hangingPunct="1">
              <a:lnSpc>
                <a:spcPct val="90000"/>
              </a:lnSpc>
            </a:pPr>
            <a:r>
              <a:rPr lang="en-US" sz="2400" dirty="0" smtClean="0"/>
              <a:t>Seemingly simple niches may exhibit complex temporal</a:t>
            </a:r>
            <a:r>
              <a:rPr lang="tr-TR" sz="2400" dirty="0" smtClean="0"/>
              <a:t> </a:t>
            </a:r>
            <a:r>
              <a:rPr lang="en-US" sz="2400" dirty="0" smtClean="0"/>
              <a:t>behavior. For example, it may be possible to support new</a:t>
            </a:r>
            <a:r>
              <a:rPr lang="tr-TR" sz="2400" dirty="0" smtClean="0"/>
              <a:t> </a:t>
            </a:r>
            <a:r>
              <a:rPr lang="en-US" sz="2400" dirty="0" smtClean="0"/>
              <a:t>stem cells without maintaining any special, pre-existing</a:t>
            </a:r>
            <a:r>
              <a:rPr lang="tr-TR" sz="2400" dirty="0" smtClean="0"/>
              <a:t> </a:t>
            </a:r>
            <a:r>
              <a:rPr lang="en-US" sz="2400" dirty="0" smtClean="0"/>
              <a:t>stromal architecture (‘empty niches’).</a:t>
            </a:r>
            <a:endParaRPr lang="tr-TR" sz="2400" dirty="0" smtClean="0"/>
          </a:p>
          <a:p>
            <a:pPr eaLnBrk="1" hangingPunct="1">
              <a:lnSpc>
                <a:spcPct val="90000"/>
              </a:lnSpc>
            </a:pPr>
            <a:r>
              <a:rPr lang="en-US" sz="2400" dirty="0" smtClean="0"/>
              <a:t>Finally</a:t>
            </a:r>
            <a:r>
              <a:rPr lang="en-US" sz="2400" dirty="0" smtClean="0"/>
              <a:t>, some tissues</a:t>
            </a:r>
            <a:r>
              <a:rPr lang="tr-TR" sz="2400" dirty="0" smtClean="0"/>
              <a:t> </a:t>
            </a:r>
            <a:r>
              <a:rPr lang="en-US" sz="2400" dirty="0" smtClean="0"/>
              <a:t>may have the capacity to support stem cells without</a:t>
            </a:r>
            <a:r>
              <a:rPr lang="tr-TR" sz="2400" dirty="0" smtClean="0"/>
              <a:t> </a:t>
            </a:r>
            <a:r>
              <a:rPr lang="en-US" sz="2400" dirty="0" smtClean="0"/>
              <a:t>any anatomical specializations beyond a large expanse</a:t>
            </a:r>
            <a:r>
              <a:rPr lang="tr-TR" sz="2400" dirty="0" smtClean="0"/>
              <a:t> </a:t>
            </a:r>
            <a:r>
              <a:rPr lang="en-US" sz="2400" dirty="0" smtClean="0"/>
              <a:t>of basement membrane. The basement membrane of</a:t>
            </a:r>
            <a:r>
              <a:rPr lang="tr-TR" sz="2400" dirty="0" smtClean="0"/>
              <a:t> </a:t>
            </a:r>
            <a:r>
              <a:rPr lang="en-US" sz="2400" dirty="0" smtClean="0"/>
              <a:t>mammalian epidermis or seminiferous tubule may fall</a:t>
            </a:r>
            <a:r>
              <a:rPr lang="tr-TR" sz="2400" dirty="0" smtClean="0"/>
              <a:t> </a:t>
            </a:r>
            <a:r>
              <a:rPr lang="en-US" sz="2400" dirty="0" smtClean="0"/>
              <a:t>in this category.</a:t>
            </a:r>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normAutofit/>
          </a:bodyPr>
          <a:lstStyle/>
          <a:p>
            <a:r>
              <a:rPr lang="tr-TR" sz="4000">
                <a:latin typeface="Comic Sans MS" pitchFamily="66" charset="0"/>
              </a:rPr>
              <a:t>U</a:t>
            </a:r>
            <a:r>
              <a:rPr lang="en-US" sz="4000">
                <a:latin typeface="Comic Sans MS" pitchFamily="66" charset="0"/>
              </a:rPr>
              <a:t>nique properties of all stem cells </a:t>
            </a:r>
          </a:p>
        </p:txBody>
      </p:sp>
      <p:sp>
        <p:nvSpPr>
          <p:cNvPr id="48131" name="Rectangle 3"/>
          <p:cNvSpPr>
            <a:spLocks noGrp="1" noChangeArrowheads="1"/>
          </p:cNvSpPr>
          <p:nvPr>
            <p:ph idx="1"/>
          </p:nvPr>
        </p:nvSpPr>
        <p:spPr/>
        <p:txBody>
          <a:bodyPr/>
          <a:lstStyle/>
          <a:p>
            <a:r>
              <a:rPr lang="en-US" dirty="0">
                <a:latin typeface="Comic Sans MS" pitchFamily="66" charset="0"/>
              </a:rPr>
              <a:t>All stem cells—regardless of their source—have three general properties: </a:t>
            </a:r>
            <a:endParaRPr lang="tr-TR" dirty="0">
              <a:latin typeface="Comic Sans MS" pitchFamily="66" charset="0"/>
            </a:endParaRPr>
          </a:p>
          <a:p>
            <a:pPr lvl="1"/>
            <a:r>
              <a:rPr lang="en-US" dirty="0">
                <a:latin typeface="Comic Sans MS" pitchFamily="66" charset="0"/>
              </a:rPr>
              <a:t>they are capable of dividing and renewing themselves for long </a:t>
            </a:r>
            <a:r>
              <a:rPr lang="en-US" dirty="0" smtClean="0">
                <a:latin typeface="Comic Sans MS" pitchFamily="66" charset="0"/>
              </a:rPr>
              <a:t>periods</a:t>
            </a:r>
            <a:r>
              <a:rPr lang="tr-TR" dirty="0" smtClean="0">
                <a:latin typeface="Comic Sans MS" pitchFamily="66" charset="0"/>
              </a:rPr>
              <a:t>(self-</a:t>
            </a:r>
            <a:r>
              <a:rPr lang="tr-TR" dirty="0" err="1" smtClean="0">
                <a:latin typeface="Comic Sans MS" pitchFamily="66" charset="0"/>
              </a:rPr>
              <a:t>renewal</a:t>
            </a:r>
            <a:r>
              <a:rPr lang="tr-TR" dirty="0" smtClean="0">
                <a:latin typeface="Comic Sans MS" pitchFamily="66" charset="0"/>
              </a:rPr>
              <a:t>)</a:t>
            </a:r>
            <a:r>
              <a:rPr lang="en-US" dirty="0" smtClean="0">
                <a:latin typeface="Comic Sans MS" pitchFamily="66" charset="0"/>
              </a:rPr>
              <a:t>; </a:t>
            </a:r>
            <a:endParaRPr lang="tr-TR" dirty="0">
              <a:latin typeface="Comic Sans MS" pitchFamily="66" charset="0"/>
            </a:endParaRPr>
          </a:p>
          <a:p>
            <a:pPr lvl="1"/>
            <a:r>
              <a:rPr lang="en-US" dirty="0">
                <a:latin typeface="Comic Sans MS" pitchFamily="66" charset="0"/>
              </a:rPr>
              <a:t>they are unspecialized; </a:t>
            </a:r>
            <a:endParaRPr lang="tr-TR" dirty="0">
              <a:latin typeface="Comic Sans MS" pitchFamily="66" charset="0"/>
            </a:endParaRPr>
          </a:p>
          <a:p>
            <a:pPr lvl="1"/>
            <a:r>
              <a:rPr lang="en-US" dirty="0">
                <a:latin typeface="Comic Sans MS" pitchFamily="66" charset="0"/>
              </a:rPr>
              <a:t>and they can give rise to specialized cell types.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 Proposed niche types. </a:t>
            </a:r>
          </a:p>
        </p:txBody>
      </p:sp>
      <p:sp>
        <p:nvSpPr>
          <p:cNvPr id="31747" name="Rectangle 5"/>
          <p:cNvSpPr>
            <a:spLocks noGrp="1" noChangeArrowheads="1"/>
          </p:cNvSpPr>
          <p:nvPr>
            <p:ph type="body" sz="half" idx="2"/>
          </p:nvPr>
        </p:nvSpPr>
        <p:spPr/>
        <p:txBody>
          <a:bodyPr/>
          <a:lstStyle/>
          <a:p>
            <a:pPr eaLnBrk="1" hangingPunct="1">
              <a:buNone/>
            </a:pPr>
            <a:r>
              <a:rPr lang="tr-TR" sz="2400" dirty="0" smtClean="0"/>
              <a:t>B) </a:t>
            </a:r>
            <a:r>
              <a:rPr lang="en-US" sz="2400" dirty="0" smtClean="0"/>
              <a:t>Complex niche</a:t>
            </a:r>
            <a:endParaRPr lang="tr-TR" sz="2400" dirty="0" smtClean="0"/>
          </a:p>
          <a:p>
            <a:pPr eaLnBrk="1" hangingPunct="1">
              <a:buNone/>
            </a:pPr>
            <a:r>
              <a:rPr lang="en-US" sz="2400" dirty="0" smtClean="0"/>
              <a:t> Two (or more) different stem cells (red and pink) are supported by one or more partner cells (green). Their activity is coordinately regulated to generate multiple product cells (orange and yellow) by niche regulatory signals. </a:t>
            </a:r>
          </a:p>
        </p:txBody>
      </p:sp>
      <p:pic>
        <p:nvPicPr>
          <p:cNvPr id="31748" name="Picture 6" descr="Image"/>
          <p:cNvPicPr>
            <a:picLocks noGrp="1" noChangeAspect="1" noChangeArrowheads="1"/>
          </p:cNvPicPr>
          <p:nvPr>
            <p:ph sz="half" idx="1"/>
          </p:nvPr>
        </p:nvPicPr>
        <p:blipFill>
          <a:blip r:embed="rId2"/>
          <a:srcRect/>
          <a:stretch>
            <a:fillRect/>
          </a:stretch>
        </p:blipFill>
        <p:spPr>
          <a:xfrm>
            <a:off x="974725" y="1771650"/>
            <a:ext cx="3001963" cy="41830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tr-TR" smtClean="0"/>
              <a:t>Complex niches</a:t>
            </a:r>
            <a:endParaRPr lang="en-US" smtClean="0"/>
          </a:p>
        </p:txBody>
      </p:sp>
      <p:sp>
        <p:nvSpPr>
          <p:cNvPr id="36867" name="Rectangle 5"/>
          <p:cNvSpPr>
            <a:spLocks noGrp="1" noChangeArrowheads="1"/>
          </p:cNvSpPr>
          <p:nvPr>
            <p:ph type="body" idx="1"/>
          </p:nvPr>
        </p:nvSpPr>
        <p:spPr/>
        <p:txBody>
          <a:bodyPr/>
          <a:lstStyle/>
          <a:p>
            <a:pPr eaLnBrk="1" hangingPunct="1">
              <a:lnSpc>
                <a:spcPct val="90000"/>
              </a:lnSpc>
            </a:pPr>
            <a:r>
              <a:rPr lang="en-US" sz="2400" dirty="0" smtClean="0"/>
              <a:t>Some niches appear to be more complex than the relatively</a:t>
            </a:r>
            <a:r>
              <a:rPr lang="tr-TR" sz="2400" dirty="0" smtClean="0"/>
              <a:t> </a:t>
            </a:r>
            <a:r>
              <a:rPr lang="en-US" sz="2400" dirty="0" smtClean="0"/>
              <a:t>simple </a:t>
            </a:r>
            <a:r>
              <a:rPr lang="tr-TR" sz="2400" dirty="0" err="1" smtClean="0"/>
              <a:t>ones</a:t>
            </a:r>
            <a:r>
              <a:rPr lang="en-US" sz="2400" dirty="0" smtClean="0"/>
              <a:t>.</a:t>
            </a:r>
          </a:p>
          <a:p>
            <a:pPr eaLnBrk="1" hangingPunct="1">
              <a:lnSpc>
                <a:spcPct val="90000"/>
              </a:lnSpc>
            </a:pPr>
            <a:r>
              <a:rPr lang="tr-TR" sz="2400" dirty="0" smtClean="0"/>
              <a:t>S</a:t>
            </a:r>
            <a:r>
              <a:rPr lang="en-US" sz="2400" dirty="0" err="1" smtClean="0"/>
              <a:t>ubventricular</a:t>
            </a:r>
            <a:r>
              <a:rPr lang="en-US" sz="2400" dirty="0" smtClean="0"/>
              <a:t> zone (SVZ) neural stem cells closely</a:t>
            </a:r>
            <a:r>
              <a:rPr lang="tr-TR" sz="2400" dirty="0" smtClean="0"/>
              <a:t> a</a:t>
            </a:r>
            <a:r>
              <a:rPr lang="en-US" sz="2400" dirty="0" err="1" smtClean="0"/>
              <a:t>ssociate</a:t>
            </a:r>
            <a:r>
              <a:rPr lang="en-US" sz="2400" dirty="0" smtClean="0"/>
              <a:t> with and sometimes specifically contact other</a:t>
            </a:r>
            <a:r>
              <a:rPr lang="tr-TR" sz="2400" dirty="0" smtClean="0"/>
              <a:t> </a:t>
            </a:r>
            <a:r>
              <a:rPr lang="en-US" sz="2400" dirty="0" smtClean="0"/>
              <a:t>astrocytes, </a:t>
            </a:r>
            <a:r>
              <a:rPr lang="en-US" sz="2400" dirty="0" err="1" smtClean="0"/>
              <a:t>neuroblasts</a:t>
            </a:r>
            <a:r>
              <a:rPr lang="en-US" sz="2400" dirty="0" smtClean="0"/>
              <a:t>, ependymal cells, endothelial cells</a:t>
            </a:r>
            <a:r>
              <a:rPr lang="tr-TR" sz="2400" dirty="0" smtClean="0"/>
              <a:t> </a:t>
            </a:r>
            <a:r>
              <a:rPr lang="en-US" sz="2400" dirty="0" smtClean="0"/>
              <a:t>and a factor-rich basal lamina</a:t>
            </a:r>
            <a:r>
              <a:rPr lang="tr-TR" sz="2400" dirty="0" smtClean="0"/>
              <a:t>.</a:t>
            </a:r>
          </a:p>
          <a:p>
            <a:pPr eaLnBrk="1" hangingPunct="1">
              <a:lnSpc>
                <a:spcPct val="90000"/>
              </a:lnSpc>
            </a:pPr>
            <a:r>
              <a:rPr lang="en-US" sz="2400" dirty="0" smtClean="0"/>
              <a:t>Complexity may also arise when multiple stem cells</a:t>
            </a:r>
            <a:r>
              <a:rPr lang="tr-TR" sz="2400" dirty="0" smtClean="0"/>
              <a:t> </a:t>
            </a:r>
            <a:r>
              <a:rPr lang="en-US" sz="2400" dirty="0" smtClean="0"/>
              <a:t>reside within a niche</a:t>
            </a:r>
            <a:endParaRPr lang="tr-TR" sz="2400" dirty="0" smtClean="0"/>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 Proposed niche types. </a:t>
            </a:r>
          </a:p>
        </p:txBody>
      </p:sp>
      <p:sp>
        <p:nvSpPr>
          <p:cNvPr id="32771" name="Rectangle 5"/>
          <p:cNvSpPr>
            <a:spLocks noGrp="1" noChangeArrowheads="1"/>
          </p:cNvSpPr>
          <p:nvPr>
            <p:ph type="body" sz="half" idx="2"/>
          </p:nvPr>
        </p:nvSpPr>
        <p:spPr/>
        <p:txBody>
          <a:bodyPr/>
          <a:lstStyle/>
          <a:p>
            <a:pPr eaLnBrk="1" hangingPunct="1">
              <a:buNone/>
            </a:pPr>
            <a:r>
              <a:rPr lang="tr-TR" sz="2800" dirty="0" smtClean="0"/>
              <a:t>C)</a:t>
            </a:r>
            <a:r>
              <a:rPr lang="en-US" sz="2800" dirty="0" smtClean="0"/>
              <a:t>Storage niche</a:t>
            </a:r>
            <a:endParaRPr lang="tr-TR" sz="2800" dirty="0" smtClean="0"/>
          </a:p>
          <a:p>
            <a:pPr eaLnBrk="1" hangingPunct="1">
              <a:buNone/>
            </a:pPr>
            <a:endParaRPr lang="tr-TR" sz="2800" dirty="0" smtClean="0"/>
          </a:p>
          <a:p>
            <a:pPr eaLnBrk="1" hangingPunct="1">
              <a:buNone/>
            </a:pPr>
            <a:r>
              <a:rPr lang="en-US" sz="2800" dirty="0" smtClean="0"/>
              <a:t> Quiescent stem cells are maintained in a niche until activated by external signals to divide and migrate (arrows). </a:t>
            </a:r>
            <a:br>
              <a:rPr lang="en-US" sz="2800" dirty="0" smtClean="0"/>
            </a:br>
            <a:endParaRPr lang="en-US" sz="2800" dirty="0" smtClean="0"/>
          </a:p>
        </p:txBody>
      </p:sp>
      <p:pic>
        <p:nvPicPr>
          <p:cNvPr id="32772" name="Picture 8" descr="Image"/>
          <p:cNvPicPr>
            <a:picLocks noGrp="1" noChangeAspect="1" noChangeArrowheads="1"/>
          </p:cNvPicPr>
          <p:nvPr>
            <p:ph sz="half" idx="1"/>
          </p:nvPr>
        </p:nvPicPr>
        <p:blipFill>
          <a:blip r:embed="rId2"/>
          <a:srcRect/>
          <a:stretch>
            <a:fillRect/>
          </a:stretch>
        </p:blipFill>
        <p:spPr>
          <a:xfrm>
            <a:off x="684213" y="1557338"/>
            <a:ext cx="3362325" cy="46863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tr-TR" smtClean="0"/>
              <a:t>Storage Niches</a:t>
            </a:r>
            <a:endParaRPr lang="en-US" smtClean="0"/>
          </a:p>
        </p:txBody>
      </p:sp>
      <p:sp>
        <p:nvSpPr>
          <p:cNvPr id="37891" name="Rectangle 3"/>
          <p:cNvSpPr>
            <a:spLocks noGrp="1" noChangeArrowheads="1"/>
          </p:cNvSpPr>
          <p:nvPr>
            <p:ph type="body" idx="1"/>
          </p:nvPr>
        </p:nvSpPr>
        <p:spPr/>
        <p:txBody>
          <a:bodyPr/>
          <a:lstStyle/>
          <a:p>
            <a:pPr eaLnBrk="1" hangingPunct="1"/>
            <a:r>
              <a:rPr lang="en-US" smtClean="0"/>
              <a:t>the ‘storage niche’,</a:t>
            </a:r>
            <a:r>
              <a:rPr lang="tr-TR" smtClean="0"/>
              <a:t> </a:t>
            </a:r>
            <a:r>
              <a:rPr lang="en-US" smtClean="0"/>
              <a:t>may contain quiescent stem cells</a:t>
            </a:r>
          </a:p>
          <a:p>
            <a:pPr eaLnBrk="1" hangingPunct="1"/>
            <a:r>
              <a:rPr lang="en-US" smtClean="0"/>
              <a:t>Storage niches may simply be normal niches</a:t>
            </a:r>
            <a:r>
              <a:rPr lang="tr-TR" smtClean="0"/>
              <a:t> </a:t>
            </a:r>
            <a:r>
              <a:rPr lang="en-US" smtClean="0"/>
              <a:t>that are located in favorable, damage-resistant regions or</a:t>
            </a:r>
            <a:r>
              <a:rPr lang="tr-TR" smtClean="0"/>
              <a:t> </a:t>
            </a:r>
            <a:r>
              <a:rPr lang="en-US" smtClean="0"/>
              <a:t>they may contain unique mechanisms to facilitate the safe</a:t>
            </a:r>
            <a:r>
              <a:rPr lang="tr-TR" smtClean="0"/>
              <a:t> </a:t>
            </a:r>
            <a:r>
              <a:rPr lang="en-US" smtClean="0"/>
              <a:t>maintenance of quiescent cells.</a:t>
            </a:r>
          </a:p>
          <a:p>
            <a:pPr eaLnBrk="1" hangingPunct="1"/>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tr-TR" smtClean="0"/>
              <a:t>Programming daughter cells</a:t>
            </a:r>
            <a:endParaRPr lang="en-US" smtClean="0"/>
          </a:p>
        </p:txBody>
      </p:sp>
      <p:sp>
        <p:nvSpPr>
          <p:cNvPr id="38915" name="Rectangle 3"/>
          <p:cNvSpPr>
            <a:spLocks noGrp="1" noChangeArrowheads="1"/>
          </p:cNvSpPr>
          <p:nvPr>
            <p:ph type="body" idx="1"/>
          </p:nvPr>
        </p:nvSpPr>
        <p:spPr/>
        <p:txBody>
          <a:bodyPr/>
          <a:lstStyle/>
          <a:p>
            <a:pPr marL="514350" indent="-514350" eaLnBrk="1" hangingPunct="1">
              <a:buFont typeface="+mj-lt"/>
              <a:buAutoNum type="romanLcPeriod"/>
            </a:pPr>
            <a:r>
              <a:rPr lang="en-US" sz="2400" dirty="0" smtClean="0"/>
              <a:t>Niches with active stem cells must contain routes for</a:t>
            </a:r>
            <a:r>
              <a:rPr lang="tr-TR" sz="2400" dirty="0" smtClean="0"/>
              <a:t> </a:t>
            </a:r>
            <a:r>
              <a:rPr lang="en-US" sz="2400" dirty="0" smtClean="0"/>
              <a:t>progeny cells to exit</a:t>
            </a:r>
            <a:r>
              <a:rPr lang="tr-TR" sz="2400" dirty="0" smtClean="0"/>
              <a:t>.</a:t>
            </a:r>
          </a:p>
          <a:p>
            <a:pPr marL="514350" indent="-514350" eaLnBrk="1" hangingPunct="1">
              <a:buFont typeface="+mj-lt"/>
              <a:buAutoNum type="romanLcPeriod"/>
            </a:pPr>
            <a:r>
              <a:rPr lang="tr-TR" sz="2400" dirty="0" smtClean="0"/>
              <a:t>A</a:t>
            </a:r>
            <a:r>
              <a:rPr lang="en-US" sz="2400" dirty="0" smtClean="0"/>
              <a:t> cell </a:t>
            </a:r>
            <a:r>
              <a:rPr lang="tr-TR" sz="2400" dirty="0" err="1" smtClean="0"/>
              <a:t>should</a:t>
            </a:r>
            <a:r>
              <a:rPr lang="tr-TR" sz="2400" dirty="0" smtClean="0"/>
              <a:t> </a:t>
            </a:r>
            <a:r>
              <a:rPr lang="tr-TR" sz="2400" dirty="0" err="1" smtClean="0"/>
              <a:t>leave</a:t>
            </a:r>
            <a:r>
              <a:rPr lang="en-US" sz="2400" dirty="0" smtClean="0"/>
              <a:t> the niche when it</a:t>
            </a:r>
            <a:r>
              <a:rPr lang="tr-TR" sz="2400" dirty="0" smtClean="0"/>
              <a:t> </a:t>
            </a:r>
            <a:r>
              <a:rPr lang="en-US" sz="2400" dirty="0" smtClean="0"/>
              <a:t>reaches a location that cannot itself support a stem cell</a:t>
            </a:r>
            <a:r>
              <a:rPr lang="tr-TR" sz="2400" dirty="0" smtClean="0"/>
              <a:t> </a:t>
            </a:r>
            <a:r>
              <a:rPr lang="en-US" sz="2400" dirty="0" smtClean="0"/>
              <a:t>because one or more critical adhesive or signaling factors</a:t>
            </a:r>
            <a:r>
              <a:rPr lang="tr-TR" sz="2400" dirty="0" smtClean="0"/>
              <a:t> </a:t>
            </a:r>
            <a:r>
              <a:rPr lang="en-US" sz="2400" dirty="0" smtClean="0"/>
              <a:t>is no longer present.</a:t>
            </a:r>
            <a:endParaRPr lang="tr-TR" sz="2400" dirty="0" smtClean="0"/>
          </a:p>
          <a:p>
            <a:pPr marL="514350" indent="-514350" eaLnBrk="1" hangingPunct="1">
              <a:buFont typeface="+mj-lt"/>
              <a:buAutoNum type="romanLcPeriod"/>
            </a:pPr>
            <a:r>
              <a:rPr lang="en-US" sz="2400" dirty="0" smtClean="0"/>
              <a:t>Even before it has done so, the</a:t>
            </a:r>
            <a:r>
              <a:rPr lang="tr-TR" sz="2400" dirty="0" smtClean="0"/>
              <a:t> </a:t>
            </a:r>
            <a:r>
              <a:rPr lang="en-US" sz="2400" dirty="0" smtClean="0"/>
              <a:t>daughter cell may begin to differentiate. </a:t>
            </a:r>
            <a:r>
              <a:rPr lang="en-US" sz="2400" u="sng" dirty="0" smtClean="0">
                <a:solidFill>
                  <a:srgbClr val="00B0F0"/>
                </a:solidFill>
              </a:rPr>
              <a:t>Thus, niches</a:t>
            </a:r>
            <a:r>
              <a:rPr lang="tr-TR" sz="2400" u="sng" dirty="0" smtClean="0">
                <a:solidFill>
                  <a:srgbClr val="00B0F0"/>
                </a:solidFill>
              </a:rPr>
              <a:t> </a:t>
            </a:r>
            <a:r>
              <a:rPr lang="en-US" sz="2400" u="sng" dirty="0" smtClean="0">
                <a:solidFill>
                  <a:srgbClr val="00B0F0"/>
                </a:solidFill>
              </a:rPr>
              <a:t>are likely to contain specific structural features and</a:t>
            </a:r>
            <a:r>
              <a:rPr lang="tr-TR" sz="2400" u="sng" dirty="0" smtClean="0">
                <a:solidFill>
                  <a:srgbClr val="00B0F0"/>
                </a:solidFill>
              </a:rPr>
              <a:t> </a:t>
            </a:r>
            <a:r>
              <a:rPr lang="en-US" sz="2400" u="sng" dirty="0" smtClean="0">
                <a:solidFill>
                  <a:srgbClr val="00B0F0"/>
                </a:solidFill>
              </a:rPr>
              <a:t>mechanisms</a:t>
            </a:r>
            <a:r>
              <a:rPr lang="en-US" sz="2400" dirty="0" smtClean="0"/>
              <a:t> designed to ensure appropriate daughter</a:t>
            </a:r>
            <a:r>
              <a:rPr lang="tr-TR" sz="2400" dirty="0" smtClean="0"/>
              <a:t> </a:t>
            </a:r>
            <a:r>
              <a:rPr lang="en-US" sz="2400" dirty="0" smtClean="0"/>
              <a:t>cell movement and to initiate differentiation.</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tr-TR" smtClean="0"/>
              <a:t>Niches in different organisms</a:t>
            </a:r>
          </a:p>
        </p:txBody>
      </p:sp>
      <p:sp>
        <p:nvSpPr>
          <p:cNvPr id="39939" name="Rectangle 3"/>
          <p:cNvSpPr>
            <a:spLocks noGrp="1" noChangeArrowheads="1"/>
          </p:cNvSpPr>
          <p:nvPr>
            <p:ph sz="half" idx="1"/>
          </p:nvPr>
        </p:nvSpPr>
        <p:spPr>
          <a:xfrm>
            <a:off x="214313" y="1600200"/>
            <a:ext cx="4281487" cy="4525963"/>
          </a:xfrm>
        </p:spPr>
        <p:txBody>
          <a:bodyPr/>
          <a:lstStyle/>
          <a:p>
            <a:pPr eaLnBrk="1" hangingPunct="1"/>
            <a:r>
              <a:rPr lang="tr-TR" sz="2400" smtClean="0"/>
              <a:t>Studies regarding stem cells and their location/niche in other genetic model systems, including </a:t>
            </a:r>
            <a:r>
              <a:rPr lang="tr-TR" sz="2400" i="1" smtClean="0"/>
              <a:t>Drosophila </a:t>
            </a:r>
            <a:r>
              <a:rPr lang="tr-TR" sz="2400" smtClean="0"/>
              <a:t>and </a:t>
            </a:r>
            <a:r>
              <a:rPr lang="tr-TR" sz="2400" i="1" smtClean="0"/>
              <a:t>Caenorhabditis elegans</a:t>
            </a:r>
            <a:r>
              <a:rPr lang="tr-TR" sz="2400" smtClean="0"/>
              <a:t> provide clues since locating and identifying stem cell niches in mammals has been extremely difficult due to their complex anatomic structure.</a:t>
            </a:r>
          </a:p>
          <a:p>
            <a:pPr eaLnBrk="1" hangingPunct="1"/>
            <a:endParaRPr lang="tr-TR" sz="2400" smtClean="0"/>
          </a:p>
          <a:p>
            <a:pPr eaLnBrk="1" hangingPunct="1"/>
            <a:endParaRPr lang="tr-TR" sz="2400" smtClean="0"/>
          </a:p>
        </p:txBody>
      </p:sp>
      <p:pic>
        <p:nvPicPr>
          <p:cNvPr id="39940" name="Picture 3"/>
          <p:cNvPicPr>
            <a:picLocks noGrp="1" noChangeAspect="1" noChangeArrowheads="1"/>
          </p:cNvPicPr>
          <p:nvPr>
            <p:ph sz="half" idx="2"/>
          </p:nvPr>
        </p:nvPicPr>
        <p:blipFill>
          <a:blip r:embed="rId2"/>
          <a:srcRect/>
          <a:stretch>
            <a:fillRect/>
          </a:stretch>
        </p:blipFill>
        <p:spPr>
          <a:xfrm>
            <a:off x="4648200" y="2076450"/>
            <a:ext cx="4038600" cy="3573463"/>
          </a:xfrm>
        </p:spPr>
      </p:pic>
      <p:sp>
        <p:nvSpPr>
          <p:cNvPr id="39941" name="Rectangle 4"/>
          <p:cNvSpPr>
            <a:spLocks noChangeArrowheads="1"/>
          </p:cNvSpPr>
          <p:nvPr/>
        </p:nvSpPr>
        <p:spPr bwMode="auto">
          <a:xfrm>
            <a:off x="6072188" y="5786438"/>
            <a:ext cx="1147762" cy="274637"/>
          </a:xfrm>
          <a:prstGeom prst="rect">
            <a:avLst/>
          </a:prstGeom>
          <a:noFill/>
          <a:ln w="9525">
            <a:noFill/>
            <a:miter lim="800000"/>
            <a:headEnd/>
            <a:tailEnd/>
          </a:ln>
        </p:spPr>
        <p:txBody>
          <a:bodyPr wrap="none">
            <a:spAutoFit/>
          </a:bodyPr>
          <a:lstStyle/>
          <a:p>
            <a:r>
              <a:rPr lang="en-US" sz="1200" b="1"/>
              <a:t>Cell, 116</a:t>
            </a:r>
            <a:r>
              <a:rPr lang="tr-TR" sz="1200" b="1"/>
              <a:t>:</a:t>
            </a:r>
            <a:r>
              <a:rPr lang="en-US" sz="1200" b="1"/>
              <a:t> 769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00034" y="0"/>
            <a:ext cx="8229600" cy="1143000"/>
          </a:xfrm>
        </p:spPr>
        <p:txBody>
          <a:bodyPr/>
          <a:lstStyle/>
          <a:p>
            <a:pPr eaLnBrk="1" hangingPunct="1"/>
            <a:r>
              <a:rPr lang="tr-TR" sz="4000" b="1" dirty="0" err="1" smtClean="0"/>
              <a:t>Stem</a:t>
            </a:r>
            <a:r>
              <a:rPr lang="tr-TR" sz="4000" b="1" dirty="0" smtClean="0"/>
              <a:t> </a:t>
            </a:r>
            <a:r>
              <a:rPr lang="tr-TR" sz="4000" b="1" dirty="0" err="1" smtClean="0"/>
              <a:t>cell</a:t>
            </a:r>
            <a:r>
              <a:rPr lang="tr-TR" sz="4000" b="1" dirty="0" smtClean="0"/>
              <a:t> </a:t>
            </a:r>
            <a:r>
              <a:rPr lang="tr-TR" sz="4000" b="1" dirty="0" err="1" smtClean="0"/>
              <a:t>niches</a:t>
            </a:r>
            <a:r>
              <a:rPr lang="tr-TR" sz="4000" b="1" dirty="0" smtClean="0"/>
              <a:t> in </a:t>
            </a:r>
            <a:r>
              <a:rPr lang="tr-TR" sz="4000" b="1" dirty="0" err="1" smtClean="0"/>
              <a:t>mammalians</a:t>
            </a:r>
            <a:endParaRPr lang="en-US" sz="4000" b="1" i="1" dirty="0" smtClean="0"/>
          </a:p>
        </p:txBody>
      </p:sp>
      <p:sp>
        <p:nvSpPr>
          <p:cNvPr id="47107" name="Rectangle 3"/>
          <p:cNvSpPr>
            <a:spLocks noGrp="1" noChangeArrowheads="1"/>
          </p:cNvSpPr>
          <p:nvPr>
            <p:ph type="body" idx="1"/>
          </p:nvPr>
        </p:nvSpPr>
        <p:spPr>
          <a:xfrm>
            <a:off x="-285784" y="1000108"/>
            <a:ext cx="5000660" cy="4525963"/>
          </a:xfrm>
        </p:spPr>
        <p:txBody>
          <a:bodyPr>
            <a:normAutofit fontScale="92500" lnSpcReduction="10000"/>
          </a:bodyPr>
          <a:lstStyle/>
          <a:p>
            <a:pPr lvl="1" eaLnBrk="1" hangingPunct="1"/>
            <a:r>
              <a:rPr lang="tr-TR" sz="2400" dirty="0" err="1" smtClean="0"/>
              <a:t>the</a:t>
            </a:r>
            <a:r>
              <a:rPr lang="tr-TR" sz="2400" dirty="0" smtClean="0"/>
              <a:t> </a:t>
            </a:r>
            <a:r>
              <a:rPr lang="tr-TR" sz="2400" dirty="0" err="1" smtClean="0"/>
              <a:t>epithelial</a:t>
            </a:r>
            <a:r>
              <a:rPr lang="tr-TR" sz="2400" dirty="0" smtClean="0"/>
              <a:t> </a:t>
            </a:r>
            <a:r>
              <a:rPr lang="tr-TR" sz="2400" dirty="0" err="1" smtClean="0"/>
              <a:t>stem</a:t>
            </a:r>
            <a:r>
              <a:rPr lang="tr-TR" sz="2400" dirty="0" smtClean="0"/>
              <a:t> </a:t>
            </a:r>
            <a:r>
              <a:rPr lang="tr-TR" sz="2400" dirty="0" err="1" smtClean="0"/>
              <a:t>cell</a:t>
            </a:r>
            <a:r>
              <a:rPr lang="tr-TR" sz="2400" dirty="0" smtClean="0"/>
              <a:t> </a:t>
            </a:r>
            <a:r>
              <a:rPr lang="tr-TR" sz="2400" dirty="0" err="1" smtClean="0"/>
              <a:t>location</a:t>
            </a:r>
            <a:r>
              <a:rPr lang="tr-TR" sz="2400" dirty="0" smtClean="0"/>
              <a:t> in </a:t>
            </a:r>
            <a:r>
              <a:rPr lang="tr-TR" sz="2400" dirty="0" err="1" smtClean="0"/>
              <a:t>the</a:t>
            </a:r>
            <a:r>
              <a:rPr lang="tr-TR" sz="2400" dirty="0" smtClean="0"/>
              <a:t> </a:t>
            </a:r>
            <a:r>
              <a:rPr lang="tr-TR" sz="2400" dirty="0" err="1" smtClean="0"/>
              <a:t>bulge</a:t>
            </a:r>
            <a:r>
              <a:rPr lang="tr-TR" sz="2400" dirty="0" smtClean="0"/>
              <a:t> </a:t>
            </a:r>
            <a:r>
              <a:rPr lang="tr-TR" sz="2400" dirty="0" err="1" smtClean="0"/>
              <a:t>area</a:t>
            </a:r>
            <a:r>
              <a:rPr lang="tr-TR" sz="2400" dirty="0" smtClean="0"/>
              <a:t> of </a:t>
            </a:r>
            <a:r>
              <a:rPr lang="tr-TR" sz="2400" dirty="0" err="1" smtClean="0"/>
              <a:t>hair</a:t>
            </a:r>
            <a:r>
              <a:rPr lang="tr-TR" sz="2400" dirty="0" smtClean="0"/>
              <a:t> </a:t>
            </a:r>
            <a:r>
              <a:rPr lang="tr-TR" sz="2400" dirty="0" err="1" smtClean="0"/>
              <a:t>follicles</a:t>
            </a:r>
            <a:r>
              <a:rPr lang="tr-TR" sz="2400" dirty="0" smtClean="0"/>
              <a:t>, </a:t>
            </a:r>
          </a:p>
          <a:p>
            <a:pPr lvl="1" eaLnBrk="1" hangingPunct="1"/>
            <a:r>
              <a:rPr lang="tr-TR" sz="2400" dirty="0" err="1" smtClean="0"/>
              <a:t>and</a:t>
            </a:r>
            <a:r>
              <a:rPr lang="tr-TR" sz="2400" dirty="0" smtClean="0"/>
              <a:t> </a:t>
            </a:r>
            <a:r>
              <a:rPr lang="tr-TR" sz="2400" dirty="0" err="1" smtClean="0"/>
              <a:t>the</a:t>
            </a:r>
            <a:r>
              <a:rPr lang="tr-TR" sz="2400" dirty="0" smtClean="0"/>
              <a:t> </a:t>
            </a:r>
            <a:r>
              <a:rPr lang="tr-TR" sz="2400" dirty="0" err="1" smtClean="0"/>
              <a:t>intestinal</a:t>
            </a:r>
            <a:r>
              <a:rPr lang="tr-TR" sz="2400" dirty="0" smtClean="0"/>
              <a:t> </a:t>
            </a:r>
            <a:r>
              <a:rPr lang="tr-TR" sz="2400" dirty="0" err="1" smtClean="0"/>
              <a:t>stem</a:t>
            </a:r>
            <a:r>
              <a:rPr lang="tr-TR" sz="2400" dirty="0" smtClean="0"/>
              <a:t> </a:t>
            </a:r>
            <a:r>
              <a:rPr lang="tr-TR" sz="2400" dirty="0" err="1" smtClean="0"/>
              <a:t>cell</a:t>
            </a:r>
            <a:r>
              <a:rPr lang="tr-TR" sz="2400" dirty="0" smtClean="0"/>
              <a:t> </a:t>
            </a:r>
            <a:r>
              <a:rPr lang="tr-TR" sz="2400" dirty="0" err="1" smtClean="0"/>
              <a:t>near</a:t>
            </a:r>
            <a:r>
              <a:rPr lang="tr-TR" sz="2400" dirty="0" smtClean="0"/>
              <a:t> </a:t>
            </a:r>
            <a:r>
              <a:rPr lang="tr-TR" sz="2400" dirty="0" err="1" smtClean="0"/>
              <a:t>the</a:t>
            </a:r>
            <a:r>
              <a:rPr lang="tr-TR" sz="2400" dirty="0" smtClean="0"/>
              <a:t> </a:t>
            </a:r>
            <a:r>
              <a:rPr lang="tr-TR" sz="2400" dirty="0" err="1" smtClean="0"/>
              <a:t>crypt</a:t>
            </a:r>
            <a:r>
              <a:rPr lang="tr-TR" sz="2400" dirty="0" smtClean="0"/>
              <a:t> </a:t>
            </a:r>
            <a:r>
              <a:rPr lang="tr-TR" sz="2400" dirty="0" err="1" smtClean="0"/>
              <a:t>base</a:t>
            </a:r>
            <a:r>
              <a:rPr lang="tr-TR" sz="2400" dirty="0" smtClean="0"/>
              <a:t>.</a:t>
            </a:r>
          </a:p>
          <a:p>
            <a:pPr lvl="1" eaLnBrk="1" hangingPunct="1"/>
            <a:r>
              <a:rPr lang="tr-TR" sz="2400" dirty="0" err="1" smtClean="0"/>
              <a:t>In</a:t>
            </a:r>
            <a:r>
              <a:rPr lang="tr-TR" sz="2400" dirty="0" smtClean="0"/>
              <a:t> 2003, </a:t>
            </a:r>
            <a:r>
              <a:rPr lang="tr-TR" sz="2400" dirty="0" err="1" smtClean="0"/>
              <a:t>osteoblastic</a:t>
            </a:r>
            <a:r>
              <a:rPr lang="tr-TR" sz="2400" dirty="0" smtClean="0"/>
              <a:t> </a:t>
            </a:r>
            <a:r>
              <a:rPr lang="tr-TR" sz="2400" dirty="0" err="1" smtClean="0"/>
              <a:t>cells</a:t>
            </a:r>
            <a:r>
              <a:rPr lang="tr-TR" sz="2400" dirty="0" smtClean="0"/>
              <a:t>, </a:t>
            </a:r>
            <a:r>
              <a:rPr lang="tr-TR" sz="2400" dirty="0" err="1" smtClean="0"/>
              <a:t>primarily</a:t>
            </a:r>
            <a:r>
              <a:rPr lang="tr-TR" sz="2400" dirty="0" smtClean="0"/>
              <a:t> </a:t>
            </a:r>
            <a:r>
              <a:rPr lang="tr-TR" sz="2400" dirty="0" err="1" smtClean="0"/>
              <a:t>those</a:t>
            </a:r>
            <a:r>
              <a:rPr lang="tr-TR" sz="2400" dirty="0" smtClean="0"/>
              <a:t> </a:t>
            </a:r>
            <a:r>
              <a:rPr lang="tr-TR" sz="2400" dirty="0" err="1" smtClean="0"/>
              <a:t>lining</a:t>
            </a:r>
            <a:r>
              <a:rPr lang="tr-TR" sz="2400" dirty="0" smtClean="0"/>
              <a:t> </a:t>
            </a:r>
            <a:r>
              <a:rPr lang="tr-TR" sz="2400" dirty="0" err="1" smtClean="0"/>
              <a:t>the</a:t>
            </a:r>
            <a:r>
              <a:rPr lang="tr-TR" sz="2400" dirty="0" smtClean="0"/>
              <a:t> </a:t>
            </a:r>
            <a:r>
              <a:rPr lang="tr-TR" sz="2400" dirty="0" err="1" smtClean="0"/>
              <a:t>trabecular</a:t>
            </a:r>
            <a:r>
              <a:rPr lang="tr-TR" sz="2400" dirty="0" smtClean="0"/>
              <a:t> bone </a:t>
            </a:r>
            <a:r>
              <a:rPr lang="tr-TR" sz="2400" dirty="0" err="1" smtClean="0"/>
              <a:t>surface</a:t>
            </a:r>
            <a:r>
              <a:rPr lang="tr-TR" sz="2400" dirty="0" smtClean="0"/>
              <a:t>, as </a:t>
            </a:r>
            <a:r>
              <a:rPr lang="tr-TR" sz="2400" dirty="0" err="1" smtClean="0"/>
              <a:t>the</a:t>
            </a:r>
            <a:r>
              <a:rPr lang="tr-TR" sz="2400" dirty="0" smtClean="0"/>
              <a:t> </a:t>
            </a:r>
            <a:r>
              <a:rPr lang="tr-TR" sz="2400" dirty="0" err="1" smtClean="0"/>
              <a:t>key</a:t>
            </a:r>
            <a:r>
              <a:rPr lang="tr-TR" sz="2400" dirty="0" smtClean="0"/>
              <a:t> </a:t>
            </a:r>
            <a:r>
              <a:rPr lang="tr-TR" sz="2400" dirty="0" err="1" smtClean="0"/>
              <a:t>component</a:t>
            </a:r>
            <a:r>
              <a:rPr lang="tr-TR" sz="2400" dirty="0" smtClean="0"/>
              <a:t> of </a:t>
            </a:r>
            <a:r>
              <a:rPr lang="tr-TR" sz="2400" dirty="0" err="1" smtClean="0"/>
              <a:t>the</a:t>
            </a:r>
            <a:r>
              <a:rPr lang="tr-TR" sz="2400" dirty="0" smtClean="0"/>
              <a:t> HSC </a:t>
            </a:r>
            <a:r>
              <a:rPr lang="tr-TR" sz="2400" dirty="0" err="1" smtClean="0"/>
              <a:t>niche</a:t>
            </a:r>
            <a:endParaRPr lang="tr-TR" sz="2400" dirty="0" smtClean="0"/>
          </a:p>
          <a:p>
            <a:pPr lvl="1" eaLnBrk="1" hangingPunct="1"/>
            <a:r>
              <a:rPr lang="tr-TR" sz="2400" dirty="0" err="1" smtClean="0"/>
              <a:t>In</a:t>
            </a:r>
            <a:r>
              <a:rPr lang="tr-TR" sz="2400" dirty="0" smtClean="0"/>
              <a:t> </a:t>
            </a:r>
            <a:r>
              <a:rPr lang="tr-TR" sz="2400" dirty="0" err="1" smtClean="0"/>
              <a:t>the</a:t>
            </a:r>
            <a:r>
              <a:rPr lang="tr-TR" sz="2400" dirty="0" smtClean="0"/>
              <a:t> </a:t>
            </a:r>
            <a:r>
              <a:rPr lang="tr-TR" sz="2400" dirty="0" err="1" smtClean="0"/>
              <a:t>neural</a:t>
            </a:r>
            <a:r>
              <a:rPr lang="tr-TR" sz="2400" dirty="0" smtClean="0"/>
              <a:t> </a:t>
            </a:r>
            <a:r>
              <a:rPr lang="tr-TR" sz="2400" dirty="0" err="1" smtClean="0"/>
              <a:t>system</a:t>
            </a:r>
            <a:r>
              <a:rPr lang="tr-TR" sz="2400" dirty="0" smtClean="0"/>
              <a:t>, </a:t>
            </a:r>
            <a:r>
              <a:rPr lang="tr-TR" sz="2400" dirty="0" err="1" smtClean="0"/>
              <a:t>the</a:t>
            </a:r>
            <a:r>
              <a:rPr lang="tr-TR" sz="2400" dirty="0" smtClean="0"/>
              <a:t> </a:t>
            </a:r>
            <a:r>
              <a:rPr lang="tr-TR" sz="2400" dirty="0" err="1" smtClean="0"/>
              <a:t>stem</a:t>
            </a:r>
            <a:r>
              <a:rPr lang="tr-TR" sz="2400" dirty="0" smtClean="0"/>
              <a:t> </a:t>
            </a:r>
            <a:r>
              <a:rPr lang="tr-TR" sz="2400" dirty="0" err="1" smtClean="0"/>
              <a:t>cell</a:t>
            </a:r>
            <a:r>
              <a:rPr lang="tr-TR" sz="2400" dirty="0" smtClean="0"/>
              <a:t> </a:t>
            </a:r>
            <a:r>
              <a:rPr lang="tr-TR" sz="2400" dirty="0" err="1" smtClean="0"/>
              <a:t>niche</a:t>
            </a:r>
            <a:r>
              <a:rPr lang="tr-TR" sz="2400" dirty="0" smtClean="0"/>
              <a:t> </a:t>
            </a:r>
            <a:r>
              <a:rPr lang="tr-TR" sz="2400" dirty="0" err="1" smtClean="0"/>
              <a:t>was</a:t>
            </a:r>
            <a:r>
              <a:rPr lang="tr-TR" sz="2400" dirty="0" smtClean="0"/>
              <a:t> </a:t>
            </a:r>
            <a:r>
              <a:rPr lang="tr-TR" sz="2400" dirty="0" err="1" smtClean="0"/>
              <a:t>found</a:t>
            </a:r>
            <a:r>
              <a:rPr lang="tr-TR" sz="2400" dirty="0" smtClean="0"/>
              <a:t> in </a:t>
            </a:r>
            <a:r>
              <a:rPr lang="tr-TR" sz="2400" dirty="0" err="1" smtClean="0"/>
              <a:t>endothelial</a:t>
            </a:r>
            <a:r>
              <a:rPr lang="tr-TR" sz="2400" dirty="0" smtClean="0"/>
              <a:t> </a:t>
            </a:r>
            <a:r>
              <a:rPr lang="tr-TR" sz="2400" dirty="0" err="1" smtClean="0"/>
              <a:t>cells</a:t>
            </a:r>
            <a:r>
              <a:rPr lang="tr-TR" sz="2400" dirty="0" smtClean="0"/>
              <a:t> </a:t>
            </a:r>
            <a:r>
              <a:rPr lang="tr-TR" sz="2400" dirty="0" err="1" smtClean="0"/>
              <a:t>located</a:t>
            </a:r>
            <a:r>
              <a:rPr lang="tr-TR" sz="2400" dirty="0" smtClean="0"/>
              <a:t> at </a:t>
            </a:r>
            <a:r>
              <a:rPr lang="tr-TR" sz="2400" dirty="0" err="1" smtClean="0"/>
              <a:t>the</a:t>
            </a:r>
            <a:r>
              <a:rPr lang="tr-TR" sz="2400" dirty="0" smtClean="0"/>
              <a:t> </a:t>
            </a:r>
            <a:r>
              <a:rPr lang="tr-TR" sz="2400" dirty="0" err="1" smtClean="0"/>
              <a:t>base</a:t>
            </a:r>
            <a:r>
              <a:rPr lang="tr-TR" sz="2400" dirty="0" smtClean="0"/>
              <a:t> of </a:t>
            </a:r>
            <a:r>
              <a:rPr lang="tr-TR" sz="2400" dirty="0" err="1" smtClean="0"/>
              <a:t>the</a:t>
            </a:r>
            <a:r>
              <a:rPr lang="tr-TR" sz="2400" dirty="0" smtClean="0"/>
              <a:t> </a:t>
            </a:r>
            <a:r>
              <a:rPr lang="tr-TR" sz="2400" dirty="0" err="1" smtClean="0"/>
              <a:t>subventricular</a:t>
            </a:r>
            <a:r>
              <a:rPr lang="tr-TR" sz="2400" dirty="0" smtClean="0"/>
              <a:t> </a:t>
            </a:r>
            <a:r>
              <a:rPr lang="tr-TR" sz="2400" dirty="0" err="1" smtClean="0"/>
              <a:t>zone</a:t>
            </a:r>
            <a:r>
              <a:rPr lang="tr-TR" sz="2400" dirty="0" smtClean="0"/>
              <a:t> (SVZ) </a:t>
            </a:r>
            <a:r>
              <a:rPr lang="tr-TR" sz="2400" dirty="0" err="1" smtClean="0"/>
              <a:t>and</a:t>
            </a:r>
            <a:r>
              <a:rPr lang="tr-TR" sz="2400" dirty="0" smtClean="0"/>
              <a:t> </a:t>
            </a:r>
            <a:r>
              <a:rPr lang="tr-TR" sz="2400" dirty="0" err="1" smtClean="0"/>
              <a:t>subgranular</a:t>
            </a:r>
            <a:r>
              <a:rPr lang="tr-TR" sz="2400" dirty="0" smtClean="0"/>
              <a:t> </a:t>
            </a:r>
            <a:r>
              <a:rPr lang="tr-TR" sz="2400" dirty="0" err="1" smtClean="0"/>
              <a:t>zone</a:t>
            </a:r>
            <a:r>
              <a:rPr lang="tr-TR" sz="2400" dirty="0" smtClean="0"/>
              <a:t> (SGZ)</a:t>
            </a:r>
          </a:p>
          <a:p>
            <a:pPr eaLnBrk="1" hangingPunct="1"/>
            <a:endParaRPr lang="en-US" sz="2800" dirty="0" smtClean="0"/>
          </a:p>
          <a:p>
            <a:pPr eaLnBrk="1" hangingPunct="1"/>
            <a:endParaRPr lang="en-US" dirty="0" smtClean="0"/>
          </a:p>
        </p:txBody>
      </p:sp>
      <p:pic>
        <p:nvPicPr>
          <p:cNvPr id="4" name="Picture 3"/>
          <p:cNvPicPr>
            <a:picLocks noChangeAspect="1" noChangeArrowheads="1"/>
          </p:cNvPicPr>
          <p:nvPr/>
        </p:nvPicPr>
        <p:blipFill>
          <a:blip r:embed="rId2"/>
          <a:srcRect/>
          <a:stretch>
            <a:fillRect/>
          </a:stretch>
        </p:blipFill>
        <p:spPr>
          <a:xfrm>
            <a:off x="4730922" y="1285860"/>
            <a:ext cx="4413078" cy="3786214"/>
          </a:xfrm>
          <a:prstGeom prst="rect">
            <a:avLst/>
          </a:prstGeom>
        </p:spPr>
      </p:pic>
      <p:sp>
        <p:nvSpPr>
          <p:cNvPr id="5" name="Rectangle 4"/>
          <p:cNvSpPr>
            <a:spLocks noChangeArrowheads="1"/>
          </p:cNvSpPr>
          <p:nvPr/>
        </p:nvSpPr>
        <p:spPr bwMode="auto">
          <a:xfrm>
            <a:off x="6429388" y="5072074"/>
            <a:ext cx="1428760" cy="276999"/>
          </a:xfrm>
          <a:prstGeom prst="rect">
            <a:avLst/>
          </a:prstGeom>
          <a:noFill/>
          <a:ln w="9525">
            <a:noFill/>
            <a:miter lim="800000"/>
            <a:headEnd/>
            <a:tailEnd/>
          </a:ln>
        </p:spPr>
        <p:txBody>
          <a:bodyPr wrap="square">
            <a:spAutoFit/>
          </a:bodyPr>
          <a:lstStyle/>
          <a:p>
            <a:r>
              <a:rPr lang="en-US" sz="1200" b="1" dirty="0"/>
              <a:t>Cell, 116</a:t>
            </a:r>
            <a:r>
              <a:rPr lang="tr-TR" sz="1200" b="1" dirty="0"/>
              <a:t>:</a:t>
            </a:r>
            <a:r>
              <a:rPr lang="en-US" sz="1200" b="1" dirty="0"/>
              <a:t> 769</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r>
              <a:rPr lang="en-US" sz="3600" b="1" smtClean="0"/>
              <a:t>The Hematopoietic Stem Cell Niche</a:t>
            </a:r>
            <a:r>
              <a:rPr lang="en-US" sz="4000" smtClean="0"/>
              <a:t/>
            </a:r>
            <a:br>
              <a:rPr lang="en-US" sz="4000" smtClean="0"/>
            </a:br>
            <a:endParaRPr lang="en-US" sz="4000" smtClean="0"/>
          </a:p>
        </p:txBody>
      </p:sp>
      <p:sp>
        <p:nvSpPr>
          <p:cNvPr id="48131" name="Rectangle 3"/>
          <p:cNvSpPr>
            <a:spLocks noGrp="1" noChangeArrowheads="1"/>
          </p:cNvSpPr>
          <p:nvPr>
            <p:ph type="body" idx="1"/>
          </p:nvPr>
        </p:nvSpPr>
        <p:spPr/>
        <p:txBody>
          <a:bodyPr/>
          <a:lstStyle/>
          <a:p>
            <a:pPr eaLnBrk="1" hangingPunct="1"/>
            <a:r>
              <a:rPr lang="en-US" dirty="0" smtClean="0"/>
              <a:t>Bone marrow serves as the pioneer system for</a:t>
            </a:r>
            <a:r>
              <a:rPr lang="tr-TR" dirty="0" smtClean="0"/>
              <a:t> </a:t>
            </a:r>
            <a:r>
              <a:rPr lang="en-US" dirty="0" smtClean="0"/>
              <a:t>studying stem </a:t>
            </a:r>
            <a:r>
              <a:rPr lang="en-US" dirty="0" err="1" smtClean="0"/>
              <a:t>ce</a:t>
            </a:r>
            <a:r>
              <a:rPr lang="tr-TR" dirty="0" err="1" smtClean="0"/>
              <a:t>ll</a:t>
            </a:r>
            <a:endParaRPr lang="tr-TR" dirty="0" smtClean="0"/>
          </a:p>
          <a:p>
            <a:pPr eaLnBrk="1" hangingPunct="1"/>
            <a:r>
              <a:rPr lang="en-US" dirty="0" smtClean="0"/>
              <a:t>However, the way in which HSCs</a:t>
            </a:r>
            <a:r>
              <a:rPr lang="tr-TR" dirty="0" smtClean="0"/>
              <a:t> </a:t>
            </a:r>
            <a:r>
              <a:rPr lang="en-US" dirty="0" smtClean="0"/>
              <a:t>interact with their local environment to promote</a:t>
            </a:r>
            <a:r>
              <a:rPr lang="tr-TR" dirty="0" smtClean="0"/>
              <a:t> </a:t>
            </a:r>
            <a:r>
              <a:rPr lang="en-US" dirty="0" smtClean="0"/>
              <a:t>stem cell maintenance has not been</a:t>
            </a:r>
            <a:r>
              <a:rPr lang="tr-TR" dirty="0" smtClean="0"/>
              <a:t> </a:t>
            </a:r>
            <a:r>
              <a:rPr lang="en-US" dirty="0" smtClean="0"/>
              <a:t>clear</a:t>
            </a:r>
            <a:endParaRPr lang="tr-TR"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title"/>
          </p:nvPr>
        </p:nvSpPr>
        <p:spPr/>
        <p:txBody>
          <a:bodyPr>
            <a:normAutofit fontScale="90000"/>
          </a:bodyPr>
          <a:lstStyle/>
          <a:p>
            <a:pPr eaLnBrk="1" hangingPunct="1"/>
            <a:r>
              <a:rPr lang="en-US" sz="4000" smtClean="0"/>
              <a:t>HSC niche.</a:t>
            </a:r>
            <a:br>
              <a:rPr lang="en-US" sz="4000" smtClean="0"/>
            </a:br>
            <a:endParaRPr lang="en-US" sz="4000" smtClean="0"/>
          </a:p>
        </p:txBody>
      </p:sp>
      <p:sp>
        <p:nvSpPr>
          <p:cNvPr id="52227" name="Rectangle 8"/>
          <p:cNvSpPr>
            <a:spLocks noGrp="1" noChangeArrowheads="1"/>
          </p:cNvSpPr>
          <p:nvPr>
            <p:ph type="body" sz="half" idx="1"/>
          </p:nvPr>
        </p:nvSpPr>
        <p:spPr>
          <a:xfrm>
            <a:off x="179388" y="1052513"/>
            <a:ext cx="4464050" cy="5400675"/>
          </a:xfrm>
        </p:spPr>
        <p:txBody>
          <a:bodyPr/>
          <a:lstStyle/>
          <a:p>
            <a:pPr eaLnBrk="1" hangingPunct="1">
              <a:lnSpc>
                <a:spcPct val="90000"/>
              </a:lnSpc>
            </a:pPr>
            <a:r>
              <a:rPr lang="en-US" sz="2000" smtClean="0"/>
              <a:t>The HSC niche is located primarily on the</a:t>
            </a:r>
            <a:r>
              <a:rPr lang="tr-TR" sz="2000" smtClean="0"/>
              <a:t> </a:t>
            </a:r>
            <a:r>
              <a:rPr lang="en-US" sz="2000" smtClean="0"/>
              <a:t>surface of trabecular bone, where a small subset of spindle-shaped N-cadherin-positive osteoblastic cells</a:t>
            </a:r>
            <a:r>
              <a:rPr lang="tr-TR" sz="2000" smtClean="0"/>
              <a:t> </a:t>
            </a:r>
            <a:r>
              <a:rPr lang="en-US" sz="2000" smtClean="0"/>
              <a:t>(indicated as SNO cells) are the key component of the HSC niche. </a:t>
            </a:r>
            <a:endParaRPr lang="tr-TR" sz="2000" smtClean="0"/>
          </a:p>
          <a:p>
            <a:pPr eaLnBrk="1" hangingPunct="1">
              <a:lnSpc>
                <a:spcPct val="90000"/>
              </a:lnSpc>
            </a:pPr>
            <a:r>
              <a:rPr lang="en-US" sz="2000" smtClean="0"/>
              <a:t>N-cadherin and </a:t>
            </a:r>
            <a:r>
              <a:rPr lang="en-US" sz="2000" i="1" smtClean="0"/>
              <a:t>β</a:t>
            </a:r>
            <a:r>
              <a:rPr lang="en-US" sz="2000" smtClean="0"/>
              <a:t>-catenin form an</a:t>
            </a:r>
            <a:r>
              <a:rPr lang="tr-TR" sz="2000" smtClean="0"/>
              <a:t> </a:t>
            </a:r>
            <a:r>
              <a:rPr lang="en-US" sz="2000" smtClean="0"/>
              <a:t>adherens complex at the interface between stem cells and niche cells, assisting stem cells in attaching to</a:t>
            </a:r>
            <a:r>
              <a:rPr lang="tr-TR" sz="2000" smtClean="0"/>
              <a:t> </a:t>
            </a:r>
            <a:r>
              <a:rPr lang="en-US" sz="2000" smtClean="0"/>
              <a:t>the niche. </a:t>
            </a:r>
            <a:endParaRPr lang="tr-TR" sz="2000" smtClean="0"/>
          </a:p>
          <a:p>
            <a:pPr eaLnBrk="1" hangingPunct="1">
              <a:lnSpc>
                <a:spcPct val="90000"/>
              </a:lnSpc>
            </a:pPr>
            <a:r>
              <a:rPr lang="en-US" sz="2000" smtClean="0"/>
              <a:t>Multiple growth factors and cytokines are involved in stem-niche interaction. </a:t>
            </a:r>
            <a:r>
              <a:rPr lang="tr-TR" sz="2000" smtClean="0"/>
              <a:t>(</a:t>
            </a:r>
            <a:r>
              <a:rPr lang="en-US" sz="2000" smtClean="0"/>
              <a:t>SCF/Kit, Jagged/Notch, SDF-1/CXCR4, and Ang1/Tie2</a:t>
            </a:r>
            <a:r>
              <a:rPr lang="tr-TR" sz="2000" smtClean="0"/>
              <a:t>)</a:t>
            </a:r>
            <a:endParaRPr lang="en-US" sz="2000" smtClean="0"/>
          </a:p>
          <a:p>
            <a:pPr eaLnBrk="1" hangingPunct="1">
              <a:lnSpc>
                <a:spcPct val="90000"/>
              </a:lnSpc>
            </a:pPr>
            <a:endParaRPr lang="en-US" sz="2000" smtClean="0"/>
          </a:p>
        </p:txBody>
      </p:sp>
      <p:pic>
        <p:nvPicPr>
          <p:cNvPr id="52228" name="Picture 6"/>
          <p:cNvPicPr>
            <a:picLocks noGrp="1" noChangeAspect="1" noChangeArrowheads="1"/>
          </p:cNvPicPr>
          <p:nvPr>
            <p:ph sz="half" idx="2"/>
          </p:nvPr>
        </p:nvPicPr>
        <p:blipFill>
          <a:blip r:embed="rId2"/>
          <a:srcRect/>
          <a:stretch>
            <a:fillRect/>
          </a:stretch>
        </p:blipFill>
        <p:spPr>
          <a:xfrm>
            <a:off x="4648200" y="1689100"/>
            <a:ext cx="4244975" cy="4146550"/>
          </a:xfrm>
        </p:spPr>
      </p:pic>
      <p:sp>
        <p:nvSpPr>
          <p:cNvPr id="52229" name="Rectangle 9"/>
          <p:cNvSpPr>
            <a:spLocks noChangeArrowheads="1"/>
          </p:cNvSpPr>
          <p:nvPr/>
        </p:nvSpPr>
        <p:spPr bwMode="auto">
          <a:xfrm>
            <a:off x="5148263" y="6003925"/>
            <a:ext cx="2952750" cy="304800"/>
          </a:xfrm>
          <a:prstGeom prst="rect">
            <a:avLst/>
          </a:prstGeom>
          <a:noFill/>
          <a:ln w="9525">
            <a:noFill/>
            <a:miter lim="800000"/>
            <a:headEnd/>
            <a:tailEnd/>
          </a:ln>
        </p:spPr>
        <p:txBody>
          <a:bodyPr>
            <a:spAutoFit/>
          </a:bodyPr>
          <a:lstStyle/>
          <a:p>
            <a:r>
              <a:rPr lang="en-US" sz="1400" b="1"/>
              <a:t>Annu. Rev. Cell Dev. Biol.</a:t>
            </a:r>
            <a:r>
              <a:rPr lang="tr-TR" sz="1400" b="1"/>
              <a:t> 2005</a:t>
            </a:r>
            <a:endParaRPr lang="en-US" sz="1400" b="1"/>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tr-TR" sz="4000" smtClean="0"/>
              <a:t>Recent developments in HSC niche</a:t>
            </a:r>
            <a:endParaRPr lang="en-US" sz="4000" smtClean="0"/>
          </a:p>
        </p:txBody>
      </p:sp>
      <p:sp>
        <p:nvSpPr>
          <p:cNvPr id="49155" name="Rectangle 3"/>
          <p:cNvSpPr>
            <a:spLocks noGrp="1" noChangeArrowheads="1"/>
          </p:cNvSpPr>
          <p:nvPr>
            <p:ph type="body" idx="1"/>
          </p:nvPr>
        </p:nvSpPr>
        <p:spPr/>
        <p:txBody>
          <a:bodyPr/>
          <a:lstStyle/>
          <a:p>
            <a:pPr eaLnBrk="1" hangingPunct="1">
              <a:lnSpc>
                <a:spcPct val="90000"/>
              </a:lnSpc>
            </a:pPr>
            <a:r>
              <a:rPr lang="tr-TR" sz="2400" dirty="0" smtClean="0"/>
              <a:t>A</a:t>
            </a:r>
            <a:r>
              <a:rPr lang="en-US" sz="2400" dirty="0" smtClean="0"/>
              <a:t> subset</a:t>
            </a:r>
            <a:r>
              <a:rPr lang="tr-TR" sz="2400" dirty="0" smtClean="0"/>
              <a:t> </a:t>
            </a:r>
            <a:r>
              <a:rPr lang="en-US" sz="2400" dirty="0" smtClean="0"/>
              <a:t>of </a:t>
            </a:r>
            <a:r>
              <a:rPr lang="en-US" sz="2400" dirty="0" err="1" smtClean="0"/>
              <a:t>osteoblastic</a:t>
            </a:r>
            <a:r>
              <a:rPr lang="en-US" sz="2400" dirty="0" smtClean="0"/>
              <a:t> cells (N-cadherin+CD45−)</a:t>
            </a:r>
            <a:r>
              <a:rPr lang="tr-TR" sz="2400" dirty="0" smtClean="0"/>
              <a:t> </a:t>
            </a:r>
            <a:r>
              <a:rPr lang="en-US" sz="2400" dirty="0" smtClean="0"/>
              <a:t>to which HSCs physically attach in the</a:t>
            </a:r>
            <a:r>
              <a:rPr lang="tr-TR" sz="2400" dirty="0" smtClean="0"/>
              <a:t> </a:t>
            </a:r>
            <a:r>
              <a:rPr lang="en-US" sz="2400" dirty="0" smtClean="0"/>
              <a:t>bone marrow</a:t>
            </a:r>
            <a:r>
              <a:rPr lang="tr-TR" sz="2400" dirty="0" smtClean="0"/>
              <a:t> </a:t>
            </a:r>
            <a:r>
              <a:rPr lang="tr-TR" sz="2400" dirty="0" err="1" smtClean="0"/>
              <a:t>are</a:t>
            </a:r>
            <a:r>
              <a:rPr lang="tr-TR" sz="2400" dirty="0" smtClean="0"/>
              <a:t> </a:t>
            </a:r>
            <a:r>
              <a:rPr lang="tr-TR" sz="2400" dirty="0" err="1" smtClean="0"/>
              <a:t>identified</a:t>
            </a:r>
            <a:r>
              <a:rPr lang="en-US" sz="2400" dirty="0" smtClean="0"/>
              <a:t>,</a:t>
            </a:r>
            <a:endParaRPr lang="tr-TR" sz="2400" dirty="0" smtClean="0"/>
          </a:p>
          <a:p>
            <a:pPr eaLnBrk="1" hangingPunct="1">
              <a:lnSpc>
                <a:spcPct val="90000"/>
              </a:lnSpc>
            </a:pPr>
            <a:r>
              <a:rPr lang="en-US" sz="2400" dirty="0" smtClean="0"/>
              <a:t>N-cadherin/</a:t>
            </a:r>
            <a:r>
              <a:rPr lang="en-US" sz="2400" i="1" dirty="0" smtClean="0"/>
              <a:t>β</a:t>
            </a:r>
            <a:r>
              <a:rPr lang="en-US" sz="2400" dirty="0" smtClean="0"/>
              <a:t>-catenin </a:t>
            </a:r>
            <a:r>
              <a:rPr lang="en-US" sz="2400" dirty="0" err="1" smtClean="0"/>
              <a:t>adherens</a:t>
            </a:r>
            <a:r>
              <a:rPr lang="en-US" sz="2400" dirty="0" smtClean="0"/>
              <a:t> complex between HSCs and</a:t>
            </a:r>
            <a:r>
              <a:rPr lang="tr-TR" sz="2400" dirty="0" smtClean="0"/>
              <a:t> </a:t>
            </a:r>
            <a:r>
              <a:rPr lang="en-US" sz="2400" dirty="0" err="1" smtClean="0"/>
              <a:t>osteoblastic</a:t>
            </a:r>
            <a:r>
              <a:rPr lang="en-US" sz="2400" dirty="0" smtClean="0"/>
              <a:t> cells</a:t>
            </a:r>
            <a:r>
              <a:rPr lang="tr-TR" sz="2400" dirty="0" smtClean="0"/>
              <a:t> </a:t>
            </a:r>
            <a:r>
              <a:rPr lang="tr-TR" sz="2400" dirty="0" err="1" smtClean="0"/>
              <a:t>have</a:t>
            </a:r>
            <a:r>
              <a:rPr lang="tr-TR" sz="2400" dirty="0" smtClean="0"/>
              <a:t> </a:t>
            </a:r>
            <a:r>
              <a:rPr lang="tr-TR" sz="2400" dirty="0" err="1" smtClean="0"/>
              <a:t>been</a:t>
            </a:r>
            <a:r>
              <a:rPr lang="tr-TR" sz="2400" dirty="0" smtClean="0"/>
              <a:t> </a:t>
            </a:r>
            <a:r>
              <a:rPr lang="tr-TR" sz="2400" dirty="0" err="1" smtClean="0"/>
              <a:t>identified</a:t>
            </a:r>
            <a:r>
              <a:rPr lang="en-US" sz="2400" dirty="0" smtClean="0"/>
              <a:t>, </a:t>
            </a:r>
            <a:endParaRPr lang="tr-TR" sz="2400" dirty="0" smtClean="0"/>
          </a:p>
          <a:p>
            <a:pPr eaLnBrk="1" hangingPunct="1">
              <a:lnSpc>
                <a:spcPct val="90000"/>
              </a:lnSpc>
            </a:pPr>
            <a:r>
              <a:rPr lang="en-US" sz="2400" dirty="0" smtClean="0"/>
              <a:t>Jagged1,</a:t>
            </a:r>
            <a:r>
              <a:rPr lang="tr-TR" sz="2400" dirty="0" smtClean="0"/>
              <a:t> </a:t>
            </a:r>
            <a:r>
              <a:rPr lang="en-US" sz="2400" dirty="0" smtClean="0"/>
              <a:t>generated from osteoblasts, influences HSCs</a:t>
            </a:r>
            <a:r>
              <a:rPr lang="tr-TR" sz="2400" dirty="0" smtClean="0"/>
              <a:t> </a:t>
            </a:r>
            <a:r>
              <a:rPr lang="en-US" sz="2400" dirty="0" smtClean="0"/>
              <a:t>by signaling through the Notch receptor</a:t>
            </a:r>
            <a:r>
              <a:rPr lang="tr-TR" sz="2400" dirty="0" smtClean="0"/>
              <a:t> </a:t>
            </a:r>
            <a:r>
              <a:rPr lang="tr-TR" sz="2400" dirty="0" err="1" smtClean="0"/>
              <a:t>have</a:t>
            </a:r>
            <a:r>
              <a:rPr lang="tr-TR" sz="2400" dirty="0" smtClean="0"/>
              <a:t> </a:t>
            </a:r>
            <a:r>
              <a:rPr lang="tr-TR" sz="2400" dirty="0" err="1" smtClean="0"/>
              <a:t>been</a:t>
            </a:r>
            <a:r>
              <a:rPr lang="tr-TR" sz="2400" dirty="0" smtClean="0"/>
              <a:t> </a:t>
            </a:r>
            <a:r>
              <a:rPr lang="tr-TR" sz="2400" dirty="0" err="1" smtClean="0"/>
              <a:t>shown</a:t>
            </a:r>
            <a:endParaRPr lang="en-US" sz="2400" dirty="0" smtClean="0"/>
          </a:p>
          <a:p>
            <a:pPr eaLnBrk="1" hangingPunct="1">
              <a:lnSpc>
                <a:spcPct val="90000"/>
              </a:lnSpc>
            </a:pPr>
            <a:r>
              <a:rPr lang="tr-TR" sz="2400" dirty="0" smtClean="0"/>
              <a:t>A</a:t>
            </a:r>
            <a:r>
              <a:rPr lang="en-US" sz="2400" dirty="0" smtClean="0"/>
              <a:t> number of </a:t>
            </a:r>
            <a:r>
              <a:rPr lang="en-US" sz="2400" dirty="0" err="1" smtClean="0"/>
              <a:t>Ncadherin</a:t>
            </a:r>
            <a:r>
              <a:rPr lang="en-US" sz="2400" dirty="0" smtClean="0"/>
              <a:t>+</a:t>
            </a:r>
            <a:r>
              <a:rPr lang="tr-TR" sz="2400" dirty="0" smtClean="0"/>
              <a:t> </a:t>
            </a:r>
            <a:r>
              <a:rPr lang="en-US" sz="2400" dirty="0" err="1" smtClean="0"/>
              <a:t>osteoblastic</a:t>
            </a:r>
            <a:r>
              <a:rPr lang="en-US" sz="2400" dirty="0" smtClean="0"/>
              <a:t> lining cells control</a:t>
            </a:r>
            <a:r>
              <a:rPr lang="tr-TR" sz="2400" dirty="0" smtClean="0"/>
              <a:t> on </a:t>
            </a:r>
            <a:r>
              <a:rPr lang="en-US" sz="2400" dirty="0" smtClean="0"/>
              <a:t>the number of HSCs</a:t>
            </a:r>
            <a:r>
              <a:rPr lang="tr-TR" sz="2400" dirty="0" smtClean="0"/>
              <a:t> </a:t>
            </a:r>
            <a:r>
              <a:rPr lang="tr-TR" sz="2400" dirty="0" err="1" smtClean="0"/>
              <a:t>have</a:t>
            </a:r>
            <a:r>
              <a:rPr lang="tr-TR" sz="2400" dirty="0" smtClean="0"/>
              <a:t> </a:t>
            </a:r>
            <a:r>
              <a:rPr lang="tr-TR" sz="2400" dirty="0" err="1" smtClean="0"/>
              <a:t>been</a:t>
            </a:r>
            <a:r>
              <a:rPr lang="tr-TR" sz="2400" dirty="0" smtClean="0"/>
              <a:t> </a:t>
            </a:r>
            <a:r>
              <a:rPr lang="tr-TR" sz="2400" dirty="0" err="1" smtClean="0"/>
              <a:t>demonstrated</a:t>
            </a:r>
            <a:endParaRPr lang="tr-TR" sz="2400" dirty="0" smtClean="0"/>
          </a:p>
          <a:p>
            <a:pPr eaLnBrk="1" hangingPunct="1">
              <a:lnSpc>
                <a:spcPct val="90000"/>
              </a:lnSpc>
            </a:pPr>
            <a:endParaRPr lang="en-US" sz="2400" dirty="0" smtClean="0"/>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normAutofit fontScale="90000"/>
          </a:bodyPr>
          <a:lstStyle/>
          <a:p>
            <a:r>
              <a:rPr lang="en-US">
                <a:latin typeface="Comic Sans MS" pitchFamily="66" charset="0"/>
              </a:rPr>
              <a:t>Stem cells are unspecialized </a:t>
            </a:r>
          </a:p>
        </p:txBody>
      </p:sp>
      <p:sp>
        <p:nvSpPr>
          <p:cNvPr id="50179" name="Rectangle 3"/>
          <p:cNvSpPr>
            <a:spLocks noGrp="1" noChangeArrowheads="1"/>
          </p:cNvSpPr>
          <p:nvPr>
            <p:ph idx="1"/>
          </p:nvPr>
        </p:nvSpPr>
        <p:spPr/>
        <p:txBody>
          <a:bodyPr/>
          <a:lstStyle/>
          <a:p>
            <a:pPr>
              <a:lnSpc>
                <a:spcPct val="80000"/>
              </a:lnSpc>
            </a:pPr>
            <a:r>
              <a:rPr lang="tr-TR" sz="2800">
                <a:latin typeface="Comic Sans MS" pitchFamily="66" charset="0"/>
              </a:rPr>
              <a:t>A </a:t>
            </a:r>
            <a:r>
              <a:rPr lang="en-US" sz="2800">
                <a:latin typeface="Comic Sans MS" pitchFamily="66" charset="0"/>
              </a:rPr>
              <a:t>stem cell does not have any tissue-specific structures that allow it to perform specialized functions. </a:t>
            </a:r>
            <a:endParaRPr lang="tr-TR" sz="2800">
              <a:latin typeface="Comic Sans MS" pitchFamily="66" charset="0"/>
            </a:endParaRPr>
          </a:p>
          <a:p>
            <a:pPr lvl="1">
              <a:lnSpc>
                <a:spcPct val="80000"/>
              </a:lnSpc>
            </a:pPr>
            <a:r>
              <a:rPr lang="en-US" sz="2400">
                <a:latin typeface="Comic Sans MS" pitchFamily="66" charset="0"/>
              </a:rPr>
              <a:t>A stem cell cannot work with its neighbors to pump blood through the body (like a heart muscle cell); </a:t>
            </a:r>
            <a:endParaRPr lang="tr-TR" sz="2400">
              <a:latin typeface="Comic Sans MS" pitchFamily="66" charset="0"/>
            </a:endParaRPr>
          </a:p>
          <a:p>
            <a:pPr lvl="1">
              <a:lnSpc>
                <a:spcPct val="80000"/>
              </a:lnSpc>
            </a:pPr>
            <a:r>
              <a:rPr lang="en-US" sz="2400">
                <a:latin typeface="Comic Sans MS" pitchFamily="66" charset="0"/>
              </a:rPr>
              <a:t>it cannot carry molecules of oxygen through the bloodstream (like a red blood cell); </a:t>
            </a:r>
            <a:endParaRPr lang="tr-TR" sz="2400">
              <a:latin typeface="Comic Sans MS" pitchFamily="66" charset="0"/>
            </a:endParaRPr>
          </a:p>
          <a:p>
            <a:pPr lvl="1">
              <a:lnSpc>
                <a:spcPct val="80000"/>
              </a:lnSpc>
            </a:pPr>
            <a:r>
              <a:rPr lang="en-US" sz="2400">
                <a:latin typeface="Comic Sans MS" pitchFamily="66" charset="0"/>
              </a:rPr>
              <a:t>and it cannot fire electrochemical</a:t>
            </a:r>
            <a:r>
              <a:rPr lang="tr-TR" sz="2400" b="1">
                <a:latin typeface="Comic Sans MS" pitchFamily="66" charset="0"/>
              </a:rPr>
              <a:t> </a:t>
            </a:r>
            <a:r>
              <a:rPr lang="tr-TR" sz="2400">
                <a:latin typeface="Comic Sans MS" pitchFamily="66" charset="0"/>
              </a:rPr>
              <a:t>signals</a:t>
            </a:r>
            <a:r>
              <a:rPr lang="tr-TR" sz="2400" b="1">
                <a:latin typeface="Comic Sans MS" pitchFamily="66" charset="0"/>
              </a:rPr>
              <a:t> </a:t>
            </a:r>
            <a:r>
              <a:rPr lang="en-US" sz="2400">
                <a:latin typeface="Comic Sans MS" pitchFamily="66" charset="0"/>
              </a:rPr>
              <a:t>to other cells (like a nerve cell). </a:t>
            </a:r>
          </a:p>
          <a:p>
            <a:pPr>
              <a:lnSpc>
                <a:spcPct val="80000"/>
              </a:lnSpc>
            </a:pPr>
            <a:r>
              <a:rPr lang="en-US" sz="2800">
                <a:latin typeface="Comic Sans MS" pitchFamily="66" charset="0"/>
              </a:rPr>
              <a:t>However, unspecialized stem cells can give rise to specialized cells, including heart muscle cells, blood cells, or nerve cells. </a:t>
            </a:r>
            <a:endParaRPr lang="tr-TR" sz="2800">
              <a:latin typeface="Comic Sans MS" pitchFamily="66" charset="0"/>
            </a:endParaRPr>
          </a:p>
          <a:p>
            <a:pPr lvl="1">
              <a:lnSpc>
                <a:spcPct val="80000"/>
              </a:lnSpc>
            </a:pPr>
            <a:endParaRPr lang="tr-TR" sz="2400">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p:txBody>
          <a:bodyPr/>
          <a:lstStyle/>
          <a:p>
            <a:pPr eaLnBrk="1" hangingPunct="1"/>
            <a:r>
              <a:rPr lang="en-US" smtClean="0"/>
              <a:t>In vitro coculture of HSCs with osteoblasts</a:t>
            </a:r>
            <a:r>
              <a:rPr lang="tr-TR" smtClean="0"/>
              <a:t> </a:t>
            </a:r>
            <a:r>
              <a:rPr lang="en-US" smtClean="0"/>
              <a:t>can expand the HSC population </a:t>
            </a:r>
            <a:endParaRPr lang="tr-TR" smtClean="0"/>
          </a:p>
          <a:p>
            <a:pPr eaLnBrk="1" hangingPunct="1"/>
            <a:r>
              <a:rPr lang="en-US" smtClean="0"/>
              <a:t>depletion of osteoblasts</a:t>
            </a:r>
            <a:r>
              <a:rPr lang="tr-TR" smtClean="0"/>
              <a:t> </a:t>
            </a:r>
            <a:r>
              <a:rPr lang="en-US" smtClean="0"/>
              <a:t>leads to loss of hematopoietic tissue</a:t>
            </a:r>
            <a:r>
              <a:rPr lang="tr-TR" smtClean="0"/>
              <a:t>.</a:t>
            </a:r>
          </a:p>
          <a:p>
            <a:pPr eaLnBrk="1" hangingPunct="1"/>
            <a:r>
              <a:rPr lang="en-US" smtClean="0"/>
              <a:t>In addition, N-cadherin is a key</a:t>
            </a:r>
            <a:r>
              <a:rPr lang="tr-TR" smtClean="0"/>
              <a:t> </a:t>
            </a:r>
            <a:r>
              <a:rPr lang="en-US" smtClean="0"/>
              <a:t>target of Angiopoietin-1 (Ang-1)/Tie-2 signaling</a:t>
            </a:r>
            <a:r>
              <a:rPr lang="tr-TR" smtClean="0"/>
              <a:t> </a:t>
            </a:r>
            <a:r>
              <a:rPr lang="en-US" smtClean="0"/>
              <a:t>that maintains HSC quiescence</a:t>
            </a:r>
          </a:p>
          <a:p>
            <a:pPr eaLnBrk="1" hangingPunct="1"/>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normAutofit fontScale="90000"/>
          </a:bodyPr>
          <a:lstStyle/>
          <a:p>
            <a:pPr eaLnBrk="1" hangingPunct="1"/>
            <a:r>
              <a:rPr lang="en-US" sz="2800" b="1" smtClean="0"/>
              <a:t>The niche</a:t>
            </a:r>
            <a:br>
              <a:rPr lang="en-US" sz="2800" b="1" smtClean="0"/>
            </a:br>
            <a:r>
              <a:rPr lang="en-US" sz="2800" b="1" smtClean="0"/>
              <a:t>that regulates the birth and differentiation of</a:t>
            </a:r>
            <a:br>
              <a:rPr lang="en-US" sz="2800" b="1" smtClean="0"/>
            </a:br>
            <a:r>
              <a:rPr lang="en-US" sz="2800" b="1" smtClean="0"/>
              <a:t>blood-forming </a:t>
            </a:r>
            <a:r>
              <a:rPr lang="tr-TR" sz="2800" b="1" smtClean="0"/>
              <a:t>HSCs</a:t>
            </a:r>
            <a:endParaRPr lang="en-US" sz="2800" smtClean="0"/>
          </a:p>
        </p:txBody>
      </p:sp>
      <p:sp>
        <p:nvSpPr>
          <p:cNvPr id="51203" name="Rectangle 5"/>
          <p:cNvSpPr>
            <a:spLocks noGrp="1" noChangeArrowheads="1"/>
          </p:cNvSpPr>
          <p:nvPr>
            <p:ph type="body" sz="half" idx="1"/>
          </p:nvPr>
        </p:nvSpPr>
        <p:spPr>
          <a:xfrm>
            <a:off x="611188" y="1989138"/>
            <a:ext cx="4038600" cy="4525962"/>
          </a:xfrm>
        </p:spPr>
        <p:txBody>
          <a:bodyPr/>
          <a:lstStyle/>
          <a:p>
            <a:pPr eaLnBrk="1" hangingPunct="1"/>
            <a:r>
              <a:rPr lang="tr-TR" sz="2000" smtClean="0"/>
              <a:t>D</a:t>
            </a:r>
            <a:r>
              <a:rPr lang="en-US" sz="2000" smtClean="0"/>
              <a:t>epleting osteoblasts of a</a:t>
            </a:r>
            <a:r>
              <a:rPr lang="tr-TR" sz="2000" smtClean="0"/>
              <a:t> </a:t>
            </a:r>
            <a:r>
              <a:rPr lang="en-US" sz="2000" smtClean="0"/>
              <a:t>receptor for bone morphogenetic protein (BMP)</a:t>
            </a:r>
            <a:r>
              <a:rPr lang="tr-TR" sz="2000" smtClean="0"/>
              <a:t> </a:t>
            </a:r>
            <a:r>
              <a:rPr lang="en-US" sz="2000" smtClean="0"/>
              <a:t>caused a doubling in both the osteoblast</a:t>
            </a:r>
            <a:r>
              <a:rPr lang="tr-TR" sz="2000" smtClean="0"/>
              <a:t> </a:t>
            </a:r>
            <a:r>
              <a:rPr lang="en-US" sz="2000" smtClean="0"/>
              <a:t>population and the stem-cell population.</a:t>
            </a:r>
            <a:endParaRPr lang="tr-TR" sz="2000" smtClean="0"/>
          </a:p>
          <a:p>
            <a:pPr eaLnBrk="1" hangingPunct="1"/>
            <a:endParaRPr lang="tr-TR" sz="2000" smtClean="0"/>
          </a:p>
          <a:p>
            <a:pPr eaLnBrk="1" hangingPunct="1"/>
            <a:r>
              <a:rPr lang="en-US" sz="2000" smtClean="0"/>
              <a:t>expansion of the stem-cell</a:t>
            </a:r>
            <a:r>
              <a:rPr lang="tr-TR" sz="2000" smtClean="0"/>
              <a:t> </a:t>
            </a:r>
            <a:r>
              <a:rPr lang="en-US" sz="2000" smtClean="0"/>
              <a:t>population when they increased the numbers of</a:t>
            </a:r>
            <a:r>
              <a:rPr lang="tr-TR" sz="2000" smtClean="0"/>
              <a:t> </a:t>
            </a:r>
            <a:r>
              <a:rPr lang="en-US" sz="2000" smtClean="0"/>
              <a:t>osteoblasts by using parathyroid hormone (PTH).</a:t>
            </a:r>
          </a:p>
          <a:p>
            <a:pPr eaLnBrk="1" hangingPunct="1"/>
            <a:endParaRPr lang="en-US" sz="2000" smtClean="0"/>
          </a:p>
          <a:p>
            <a:pPr eaLnBrk="1" hangingPunct="1"/>
            <a:endParaRPr lang="en-US" sz="2000" smtClean="0"/>
          </a:p>
        </p:txBody>
      </p:sp>
      <p:pic>
        <p:nvPicPr>
          <p:cNvPr id="51204" name="Picture 7"/>
          <p:cNvPicPr>
            <a:picLocks noGrp="1" noChangeAspect="1" noChangeArrowheads="1"/>
          </p:cNvPicPr>
          <p:nvPr>
            <p:ph sz="half" idx="2"/>
          </p:nvPr>
        </p:nvPicPr>
        <p:blipFill>
          <a:blip r:embed="rId2"/>
          <a:srcRect/>
          <a:stretch>
            <a:fillRect/>
          </a:stretch>
        </p:blipFill>
        <p:spPr>
          <a:xfrm>
            <a:off x="5146675" y="1600200"/>
            <a:ext cx="3041650" cy="4525963"/>
          </a:xfrm>
        </p:spPr>
      </p:pic>
      <p:sp>
        <p:nvSpPr>
          <p:cNvPr id="51205" name="Rectangle 8"/>
          <p:cNvSpPr>
            <a:spLocks noChangeArrowheads="1"/>
          </p:cNvSpPr>
          <p:nvPr/>
        </p:nvSpPr>
        <p:spPr bwMode="auto">
          <a:xfrm>
            <a:off x="5518150" y="6288088"/>
            <a:ext cx="2438400" cy="304800"/>
          </a:xfrm>
          <a:prstGeom prst="rect">
            <a:avLst/>
          </a:prstGeom>
          <a:noFill/>
          <a:ln w="9525">
            <a:noFill/>
            <a:miter lim="800000"/>
            <a:headEnd/>
            <a:tailEnd/>
          </a:ln>
        </p:spPr>
        <p:txBody>
          <a:bodyPr wrap="none">
            <a:spAutoFit/>
          </a:bodyPr>
          <a:lstStyle/>
          <a:p>
            <a:r>
              <a:rPr lang="en-US" sz="1400" b="1" i="1"/>
              <a:t>Nature </a:t>
            </a:r>
            <a:r>
              <a:rPr lang="en-US" sz="1400" b="1"/>
              <a:t>425, 836–841 (2003)</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a:xfrm>
            <a:off x="457200" y="274638"/>
            <a:ext cx="8229600" cy="850900"/>
          </a:xfrm>
        </p:spPr>
        <p:txBody>
          <a:bodyPr/>
          <a:lstStyle/>
          <a:p>
            <a:pPr eaLnBrk="1" hangingPunct="1"/>
            <a:r>
              <a:rPr lang="en-US" sz="3200" smtClean="0"/>
              <a:t>HSC niche</a:t>
            </a:r>
            <a:r>
              <a:rPr lang="tr-TR" sz="3200" smtClean="0"/>
              <a:t> (unknowns)</a:t>
            </a:r>
            <a:endParaRPr lang="en-US" sz="3200" smtClean="0"/>
          </a:p>
        </p:txBody>
      </p:sp>
      <p:sp>
        <p:nvSpPr>
          <p:cNvPr id="53251" name="Rectangle 5"/>
          <p:cNvSpPr>
            <a:spLocks noGrp="1" noChangeArrowheads="1"/>
          </p:cNvSpPr>
          <p:nvPr>
            <p:ph type="body" sz="half" idx="1"/>
          </p:nvPr>
        </p:nvSpPr>
        <p:spPr>
          <a:xfrm>
            <a:off x="0" y="1052513"/>
            <a:ext cx="4506913" cy="4525962"/>
          </a:xfrm>
        </p:spPr>
        <p:txBody>
          <a:bodyPr>
            <a:normAutofit lnSpcReduction="10000"/>
          </a:bodyPr>
          <a:lstStyle/>
          <a:p>
            <a:pPr eaLnBrk="1" hangingPunct="1">
              <a:lnSpc>
                <a:spcPct val="80000"/>
              </a:lnSpc>
            </a:pPr>
            <a:r>
              <a:rPr lang="en-US" sz="2000" smtClean="0"/>
              <a:t>BMP4 is expressed in osteoblastic cells, but</a:t>
            </a:r>
            <a:r>
              <a:rPr lang="tr-TR" sz="2000" smtClean="0"/>
              <a:t> </a:t>
            </a:r>
            <a:r>
              <a:rPr lang="en-US" sz="2000" smtClean="0"/>
              <a:t>which type of receptor is expressed in HSCs is unknown. </a:t>
            </a:r>
            <a:endParaRPr lang="tr-TR" sz="2000" smtClean="0"/>
          </a:p>
          <a:p>
            <a:pPr eaLnBrk="1" hangingPunct="1">
              <a:lnSpc>
                <a:spcPct val="80000"/>
              </a:lnSpc>
            </a:pPr>
            <a:r>
              <a:rPr lang="en-US" sz="2000" smtClean="0">
                <a:solidFill>
                  <a:srgbClr val="FF0000"/>
                </a:solidFill>
              </a:rPr>
              <a:t>The Wnt signal is important for stem cell</a:t>
            </a:r>
            <a:r>
              <a:rPr lang="tr-TR" sz="2000" smtClean="0">
                <a:solidFill>
                  <a:srgbClr val="FF0000"/>
                </a:solidFill>
              </a:rPr>
              <a:t> </a:t>
            </a:r>
            <a:r>
              <a:rPr lang="en-US" sz="2000" smtClean="0">
                <a:solidFill>
                  <a:srgbClr val="FF0000"/>
                </a:solidFill>
              </a:rPr>
              <a:t>self-renewal, but which Wnts are present in the niche is unknown. </a:t>
            </a:r>
            <a:endParaRPr lang="tr-TR" sz="2000" smtClean="0">
              <a:solidFill>
                <a:srgbClr val="FF0000"/>
              </a:solidFill>
            </a:endParaRPr>
          </a:p>
          <a:p>
            <a:pPr eaLnBrk="1" hangingPunct="1">
              <a:lnSpc>
                <a:spcPct val="80000"/>
              </a:lnSpc>
            </a:pPr>
            <a:r>
              <a:rPr lang="en-US" sz="2000" smtClean="0"/>
              <a:t>The same is true for FGF and</a:t>
            </a:r>
            <a:r>
              <a:rPr lang="tr-TR" sz="2000" smtClean="0"/>
              <a:t> </a:t>
            </a:r>
            <a:r>
              <a:rPr lang="en-US" sz="2000" smtClean="0"/>
              <a:t>hedgehog. In vitro data suggest they affect HSC behavior; however, whether they are present as niche</a:t>
            </a:r>
            <a:r>
              <a:rPr lang="tr-TR" sz="2000" smtClean="0"/>
              <a:t> </a:t>
            </a:r>
            <a:r>
              <a:rPr lang="en-US" sz="2000" smtClean="0"/>
              <a:t>signals is unknown. </a:t>
            </a:r>
            <a:endParaRPr lang="tr-TR" sz="2000" smtClean="0"/>
          </a:p>
          <a:p>
            <a:pPr eaLnBrk="1" hangingPunct="1">
              <a:lnSpc>
                <a:spcPct val="80000"/>
              </a:lnSpc>
            </a:pPr>
            <a:r>
              <a:rPr lang="en-US" sz="2000" smtClean="0">
                <a:solidFill>
                  <a:srgbClr val="FF0000"/>
                </a:solidFill>
              </a:rPr>
              <a:t>Different types of stromal cells (illustrated as different colors and shapes) may</a:t>
            </a:r>
            <a:r>
              <a:rPr lang="tr-TR" sz="2000" smtClean="0">
                <a:solidFill>
                  <a:srgbClr val="FF0000"/>
                </a:solidFill>
              </a:rPr>
              <a:t> </a:t>
            </a:r>
            <a:r>
              <a:rPr lang="en-US" sz="2000" smtClean="0">
                <a:solidFill>
                  <a:srgbClr val="FF0000"/>
                </a:solidFill>
              </a:rPr>
              <a:t>regulate stem cell activation, proliferation, and differentiation by secreting different microenvironmental</a:t>
            </a:r>
            <a:r>
              <a:rPr lang="tr-TR" sz="2000" smtClean="0">
                <a:solidFill>
                  <a:srgbClr val="FF0000"/>
                </a:solidFill>
              </a:rPr>
              <a:t> </a:t>
            </a:r>
            <a:r>
              <a:rPr lang="en-US" sz="2000" smtClean="0">
                <a:solidFill>
                  <a:srgbClr val="FF0000"/>
                </a:solidFill>
              </a:rPr>
              <a:t>signals.</a:t>
            </a:r>
            <a:r>
              <a:rPr lang="en-US" sz="2000" smtClean="0"/>
              <a:t> </a:t>
            </a:r>
            <a:endParaRPr lang="tr-TR" sz="2000" smtClean="0"/>
          </a:p>
          <a:p>
            <a:pPr eaLnBrk="1" hangingPunct="1">
              <a:lnSpc>
                <a:spcPct val="80000"/>
              </a:lnSpc>
            </a:pPr>
            <a:r>
              <a:rPr lang="en-US" sz="2000" smtClean="0"/>
              <a:t>Finally, maturated blood cells migrate and infiltrate into blood vessel.</a:t>
            </a:r>
          </a:p>
          <a:p>
            <a:pPr eaLnBrk="1" hangingPunct="1">
              <a:lnSpc>
                <a:spcPct val="80000"/>
              </a:lnSpc>
            </a:pPr>
            <a:endParaRPr lang="en-US" sz="2000" smtClean="0"/>
          </a:p>
        </p:txBody>
      </p:sp>
      <p:pic>
        <p:nvPicPr>
          <p:cNvPr id="53252" name="Picture 7"/>
          <p:cNvPicPr>
            <a:picLocks noGrp="1" noChangeAspect="1" noChangeArrowheads="1"/>
          </p:cNvPicPr>
          <p:nvPr>
            <p:ph sz="half" idx="2"/>
          </p:nvPr>
        </p:nvPicPr>
        <p:blipFill>
          <a:blip r:embed="rId2"/>
          <a:srcRect/>
          <a:stretch>
            <a:fillRect/>
          </a:stretch>
        </p:blipFill>
        <p:spPr>
          <a:xfrm>
            <a:off x="4648200" y="1890713"/>
            <a:ext cx="4038600" cy="3944937"/>
          </a:xfrm>
        </p:spPr>
      </p:pic>
      <p:sp>
        <p:nvSpPr>
          <p:cNvPr id="53253" name="Rectangle 8"/>
          <p:cNvSpPr>
            <a:spLocks noChangeArrowheads="1"/>
          </p:cNvSpPr>
          <p:nvPr/>
        </p:nvSpPr>
        <p:spPr bwMode="auto">
          <a:xfrm>
            <a:off x="5148263" y="6076950"/>
            <a:ext cx="2952750" cy="304800"/>
          </a:xfrm>
          <a:prstGeom prst="rect">
            <a:avLst/>
          </a:prstGeom>
          <a:noFill/>
          <a:ln w="9525">
            <a:noFill/>
            <a:miter lim="800000"/>
            <a:headEnd/>
            <a:tailEnd/>
          </a:ln>
        </p:spPr>
        <p:txBody>
          <a:bodyPr>
            <a:spAutoFit/>
          </a:bodyPr>
          <a:lstStyle/>
          <a:p>
            <a:r>
              <a:rPr lang="en-US" sz="1400" b="1"/>
              <a:t>Annu. Rev. Cell Dev. Biol.</a:t>
            </a:r>
            <a:r>
              <a:rPr lang="tr-TR" sz="1400" b="1"/>
              <a:t> 2005</a:t>
            </a:r>
            <a:endParaRPr lang="en-US" sz="1400" b="1"/>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b="1" smtClean="0"/>
              <a:t>The Epithelial Stem Cell Niche</a:t>
            </a:r>
            <a:endParaRPr lang="en-US" smtClean="0"/>
          </a:p>
        </p:txBody>
      </p:sp>
      <p:sp>
        <p:nvSpPr>
          <p:cNvPr id="54275" name="Rectangle 3"/>
          <p:cNvSpPr>
            <a:spLocks noGrp="1" noChangeArrowheads="1"/>
          </p:cNvSpPr>
          <p:nvPr>
            <p:ph type="body" idx="1"/>
          </p:nvPr>
        </p:nvSpPr>
        <p:spPr/>
        <p:txBody>
          <a:bodyPr/>
          <a:lstStyle/>
          <a:p>
            <a:pPr eaLnBrk="1" hangingPunct="1"/>
            <a:r>
              <a:rPr lang="en-US" sz="2800" smtClean="0"/>
              <a:t>Skin, provides an excellent system for studying</a:t>
            </a:r>
            <a:r>
              <a:rPr lang="tr-TR" sz="2800" smtClean="0"/>
              <a:t> </a:t>
            </a:r>
            <a:r>
              <a:rPr lang="en-US" sz="2800" smtClean="0"/>
              <a:t>the molecular mechanisms that regulate stem</a:t>
            </a:r>
            <a:r>
              <a:rPr lang="tr-TR" sz="2800" smtClean="0"/>
              <a:t> </a:t>
            </a:r>
            <a:r>
              <a:rPr lang="en-US" sz="2800" smtClean="0"/>
              <a:t>cell self-renewal</a:t>
            </a:r>
            <a:r>
              <a:rPr lang="tr-TR" sz="2800" smtClean="0"/>
              <a:t>, </a:t>
            </a:r>
            <a:r>
              <a:rPr lang="en-US" sz="2800" smtClean="0"/>
              <a:t>proliferation, migration, and</a:t>
            </a:r>
            <a:r>
              <a:rPr lang="tr-TR" sz="2800" smtClean="0"/>
              <a:t> </a:t>
            </a:r>
            <a:r>
              <a:rPr lang="en-US" sz="2800" smtClean="0"/>
              <a:t>lineage commitment</a:t>
            </a:r>
            <a:endParaRPr lang="tr-TR" sz="2800" smtClean="0"/>
          </a:p>
          <a:p>
            <a:pPr eaLnBrk="1" hangingPunct="1"/>
            <a:r>
              <a:rPr lang="en-US" sz="2800" smtClean="0"/>
              <a:t>Each hair follicle is composed of a permanent</a:t>
            </a:r>
            <a:r>
              <a:rPr lang="tr-TR" sz="2800" smtClean="0"/>
              <a:t> </a:t>
            </a:r>
            <a:r>
              <a:rPr lang="en-US" sz="2800" smtClean="0"/>
              <a:t>portion, which includes sebaceous glands</a:t>
            </a:r>
            <a:r>
              <a:rPr lang="tr-TR" sz="2800" smtClean="0"/>
              <a:t> </a:t>
            </a:r>
            <a:r>
              <a:rPr lang="en-US" sz="2800" smtClean="0"/>
              <a:t>and the underlying bulge area</a:t>
            </a:r>
            <a:endParaRPr lang="tr-TR" sz="2800" smtClean="0"/>
          </a:p>
          <a:p>
            <a:pPr eaLnBrk="1" hangingPunct="1"/>
            <a:r>
              <a:rPr lang="en-US" sz="2800" smtClean="0"/>
              <a:t>The bulge area functions as a niche,</a:t>
            </a:r>
            <a:r>
              <a:rPr lang="tr-TR" sz="2800" smtClean="0"/>
              <a:t> </a:t>
            </a:r>
            <a:r>
              <a:rPr lang="en-US" sz="2800" smtClean="0"/>
              <a:t>where epithelial stem cells (are located and maintained</a:t>
            </a:r>
          </a:p>
          <a:p>
            <a:pPr eaLnBrk="1" hangingPunct="1"/>
            <a:endParaRPr lang="en-US" sz="2800" smtClean="0"/>
          </a:p>
          <a:p>
            <a:pPr eaLnBrk="1" hangingPunct="1"/>
            <a:endParaRPr lang="en-US" sz="2800" smtClean="0"/>
          </a:p>
          <a:p>
            <a:pPr eaLnBrk="1" hangingPunct="1"/>
            <a:endParaRPr lang="en-US" sz="2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457200" y="274638"/>
            <a:ext cx="8229600" cy="633412"/>
          </a:xfrm>
        </p:spPr>
        <p:txBody>
          <a:bodyPr/>
          <a:lstStyle/>
          <a:p>
            <a:pPr eaLnBrk="1" hangingPunct="1"/>
            <a:r>
              <a:rPr lang="tr-TR" sz="3200" smtClean="0"/>
              <a:t>E</a:t>
            </a:r>
            <a:r>
              <a:rPr lang="en-US" sz="3200" smtClean="0"/>
              <a:t>pidermal stem cells</a:t>
            </a:r>
          </a:p>
        </p:txBody>
      </p:sp>
      <p:sp>
        <p:nvSpPr>
          <p:cNvPr id="55299" name="Rectangle 5"/>
          <p:cNvSpPr>
            <a:spLocks noGrp="1" noChangeArrowheads="1"/>
          </p:cNvSpPr>
          <p:nvPr>
            <p:ph type="body" sz="half" idx="1"/>
          </p:nvPr>
        </p:nvSpPr>
        <p:spPr>
          <a:xfrm>
            <a:off x="457200" y="1268413"/>
            <a:ext cx="4038600" cy="5113337"/>
          </a:xfrm>
        </p:spPr>
        <p:txBody>
          <a:bodyPr/>
          <a:lstStyle/>
          <a:p>
            <a:pPr eaLnBrk="1" hangingPunct="1">
              <a:lnSpc>
                <a:spcPct val="90000"/>
              </a:lnSpc>
            </a:pPr>
            <a:r>
              <a:rPr lang="en-US" sz="2000" smtClean="0"/>
              <a:t>Stem cells are located in the bulge region of the hair follicle</a:t>
            </a:r>
            <a:r>
              <a:rPr lang="tr-TR" sz="2000" smtClean="0"/>
              <a:t> </a:t>
            </a:r>
            <a:r>
              <a:rPr lang="en-US" sz="2000" smtClean="0"/>
              <a:t>beneath the sebaceous gland. </a:t>
            </a:r>
            <a:endParaRPr lang="tr-TR" sz="2000" smtClean="0"/>
          </a:p>
          <a:p>
            <a:pPr eaLnBrk="1" hangingPunct="1">
              <a:lnSpc>
                <a:spcPct val="90000"/>
              </a:lnSpc>
            </a:pPr>
            <a:r>
              <a:rPr lang="en-US" sz="2000" smtClean="0"/>
              <a:t>Upon activation, stem cells undergo division; the daughter cells retained in</a:t>
            </a:r>
            <a:r>
              <a:rPr lang="tr-TR" sz="2000" smtClean="0"/>
              <a:t> </a:t>
            </a:r>
            <a:r>
              <a:rPr lang="en-US" sz="2000" smtClean="0"/>
              <a:t>the bulge remain as stem cells while other daughter cells migrate down to become hair-matrix</a:t>
            </a:r>
            <a:r>
              <a:rPr lang="tr-TR" sz="2000" smtClean="0"/>
              <a:t> </a:t>
            </a:r>
            <a:r>
              <a:rPr lang="en-US" sz="2000" smtClean="0"/>
              <a:t>progenitors responsible for hair regeneration.</a:t>
            </a:r>
            <a:endParaRPr lang="tr-TR" sz="2000" smtClean="0"/>
          </a:p>
          <a:p>
            <a:pPr eaLnBrk="1" hangingPunct="1">
              <a:lnSpc>
                <a:spcPct val="90000"/>
              </a:lnSpc>
            </a:pPr>
            <a:r>
              <a:rPr lang="tr-TR" sz="2000" smtClean="0"/>
              <a:t>S</a:t>
            </a:r>
            <a:r>
              <a:rPr lang="en-US" sz="2000" smtClean="0"/>
              <a:t>tem cells can also</a:t>
            </a:r>
            <a:r>
              <a:rPr lang="tr-TR" sz="2000" smtClean="0"/>
              <a:t> </a:t>
            </a:r>
            <a:r>
              <a:rPr lang="en-US" sz="2000" smtClean="0"/>
              <a:t>migrate upward and convert to epidermal progenitors that replenish lost or damaged epidermis.</a:t>
            </a:r>
          </a:p>
          <a:p>
            <a:pPr eaLnBrk="1" hangingPunct="1">
              <a:lnSpc>
                <a:spcPct val="90000"/>
              </a:lnSpc>
            </a:pPr>
            <a:endParaRPr lang="en-US" sz="2000" smtClean="0"/>
          </a:p>
          <a:p>
            <a:pPr eaLnBrk="1" hangingPunct="1">
              <a:lnSpc>
                <a:spcPct val="90000"/>
              </a:lnSpc>
            </a:pPr>
            <a:endParaRPr lang="en-US" sz="2000" smtClean="0"/>
          </a:p>
        </p:txBody>
      </p:sp>
      <p:pic>
        <p:nvPicPr>
          <p:cNvPr id="55300" name="Picture 7"/>
          <p:cNvPicPr>
            <a:picLocks noGrp="1" noChangeAspect="1" noChangeArrowheads="1"/>
          </p:cNvPicPr>
          <p:nvPr>
            <p:ph sz="half" idx="2"/>
          </p:nvPr>
        </p:nvPicPr>
        <p:blipFill>
          <a:blip r:embed="rId2"/>
          <a:srcRect/>
          <a:stretch>
            <a:fillRect/>
          </a:stretch>
        </p:blipFill>
        <p:spPr>
          <a:xfrm>
            <a:off x="4648200" y="1674813"/>
            <a:ext cx="4495800" cy="3971925"/>
          </a:xfrm>
        </p:spPr>
      </p:pic>
      <p:sp>
        <p:nvSpPr>
          <p:cNvPr id="55301" name="Rectangle 8"/>
          <p:cNvSpPr>
            <a:spLocks noChangeArrowheads="1"/>
          </p:cNvSpPr>
          <p:nvPr/>
        </p:nvSpPr>
        <p:spPr bwMode="auto">
          <a:xfrm>
            <a:off x="5148263" y="5876925"/>
            <a:ext cx="2952750" cy="304800"/>
          </a:xfrm>
          <a:prstGeom prst="rect">
            <a:avLst/>
          </a:prstGeom>
          <a:noFill/>
          <a:ln w="9525">
            <a:noFill/>
            <a:miter lim="800000"/>
            <a:headEnd/>
            <a:tailEnd/>
          </a:ln>
        </p:spPr>
        <p:txBody>
          <a:bodyPr>
            <a:spAutoFit/>
          </a:bodyPr>
          <a:lstStyle/>
          <a:p>
            <a:r>
              <a:rPr lang="en-US" sz="1400" b="1"/>
              <a:t>Annu. Rev. Cell Dev. Biol.</a:t>
            </a:r>
            <a:r>
              <a:rPr lang="tr-TR" sz="1400" b="1"/>
              <a:t> 2005</a:t>
            </a:r>
            <a:endParaRPr lang="en-US" sz="1400" b="1"/>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188913"/>
            <a:ext cx="8229600" cy="855662"/>
          </a:xfrm>
        </p:spPr>
        <p:txBody>
          <a:bodyPr/>
          <a:lstStyle/>
          <a:p>
            <a:pPr eaLnBrk="1" hangingPunct="1"/>
            <a:r>
              <a:rPr lang="en-US" sz="3600" b="1" smtClean="0"/>
              <a:t>The Intestinal Stem Cell Niche</a:t>
            </a:r>
            <a:endParaRPr lang="en-US" sz="3600" smtClean="0"/>
          </a:p>
        </p:txBody>
      </p:sp>
      <p:sp>
        <p:nvSpPr>
          <p:cNvPr id="57347" name="Rectangle 4"/>
          <p:cNvSpPr>
            <a:spLocks noGrp="1" noChangeArrowheads="1"/>
          </p:cNvSpPr>
          <p:nvPr>
            <p:ph type="body" sz="half" idx="1"/>
          </p:nvPr>
        </p:nvSpPr>
        <p:spPr>
          <a:xfrm>
            <a:off x="457200" y="1052513"/>
            <a:ext cx="4038600" cy="4525962"/>
          </a:xfrm>
        </p:spPr>
        <p:txBody>
          <a:bodyPr>
            <a:normAutofit fontScale="92500" lnSpcReduction="10000"/>
          </a:bodyPr>
          <a:lstStyle/>
          <a:p>
            <a:pPr eaLnBrk="1" hangingPunct="1">
              <a:lnSpc>
                <a:spcPct val="80000"/>
              </a:lnSpc>
            </a:pPr>
            <a:r>
              <a:rPr lang="en-US" sz="2000" smtClean="0"/>
              <a:t>ISCs are located above the Paneth cells</a:t>
            </a:r>
            <a:r>
              <a:rPr lang="tr-TR" sz="2000" smtClean="0"/>
              <a:t>. Telomerase, Tcf4, EphB3, P-PTEN, P-Akt, 14-3-3</a:t>
            </a:r>
            <a:r>
              <a:rPr lang="tr-TR" sz="2000" i="1" smtClean="0"/>
              <a:t>ζ </a:t>
            </a:r>
            <a:r>
              <a:rPr lang="tr-TR" sz="2000" smtClean="0"/>
              <a:t>, Noggin, and Musashi-1—are expressed</a:t>
            </a:r>
          </a:p>
          <a:p>
            <a:pPr eaLnBrk="1" hangingPunct="1">
              <a:lnSpc>
                <a:spcPct val="80000"/>
              </a:lnSpc>
            </a:pPr>
            <a:endParaRPr lang="tr-TR" sz="2000" smtClean="0"/>
          </a:p>
          <a:p>
            <a:pPr eaLnBrk="1" hangingPunct="1">
              <a:lnSpc>
                <a:spcPct val="80000"/>
              </a:lnSpc>
            </a:pPr>
            <a:r>
              <a:rPr lang="en-US" sz="2000" smtClean="0"/>
              <a:t>Mesenchymal cells adjacent to the ISCs</a:t>
            </a:r>
            <a:r>
              <a:rPr lang="tr-TR" sz="2000" smtClean="0"/>
              <a:t> </a:t>
            </a:r>
            <a:r>
              <a:rPr lang="en-US" sz="2000" smtClean="0"/>
              <a:t>function as the niche.</a:t>
            </a:r>
            <a:endParaRPr lang="tr-TR" sz="2000" smtClean="0"/>
          </a:p>
          <a:p>
            <a:pPr eaLnBrk="1" hangingPunct="1">
              <a:lnSpc>
                <a:spcPct val="80000"/>
              </a:lnSpc>
            </a:pPr>
            <a:endParaRPr lang="en-US" sz="2000" smtClean="0"/>
          </a:p>
          <a:p>
            <a:pPr eaLnBrk="1" hangingPunct="1">
              <a:lnSpc>
                <a:spcPct val="80000"/>
              </a:lnSpc>
            </a:pPr>
            <a:r>
              <a:rPr lang="en-US" sz="2000" smtClean="0"/>
              <a:t>BMP4 expressed from the niche influences the ISCs</a:t>
            </a:r>
            <a:r>
              <a:rPr lang="tr-TR" sz="2000" smtClean="0"/>
              <a:t>.</a:t>
            </a:r>
          </a:p>
          <a:p>
            <a:pPr eaLnBrk="1" hangingPunct="1">
              <a:lnSpc>
                <a:spcPct val="80000"/>
              </a:lnSpc>
            </a:pPr>
            <a:endParaRPr lang="en-US" sz="2000" smtClean="0"/>
          </a:p>
          <a:p>
            <a:pPr eaLnBrk="1" hangingPunct="1">
              <a:lnSpc>
                <a:spcPct val="80000"/>
              </a:lnSpc>
            </a:pPr>
            <a:r>
              <a:rPr lang="en-US" sz="2000" smtClean="0"/>
              <a:t>Wnt signaling is present throughout the crypt</a:t>
            </a:r>
            <a:endParaRPr lang="tr-TR" sz="2000" smtClean="0"/>
          </a:p>
          <a:p>
            <a:pPr eaLnBrk="1" hangingPunct="1">
              <a:lnSpc>
                <a:spcPct val="80000"/>
              </a:lnSpc>
            </a:pPr>
            <a:endParaRPr lang="tr-TR" sz="2000" smtClean="0"/>
          </a:p>
          <a:p>
            <a:pPr eaLnBrk="1" hangingPunct="1">
              <a:lnSpc>
                <a:spcPct val="80000"/>
              </a:lnSpc>
            </a:pPr>
            <a:r>
              <a:rPr lang="en-US" sz="2000" smtClean="0"/>
              <a:t>Noggin is proposed to be a molecular switch coordinating with Wnt signaling to fully activate stem cells</a:t>
            </a:r>
            <a:r>
              <a:rPr lang="tr-TR" sz="2000" smtClean="0"/>
              <a:t> </a:t>
            </a:r>
            <a:r>
              <a:rPr lang="en-US" sz="2000" smtClean="0"/>
              <a:t>by overriding BMP restriction signaling</a:t>
            </a:r>
            <a:endParaRPr lang="en-US" sz="1800" smtClean="0"/>
          </a:p>
        </p:txBody>
      </p:sp>
      <p:pic>
        <p:nvPicPr>
          <p:cNvPr id="57348" name="Picture 6"/>
          <p:cNvPicPr>
            <a:picLocks noGrp="1" noChangeAspect="1" noChangeArrowheads="1"/>
          </p:cNvPicPr>
          <p:nvPr>
            <p:ph sz="half" idx="2"/>
          </p:nvPr>
        </p:nvPicPr>
        <p:blipFill>
          <a:blip r:embed="rId2"/>
          <a:srcRect/>
          <a:stretch>
            <a:fillRect/>
          </a:stretch>
        </p:blipFill>
        <p:spPr>
          <a:xfrm>
            <a:off x="4648200" y="1989138"/>
            <a:ext cx="4495800" cy="3382962"/>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sz="half" idx="1"/>
          </p:nvPr>
        </p:nvSpPr>
        <p:spPr>
          <a:xfrm>
            <a:off x="457200" y="620713"/>
            <a:ext cx="8229600" cy="3165475"/>
          </a:xfrm>
        </p:spPr>
        <p:txBody>
          <a:bodyPr/>
          <a:lstStyle/>
          <a:p>
            <a:pPr eaLnBrk="1" hangingPunct="1">
              <a:lnSpc>
                <a:spcPct val="90000"/>
              </a:lnSpc>
            </a:pPr>
            <a:r>
              <a:rPr lang="en-US" sz="2400" smtClean="0"/>
              <a:t>Wnt signaling plays a positive</a:t>
            </a:r>
            <a:r>
              <a:rPr lang="tr-TR" sz="2400" smtClean="0"/>
              <a:t> </a:t>
            </a:r>
            <a:r>
              <a:rPr lang="en-US" sz="2400" smtClean="0"/>
              <a:t>role in promoting ISC activation/self-renewal</a:t>
            </a:r>
            <a:endParaRPr lang="tr-TR" sz="2400" smtClean="0"/>
          </a:p>
          <a:p>
            <a:pPr eaLnBrk="1" hangingPunct="1">
              <a:lnSpc>
                <a:spcPct val="90000"/>
              </a:lnSpc>
            </a:pPr>
            <a:r>
              <a:rPr lang="en-US" sz="2400" smtClean="0"/>
              <a:t>in contrast, BMP signaling restricts</a:t>
            </a:r>
            <a:r>
              <a:rPr lang="tr-TR" sz="2400" smtClean="0"/>
              <a:t> </a:t>
            </a:r>
            <a:r>
              <a:rPr lang="en-US" sz="2400" smtClean="0"/>
              <a:t>ISC activation/self-renewal</a:t>
            </a:r>
          </a:p>
          <a:p>
            <a:pPr eaLnBrk="1" hangingPunct="1">
              <a:lnSpc>
                <a:spcPct val="90000"/>
              </a:lnSpc>
            </a:pPr>
            <a:r>
              <a:rPr lang="en-US" sz="2400" smtClean="0"/>
              <a:t>in intestine overriding</a:t>
            </a:r>
            <a:r>
              <a:rPr lang="tr-TR" sz="2400" smtClean="0"/>
              <a:t> </a:t>
            </a:r>
            <a:r>
              <a:rPr lang="en-US" sz="2400" smtClean="0"/>
              <a:t>the restriction of BMP activity by Noggin as</a:t>
            </a:r>
            <a:r>
              <a:rPr lang="tr-TR" sz="2400" smtClean="0"/>
              <a:t> </a:t>
            </a:r>
            <a:r>
              <a:rPr lang="en-US" sz="2400" smtClean="0"/>
              <a:t>well as by active Wnt signaling are required</a:t>
            </a:r>
            <a:r>
              <a:rPr lang="tr-TR" sz="2400" smtClean="0"/>
              <a:t> </a:t>
            </a:r>
            <a:r>
              <a:rPr lang="en-US" sz="2400" smtClean="0"/>
              <a:t>to fully activate stem cells and support ongoing</a:t>
            </a:r>
            <a:r>
              <a:rPr lang="tr-TR" sz="2400" smtClean="0"/>
              <a:t> </a:t>
            </a:r>
            <a:r>
              <a:rPr lang="en-US" sz="2400" smtClean="0"/>
              <a:t>regeneration</a:t>
            </a:r>
            <a:endParaRPr lang="en-US" sz="2000" smtClean="0"/>
          </a:p>
        </p:txBody>
      </p:sp>
      <p:pic>
        <p:nvPicPr>
          <p:cNvPr id="58371" name="Picture 6"/>
          <p:cNvPicPr>
            <a:picLocks noGrp="1" noChangeAspect="1" noChangeArrowheads="1"/>
          </p:cNvPicPr>
          <p:nvPr>
            <p:ph sz="half" idx="2"/>
          </p:nvPr>
        </p:nvPicPr>
        <p:blipFill>
          <a:blip r:embed="rId2"/>
          <a:srcRect/>
          <a:stretch>
            <a:fillRect/>
          </a:stretch>
        </p:blipFill>
        <p:spPr>
          <a:xfrm>
            <a:off x="3554413" y="4076700"/>
            <a:ext cx="2411412" cy="2592388"/>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850900"/>
          </a:xfrm>
        </p:spPr>
        <p:txBody>
          <a:bodyPr/>
          <a:lstStyle/>
          <a:p>
            <a:pPr eaLnBrk="1" hangingPunct="1"/>
            <a:r>
              <a:rPr lang="en-US" sz="3600" b="1" smtClean="0"/>
              <a:t>The Neural Stem Cell Niche</a:t>
            </a:r>
            <a:endParaRPr lang="en-US" sz="3600" smtClean="0"/>
          </a:p>
        </p:txBody>
      </p:sp>
      <p:sp>
        <p:nvSpPr>
          <p:cNvPr id="59395" name="Rectangle 3"/>
          <p:cNvSpPr>
            <a:spLocks noGrp="1" noChangeArrowheads="1"/>
          </p:cNvSpPr>
          <p:nvPr>
            <p:ph type="body" idx="1"/>
          </p:nvPr>
        </p:nvSpPr>
        <p:spPr/>
        <p:txBody>
          <a:bodyPr/>
          <a:lstStyle/>
          <a:p>
            <a:pPr eaLnBrk="1" hangingPunct="1">
              <a:lnSpc>
                <a:spcPct val="90000"/>
              </a:lnSpc>
            </a:pPr>
            <a:r>
              <a:rPr lang="en-US" smtClean="0"/>
              <a:t>NSCs can</a:t>
            </a:r>
            <a:r>
              <a:rPr lang="tr-TR" smtClean="0"/>
              <a:t> </a:t>
            </a:r>
            <a:r>
              <a:rPr lang="en-US" smtClean="0"/>
              <a:t>be isolated from various regions in the adult</a:t>
            </a:r>
            <a:r>
              <a:rPr lang="tr-TR" smtClean="0"/>
              <a:t> </a:t>
            </a:r>
            <a:r>
              <a:rPr lang="en-US" smtClean="0"/>
              <a:t>brain and peripheral nervous system.</a:t>
            </a:r>
          </a:p>
          <a:p>
            <a:pPr eaLnBrk="1" hangingPunct="1">
              <a:lnSpc>
                <a:spcPct val="90000"/>
              </a:lnSpc>
            </a:pPr>
            <a:r>
              <a:rPr lang="en-US" smtClean="0"/>
              <a:t>the subventricular zone (SVZ) and the</a:t>
            </a:r>
            <a:r>
              <a:rPr lang="tr-TR" smtClean="0"/>
              <a:t> </a:t>
            </a:r>
            <a:r>
              <a:rPr lang="en-US" smtClean="0"/>
              <a:t>subgranular zone (SGZ) of the hippocampus</a:t>
            </a:r>
            <a:r>
              <a:rPr lang="tr-TR" smtClean="0"/>
              <a:t> </a:t>
            </a:r>
            <a:r>
              <a:rPr lang="en-US" smtClean="0"/>
              <a:t>region are the primary and well-characterized</a:t>
            </a:r>
            <a:r>
              <a:rPr lang="tr-TR" smtClean="0"/>
              <a:t> </a:t>
            </a:r>
            <a:r>
              <a:rPr lang="en-US" smtClean="0"/>
              <a:t>regions in which NSCs reside</a:t>
            </a:r>
            <a:r>
              <a:rPr lang="tr-TR" smtClean="0"/>
              <a:t> </a:t>
            </a:r>
            <a:r>
              <a:rPr lang="en-US" smtClean="0"/>
              <a:t>and support neurogenesis in the adult brain</a:t>
            </a:r>
          </a:p>
          <a:p>
            <a:pPr eaLnBrk="1" hangingPunct="1">
              <a:lnSpc>
                <a:spcPct val="90000"/>
              </a:lnSpc>
            </a:pPr>
            <a:endParaRPr lang="en-US" smtClean="0"/>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457200" y="274638"/>
            <a:ext cx="8229600" cy="850900"/>
          </a:xfrm>
        </p:spPr>
        <p:txBody>
          <a:bodyPr/>
          <a:lstStyle/>
          <a:p>
            <a:pPr eaLnBrk="1" hangingPunct="1"/>
            <a:r>
              <a:rPr lang="en-US" sz="3600" smtClean="0"/>
              <a:t>The subventricular zone (SVZ)</a:t>
            </a:r>
          </a:p>
        </p:txBody>
      </p:sp>
      <p:sp>
        <p:nvSpPr>
          <p:cNvPr id="60419" name="Rectangle 5"/>
          <p:cNvSpPr>
            <a:spLocks noGrp="1" noChangeArrowheads="1"/>
          </p:cNvSpPr>
          <p:nvPr>
            <p:ph type="body" sz="half" idx="1"/>
          </p:nvPr>
        </p:nvSpPr>
        <p:spPr>
          <a:xfrm>
            <a:off x="468313" y="1196975"/>
            <a:ext cx="4038600" cy="4525963"/>
          </a:xfrm>
        </p:spPr>
        <p:txBody>
          <a:bodyPr>
            <a:normAutofit lnSpcReduction="10000"/>
          </a:bodyPr>
          <a:lstStyle/>
          <a:p>
            <a:pPr eaLnBrk="1" hangingPunct="1">
              <a:lnSpc>
                <a:spcPct val="90000"/>
              </a:lnSpc>
            </a:pPr>
            <a:r>
              <a:rPr lang="tr-TR" sz="2400" dirty="0" smtClean="0"/>
              <a:t>A</a:t>
            </a:r>
            <a:r>
              <a:rPr lang="en-US" sz="2400" dirty="0" err="1" smtClean="0"/>
              <a:t>strocytes</a:t>
            </a:r>
            <a:r>
              <a:rPr lang="en-US" sz="2400" dirty="0" smtClean="0"/>
              <a:t> (</a:t>
            </a:r>
            <a:r>
              <a:rPr lang="en-US" sz="2400" i="1" dirty="0" smtClean="0"/>
              <a:t>B</a:t>
            </a:r>
            <a:r>
              <a:rPr lang="en-US" sz="2400" dirty="0" smtClean="0"/>
              <a:t>) lining the ependymal cells (</a:t>
            </a:r>
            <a:r>
              <a:rPr lang="en-US" sz="2400" i="1" dirty="0" smtClean="0"/>
              <a:t>E</a:t>
            </a:r>
            <a:r>
              <a:rPr lang="en-US" sz="2400" dirty="0" smtClean="0"/>
              <a:t>) function as NSCs; they give rise to transient amplifying</a:t>
            </a:r>
            <a:r>
              <a:rPr lang="tr-TR" sz="2400" dirty="0" smtClean="0"/>
              <a:t> </a:t>
            </a:r>
            <a:r>
              <a:rPr lang="en-US" sz="2400" dirty="0" smtClean="0"/>
              <a:t>cells (</a:t>
            </a:r>
            <a:r>
              <a:rPr lang="en-US" sz="2400" i="1" dirty="0" smtClean="0"/>
              <a:t>C</a:t>
            </a:r>
            <a:r>
              <a:rPr lang="en-US" sz="2400" dirty="0" smtClean="0"/>
              <a:t>) (</a:t>
            </a:r>
            <a:r>
              <a:rPr lang="en-US" sz="2400" i="1" dirty="0" smtClean="0"/>
              <a:t>green</a:t>
            </a:r>
            <a:r>
              <a:rPr lang="en-US" sz="2400" dirty="0" smtClean="0"/>
              <a:t>), which further produce </a:t>
            </a:r>
            <a:r>
              <a:rPr lang="en-US" sz="2400" dirty="0" err="1" smtClean="0"/>
              <a:t>neuroblast</a:t>
            </a:r>
            <a:r>
              <a:rPr lang="en-US" sz="2400" dirty="0" smtClean="0"/>
              <a:t> cells (</a:t>
            </a:r>
            <a:r>
              <a:rPr lang="en-US" sz="2400" i="1" dirty="0" smtClean="0"/>
              <a:t>A</a:t>
            </a:r>
            <a:r>
              <a:rPr lang="en-US" sz="2400" dirty="0" smtClean="0"/>
              <a:t>) (</a:t>
            </a:r>
            <a:r>
              <a:rPr lang="en-US" sz="2400" i="1" dirty="0" smtClean="0"/>
              <a:t>blue</a:t>
            </a:r>
            <a:r>
              <a:rPr lang="en-US" sz="2400" dirty="0" smtClean="0"/>
              <a:t>). </a:t>
            </a:r>
            <a:endParaRPr lang="tr-TR" sz="2400" dirty="0" smtClean="0"/>
          </a:p>
          <a:p>
            <a:pPr eaLnBrk="1" hangingPunct="1">
              <a:lnSpc>
                <a:spcPct val="90000"/>
              </a:lnSpc>
            </a:pPr>
            <a:r>
              <a:rPr lang="en-US" sz="2400" dirty="0" smtClean="0"/>
              <a:t>Endothelial </a:t>
            </a:r>
            <a:r>
              <a:rPr lang="en-US" sz="2400" dirty="0" smtClean="0"/>
              <a:t>cells in the blood vessel/</a:t>
            </a:r>
            <a:r>
              <a:rPr lang="tr-TR" sz="2400" dirty="0" smtClean="0"/>
              <a:t> </a:t>
            </a:r>
            <a:r>
              <a:rPr lang="en-US" sz="2400" dirty="0" smtClean="0"/>
              <a:t>laminar maintain contact with astrocytes, which regulate NSC self-renewal and proliferation by</a:t>
            </a:r>
            <a:r>
              <a:rPr lang="tr-TR" sz="2400" dirty="0" smtClean="0"/>
              <a:t> </a:t>
            </a:r>
            <a:r>
              <a:rPr lang="en-US" sz="2400" dirty="0" smtClean="0"/>
              <a:t>generating different types of signals.</a:t>
            </a:r>
          </a:p>
          <a:p>
            <a:pPr eaLnBrk="1" hangingPunct="1">
              <a:lnSpc>
                <a:spcPct val="90000"/>
              </a:lnSpc>
            </a:pPr>
            <a:endParaRPr lang="en-US" sz="2000" dirty="0" smtClean="0"/>
          </a:p>
        </p:txBody>
      </p:sp>
      <p:pic>
        <p:nvPicPr>
          <p:cNvPr id="60420" name="Picture 7"/>
          <p:cNvPicPr>
            <a:picLocks noGrp="1" noChangeAspect="1" noChangeArrowheads="1"/>
          </p:cNvPicPr>
          <p:nvPr>
            <p:ph sz="half" idx="2"/>
          </p:nvPr>
        </p:nvPicPr>
        <p:blipFill>
          <a:blip r:embed="rId2"/>
          <a:srcRect/>
          <a:stretch>
            <a:fillRect/>
          </a:stretch>
        </p:blipFill>
        <p:spPr>
          <a:xfrm>
            <a:off x="5454650" y="1125538"/>
            <a:ext cx="2679700" cy="5000625"/>
          </a:xfrm>
        </p:spPr>
      </p:pic>
      <p:sp>
        <p:nvSpPr>
          <p:cNvPr id="60421" name="Text Box 8"/>
          <p:cNvSpPr txBox="1">
            <a:spLocks noChangeArrowheads="1"/>
          </p:cNvSpPr>
          <p:nvPr/>
        </p:nvSpPr>
        <p:spPr bwMode="auto">
          <a:xfrm>
            <a:off x="5487988" y="6307138"/>
            <a:ext cx="2636837" cy="304800"/>
          </a:xfrm>
          <a:prstGeom prst="rect">
            <a:avLst/>
          </a:prstGeom>
          <a:noFill/>
          <a:ln w="9525">
            <a:noFill/>
            <a:miter lim="800000"/>
            <a:headEnd/>
            <a:tailEnd/>
          </a:ln>
        </p:spPr>
        <p:txBody>
          <a:bodyPr wrap="none">
            <a:spAutoFit/>
          </a:bodyPr>
          <a:lstStyle/>
          <a:p>
            <a:r>
              <a:rPr lang="tr-TR" sz="1400" b="1"/>
              <a:t>Curr.Opin. Genet. Dev 12:543</a:t>
            </a:r>
            <a:endParaRPr lang="en-US" sz="1400" b="1"/>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457200" y="274638"/>
            <a:ext cx="8229600" cy="633412"/>
          </a:xfrm>
        </p:spPr>
        <p:txBody>
          <a:bodyPr>
            <a:normAutofit fontScale="90000"/>
          </a:bodyPr>
          <a:lstStyle/>
          <a:p>
            <a:pPr eaLnBrk="1" hangingPunct="1"/>
            <a:r>
              <a:rPr lang="tr-TR" sz="4000" smtClean="0"/>
              <a:t>The subgranular </a:t>
            </a:r>
            <a:r>
              <a:rPr lang="en-US" sz="4000" smtClean="0"/>
              <a:t>zone (SGZ)</a:t>
            </a:r>
          </a:p>
        </p:txBody>
      </p:sp>
      <p:sp>
        <p:nvSpPr>
          <p:cNvPr id="61443" name="Rectangle 5"/>
          <p:cNvSpPr>
            <a:spLocks noGrp="1" noChangeArrowheads="1"/>
          </p:cNvSpPr>
          <p:nvPr>
            <p:ph type="body" sz="half" idx="1"/>
          </p:nvPr>
        </p:nvSpPr>
        <p:spPr/>
        <p:txBody>
          <a:bodyPr/>
          <a:lstStyle/>
          <a:p>
            <a:pPr eaLnBrk="1" hangingPunct="1"/>
            <a:r>
              <a:rPr lang="tr-TR" sz="2800" dirty="0" smtClean="0"/>
              <a:t>A</a:t>
            </a:r>
            <a:r>
              <a:rPr lang="en-US" sz="2800" dirty="0" err="1" smtClean="0"/>
              <a:t>strocytes</a:t>
            </a:r>
            <a:r>
              <a:rPr lang="en-US" sz="2800" dirty="0" smtClean="0"/>
              <a:t> (</a:t>
            </a:r>
            <a:r>
              <a:rPr lang="en-US" sz="2800" i="1" dirty="0" smtClean="0"/>
              <a:t>B</a:t>
            </a:r>
            <a:r>
              <a:rPr lang="en-US" sz="2800" dirty="0" smtClean="0"/>
              <a:t>) directly attach to the blood vessel and</a:t>
            </a:r>
            <a:r>
              <a:rPr lang="tr-TR" sz="2800" dirty="0" smtClean="0"/>
              <a:t> </a:t>
            </a:r>
            <a:r>
              <a:rPr lang="en-US" sz="2800" dirty="0" smtClean="0"/>
              <a:t>receive signals from the endothelial cells that direct NSCs to undergo self-renewal, proliferation (</a:t>
            </a:r>
            <a:r>
              <a:rPr lang="en-US" sz="2800" i="1" dirty="0" smtClean="0"/>
              <a:t>D</a:t>
            </a:r>
            <a:r>
              <a:rPr lang="en-US" sz="2800" dirty="0" smtClean="0"/>
              <a:t>),</a:t>
            </a:r>
            <a:r>
              <a:rPr lang="tr-TR" sz="2800" dirty="0" smtClean="0"/>
              <a:t> </a:t>
            </a:r>
            <a:r>
              <a:rPr lang="en-US" sz="2800" dirty="0" smtClean="0"/>
              <a:t>and differentiation (</a:t>
            </a:r>
            <a:r>
              <a:rPr lang="en-US" sz="2800" i="1" dirty="0" smtClean="0"/>
              <a:t>G</a:t>
            </a:r>
            <a:r>
              <a:rPr lang="en-US" sz="2800" dirty="0" smtClean="0"/>
              <a:t>).</a:t>
            </a:r>
          </a:p>
          <a:p>
            <a:pPr eaLnBrk="1" hangingPunct="1"/>
            <a:endParaRPr lang="en-US" sz="2800" dirty="0" smtClean="0"/>
          </a:p>
        </p:txBody>
      </p:sp>
      <p:pic>
        <p:nvPicPr>
          <p:cNvPr id="61444" name="Picture 7"/>
          <p:cNvPicPr>
            <a:picLocks noGrp="1" noChangeAspect="1" noChangeArrowheads="1"/>
          </p:cNvPicPr>
          <p:nvPr>
            <p:ph sz="half" idx="2"/>
          </p:nvPr>
        </p:nvPicPr>
        <p:blipFill>
          <a:blip r:embed="rId2"/>
          <a:srcRect/>
          <a:stretch>
            <a:fillRect/>
          </a:stretch>
        </p:blipFill>
        <p:spPr>
          <a:xfrm>
            <a:off x="5570538" y="1600200"/>
            <a:ext cx="2193925" cy="4525963"/>
          </a:xfrm>
        </p:spPr>
      </p:pic>
      <p:sp>
        <p:nvSpPr>
          <p:cNvPr id="61445" name="Text Box 8"/>
          <p:cNvSpPr txBox="1">
            <a:spLocks noChangeArrowheads="1"/>
          </p:cNvSpPr>
          <p:nvPr/>
        </p:nvSpPr>
        <p:spPr bwMode="auto">
          <a:xfrm>
            <a:off x="5487988" y="6307138"/>
            <a:ext cx="2636837" cy="304800"/>
          </a:xfrm>
          <a:prstGeom prst="rect">
            <a:avLst/>
          </a:prstGeom>
          <a:noFill/>
          <a:ln w="9525">
            <a:noFill/>
            <a:miter lim="800000"/>
            <a:headEnd/>
            <a:tailEnd/>
          </a:ln>
        </p:spPr>
        <p:txBody>
          <a:bodyPr wrap="none">
            <a:spAutoFit/>
          </a:bodyPr>
          <a:lstStyle/>
          <a:p>
            <a:r>
              <a:rPr lang="tr-TR" sz="1400" b="1"/>
              <a:t>Curr.Opin. Genet. Dev 12:543</a:t>
            </a:r>
            <a:endParaRPr lang="en-US" sz="14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normAutofit fontScale="90000"/>
          </a:bodyPr>
          <a:lstStyle/>
          <a:p>
            <a:r>
              <a:rPr lang="en-US" sz="4000">
                <a:latin typeface="Comic Sans MS" pitchFamily="66" charset="0"/>
              </a:rPr>
              <a:t>Stem cells can give rise to specialized cells</a:t>
            </a:r>
            <a:r>
              <a:rPr lang="en-US" sz="4000" i="1">
                <a:latin typeface="Comic Sans MS" pitchFamily="66" charset="0"/>
              </a:rPr>
              <a:t> </a:t>
            </a:r>
            <a:endParaRPr lang="en-US" sz="4000">
              <a:latin typeface="Comic Sans MS" pitchFamily="66" charset="0"/>
            </a:endParaRPr>
          </a:p>
        </p:txBody>
      </p:sp>
      <p:sp>
        <p:nvSpPr>
          <p:cNvPr id="52227" name="Rectangle 3"/>
          <p:cNvSpPr>
            <a:spLocks noGrp="1" noChangeArrowheads="1"/>
          </p:cNvSpPr>
          <p:nvPr>
            <p:ph idx="1"/>
          </p:nvPr>
        </p:nvSpPr>
        <p:spPr/>
        <p:txBody>
          <a:bodyPr/>
          <a:lstStyle/>
          <a:p>
            <a:r>
              <a:rPr lang="tr-TR" sz="2800">
                <a:latin typeface="Comic Sans MS" pitchFamily="66" charset="0"/>
              </a:rPr>
              <a:t>The</a:t>
            </a:r>
            <a:r>
              <a:rPr lang="en-US" sz="2800">
                <a:latin typeface="Comic Sans MS" pitchFamily="66" charset="0"/>
              </a:rPr>
              <a:t> signals inside and outside cells that trigger stem cell differentiation are just beginning to </a:t>
            </a:r>
            <a:r>
              <a:rPr lang="tr-TR" sz="2800">
                <a:latin typeface="Comic Sans MS" pitchFamily="66" charset="0"/>
              </a:rPr>
              <a:t>be </a:t>
            </a:r>
            <a:r>
              <a:rPr lang="en-US" sz="2800">
                <a:latin typeface="Comic Sans MS" pitchFamily="66" charset="0"/>
              </a:rPr>
              <a:t>underst</a:t>
            </a:r>
            <a:r>
              <a:rPr lang="tr-TR" sz="2800">
                <a:latin typeface="Comic Sans MS" pitchFamily="66" charset="0"/>
              </a:rPr>
              <a:t>oo</a:t>
            </a:r>
            <a:r>
              <a:rPr lang="en-US" sz="2800">
                <a:latin typeface="Comic Sans MS" pitchFamily="66" charset="0"/>
              </a:rPr>
              <a:t>d. </a:t>
            </a:r>
            <a:endParaRPr lang="tr-TR" sz="2800">
              <a:latin typeface="Comic Sans MS" pitchFamily="66" charset="0"/>
            </a:endParaRPr>
          </a:p>
          <a:p>
            <a:r>
              <a:rPr lang="en-US" sz="2800">
                <a:latin typeface="Comic Sans MS" pitchFamily="66" charset="0"/>
              </a:rPr>
              <a:t>The internal signals are controlled by a cell's</a:t>
            </a:r>
            <a:r>
              <a:rPr lang="tr-TR" sz="2800">
                <a:latin typeface="Comic Sans MS" pitchFamily="66" charset="0"/>
              </a:rPr>
              <a:t> genes</a:t>
            </a:r>
            <a:r>
              <a:rPr lang="en-US" sz="2800">
                <a:latin typeface="Comic Sans MS" pitchFamily="66" charset="0"/>
              </a:rPr>
              <a:t>, </a:t>
            </a:r>
            <a:endParaRPr lang="tr-TR" sz="2800">
              <a:latin typeface="Comic Sans MS" pitchFamily="66" charset="0"/>
            </a:endParaRPr>
          </a:p>
          <a:p>
            <a:r>
              <a:rPr lang="tr-TR" sz="2800">
                <a:latin typeface="Comic Sans MS" pitchFamily="66" charset="0"/>
              </a:rPr>
              <a:t>t</a:t>
            </a:r>
            <a:r>
              <a:rPr lang="en-US" sz="2800">
                <a:latin typeface="Comic Sans MS" pitchFamily="66" charset="0"/>
              </a:rPr>
              <a:t>he external signals for cell differentiation include chemicals secreted by other cells, physical contact with neighboring cells, and certain molecules in the </a:t>
            </a:r>
            <a:r>
              <a:rPr lang="en-US" sz="2800" b="1" u="sng">
                <a:latin typeface="Comic Sans MS" pitchFamily="66" charset="0"/>
              </a:rPr>
              <a:t>microenvironment</a:t>
            </a:r>
            <a:r>
              <a:rPr lang="en-US" sz="2800">
                <a:latin typeface="Comic Sans MS" pitchFamily="66" charset="0"/>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tr-TR" sz="4000" smtClean="0"/>
              <a:t>Signals generated from NSC niche</a:t>
            </a:r>
            <a:endParaRPr lang="en-US" sz="4000" smtClean="0"/>
          </a:p>
        </p:txBody>
      </p:sp>
      <p:sp>
        <p:nvSpPr>
          <p:cNvPr id="62467" name="Rectangle 3"/>
          <p:cNvSpPr>
            <a:spLocks noGrp="1" noChangeArrowheads="1"/>
          </p:cNvSpPr>
          <p:nvPr>
            <p:ph type="body" idx="1"/>
          </p:nvPr>
        </p:nvSpPr>
        <p:spPr/>
        <p:txBody>
          <a:bodyPr/>
          <a:lstStyle/>
          <a:p>
            <a:pPr eaLnBrk="1" hangingPunct="1"/>
            <a:r>
              <a:rPr lang="tr-TR" smtClean="0"/>
              <a:t>BMPs and their antagonist Noggin, FGFs, IGF, VEGF,TGFa.</a:t>
            </a:r>
          </a:p>
          <a:p>
            <a:pPr eaLnBrk="1" hangingPunct="1"/>
            <a:r>
              <a:rPr lang="tr-TR" smtClean="0"/>
              <a:t>BMP favors astrocyte lineage fate </a:t>
            </a:r>
          </a:p>
          <a:p>
            <a:pPr eaLnBrk="1" hangingPunct="1"/>
            <a:r>
              <a:rPr lang="tr-TR" smtClean="0"/>
              <a:t>Noggin favors neurogenesis</a:t>
            </a:r>
          </a:p>
          <a:p>
            <a:pPr eaLnBrk="1" hangingPunct="1"/>
            <a:r>
              <a:rPr lang="tr-TR" smtClean="0"/>
              <a:t>Overexpression of beta catenin leads to expansion of NSC, through the activation of Wnt signalling.</a:t>
            </a:r>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pPr eaLnBrk="1" hangingPunct="1"/>
            <a:r>
              <a:rPr lang="en-US" sz="3600" smtClean="0"/>
              <a:t>The Germ Line Stem Cell Niche</a:t>
            </a:r>
            <a:br>
              <a:rPr lang="en-US" sz="3600" smtClean="0"/>
            </a:br>
            <a:r>
              <a:rPr lang="en-US" sz="3600" smtClean="0"/>
              <a:t>in Mice</a:t>
            </a:r>
            <a:r>
              <a:rPr lang="tr-TR" sz="3600" smtClean="0"/>
              <a:t> testes</a:t>
            </a:r>
            <a:endParaRPr lang="en-US" sz="3600" smtClean="0"/>
          </a:p>
        </p:txBody>
      </p:sp>
      <p:sp>
        <p:nvSpPr>
          <p:cNvPr id="63491" name="Rectangle 4"/>
          <p:cNvSpPr>
            <a:spLocks noGrp="1" noChangeArrowheads="1"/>
          </p:cNvSpPr>
          <p:nvPr>
            <p:ph type="body" sz="half" idx="1"/>
          </p:nvPr>
        </p:nvSpPr>
        <p:spPr>
          <a:xfrm>
            <a:off x="179388" y="1600200"/>
            <a:ext cx="4316412" cy="4525963"/>
          </a:xfrm>
        </p:spPr>
        <p:txBody>
          <a:bodyPr/>
          <a:lstStyle/>
          <a:p>
            <a:pPr eaLnBrk="1" hangingPunct="1"/>
            <a:r>
              <a:rPr lang="en-US" sz="2800" smtClean="0"/>
              <a:t>The GSCs in mice are single cells</a:t>
            </a:r>
            <a:r>
              <a:rPr lang="tr-TR" sz="2800" smtClean="0"/>
              <a:t> </a:t>
            </a:r>
            <a:r>
              <a:rPr lang="en-US" sz="2800" smtClean="0"/>
              <a:t>that are located in the periphery of seminiferous</a:t>
            </a:r>
            <a:r>
              <a:rPr lang="tr-TR" sz="2800" smtClean="0"/>
              <a:t> </a:t>
            </a:r>
            <a:r>
              <a:rPr lang="en-US" sz="2800" smtClean="0"/>
              <a:t>tubules and that have the ability to selfrenew</a:t>
            </a:r>
            <a:r>
              <a:rPr lang="tr-TR" sz="2800" smtClean="0"/>
              <a:t> </a:t>
            </a:r>
            <a:r>
              <a:rPr lang="en-US" sz="2800" smtClean="0"/>
              <a:t>and generate a larg</a:t>
            </a:r>
            <a:r>
              <a:rPr lang="tr-TR" sz="2800" smtClean="0"/>
              <a:t>e </a:t>
            </a:r>
            <a:r>
              <a:rPr lang="en-US" sz="2800" smtClean="0"/>
              <a:t>number of differentiated</a:t>
            </a:r>
            <a:r>
              <a:rPr lang="tr-TR" sz="2800" smtClean="0"/>
              <a:t> </a:t>
            </a:r>
            <a:r>
              <a:rPr lang="en-US" sz="2800" smtClean="0"/>
              <a:t>gametes</a:t>
            </a:r>
          </a:p>
          <a:p>
            <a:pPr eaLnBrk="1" hangingPunct="1"/>
            <a:endParaRPr lang="en-US" sz="2800" smtClean="0"/>
          </a:p>
        </p:txBody>
      </p:sp>
      <p:pic>
        <p:nvPicPr>
          <p:cNvPr id="63492" name="Picture 6"/>
          <p:cNvPicPr>
            <a:picLocks noGrp="1" noChangeAspect="1" noChangeArrowheads="1"/>
          </p:cNvPicPr>
          <p:nvPr>
            <p:ph sz="half" idx="2"/>
          </p:nvPr>
        </p:nvPicPr>
        <p:blipFill>
          <a:blip r:embed="rId2"/>
          <a:srcRect/>
          <a:stretch>
            <a:fillRect/>
          </a:stretch>
        </p:blipFill>
        <p:spPr>
          <a:xfrm>
            <a:off x="4648200" y="2346325"/>
            <a:ext cx="4495800" cy="2754313"/>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pPr eaLnBrk="1" hangingPunct="1"/>
            <a:r>
              <a:rPr lang="en-US" smtClean="0"/>
              <a:t>Cross section of mouse testis.</a:t>
            </a:r>
          </a:p>
        </p:txBody>
      </p:sp>
      <p:sp>
        <p:nvSpPr>
          <p:cNvPr id="64515" name="Rectangle 5"/>
          <p:cNvSpPr>
            <a:spLocks noGrp="1" noChangeArrowheads="1"/>
          </p:cNvSpPr>
          <p:nvPr>
            <p:ph type="body" sz="half" idx="1"/>
          </p:nvPr>
        </p:nvSpPr>
        <p:spPr/>
        <p:txBody>
          <a:bodyPr/>
          <a:lstStyle/>
          <a:p>
            <a:pPr eaLnBrk="1" hangingPunct="1">
              <a:lnSpc>
                <a:spcPct val="80000"/>
              </a:lnSpc>
            </a:pPr>
            <a:r>
              <a:rPr lang="en-US" sz="2000" dirty="0" smtClean="0"/>
              <a:t>A </a:t>
            </a:r>
            <a:r>
              <a:rPr lang="en-US" sz="2000" dirty="0" smtClean="0">
                <a:solidFill>
                  <a:srgbClr val="00B0F0"/>
                </a:solidFill>
              </a:rPr>
              <a:t>germ line stem cell (GSC) (</a:t>
            </a:r>
            <a:r>
              <a:rPr lang="en-US" sz="2000" i="1" dirty="0" smtClean="0">
                <a:solidFill>
                  <a:srgbClr val="00B0F0"/>
                </a:solidFill>
              </a:rPr>
              <a:t>red</a:t>
            </a:r>
            <a:r>
              <a:rPr lang="en-US" sz="2000" dirty="0" smtClean="0">
                <a:solidFill>
                  <a:srgbClr val="00B0F0"/>
                </a:solidFill>
              </a:rPr>
              <a:t>) directly contacts a</a:t>
            </a:r>
            <a:r>
              <a:rPr lang="tr-TR" sz="2000" dirty="0" smtClean="0">
                <a:solidFill>
                  <a:srgbClr val="00B0F0"/>
                </a:solidFill>
              </a:rPr>
              <a:t> </a:t>
            </a:r>
            <a:r>
              <a:rPr lang="en-US" sz="2000" dirty="0" err="1" smtClean="0">
                <a:solidFill>
                  <a:srgbClr val="00B0F0"/>
                </a:solidFill>
              </a:rPr>
              <a:t>Sertoli</a:t>
            </a:r>
            <a:r>
              <a:rPr lang="en-US" sz="2000" dirty="0" smtClean="0">
                <a:solidFill>
                  <a:srgbClr val="00B0F0"/>
                </a:solidFill>
              </a:rPr>
              <a:t> cell’s </a:t>
            </a:r>
            <a:r>
              <a:rPr lang="en-US" sz="2000" dirty="0" smtClean="0"/>
              <a:t>(</a:t>
            </a:r>
            <a:r>
              <a:rPr lang="en-US" sz="2000" i="1" dirty="0" smtClean="0"/>
              <a:t>purple</a:t>
            </a:r>
            <a:r>
              <a:rPr lang="en-US" sz="2000" dirty="0" smtClean="0"/>
              <a:t>) </a:t>
            </a:r>
            <a:r>
              <a:rPr lang="en-US" sz="2000" dirty="0" smtClean="0">
                <a:solidFill>
                  <a:srgbClr val="00B0F0"/>
                </a:solidFill>
              </a:rPr>
              <a:t>basement membrane </a:t>
            </a:r>
            <a:r>
              <a:rPr lang="en-US" sz="2000" dirty="0" smtClean="0"/>
              <a:t>(</a:t>
            </a:r>
            <a:r>
              <a:rPr lang="en-US" sz="2000" i="1" dirty="0" smtClean="0"/>
              <a:t>gray</a:t>
            </a:r>
            <a:r>
              <a:rPr lang="en-US" sz="2000" dirty="0" smtClean="0"/>
              <a:t>) secreted by </a:t>
            </a:r>
            <a:r>
              <a:rPr lang="en-US" sz="2000" dirty="0" err="1" smtClean="0"/>
              <a:t>myoid</a:t>
            </a:r>
            <a:r>
              <a:rPr lang="en-US" sz="2000" dirty="0" smtClean="0"/>
              <a:t> cells (</a:t>
            </a:r>
            <a:r>
              <a:rPr lang="en-US" sz="2000" i="1" dirty="0" smtClean="0"/>
              <a:t>pink</a:t>
            </a:r>
            <a:r>
              <a:rPr lang="en-US" sz="2000" dirty="0" smtClean="0"/>
              <a:t>), and specialized region</a:t>
            </a:r>
            <a:r>
              <a:rPr lang="tr-TR" sz="2000" dirty="0" smtClean="0"/>
              <a:t> </a:t>
            </a:r>
            <a:r>
              <a:rPr lang="en-US" sz="2000" dirty="0" smtClean="0"/>
              <a:t>(</a:t>
            </a:r>
            <a:r>
              <a:rPr lang="en-US" sz="2000" i="1" dirty="0" smtClean="0"/>
              <a:t>green</a:t>
            </a:r>
            <a:r>
              <a:rPr lang="en-US" sz="2000" dirty="0" smtClean="0"/>
              <a:t>), which together may form a putative GSC niche. </a:t>
            </a:r>
            <a:r>
              <a:rPr lang="en-US" sz="2000" dirty="0" err="1" smtClean="0"/>
              <a:t>Myoid</a:t>
            </a:r>
            <a:r>
              <a:rPr lang="en-US" sz="2000" dirty="0" smtClean="0"/>
              <a:t> cells (</a:t>
            </a:r>
            <a:r>
              <a:rPr lang="en-US" sz="2000" i="1" dirty="0" smtClean="0"/>
              <a:t>pink</a:t>
            </a:r>
            <a:r>
              <a:rPr lang="en-US" sz="2000" dirty="0" smtClean="0"/>
              <a:t>) may also participate in niche</a:t>
            </a:r>
            <a:r>
              <a:rPr lang="tr-TR" sz="2000" dirty="0" smtClean="0"/>
              <a:t> </a:t>
            </a:r>
            <a:r>
              <a:rPr lang="en-US" sz="2000" dirty="0" smtClean="0"/>
              <a:t>function, as they are close to GSCs. </a:t>
            </a:r>
            <a:endParaRPr lang="tr-TR" sz="2000" dirty="0" smtClean="0"/>
          </a:p>
          <a:p>
            <a:pPr eaLnBrk="1" hangingPunct="1">
              <a:lnSpc>
                <a:spcPct val="80000"/>
              </a:lnSpc>
            </a:pPr>
            <a:r>
              <a:rPr lang="en-US" sz="2000" dirty="0" smtClean="0"/>
              <a:t>The differentiated </a:t>
            </a:r>
            <a:r>
              <a:rPr lang="en-US" sz="2000" dirty="0" err="1" smtClean="0"/>
              <a:t>spermatogonial</a:t>
            </a:r>
            <a:r>
              <a:rPr lang="en-US" sz="2000" dirty="0" smtClean="0"/>
              <a:t> cells (</a:t>
            </a:r>
            <a:r>
              <a:rPr lang="en-US" sz="2000" i="1" dirty="0" smtClean="0"/>
              <a:t>yellow</a:t>
            </a:r>
            <a:r>
              <a:rPr lang="en-US" sz="2000" dirty="0" smtClean="0"/>
              <a:t>) are germ-line cysts</a:t>
            </a:r>
            <a:r>
              <a:rPr lang="tr-TR" sz="2000" dirty="0" smtClean="0"/>
              <a:t> </a:t>
            </a:r>
            <a:r>
              <a:rPr lang="en-US" sz="2000" dirty="0" smtClean="0"/>
              <a:t>that move through different domains formed by </a:t>
            </a:r>
            <a:r>
              <a:rPr lang="en-US" sz="2000" dirty="0" err="1" smtClean="0"/>
              <a:t>Sertoli</a:t>
            </a:r>
            <a:r>
              <a:rPr lang="en-US" sz="2000" dirty="0" smtClean="0"/>
              <a:t> cells toward the lumen, where mature sperm are</a:t>
            </a:r>
            <a:r>
              <a:rPr lang="tr-TR" sz="2000" dirty="0" smtClean="0"/>
              <a:t> </a:t>
            </a:r>
            <a:r>
              <a:rPr lang="en-US" sz="2000" dirty="0" smtClean="0"/>
              <a:t>released. </a:t>
            </a:r>
          </a:p>
        </p:txBody>
      </p:sp>
      <p:pic>
        <p:nvPicPr>
          <p:cNvPr id="64516" name="Picture 7"/>
          <p:cNvPicPr>
            <a:picLocks noGrp="1" noChangeAspect="1" noChangeArrowheads="1"/>
          </p:cNvPicPr>
          <p:nvPr>
            <p:ph sz="half" idx="2"/>
          </p:nvPr>
        </p:nvPicPr>
        <p:blipFill>
          <a:blip r:embed="rId2"/>
          <a:srcRect/>
          <a:stretch>
            <a:fillRect/>
          </a:stretch>
        </p:blipFill>
        <p:spPr>
          <a:xfrm>
            <a:off x="4572000" y="2271278"/>
            <a:ext cx="4474270" cy="2741898"/>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title"/>
          </p:nvPr>
        </p:nvSpPr>
        <p:spPr/>
        <p:txBody>
          <a:bodyPr/>
          <a:lstStyle/>
          <a:p>
            <a:pPr eaLnBrk="1" hangingPunct="1"/>
            <a:r>
              <a:rPr lang="de-DE" smtClean="0"/>
              <a:t>Adult stem cell niche model</a:t>
            </a:r>
            <a:endParaRPr lang="en-US" smtClean="0"/>
          </a:p>
        </p:txBody>
      </p:sp>
      <p:pic>
        <p:nvPicPr>
          <p:cNvPr id="65539" name="Picture 2"/>
          <p:cNvPicPr>
            <a:picLocks noGrp="1" noChangeAspect="1" noChangeArrowheads="1"/>
          </p:cNvPicPr>
          <p:nvPr>
            <p:ph idx="1"/>
          </p:nvPr>
        </p:nvPicPr>
        <p:blipFill>
          <a:blip r:embed="rId2"/>
          <a:srcRect/>
          <a:stretch>
            <a:fillRect/>
          </a:stretch>
        </p:blipFill>
        <p:spPr>
          <a:xfrm>
            <a:off x="1425575" y="1600200"/>
            <a:ext cx="6292850" cy="4525963"/>
          </a:xfrm>
          <a:noFill/>
        </p:spPr>
      </p:pic>
      <p:sp>
        <p:nvSpPr>
          <p:cNvPr id="65540" name="TextBox 7"/>
          <p:cNvSpPr txBox="1">
            <a:spLocks noChangeArrowheads="1"/>
          </p:cNvSpPr>
          <p:nvPr/>
        </p:nvSpPr>
        <p:spPr bwMode="auto">
          <a:xfrm>
            <a:off x="3500438" y="6488113"/>
            <a:ext cx="1471612" cy="369887"/>
          </a:xfrm>
          <a:prstGeom prst="rect">
            <a:avLst/>
          </a:prstGeom>
          <a:noFill/>
          <a:ln w="9525">
            <a:noFill/>
            <a:miter lim="800000"/>
            <a:headEnd/>
            <a:tailEnd/>
          </a:ln>
        </p:spPr>
        <p:txBody>
          <a:bodyPr wrap="none">
            <a:spAutoFit/>
          </a:bodyPr>
          <a:lstStyle/>
          <a:p>
            <a:r>
              <a:rPr lang="tr-TR"/>
              <a:t>Walker 2009</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pPr eaLnBrk="1" hangingPunct="1"/>
            <a:r>
              <a:rPr lang="en-US" sz="3600" b="1" smtClean="0"/>
              <a:t>Common Features, Structures, and</a:t>
            </a:r>
            <a:br>
              <a:rPr lang="en-US" sz="3600" b="1" smtClean="0"/>
            </a:br>
            <a:r>
              <a:rPr lang="en-US" sz="3600" b="1" smtClean="0"/>
              <a:t>Functions of the Stem Cell Niche</a:t>
            </a:r>
            <a:endParaRPr lang="en-US" sz="4000" smtClean="0"/>
          </a:p>
        </p:txBody>
      </p:sp>
      <p:sp>
        <p:nvSpPr>
          <p:cNvPr id="66563" name="Rectangle 3"/>
          <p:cNvSpPr>
            <a:spLocks noGrp="1" noChangeArrowheads="1"/>
          </p:cNvSpPr>
          <p:nvPr>
            <p:ph type="body" idx="1"/>
          </p:nvPr>
        </p:nvSpPr>
        <p:spPr/>
        <p:txBody>
          <a:bodyPr/>
          <a:lstStyle/>
          <a:p>
            <a:pPr eaLnBrk="1" hangingPunct="1">
              <a:lnSpc>
                <a:spcPct val="80000"/>
              </a:lnSpc>
            </a:pPr>
            <a:r>
              <a:rPr lang="en-US" sz="2800" smtClean="0"/>
              <a:t>The stem cell niche is composed of a</a:t>
            </a:r>
            <a:r>
              <a:rPr lang="tr-TR" sz="2800" smtClean="0"/>
              <a:t> </a:t>
            </a:r>
            <a:r>
              <a:rPr lang="en-US" sz="2800" smtClean="0"/>
              <a:t>group of cells in a special tissue location</a:t>
            </a:r>
            <a:r>
              <a:rPr lang="tr-TR" sz="2800" smtClean="0"/>
              <a:t> </a:t>
            </a:r>
            <a:r>
              <a:rPr lang="en-US" sz="2800" smtClean="0"/>
              <a:t>for the maintenance of stem cells.</a:t>
            </a:r>
            <a:endParaRPr lang="tr-TR" sz="2800" smtClean="0"/>
          </a:p>
          <a:p>
            <a:pPr eaLnBrk="1" hangingPunct="1">
              <a:lnSpc>
                <a:spcPct val="80000"/>
              </a:lnSpc>
            </a:pPr>
            <a:r>
              <a:rPr lang="en-US" sz="2800" smtClean="0"/>
              <a:t>The niche’s overall structure is variable,</a:t>
            </a:r>
            <a:r>
              <a:rPr lang="tr-TR" sz="2800" smtClean="0"/>
              <a:t> </a:t>
            </a:r>
            <a:r>
              <a:rPr lang="en-US" sz="2800" smtClean="0"/>
              <a:t>and different cell types can provide</a:t>
            </a:r>
            <a:r>
              <a:rPr lang="tr-TR" sz="2800" smtClean="0"/>
              <a:t> </a:t>
            </a:r>
            <a:r>
              <a:rPr lang="en-US" sz="2800" smtClean="0"/>
              <a:t>the niche environment.</a:t>
            </a:r>
          </a:p>
          <a:p>
            <a:pPr eaLnBrk="1" hangingPunct="1">
              <a:lnSpc>
                <a:spcPct val="80000"/>
              </a:lnSpc>
            </a:pPr>
            <a:r>
              <a:rPr lang="en-US" sz="2800" smtClean="0"/>
              <a:t>The niche functions as a physical anchor</a:t>
            </a:r>
            <a:r>
              <a:rPr lang="tr-TR" sz="2800" smtClean="0"/>
              <a:t> </a:t>
            </a:r>
            <a:r>
              <a:rPr lang="en-US" sz="2800" smtClean="0"/>
              <a:t>for stem cells.</a:t>
            </a:r>
            <a:endParaRPr lang="tr-TR" sz="2800" smtClean="0"/>
          </a:p>
          <a:p>
            <a:pPr eaLnBrk="1" hangingPunct="1">
              <a:lnSpc>
                <a:spcPct val="80000"/>
              </a:lnSpc>
            </a:pPr>
            <a:r>
              <a:rPr lang="en-US" sz="2800" smtClean="0"/>
              <a:t>E-cadherin-mediated</a:t>
            </a:r>
            <a:r>
              <a:rPr lang="tr-TR" sz="2800" smtClean="0"/>
              <a:t> </a:t>
            </a:r>
            <a:r>
              <a:rPr lang="en-US" sz="2800" smtClean="0"/>
              <a:t>cell adhesion</a:t>
            </a:r>
            <a:r>
              <a:rPr lang="tr-TR" sz="2800" smtClean="0"/>
              <a:t> events or </a:t>
            </a:r>
            <a:r>
              <a:rPr lang="en-US" sz="2800" smtClean="0"/>
              <a:t>integrins,</a:t>
            </a:r>
            <a:r>
              <a:rPr lang="tr-TR" sz="2800" smtClean="0"/>
              <a:t> </a:t>
            </a:r>
            <a:r>
              <a:rPr lang="en-US" sz="2800" smtClean="0"/>
              <a:t>may help anchor stem cells to</a:t>
            </a:r>
            <a:r>
              <a:rPr lang="tr-TR" sz="2800" smtClean="0"/>
              <a:t> </a:t>
            </a:r>
            <a:r>
              <a:rPr lang="en-US" sz="2800" smtClean="0"/>
              <a:t>extracellular matrixes.</a:t>
            </a:r>
          </a:p>
          <a:p>
            <a:pPr eaLnBrk="1" hangingPunct="1">
              <a:lnSpc>
                <a:spcPct val="80000"/>
              </a:lnSpc>
            </a:pPr>
            <a:endParaRPr lang="en-US" sz="2800" smtClean="0"/>
          </a:p>
          <a:p>
            <a:pPr eaLnBrk="1" hangingPunct="1">
              <a:lnSpc>
                <a:spcPct val="80000"/>
              </a:lnSpc>
            </a:pPr>
            <a:endParaRPr lang="en-US" sz="2800" smtClean="0"/>
          </a:p>
          <a:p>
            <a:pPr eaLnBrk="1" hangingPunct="1">
              <a:lnSpc>
                <a:spcPct val="80000"/>
              </a:lnSpc>
            </a:pPr>
            <a:endParaRPr lang="en-US" sz="28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pPr eaLnBrk="1" hangingPunct="1"/>
            <a:r>
              <a:rPr lang="en-US" sz="3600" b="1" smtClean="0"/>
              <a:t>Common Features, Structures, and</a:t>
            </a:r>
            <a:br>
              <a:rPr lang="en-US" sz="3600" b="1" smtClean="0"/>
            </a:br>
            <a:r>
              <a:rPr lang="en-US" sz="3600" b="1" smtClean="0"/>
              <a:t>Functions of the Stem Cell Niche</a:t>
            </a:r>
          </a:p>
        </p:txBody>
      </p:sp>
      <p:sp>
        <p:nvSpPr>
          <p:cNvPr id="67587" name="Rectangle 3"/>
          <p:cNvSpPr>
            <a:spLocks noGrp="1" noChangeArrowheads="1"/>
          </p:cNvSpPr>
          <p:nvPr>
            <p:ph type="body" idx="1"/>
          </p:nvPr>
        </p:nvSpPr>
        <p:spPr/>
        <p:txBody>
          <a:bodyPr/>
          <a:lstStyle/>
          <a:p>
            <a:pPr eaLnBrk="1" hangingPunct="1"/>
            <a:r>
              <a:rPr lang="en-US" sz="2800" dirty="0" smtClean="0"/>
              <a:t>The niche generates extrinsic factors</a:t>
            </a:r>
            <a:r>
              <a:rPr lang="tr-TR" sz="2800" dirty="0" smtClean="0"/>
              <a:t> </a:t>
            </a:r>
            <a:r>
              <a:rPr lang="en-US" sz="2800" dirty="0" smtClean="0"/>
              <a:t>that control stem cell fate and number.</a:t>
            </a:r>
          </a:p>
          <a:p>
            <a:pPr eaLnBrk="1" hangingPunct="1"/>
            <a:r>
              <a:rPr lang="en-US" sz="2800" dirty="0" smtClean="0"/>
              <a:t>Many signal molecules </a:t>
            </a:r>
            <a:r>
              <a:rPr lang="tr-TR" sz="2800" dirty="0" smtClean="0"/>
              <a:t>(</a:t>
            </a:r>
            <a:r>
              <a:rPr lang="en-US" sz="2800" dirty="0" err="1" smtClean="0"/>
              <a:t>hh</a:t>
            </a:r>
            <a:r>
              <a:rPr lang="en-US" sz="2800" dirty="0" smtClean="0"/>
              <a:t>, </a:t>
            </a:r>
            <a:r>
              <a:rPr lang="en-US" sz="2800" dirty="0" err="1" smtClean="0"/>
              <a:t>Wnts</a:t>
            </a:r>
            <a:r>
              <a:rPr lang="en-US" sz="2800" dirty="0" smtClean="0"/>
              <a:t>,</a:t>
            </a:r>
            <a:r>
              <a:rPr lang="tr-TR" sz="2800" dirty="0" smtClean="0"/>
              <a:t> </a:t>
            </a:r>
            <a:r>
              <a:rPr lang="en-US" sz="2800" dirty="0" smtClean="0"/>
              <a:t>BMPs FGFs, Notch, SCF, Ang-1 , SCF,</a:t>
            </a:r>
            <a:r>
              <a:rPr lang="tr-TR" sz="2800" dirty="0" smtClean="0"/>
              <a:t> </a:t>
            </a:r>
            <a:r>
              <a:rPr lang="en-US" sz="2800" dirty="0" smtClean="0"/>
              <a:t>and LIF</a:t>
            </a:r>
            <a:r>
              <a:rPr lang="tr-TR" sz="2800" dirty="0" smtClean="0"/>
              <a:t>) </a:t>
            </a:r>
            <a:r>
              <a:rPr lang="en-US" sz="2800" dirty="0" smtClean="0"/>
              <a:t>have been</a:t>
            </a:r>
            <a:r>
              <a:rPr lang="tr-TR" sz="2800" dirty="0" smtClean="0"/>
              <a:t> </a:t>
            </a:r>
            <a:r>
              <a:rPr lang="en-US" sz="2800" dirty="0" smtClean="0"/>
              <a:t>shown to be involved in regulation of</a:t>
            </a:r>
            <a:r>
              <a:rPr lang="tr-TR" sz="2800" dirty="0" smtClean="0"/>
              <a:t> </a:t>
            </a:r>
            <a:r>
              <a:rPr lang="en-US" sz="2800" dirty="0" smtClean="0"/>
              <a:t>stem cell behavior, </a:t>
            </a:r>
            <a:r>
              <a:rPr lang="tr-TR" sz="2800" dirty="0" err="1" smtClean="0"/>
              <a:t>and</a:t>
            </a:r>
            <a:r>
              <a:rPr lang="tr-TR" sz="2800" dirty="0" smtClean="0"/>
              <a:t> a</a:t>
            </a:r>
            <a:r>
              <a:rPr lang="en-US" sz="2800" dirty="0" err="1" smtClean="0"/>
              <a:t>mong</a:t>
            </a:r>
            <a:r>
              <a:rPr lang="en-US" sz="2800" dirty="0" smtClean="0"/>
              <a:t> these, the BMP and</a:t>
            </a:r>
            <a:r>
              <a:rPr lang="tr-TR" sz="2800" dirty="0" smtClean="0"/>
              <a:t> </a:t>
            </a:r>
            <a:r>
              <a:rPr lang="en-US" sz="2800" dirty="0" err="1" smtClean="0"/>
              <a:t>Wnt</a:t>
            </a:r>
            <a:r>
              <a:rPr lang="en-US" sz="2800" dirty="0" smtClean="0"/>
              <a:t> signal pathways have emerged as</a:t>
            </a:r>
            <a:r>
              <a:rPr lang="tr-TR" sz="2800" dirty="0" smtClean="0"/>
              <a:t> </a:t>
            </a:r>
            <a:r>
              <a:rPr lang="en-US" sz="2800" dirty="0" smtClean="0"/>
              <a:t>common pathways for controlling stem</a:t>
            </a:r>
            <a:r>
              <a:rPr lang="tr-TR" sz="2800" dirty="0" smtClean="0"/>
              <a:t> </a:t>
            </a:r>
            <a:r>
              <a:rPr lang="en-US" sz="2800" dirty="0" smtClean="0"/>
              <a:t>cell self-renewal and lineage fate from</a:t>
            </a:r>
            <a:r>
              <a:rPr lang="tr-TR" sz="2800" dirty="0" smtClean="0"/>
              <a:t> </a:t>
            </a:r>
            <a:r>
              <a:rPr lang="en-US" sz="2800" i="1" dirty="0" smtClean="0"/>
              <a:t>Drosophila </a:t>
            </a:r>
            <a:r>
              <a:rPr lang="en-US" sz="2800" dirty="0" smtClean="0"/>
              <a:t>to mammals.</a:t>
            </a:r>
          </a:p>
          <a:p>
            <a:pPr eaLnBrk="1" hangingPunct="1"/>
            <a:endParaRPr lang="en-US" sz="2800" dirty="0" smtClean="0"/>
          </a:p>
          <a:p>
            <a:pPr eaLnBrk="1" hangingPunct="1"/>
            <a:endParaRPr lang="en-US" sz="2800" dirty="0" smtClean="0"/>
          </a:p>
          <a:p>
            <a:pPr eaLnBrk="1" hangingPunct="1"/>
            <a:endParaRPr lang="en-US" sz="28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pPr eaLnBrk="1" hangingPunct="1"/>
            <a:r>
              <a:rPr lang="en-US" sz="3600" b="1" smtClean="0"/>
              <a:t>Common Features, Structures, and</a:t>
            </a:r>
            <a:br>
              <a:rPr lang="en-US" sz="3600" b="1" smtClean="0"/>
            </a:br>
            <a:r>
              <a:rPr lang="en-US" sz="3600" b="1" smtClean="0"/>
              <a:t>Functions of the Stem Cell Niche</a:t>
            </a:r>
          </a:p>
        </p:txBody>
      </p:sp>
      <p:sp>
        <p:nvSpPr>
          <p:cNvPr id="68611" name="Rectangle 3"/>
          <p:cNvSpPr>
            <a:spLocks noGrp="1" noChangeArrowheads="1"/>
          </p:cNvSpPr>
          <p:nvPr>
            <p:ph type="body" idx="1"/>
          </p:nvPr>
        </p:nvSpPr>
        <p:spPr/>
        <p:txBody>
          <a:bodyPr/>
          <a:lstStyle/>
          <a:p>
            <a:pPr eaLnBrk="1" hangingPunct="1"/>
            <a:r>
              <a:rPr lang="en-US" sz="2800" dirty="0" smtClean="0"/>
              <a:t>The presence</a:t>
            </a:r>
            <a:r>
              <a:rPr lang="tr-TR" sz="2800" dirty="0" smtClean="0"/>
              <a:t> </a:t>
            </a:r>
            <a:r>
              <a:rPr lang="en-US" sz="2800" dirty="0" smtClean="0"/>
              <a:t>of signaling components of multiple</a:t>
            </a:r>
            <a:r>
              <a:rPr lang="tr-TR" sz="2800" dirty="0" smtClean="0"/>
              <a:t> </a:t>
            </a:r>
            <a:r>
              <a:rPr lang="en-US" sz="2800" dirty="0" smtClean="0"/>
              <a:t>conserved developmental regulatory</a:t>
            </a:r>
            <a:r>
              <a:rPr lang="tr-TR" sz="2800" dirty="0" smtClean="0"/>
              <a:t> </a:t>
            </a:r>
            <a:r>
              <a:rPr lang="en-US" sz="2800" dirty="0" smtClean="0"/>
              <a:t>pathways in stem cells supports the</a:t>
            </a:r>
            <a:r>
              <a:rPr lang="tr-TR" sz="2800" dirty="0" smtClean="0"/>
              <a:t> </a:t>
            </a:r>
            <a:r>
              <a:rPr lang="en-US" sz="2800" dirty="0" smtClean="0"/>
              <a:t>ideas that </a:t>
            </a:r>
            <a:r>
              <a:rPr lang="en-US" sz="2800" dirty="0" smtClean="0">
                <a:solidFill>
                  <a:srgbClr val="00B0F0"/>
                </a:solidFill>
              </a:rPr>
              <a:t>stem cells retain the ability to</a:t>
            </a:r>
            <a:r>
              <a:rPr lang="tr-TR" sz="2800" dirty="0" smtClean="0">
                <a:solidFill>
                  <a:srgbClr val="00B0F0"/>
                </a:solidFill>
              </a:rPr>
              <a:t> </a:t>
            </a:r>
            <a:r>
              <a:rPr lang="en-US" sz="2800" dirty="0" smtClean="0">
                <a:solidFill>
                  <a:srgbClr val="00B0F0"/>
                </a:solidFill>
              </a:rPr>
              <a:t>respond to these embryonic regulatory</a:t>
            </a:r>
            <a:r>
              <a:rPr lang="tr-TR" sz="2800" dirty="0" smtClean="0">
                <a:solidFill>
                  <a:srgbClr val="00B0F0"/>
                </a:solidFill>
              </a:rPr>
              <a:t> </a:t>
            </a:r>
            <a:r>
              <a:rPr lang="en-US" sz="2800" dirty="0" smtClean="0">
                <a:solidFill>
                  <a:srgbClr val="00B0F0"/>
                </a:solidFill>
              </a:rPr>
              <a:t>signals</a:t>
            </a:r>
            <a:r>
              <a:rPr lang="en-US" sz="2800" dirty="0" smtClean="0"/>
              <a:t> and that orchestration of these</a:t>
            </a:r>
            <a:r>
              <a:rPr lang="tr-TR" sz="2800" dirty="0" smtClean="0"/>
              <a:t> </a:t>
            </a:r>
            <a:r>
              <a:rPr lang="en-US" sz="2800" dirty="0" smtClean="0"/>
              <a:t>signals is essential for proper regulation</a:t>
            </a:r>
            <a:r>
              <a:rPr lang="tr-TR" sz="2800" dirty="0" smtClean="0"/>
              <a:t> </a:t>
            </a:r>
            <a:r>
              <a:rPr lang="en-US" sz="2800" dirty="0" smtClean="0"/>
              <a:t>of stem cell self-renewal and lineage</a:t>
            </a:r>
            <a:r>
              <a:rPr lang="tr-TR" sz="2800" dirty="0" smtClean="0"/>
              <a:t> </a:t>
            </a:r>
            <a:r>
              <a:rPr lang="en-US" sz="2800" dirty="0" smtClean="0"/>
              <a:t>commitment.</a:t>
            </a:r>
          </a:p>
          <a:p>
            <a:pPr eaLnBrk="1" hangingPunct="1"/>
            <a:endParaRPr lang="en-US" sz="28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US" sz="3600" b="1" smtClean="0"/>
              <a:t>Common Features, Structures, and</a:t>
            </a:r>
            <a:br>
              <a:rPr lang="en-US" sz="3600" b="1" smtClean="0"/>
            </a:br>
            <a:r>
              <a:rPr lang="en-US" sz="3600" b="1" smtClean="0"/>
              <a:t>Functions of the Stem Cell Niche</a:t>
            </a:r>
          </a:p>
        </p:txBody>
      </p:sp>
      <p:sp>
        <p:nvSpPr>
          <p:cNvPr id="69635" name="Rectangle 3"/>
          <p:cNvSpPr>
            <a:spLocks noGrp="1" noChangeArrowheads="1"/>
          </p:cNvSpPr>
          <p:nvPr>
            <p:ph type="body" idx="1"/>
          </p:nvPr>
        </p:nvSpPr>
        <p:spPr/>
        <p:txBody>
          <a:bodyPr/>
          <a:lstStyle/>
          <a:p>
            <a:pPr eaLnBrk="1" hangingPunct="1"/>
            <a:r>
              <a:rPr lang="tr-TR" sz="2800" dirty="0" smtClean="0"/>
              <a:t>T</a:t>
            </a:r>
            <a:r>
              <a:rPr lang="en-US" sz="2800" dirty="0" smtClean="0"/>
              <a:t>he stem</a:t>
            </a:r>
            <a:r>
              <a:rPr lang="tr-TR" sz="2800" dirty="0" smtClean="0"/>
              <a:t> </a:t>
            </a:r>
            <a:r>
              <a:rPr lang="en-US" sz="2800" dirty="0" smtClean="0"/>
              <a:t>cell niche exhibits an </a:t>
            </a:r>
            <a:r>
              <a:rPr lang="en-US" sz="2800" dirty="0" smtClean="0">
                <a:solidFill>
                  <a:srgbClr val="00B0F0"/>
                </a:solidFill>
              </a:rPr>
              <a:t>asymmetric structure</a:t>
            </a:r>
            <a:r>
              <a:rPr lang="en-US" sz="2800" dirty="0" smtClean="0"/>
              <a:t>.</a:t>
            </a:r>
            <a:r>
              <a:rPr lang="tr-TR" sz="2800" dirty="0" smtClean="0"/>
              <a:t> </a:t>
            </a:r>
            <a:r>
              <a:rPr lang="en-US" sz="2800" dirty="0" smtClean="0"/>
              <a:t>Upon division, one daughter cell</a:t>
            </a:r>
            <a:r>
              <a:rPr lang="tr-TR" sz="2800" dirty="0" smtClean="0"/>
              <a:t> </a:t>
            </a:r>
            <a:r>
              <a:rPr lang="en-US" sz="2800" dirty="0" smtClean="0"/>
              <a:t>is maintained in the niche as a stem cell</a:t>
            </a:r>
            <a:r>
              <a:rPr lang="tr-TR" sz="2800" dirty="0" smtClean="0"/>
              <a:t> </a:t>
            </a:r>
            <a:r>
              <a:rPr lang="en-US" sz="2800" dirty="0" smtClean="0"/>
              <a:t>(self-renewal); </a:t>
            </a:r>
            <a:endParaRPr lang="tr-TR" sz="2800" dirty="0" smtClean="0"/>
          </a:p>
          <a:p>
            <a:pPr eaLnBrk="1" hangingPunct="1"/>
            <a:r>
              <a:rPr lang="en-US" sz="2800" dirty="0" smtClean="0"/>
              <a:t>the other daughter cell</a:t>
            </a:r>
            <a:r>
              <a:rPr lang="tr-TR" sz="2800" dirty="0" smtClean="0"/>
              <a:t> </a:t>
            </a:r>
            <a:r>
              <a:rPr lang="en-US" sz="2800" dirty="0" smtClean="0"/>
              <a:t>leaves the niche to proliferate and differentiate,</a:t>
            </a:r>
            <a:r>
              <a:rPr lang="tr-TR" sz="2800" dirty="0" smtClean="0"/>
              <a:t> </a:t>
            </a:r>
            <a:r>
              <a:rPr lang="en-US" sz="2800" dirty="0" smtClean="0"/>
              <a:t>eventually becoming a functionally</a:t>
            </a:r>
            <a:r>
              <a:rPr lang="tr-TR" sz="2800" dirty="0" smtClean="0"/>
              <a:t> </a:t>
            </a:r>
            <a:r>
              <a:rPr lang="en-US" sz="2800" dirty="0" smtClean="0"/>
              <a:t>mature cell.</a:t>
            </a:r>
          </a:p>
          <a:p>
            <a:pPr eaLnBrk="1" hangingPunct="1"/>
            <a:endParaRPr lang="en-US" sz="28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en-US" sz="4000">
                <a:latin typeface="Comic Sans MS" pitchFamily="66" charset="0"/>
              </a:rPr>
              <a:t>Challenges in Stem Cell Research </a:t>
            </a:r>
          </a:p>
        </p:txBody>
      </p:sp>
      <p:sp>
        <p:nvSpPr>
          <p:cNvPr id="33795" name="Rectangle 3"/>
          <p:cNvSpPr>
            <a:spLocks noGrp="1" noChangeArrowheads="1"/>
          </p:cNvSpPr>
          <p:nvPr>
            <p:ph idx="1"/>
          </p:nvPr>
        </p:nvSpPr>
        <p:spPr/>
        <p:txBody>
          <a:bodyPr/>
          <a:lstStyle/>
          <a:p>
            <a:pPr>
              <a:lnSpc>
                <a:spcPct val="90000"/>
              </a:lnSpc>
            </a:pPr>
            <a:r>
              <a:rPr lang="tr-TR">
                <a:latin typeface="Comic Sans MS" pitchFamily="66" charset="0"/>
              </a:rPr>
              <a:t>T</a:t>
            </a:r>
            <a:r>
              <a:rPr lang="en-US">
                <a:latin typeface="Comic Sans MS" pitchFamily="66" charset="0"/>
              </a:rPr>
              <a:t>he difficulties in isolating various types of stem cells, working with the cells in the laboratory, and proving experimentally that the cells are true stem cells. </a:t>
            </a:r>
            <a:endParaRPr lang="tr-TR">
              <a:latin typeface="Comic Sans MS" pitchFamily="66" charset="0"/>
            </a:endParaRPr>
          </a:p>
          <a:p>
            <a:pPr>
              <a:lnSpc>
                <a:spcPct val="90000"/>
              </a:lnSpc>
            </a:pPr>
            <a:r>
              <a:rPr lang="en-US">
                <a:latin typeface="Comic Sans MS" pitchFamily="66" charset="0"/>
              </a:rPr>
              <a:t>Most of the basic research discoveries on embryonic and adult stem cells come from research using animal models, particularly mice.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normAutofit fontScale="90000"/>
          </a:bodyPr>
          <a:lstStyle/>
          <a:p>
            <a:r>
              <a:rPr lang="en-US" sz="4000">
                <a:latin typeface="Comic Sans MS" pitchFamily="66" charset="0"/>
              </a:rPr>
              <a:t>What Kinds of Research Might Be Conducted with Stem Cells? </a:t>
            </a:r>
          </a:p>
        </p:txBody>
      </p:sp>
      <p:sp>
        <p:nvSpPr>
          <p:cNvPr id="37891" name="Rectangle 3"/>
          <p:cNvSpPr>
            <a:spLocks noGrp="1" noChangeArrowheads="1"/>
          </p:cNvSpPr>
          <p:nvPr>
            <p:ph idx="1"/>
          </p:nvPr>
        </p:nvSpPr>
        <p:spPr/>
        <p:txBody>
          <a:bodyPr/>
          <a:lstStyle/>
          <a:p>
            <a:pPr>
              <a:lnSpc>
                <a:spcPct val="90000"/>
              </a:lnSpc>
            </a:pPr>
            <a:r>
              <a:rPr lang="en-US">
                <a:latin typeface="Comic Sans MS" pitchFamily="66" charset="0"/>
              </a:rPr>
              <a:t>Transplantation Research—Restoring Vital Body Functions </a:t>
            </a:r>
            <a:endParaRPr lang="tr-TR">
              <a:latin typeface="Comic Sans MS" pitchFamily="66" charset="0"/>
            </a:endParaRPr>
          </a:p>
          <a:p>
            <a:pPr>
              <a:lnSpc>
                <a:spcPct val="90000"/>
              </a:lnSpc>
            </a:pPr>
            <a:r>
              <a:rPr lang="tr-TR">
                <a:latin typeface="Comic Sans MS" pitchFamily="66" charset="0"/>
              </a:rPr>
              <a:t>t</a:t>
            </a:r>
            <a:r>
              <a:rPr lang="en-US">
                <a:latin typeface="Comic Sans MS" pitchFamily="66" charset="0"/>
              </a:rPr>
              <a:t>herapeutic potential </a:t>
            </a:r>
            <a:r>
              <a:rPr lang="tr-TR">
                <a:latin typeface="Comic Sans MS" pitchFamily="66" charset="0"/>
              </a:rPr>
              <a:t>in;</a:t>
            </a:r>
          </a:p>
          <a:p>
            <a:pPr lvl="1">
              <a:lnSpc>
                <a:spcPct val="90000"/>
              </a:lnSpc>
            </a:pPr>
            <a:r>
              <a:rPr lang="en-US">
                <a:latin typeface="Comic Sans MS" pitchFamily="66" charset="0"/>
              </a:rPr>
              <a:t>Parkinson's disease, diabetes, chronic heart disease, end-stage kidney disease, liver failure, cord injury, multiple sclerosis, Parkinson's disease, and Alzheimer's disease  and cance</a:t>
            </a:r>
            <a:r>
              <a:rPr lang="tr-TR">
                <a:latin typeface="Comic Sans MS" pitchFamily="66" charset="0"/>
              </a:rPr>
              <a:t>r.</a:t>
            </a:r>
            <a:endParaRPr lang="en-US">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Rot="1" noChangeArrowheads="1"/>
          </p:cNvSpPr>
          <p:nvPr>
            <p:ph type="title"/>
          </p:nvPr>
        </p:nvSpPr>
        <p:spPr/>
        <p:txBody>
          <a:bodyPr/>
          <a:lstStyle/>
          <a:p>
            <a:r>
              <a:rPr lang="tr-TR">
                <a:latin typeface="Comic Sans MS" pitchFamily="66" charset="0"/>
              </a:rPr>
              <a:t>Basic Concepts</a:t>
            </a:r>
          </a:p>
        </p:txBody>
      </p:sp>
      <p:pic>
        <p:nvPicPr>
          <p:cNvPr id="56325" name="Picture 5" descr="image"/>
          <p:cNvPicPr>
            <a:picLocks noChangeAspect="1" noChangeArrowheads="1"/>
          </p:cNvPicPr>
          <p:nvPr/>
        </p:nvPicPr>
        <p:blipFill>
          <a:blip r:embed="rId2"/>
          <a:srcRect/>
          <a:stretch>
            <a:fillRect/>
          </a:stretch>
        </p:blipFill>
        <p:spPr bwMode="auto">
          <a:xfrm>
            <a:off x="3059113" y="1484313"/>
            <a:ext cx="3198812" cy="403225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normAutofit fontScale="90000"/>
          </a:bodyPr>
          <a:lstStyle/>
          <a:p>
            <a:r>
              <a:rPr lang="en-US" sz="4000" b="0">
                <a:latin typeface="Comic Sans MS" pitchFamily="66" charset="0"/>
              </a:rPr>
              <a:t>What Kinds of Research Might Be Conducted with Stem Cells?</a:t>
            </a:r>
          </a:p>
        </p:txBody>
      </p:sp>
      <p:sp>
        <p:nvSpPr>
          <p:cNvPr id="38915" name="Rectangle 3"/>
          <p:cNvSpPr>
            <a:spLocks noGrp="1" noChangeArrowheads="1"/>
          </p:cNvSpPr>
          <p:nvPr>
            <p:ph idx="1"/>
          </p:nvPr>
        </p:nvSpPr>
        <p:spPr/>
        <p:txBody>
          <a:bodyPr/>
          <a:lstStyle/>
          <a:p>
            <a:pPr>
              <a:lnSpc>
                <a:spcPct val="90000"/>
              </a:lnSpc>
            </a:pPr>
            <a:r>
              <a:rPr lang="en-US" sz="2400" i="1" dirty="0">
                <a:latin typeface="Comic Sans MS" pitchFamily="66" charset="0"/>
              </a:rPr>
              <a:t>Basic Research Applications</a:t>
            </a:r>
          </a:p>
          <a:p>
            <a:pPr>
              <a:lnSpc>
                <a:spcPct val="90000"/>
              </a:lnSpc>
            </a:pPr>
            <a:r>
              <a:rPr lang="en-US" sz="2400" dirty="0">
                <a:latin typeface="Comic Sans MS" pitchFamily="66" charset="0"/>
              </a:rPr>
              <a:t>Embryonic stem cells will undoubtedly be key research tools for </a:t>
            </a:r>
            <a:r>
              <a:rPr lang="en-US" sz="2400" dirty="0">
                <a:solidFill>
                  <a:srgbClr val="00B0F0"/>
                </a:solidFill>
                <a:latin typeface="Comic Sans MS" pitchFamily="66" charset="0"/>
              </a:rPr>
              <a:t>understanding fundamental events </a:t>
            </a:r>
            <a:r>
              <a:rPr lang="en-US" sz="2400" dirty="0">
                <a:latin typeface="Comic Sans MS" pitchFamily="66" charset="0"/>
              </a:rPr>
              <a:t>in embryonic development </a:t>
            </a:r>
            <a:r>
              <a:rPr lang="tr-TR" sz="2400" dirty="0" err="1">
                <a:latin typeface="Comic Sans MS" pitchFamily="66" charset="0"/>
              </a:rPr>
              <a:t>and</a:t>
            </a:r>
            <a:r>
              <a:rPr lang="en-US" sz="2400" dirty="0">
                <a:latin typeface="Comic Sans MS" pitchFamily="66" charset="0"/>
              </a:rPr>
              <a:t> may explain the causes of birth defects and approaches to correct or prevent them. </a:t>
            </a:r>
            <a:endParaRPr lang="tr-TR" sz="2400" dirty="0">
              <a:latin typeface="Comic Sans MS" pitchFamily="66" charset="0"/>
            </a:endParaRPr>
          </a:p>
          <a:p>
            <a:pPr>
              <a:lnSpc>
                <a:spcPct val="90000"/>
              </a:lnSpc>
            </a:pPr>
            <a:r>
              <a:rPr lang="en-US" sz="2400" dirty="0">
                <a:latin typeface="Comic Sans MS" pitchFamily="66" charset="0"/>
              </a:rPr>
              <a:t>Another important area of research that links developmental biology and stem cell biology is </a:t>
            </a:r>
            <a:r>
              <a:rPr lang="en-US" sz="2400" dirty="0">
                <a:solidFill>
                  <a:srgbClr val="00B0F0"/>
                </a:solidFill>
                <a:latin typeface="Comic Sans MS" pitchFamily="66" charset="0"/>
              </a:rPr>
              <a:t>understanding the genes and molecules, such as growth factors and nutrients, that function during the development </a:t>
            </a:r>
            <a:r>
              <a:rPr lang="en-US" sz="2400" dirty="0">
                <a:latin typeface="Comic Sans MS" pitchFamily="66" charset="0"/>
              </a:rPr>
              <a:t>of the embryo so that they can be used to grow stem cells in the laboratory and direct their development into specialized cell types.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normAutofit fontScale="90000"/>
          </a:bodyPr>
          <a:lstStyle/>
          <a:p>
            <a:r>
              <a:rPr lang="en-US" sz="4000">
                <a:latin typeface="Comic Sans MS" pitchFamily="66" charset="0"/>
              </a:rPr>
              <a:t>What Kinds of Research Might Be Conducted with Stem Cells?</a:t>
            </a:r>
          </a:p>
        </p:txBody>
      </p:sp>
      <p:sp>
        <p:nvSpPr>
          <p:cNvPr id="39939" name="Rectangle 3"/>
          <p:cNvSpPr>
            <a:spLocks noGrp="1" noChangeArrowheads="1"/>
          </p:cNvSpPr>
          <p:nvPr>
            <p:ph idx="1"/>
          </p:nvPr>
        </p:nvSpPr>
        <p:spPr/>
        <p:txBody>
          <a:bodyPr/>
          <a:lstStyle/>
          <a:p>
            <a:pPr>
              <a:lnSpc>
                <a:spcPct val="90000"/>
              </a:lnSpc>
            </a:pPr>
            <a:r>
              <a:rPr lang="en-US" sz="2400" b="1" i="1" dirty="0">
                <a:latin typeface="Comic Sans MS" pitchFamily="66" charset="0"/>
              </a:rPr>
              <a:t>Therapeutic Delivery Systems</a:t>
            </a:r>
          </a:p>
          <a:p>
            <a:pPr>
              <a:lnSpc>
                <a:spcPct val="90000"/>
              </a:lnSpc>
            </a:pPr>
            <a:r>
              <a:rPr lang="en-US" sz="2400" dirty="0">
                <a:latin typeface="Comic Sans MS" pitchFamily="66" charset="0"/>
              </a:rPr>
              <a:t>Stem cells are already being </a:t>
            </a:r>
            <a:r>
              <a:rPr lang="en-US" sz="2400" dirty="0">
                <a:solidFill>
                  <a:srgbClr val="00B0F0"/>
                </a:solidFill>
                <a:latin typeface="Comic Sans MS" pitchFamily="66" charset="0"/>
              </a:rPr>
              <a:t>explored as a vehicle for delivering genes to specific tissues in the body</a:t>
            </a:r>
            <a:r>
              <a:rPr lang="en-US" sz="2400" dirty="0">
                <a:latin typeface="Comic Sans MS" pitchFamily="66" charset="0"/>
              </a:rPr>
              <a:t>. </a:t>
            </a:r>
            <a:endParaRPr lang="tr-TR" sz="2400" dirty="0" smtClean="0">
              <a:latin typeface="Comic Sans MS" pitchFamily="66" charset="0"/>
            </a:endParaRPr>
          </a:p>
          <a:p>
            <a:pPr>
              <a:lnSpc>
                <a:spcPct val="90000"/>
              </a:lnSpc>
            </a:pPr>
            <a:r>
              <a:rPr lang="en-US" sz="2400" dirty="0" smtClean="0">
                <a:latin typeface="Comic Sans MS" pitchFamily="66" charset="0"/>
              </a:rPr>
              <a:t>Stem </a:t>
            </a:r>
            <a:r>
              <a:rPr lang="en-US" sz="2400" dirty="0">
                <a:latin typeface="Comic Sans MS" pitchFamily="66" charset="0"/>
              </a:rPr>
              <a:t>cell-based therapies are a major area of investigation in cancer research. For many years, restoration of blood and immune system function has been used as a component in the care of cancer patients who have been treated with chemotherapeutic agents. Now, researchers are trying to devise more ways to use specialized cells derived from stem cells to target specific cancerous cells and directly deliver treatments that will destroy or modify them.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L</a:t>
            </a:r>
            <a:r>
              <a:rPr lang="en-US" dirty="0" err="1" smtClean="0"/>
              <a:t>andmarks</a:t>
            </a:r>
            <a:r>
              <a:rPr lang="en-US" dirty="0" smtClean="0"/>
              <a:t> in the relatively new field of stem cell science</a:t>
            </a:r>
            <a:endParaRPr lang="en-US" dirty="0"/>
          </a:p>
        </p:txBody>
      </p:sp>
      <p:sp>
        <p:nvSpPr>
          <p:cNvPr id="3" name="Content Placeholder 2"/>
          <p:cNvSpPr>
            <a:spLocks noGrp="1"/>
          </p:cNvSpPr>
          <p:nvPr>
            <p:ph idx="1"/>
          </p:nvPr>
        </p:nvSpPr>
        <p:spPr/>
        <p:txBody>
          <a:bodyPr/>
          <a:lstStyle/>
          <a:p>
            <a:r>
              <a:rPr lang="en-US" sz="2000" dirty="0" smtClean="0"/>
              <a:t>In 1981, two groups described the isolation of </a:t>
            </a:r>
            <a:r>
              <a:rPr lang="en-US" sz="2000" dirty="0" err="1" smtClean="0"/>
              <a:t>pluripotent</a:t>
            </a:r>
            <a:r>
              <a:rPr lang="en-US" sz="2000" dirty="0" smtClean="0"/>
              <a:t> ES cells from the inner cell mass (ICM) of </a:t>
            </a:r>
            <a:r>
              <a:rPr lang="en-US" sz="2000" dirty="0" err="1" smtClean="0"/>
              <a:t>murine</a:t>
            </a:r>
            <a:r>
              <a:rPr lang="en-US" sz="2000" dirty="0" smtClean="0"/>
              <a:t> </a:t>
            </a:r>
            <a:r>
              <a:rPr lang="en-US" sz="2000" dirty="0" err="1" smtClean="0"/>
              <a:t>blastocysts</a:t>
            </a:r>
            <a:r>
              <a:rPr lang="en-US" sz="2000" dirty="0" smtClean="0"/>
              <a:t>. </a:t>
            </a:r>
            <a:endParaRPr lang="tr-TR" sz="2000" dirty="0" smtClean="0"/>
          </a:p>
          <a:p>
            <a:r>
              <a:rPr lang="en-US" sz="2000" dirty="0" smtClean="0"/>
              <a:t>In 1994, Sell and Pierce proposed that blocked differentiation (so-called maturation arrest) underlies cancer stem cell proliferation and </a:t>
            </a:r>
            <a:r>
              <a:rPr lang="en-US" sz="2000" dirty="0" err="1" smtClean="0"/>
              <a:t>tumour</a:t>
            </a:r>
            <a:r>
              <a:rPr lang="en-US" sz="2000" dirty="0" smtClean="0"/>
              <a:t> growth. </a:t>
            </a:r>
            <a:endParaRPr lang="tr-TR" sz="2000" dirty="0" smtClean="0"/>
          </a:p>
          <a:p>
            <a:r>
              <a:rPr lang="en-US" sz="2000" dirty="0" smtClean="0"/>
              <a:t>In 1998, Thomson </a:t>
            </a:r>
            <a:r>
              <a:rPr lang="en-US" sz="2000" i="1" dirty="0" smtClean="0"/>
              <a:t>et al</a:t>
            </a:r>
            <a:r>
              <a:rPr lang="en-US" sz="2000" dirty="0" smtClean="0"/>
              <a:t> described the isolation of </a:t>
            </a:r>
            <a:r>
              <a:rPr lang="en-US" sz="2000" dirty="0" err="1" smtClean="0"/>
              <a:t>pluripotent</a:t>
            </a:r>
            <a:r>
              <a:rPr lang="en-US" sz="2000" dirty="0" smtClean="0"/>
              <a:t> ES cells from the ICM of human </a:t>
            </a:r>
            <a:r>
              <a:rPr lang="en-US" sz="2000" dirty="0" err="1" smtClean="0"/>
              <a:t>blastocysts</a:t>
            </a:r>
            <a:r>
              <a:rPr lang="en-US" sz="2000" dirty="0" smtClean="0"/>
              <a:t>. </a:t>
            </a:r>
            <a:endParaRPr lang="tr-TR" sz="2000" dirty="0" smtClean="0"/>
          </a:p>
          <a:p>
            <a:r>
              <a:rPr lang="en-US" sz="2000" dirty="0" smtClean="0"/>
              <a:t>In 2006, the Yamanaka group demonstrated that adult somatic cells can be reprogrammed back to </a:t>
            </a:r>
            <a:r>
              <a:rPr lang="en-US" sz="2000" dirty="0" err="1" smtClean="0"/>
              <a:t>pluripotency</a:t>
            </a:r>
            <a:r>
              <a:rPr lang="en-US" sz="2000" dirty="0" smtClean="0"/>
              <a:t> by the addition of four factors, generating induced </a:t>
            </a:r>
            <a:r>
              <a:rPr lang="en-US" sz="2000" dirty="0" err="1" smtClean="0"/>
              <a:t>pluripotent</a:t>
            </a:r>
            <a:r>
              <a:rPr lang="en-US" sz="2000" dirty="0" smtClean="0"/>
              <a:t> stem (</a:t>
            </a:r>
            <a:r>
              <a:rPr lang="en-US" sz="2000" dirty="0" err="1" smtClean="0"/>
              <a:t>iPS</a:t>
            </a:r>
            <a:r>
              <a:rPr lang="en-US" sz="2000" dirty="0" smtClean="0"/>
              <a:t>) cells.</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Rot="1" noChangeArrowheads="1"/>
          </p:cNvSpPr>
          <p:nvPr>
            <p:ph type="title"/>
          </p:nvPr>
        </p:nvSpPr>
        <p:spPr/>
        <p:txBody>
          <a:bodyPr/>
          <a:lstStyle/>
          <a:p>
            <a:r>
              <a:rPr lang="tr-TR" sz="3600">
                <a:latin typeface="Comic Sans MS" pitchFamily="66" charset="0"/>
              </a:rPr>
              <a:t>Differentiation of Human Tissues</a:t>
            </a:r>
            <a:endParaRPr lang="en-US" sz="3600">
              <a:latin typeface="Comic Sans MS" pitchFamily="66" charset="0"/>
            </a:endParaRPr>
          </a:p>
        </p:txBody>
      </p:sp>
      <p:pic>
        <p:nvPicPr>
          <p:cNvPr id="12296" name="Picture 8" descr="Differentiation of Human Tissues"/>
          <p:cNvPicPr>
            <a:picLocks noGrp="1" noChangeAspect="1" noChangeArrowheads="1"/>
          </p:cNvPicPr>
          <p:nvPr>
            <p:ph idx="1"/>
          </p:nvPr>
        </p:nvPicPr>
        <p:blipFill>
          <a:blip r:embed="rId2"/>
          <a:stretch>
            <a:fillRect/>
          </a:stretch>
        </p:blipFill>
        <p:spPr>
          <a:xfrm>
            <a:off x="2245655" y="1600200"/>
            <a:ext cx="4652690" cy="4525963"/>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m Cells, Classifications and their Clinical Applications"/>
          <p:cNvPicPr>
            <a:picLocks noChangeAspect="1" noChangeArrowheads="1"/>
          </p:cNvPicPr>
          <p:nvPr/>
        </p:nvPicPr>
        <p:blipFill>
          <a:blip r:embed="rId2"/>
          <a:srcRect/>
          <a:stretch>
            <a:fillRect/>
          </a:stretch>
        </p:blipFill>
        <p:spPr bwMode="auto">
          <a:xfrm>
            <a:off x="1187624" y="836712"/>
            <a:ext cx="6786610" cy="4682761"/>
          </a:xfrm>
          <a:prstGeom prst="rect">
            <a:avLst/>
          </a:prstGeom>
          <a:noFill/>
        </p:spPr>
      </p:pic>
      <p:cxnSp>
        <p:nvCxnSpPr>
          <p:cNvPr id="5" name="Düz Ok Bağlayıcısı 4"/>
          <p:cNvCxnSpPr/>
          <p:nvPr/>
        </p:nvCxnSpPr>
        <p:spPr>
          <a:xfrm>
            <a:off x="7380312" y="2276872"/>
            <a:ext cx="93610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8172400" y="2852936"/>
            <a:ext cx="1296144" cy="369332"/>
          </a:xfrm>
          <a:prstGeom prst="rect">
            <a:avLst/>
          </a:prstGeom>
          <a:noFill/>
        </p:spPr>
        <p:txBody>
          <a:bodyPr wrap="square" rtlCol="0">
            <a:spAutoFit/>
          </a:bodyPr>
          <a:lstStyle/>
          <a:p>
            <a:r>
              <a:rPr lang="tr-TR" dirty="0" err="1" smtClean="0"/>
              <a:t>iPSC</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US">
                <a:latin typeface="Comic Sans MS" pitchFamily="66" charset="0"/>
              </a:rPr>
              <a:t>Basic Concepts and Definitions </a:t>
            </a:r>
          </a:p>
        </p:txBody>
      </p:sp>
      <p:sp>
        <p:nvSpPr>
          <p:cNvPr id="14339" name="Rectangle 3"/>
          <p:cNvSpPr>
            <a:spLocks noGrp="1" noChangeArrowheads="1"/>
          </p:cNvSpPr>
          <p:nvPr>
            <p:ph idx="1"/>
          </p:nvPr>
        </p:nvSpPr>
        <p:spPr/>
        <p:txBody>
          <a:bodyPr/>
          <a:lstStyle/>
          <a:p>
            <a:pPr>
              <a:lnSpc>
                <a:spcPct val="90000"/>
              </a:lnSpc>
            </a:pPr>
            <a:r>
              <a:rPr lang="en-US" b="1" dirty="0">
                <a:latin typeface="Comic Sans MS" pitchFamily="66" charset="0"/>
              </a:rPr>
              <a:t>Totipotent</a:t>
            </a:r>
            <a:r>
              <a:rPr lang="en-US" dirty="0">
                <a:latin typeface="Comic Sans MS" pitchFamily="66" charset="0"/>
              </a:rPr>
              <a:t>—Having unlimited capability. The totipotent cells of the very early embryo have the capacity to differentiate into </a:t>
            </a:r>
            <a:r>
              <a:rPr lang="en-US" u="sng" dirty="0">
                <a:latin typeface="Comic Sans MS" pitchFamily="66" charset="0"/>
              </a:rPr>
              <a:t>extra embryonic membranes and tissues, the embryo, and all postembryonic tissues and organs.</a:t>
            </a:r>
            <a:endParaRPr lang="tr-TR" u="sng" dirty="0">
              <a:latin typeface="Comic Sans MS" pitchFamily="66" charset="0"/>
            </a:endParaRPr>
          </a:p>
          <a:p>
            <a:pPr>
              <a:lnSpc>
                <a:spcPct val="90000"/>
              </a:lnSpc>
            </a:pPr>
            <a:r>
              <a:rPr lang="en-US" dirty="0">
                <a:latin typeface="Comic Sans MS" pitchFamily="66" charset="0"/>
              </a:rPr>
              <a:t>All of </a:t>
            </a:r>
            <a:r>
              <a:rPr lang="tr-TR" dirty="0" err="1">
                <a:latin typeface="Comic Sans MS" pitchFamily="66" charset="0"/>
              </a:rPr>
              <a:t>the</a:t>
            </a:r>
            <a:r>
              <a:rPr lang="en-US" dirty="0">
                <a:latin typeface="Comic Sans MS" pitchFamily="66" charset="0"/>
              </a:rPr>
              <a:t> cells are generated from a single, totipotent cell—the </a:t>
            </a:r>
            <a:r>
              <a:rPr lang="en-US" b="1" u="sng" dirty="0">
                <a:solidFill>
                  <a:srgbClr val="00B0F0"/>
                </a:solidFill>
                <a:latin typeface="Comic Sans MS" pitchFamily="66" charset="0"/>
              </a:rPr>
              <a:t>zygote</a:t>
            </a:r>
            <a:r>
              <a:rPr lang="en-US" dirty="0">
                <a:solidFill>
                  <a:srgbClr val="00B0F0"/>
                </a:solidFill>
                <a:latin typeface="Comic Sans MS" pitchFamily="66" charset="0"/>
              </a:rPr>
              <a:t>, </a:t>
            </a:r>
            <a:r>
              <a:rPr lang="en-US" dirty="0">
                <a:latin typeface="Comic Sans MS" pitchFamily="66" charset="0"/>
              </a:rPr>
              <a:t>or fertilized egg. </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501</TotalTime>
  <Words>3617</Words>
  <Application>Microsoft Office PowerPoint</Application>
  <PresentationFormat>Ekran Gösterisi (4:3)</PresentationFormat>
  <Paragraphs>281</Paragraphs>
  <Slides>62</Slides>
  <Notes>0</Notes>
  <HiddenSlides>0</HiddenSlides>
  <MMClips>0</MMClips>
  <ScaleCrop>false</ScaleCrop>
  <HeadingPairs>
    <vt:vector size="6" baseType="variant">
      <vt:variant>
        <vt:lpstr>Kullanılan Yazı Tipleri</vt:lpstr>
      </vt:variant>
      <vt:variant>
        <vt:i4>17</vt:i4>
      </vt:variant>
      <vt:variant>
        <vt:lpstr>Tema</vt:lpstr>
      </vt:variant>
      <vt:variant>
        <vt:i4>7</vt:i4>
      </vt:variant>
      <vt:variant>
        <vt:lpstr>Slayt Başlıkları</vt:lpstr>
      </vt:variant>
      <vt:variant>
        <vt:i4>62</vt:i4>
      </vt:variant>
    </vt:vector>
  </HeadingPairs>
  <TitlesOfParts>
    <vt:vector size="86" baseType="lpstr">
      <vt:lpstr>Arial</vt:lpstr>
      <vt:lpstr>Arial Unicode MS</vt:lpstr>
      <vt:lpstr>Bahnschrift Condensed</vt:lpstr>
      <vt:lpstr>Bookman Old Style</vt:lpstr>
      <vt:lpstr>Calibri</vt:lpstr>
      <vt:lpstr>Century Gothic</vt:lpstr>
      <vt:lpstr>Comic Sans MS</vt:lpstr>
      <vt:lpstr>Consolas</vt:lpstr>
      <vt:lpstr>Constantia</vt:lpstr>
      <vt:lpstr>Corbel</vt:lpstr>
      <vt:lpstr>Georgia</vt:lpstr>
      <vt:lpstr>Gill Sans MT</vt:lpstr>
      <vt:lpstr>Times New Roman</vt:lpstr>
      <vt:lpstr>Verdana</vt:lpstr>
      <vt:lpstr>Wingdings</vt:lpstr>
      <vt:lpstr>Wingdings 2</vt:lpstr>
      <vt:lpstr>Wingdings 3</vt:lpstr>
      <vt:lpstr>Ofis Teması</vt:lpstr>
      <vt:lpstr>Kaynak</vt:lpstr>
      <vt:lpstr>Akış</vt:lpstr>
      <vt:lpstr>Canlı</vt:lpstr>
      <vt:lpstr>Metro</vt:lpstr>
      <vt:lpstr>Kent</vt:lpstr>
      <vt:lpstr>İyon</vt:lpstr>
      <vt:lpstr>Basic Biology and classification  of Stem Cells</vt:lpstr>
      <vt:lpstr>What is A Stem Cell?</vt:lpstr>
      <vt:lpstr>Unique properties of all stem cells </vt:lpstr>
      <vt:lpstr>Stem cells are unspecialized </vt:lpstr>
      <vt:lpstr>Stem cells can give rise to specialized cells </vt:lpstr>
      <vt:lpstr>Basic Concepts</vt:lpstr>
      <vt:lpstr>Differentiation of Human Tissues</vt:lpstr>
      <vt:lpstr>PowerPoint Sunusu</vt:lpstr>
      <vt:lpstr>Basic Concepts and Definitions </vt:lpstr>
      <vt:lpstr>Basic Concepts and Definitions</vt:lpstr>
      <vt:lpstr>Basic Concepts and Definitions</vt:lpstr>
      <vt:lpstr>PowerPoint Sunusu</vt:lpstr>
      <vt:lpstr>PowerPoint Sunusu</vt:lpstr>
      <vt:lpstr>Symmetric and Asymmetric division</vt:lpstr>
      <vt:lpstr>PowerPoint Sunusu</vt:lpstr>
      <vt:lpstr>Stem cells and symmetric cell division</vt:lpstr>
      <vt:lpstr>Stem cell plasticity</vt:lpstr>
      <vt:lpstr>Stem cell plasticity of mesenchymal bone marrow cells </vt:lpstr>
      <vt:lpstr>Plasticity of hematopoietic bone marrow cells </vt:lpstr>
      <vt:lpstr>Plasticity of skeletal muscle cells</vt:lpstr>
      <vt:lpstr>Plasticity of neural cells</vt:lpstr>
      <vt:lpstr>Possible explanations for the plasticity</vt:lpstr>
      <vt:lpstr>Niche hypothesis</vt:lpstr>
      <vt:lpstr>Stem Cell Niche</vt:lpstr>
      <vt:lpstr>The importance of stem cell niches</vt:lpstr>
      <vt:lpstr>Stem cells and their niches</vt:lpstr>
      <vt:lpstr> Proposed niche types. </vt:lpstr>
      <vt:lpstr>Simple Niches</vt:lpstr>
      <vt:lpstr>PowerPoint Sunusu</vt:lpstr>
      <vt:lpstr> Proposed niche types. </vt:lpstr>
      <vt:lpstr>Complex niches</vt:lpstr>
      <vt:lpstr> Proposed niche types. </vt:lpstr>
      <vt:lpstr>Storage Niches</vt:lpstr>
      <vt:lpstr>Programming daughter cells</vt:lpstr>
      <vt:lpstr>Niches in different organisms</vt:lpstr>
      <vt:lpstr>Stem cell niches in mammalians</vt:lpstr>
      <vt:lpstr>The Hematopoietic Stem Cell Niche </vt:lpstr>
      <vt:lpstr>HSC niche. </vt:lpstr>
      <vt:lpstr>Recent developments in HSC niche</vt:lpstr>
      <vt:lpstr>PowerPoint Sunusu</vt:lpstr>
      <vt:lpstr>The niche that regulates the birth and differentiation of blood-forming HSCs</vt:lpstr>
      <vt:lpstr>HSC niche (unknowns)</vt:lpstr>
      <vt:lpstr>The Epithelial Stem Cell Niche</vt:lpstr>
      <vt:lpstr>Epidermal stem cells</vt:lpstr>
      <vt:lpstr>The Intestinal Stem Cell Niche</vt:lpstr>
      <vt:lpstr>PowerPoint Sunusu</vt:lpstr>
      <vt:lpstr>The Neural Stem Cell Niche</vt:lpstr>
      <vt:lpstr>The subventricular zone (SVZ)</vt:lpstr>
      <vt:lpstr>The subgranular zone (SGZ)</vt:lpstr>
      <vt:lpstr>Signals generated from NSC niche</vt:lpstr>
      <vt:lpstr>The Germ Line Stem Cell Niche in Mice testes</vt:lpstr>
      <vt:lpstr>Cross section of mouse testis.</vt:lpstr>
      <vt:lpstr>Adult stem cell niche model</vt:lpstr>
      <vt:lpstr>Common Features, Structures, and Functions of the Stem Cell Niche</vt:lpstr>
      <vt:lpstr>Common Features, Structures, and Functions of the Stem Cell Niche</vt:lpstr>
      <vt:lpstr>Common Features, Structures, and Functions of the Stem Cell Niche</vt:lpstr>
      <vt:lpstr>Common Features, Structures, and Functions of the Stem Cell Niche</vt:lpstr>
      <vt:lpstr>Challenges in Stem Cell Research </vt:lpstr>
      <vt:lpstr>What Kinds of Research Might Be Conducted with Stem Cells? </vt:lpstr>
      <vt:lpstr>What Kinds of Research Might Be Conducted with Stem Cells?</vt:lpstr>
      <vt:lpstr>What Kinds of Research Might Be Conducted with Stem Cells?</vt:lpstr>
      <vt:lpstr>Landmarks in the relatively new field of stem cell science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Stem Cells</dc:title>
  <dc:creator>BILMBG</dc:creator>
  <cp:lastModifiedBy>Verda bitirim</cp:lastModifiedBy>
  <cp:revision>47</cp:revision>
  <dcterms:created xsi:type="dcterms:W3CDTF">2005-09-08T15:09:43Z</dcterms:created>
  <dcterms:modified xsi:type="dcterms:W3CDTF">2021-04-21T20:00:21Z</dcterms:modified>
</cp:coreProperties>
</file>