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2" r:id="rId2"/>
    <p:sldId id="283" r:id="rId3"/>
    <p:sldId id="288" r:id="rId4"/>
    <p:sldId id="284" r:id="rId5"/>
    <p:sldId id="289" r:id="rId6"/>
    <p:sldId id="290" r:id="rId7"/>
    <p:sldId id="291" r:id="rId8"/>
    <p:sldId id="293" r:id="rId9"/>
    <p:sldId id="294" r:id="rId10"/>
    <p:sldId id="296" r:id="rId11"/>
    <p:sldId id="297" r:id="rId12"/>
    <p:sldId id="29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0C8E"/>
    <a:srgbClr val="0000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965820"/>
          </a:xfrm>
        </p:spPr>
        <p:txBody>
          <a:bodyPr>
            <a:noAutofit/>
          </a:bodyPr>
          <a:lstStyle/>
          <a:p>
            <a:pPr algn="ctr"/>
            <a:r>
              <a:rPr lang="tr-TR" sz="3000" dirty="0" err="1" smtClean="0">
                <a:solidFill>
                  <a:schemeClr val="accent2">
                    <a:lumMod val="75000"/>
                  </a:schemeClr>
                </a:solidFill>
              </a:rPr>
              <a:t>KITLIk</a:t>
            </a:r>
            <a:r>
              <a:rPr lang="tr-TR" sz="3000" dirty="0" smtClean="0">
                <a:solidFill>
                  <a:schemeClr val="accent2">
                    <a:lumMod val="75000"/>
                  </a:schemeClr>
                </a:solidFill>
              </a:rPr>
              <a:t> ve </a:t>
            </a:r>
            <a:r>
              <a:rPr lang="tr-TR" sz="3000" dirty="0" err="1" smtClean="0">
                <a:solidFill>
                  <a:schemeClr val="accent2">
                    <a:lumMod val="75000"/>
                  </a:schemeClr>
                </a:solidFill>
              </a:rPr>
              <a:t>ToplumlarIn</a:t>
            </a:r>
            <a:r>
              <a:rPr lang="tr-TR" sz="3000" dirty="0" smtClean="0">
                <a:solidFill>
                  <a:schemeClr val="accent2">
                    <a:lumMod val="75000"/>
                  </a:schemeClr>
                </a:solidFill>
              </a:rPr>
              <a:t> Ortak İktisadi </a:t>
            </a:r>
            <a:r>
              <a:rPr lang="tr-TR" sz="3000" dirty="0" err="1" smtClean="0">
                <a:solidFill>
                  <a:schemeClr val="accent2">
                    <a:lumMod val="75000"/>
                  </a:schemeClr>
                </a:solidFill>
              </a:rPr>
              <a:t>SorunlarI</a:t>
            </a:r>
            <a:endParaRPr lang="tr-TR" sz="3000" dirty="0">
              <a:solidFill>
                <a:schemeClr val="accent2">
                  <a:lumMod val="75000"/>
                </a:schemeClr>
              </a:solidFill>
            </a:endParaRPr>
          </a:p>
        </p:txBody>
      </p:sp>
      <p:sp>
        <p:nvSpPr>
          <p:cNvPr id="3" name="2 İçerik Yer Tutucusu"/>
          <p:cNvSpPr>
            <a:spLocks noGrp="1"/>
          </p:cNvSpPr>
          <p:nvPr>
            <p:ph idx="1"/>
          </p:nvPr>
        </p:nvSpPr>
        <p:spPr>
          <a:xfrm>
            <a:off x="457200" y="1357298"/>
            <a:ext cx="7239000" cy="5098438"/>
          </a:xfrm>
        </p:spPr>
        <p:txBody>
          <a:bodyPr>
            <a:normAutofit fontScale="92500" lnSpcReduction="20000"/>
          </a:bodyPr>
          <a:lstStyle/>
          <a:p>
            <a:pPr marL="187325" indent="0" algn="just">
              <a:buClr>
                <a:srgbClr val="FF0000"/>
              </a:buClr>
              <a:buSzPct val="100000"/>
              <a:buNone/>
            </a:pPr>
            <a:r>
              <a:rPr lang="tr-TR" sz="3000" dirty="0" smtClean="0"/>
              <a:t>İnsan  ihtiyaçları  sınırsızdır.  Oysa  kaynaklar  sınırlıdır.  İnsanların  gereksinimlerini  karşılayacak olan kaynakların ve üretim faktörlerinin kıt olması herkesi ihtiyaçlarını daha iyi tatmin edebilmek amacıyla çaba harcamaya yöneltir. </a:t>
            </a:r>
          </a:p>
          <a:p>
            <a:pPr marL="187325" indent="0" algn="ctr">
              <a:buClr>
                <a:srgbClr val="FF0000"/>
              </a:buClr>
              <a:buSzPct val="100000"/>
              <a:buNone/>
            </a:pPr>
            <a:r>
              <a:rPr lang="tr-TR" sz="3000" b="1" u="sng" dirty="0" smtClean="0"/>
              <a:t>Hiçbir  toplumda  her  an  bütün  insanların  ihtiyaçlarını  karşılayacak  kadar  üretim </a:t>
            </a:r>
          </a:p>
          <a:p>
            <a:pPr marL="187325" indent="0" algn="ctr">
              <a:buClr>
                <a:srgbClr val="FF0000"/>
              </a:buClr>
              <a:buSzPct val="100000"/>
              <a:buNone/>
            </a:pPr>
            <a:r>
              <a:rPr lang="tr-TR" sz="3000" b="1" u="sng" dirty="0" smtClean="0"/>
              <a:t>yapılamaz. </a:t>
            </a:r>
          </a:p>
          <a:p>
            <a:pPr marL="187325" indent="0" algn="ctr">
              <a:buClr>
                <a:srgbClr val="FF0000"/>
              </a:buClr>
              <a:buSzPct val="100000"/>
              <a:buNone/>
            </a:pPr>
            <a:r>
              <a:rPr lang="tr-TR" sz="3000" b="1" dirty="0" smtClean="0"/>
              <a:t>Bu durum </a:t>
            </a:r>
            <a:r>
              <a:rPr lang="tr-TR" sz="3200" b="1" i="1" dirty="0" smtClean="0">
                <a:solidFill>
                  <a:srgbClr val="FF0000"/>
                </a:solidFill>
              </a:rPr>
              <a:t>kaynak kıtlığı </a:t>
            </a:r>
            <a:r>
              <a:rPr lang="tr-TR" sz="3000" b="1" dirty="0" smtClean="0"/>
              <a:t>olarak adlandırılır</a:t>
            </a:r>
            <a:r>
              <a:rPr lang="tr-TR" sz="3000" b="1" dirty="0" smtClean="0">
                <a:solidFill>
                  <a:schemeClr val="accent3">
                    <a:lumMod val="75000"/>
                  </a:schemeClr>
                </a:solidFill>
              </a:rPr>
              <a:t>. </a:t>
            </a:r>
          </a:p>
          <a:p>
            <a:pPr marL="514350" indent="-514350" algn="just">
              <a:buClr>
                <a:srgbClr val="FF0000"/>
              </a:buClr>
              <a:buSzPct val="100000"/>
              <a:buNone/>
            </a:pPr>
            <a:endParaRPr lang="tr-TR" sz="3200" b="1" dirty="0" smtClean="0">
              <a:solidFill>
                <a:srgbClr val="00009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7472386" cy="5668112"/>
          </a:xfrm>
        </p:spPr>
        <p:txBody>
          <a:bodyPr>
            <a:noAutofit/>
          </a:bodyPr>
          <a:lstStyle/>
          <a:p>
            <a:pPr marL="98425" indent="-98425" algn="just">
              <a:buClr>
                <a:srgbClr val="FF0000"/>
              </a:buClr>
              <a:buSzPct val="100000"/>
              <a:buNone/>
            </a:pPr>
            <a:r>
              <a:rPr lang="tr-TR" sz="3200" b="1" dirty="0" smtClean="0">
                <a:solidFill>
                  <a:srgbClr val="FF0000"/>
                </a:solidFill>
              </a:rPr>
              <a:t>Mikro Ekonomi ve Turizm</a:t>
            </a:r>
          </a:p>
          <a:p>
            <a:pPr marL="271463" indent="0" algn="just">
              <a:buClr>
                <a:srgbClr val="FF0000"/>
              </a:buClr>
              <a:buSzPct val="100000"/>
              <a:buNone/>
            </a:pPr>
            <a:endParaRPr lang="tr-TR" b="1" dirty="0" smtClean="0"/>
          </a:p>
          <a:p>
            <a:pPr marL="271463" indent="0" algn="just">
              <a:buClr>
                <a:srgbClr val="FF0000"/>
              </a:buClr>
              <a:buSzPct val="100000"/>
              <a:buNone/>
            </a:pPr>
            <a:r>
              <a:rPr lang="tr-TR" b="1" dirty="0" smtClean="0"/>
              <a:t>Mikro Ekonomi tekil birimlerle ilgilenir. Ekonominin insan davranışı, insanların piyasa, endüstri, firma ve birey gibi küçük birimlere ilişkin tercihleri mikro ekonomide incelenir. Turizm piyasasındaki bir turistik ürünün üretimi, fiyatlandırılması, satışı, turizm işletmeleri vb… mikro ekonominin konusuna girer.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7400948" cy="5596674"/>
          </a:xfrm>
        </p:spPr>
        <p:txBody>
          <a:bodyPr>
            <a:noAutofit/>
          </a:bodyPr>
          <a:lstStyle/>
          <a:p>
            <a:pPr marL="98425" indent="-98425" algn="just">
              <a:buClr>
                <a:srgbClr val="FF0000"/>
              </a:buClr>
              <a:buSzPct val="100000"/>
              <a:buNone/>
            </a:pPr>
            <a:r>
              <a:rPr lang="tr-TR" sz="3200" b="1" dirty="0" smtClean="0">
                <a:solidFill>
                  <a:srgbClr val="FF0000"/>
                </a:solidFill>
              </a:rPr>
              <a:t>Makro Ekonomi ve Turizm</a:t>
            </a:r>
          </a:p>
          <a:p>
            <a:pPr marL="271463" indent="0" algn="just">
              <a:buClr>
                <a:srgbClr val="FF0000"/>
              </a:buClr>
              <a:buSzPct val="100000"/>
              <a:buNone/>
            </a:pPr>
            <a:endParaRPr lang="tr-TR" b="1" dirty="0" smtClean="0"/>
          </a:p>
          <a:p>
            <a:pPr marL="271463" indent="0" algn="just">
              <a:buClr>
                <a:srgbClr val="FF0000"/>
              </a:buClr>
              <a:buSzPct val="100000"/>
              <a:buNone/>
            </a:pPr>
            <a:r>
              <a:rPr lang="tr-TR" b="1" dirty="0" smtClean="0"/>
              <a:t>Makro ekonomi toplam büyüklüklerle ilgilenir. Bir bütün olarak ekonomiyi ve toplulaştırılmış ekonomik davranışları inceler. Milli gelir, enflasyon, dış ticaret, para arzı ve talebi, işsizlik gibi konular makro ekonomi içerisinde ele alınır.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KAYNAKÇA</a:t>
            </a:r>
            <a:r>
              <a:rPr lang="tr-TR" dirty="0" smtClean="0"/>
              <a:t>:</a:t>
            </a:r>
          </a:p>
          <a:p>
            <a:pPr>
              <a:buNone/>
            </a:pPr>
            <a:r>
              <a:rPr lang="tr-TR" dirty="0" err="1" smtClean="0"/>
              <a:t>Ankuzem</a:t>
            </a:r>
            <a:r>
              <a:rPr lang="tr-TR" dirty="0" smtClean="0"/>
              <a:t> modül.</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3000" dirty="0" err="1" smtClean="0">
                <a:solidFill>
                  <a:schemeClr val="accent2">
                    <a:lumMod val="75000"/>
                  </a:schemeClr>
                </a:solidFill>
              </a:rPr>
              <a:t>Kıtlık ve Toplumların Ortak İktisadi Sorunları </a:t>
            </a:r>
          </a:p>
        </p:txBody>
      </p:sp>
      <p:sp>
        <p:nvSpPr>
          <p:cNvPr id="3" name="2 İçerik Yer Tutucusu"/>
          <p:cNvSpPr>
            <a:spLocks noGrp="1"/>
          </p:cNvSpPr>
          <p:nvPr>
            <p:ph idx="1"/>
          </p:nvPr>
        </p:nvSpPr>
        <p:spPr/>
        <p:txBody>
          <a:bodyPr>
            <a:normAutofit lnSpcReduction="10000"/>
          </a:bodyPr>
          <a:lstStyle/>
          <a:p>
            <a:pPr marL="187325" indent="0" algn="just">
              <a:buClr>
                <a:srgbClr val="FF0000"/>
              </a:buClr>
              <a:buSzPct val="100000"/>
              <a:buNone/>
            </a:pPr>
            <a:r>
              <a:rPr lang="tr-TR" sz="2800" b="1" dirty="0" smtClean="0"/>
              <a:t>Sınırlı  kaynaklarla  sınırsız  isteklerin  bazılarını  karşılamak  durumunda  olan  toplumlar  da  hangi mallar;  “ne  kadar  üretilecek?”  “nasıl  üretilecek”,  “kimler  için  üretilecek?”  şeklindeki  üç  soruya cevap aramaktadırlar. </a:t>
            </a:r>
          </a:p>
          <a:p>
            <a:pPr marL="187325" indent="0" algn="just">
              <a:buClr>
                <a:srgbClr val="FF0000"/>
              </a:buClr>
              <a:buSzPct val="100000"/>
              <a:buNone/>
            </a:pPr>
            <a:endParaRPr lang="tr-TR" sz="2800" b="1" dirty="0" smtClean="0"/>
          </a:p>
          <a:p>
            <a:pPr marL="187325" indent="0" algn="ctr">
              <a:buClr>
                <a:srgbClr val="FF0000"/>
              </a:buClr>
              <a:buSzPct val="100000"/>
              <a:buNone/>
            </a:pPr>
            <a:r>
              <a:rPr lang="tr-TR" sz="2800" b="1" dirty="0" smtClean="0"/>
              <a:t>Ekonomistler ne - nasıl - kimler için üretilecek sorularını </a:t>
            </a:r>
          </a:p>
          <a:p>
            <a:pPr marL="187325" indent="0" algn="ctr">
              <a:buClr>
                <a:srgbClr val="FF0000"/>
              </a:buClr>
              <a:buSzPct val="100000"/>
              <a:buNone/>
            </a:pPr>
            <a:r>
              <a:rPr lang="tr-TR" sz="3200" b="1" dirty="0" smtClean="0">
                <a:solidFill>
                  <a:srgbClr val="FF0000"/>
                </a:solidFill>
              </a:rPr>
              <a:t>kumanda</a:t>
            </a:r>
            <a:r>
              <a:rPr lang="tr-TR" sz="2800" b="1" dirty="0" smtClean="0"/>
              <a:t> ya da  </a:t>
            </a:r>
            <a:r>
              <a:rPr lang="tr-TR" sz="3200" b="1" dirty="0" smtClean="0">
                <a:solidFill>
                  <a:srgbClr val="FF0000"/>
                </a:solidFill>
              </a:rPr>
              <a:t>piyasa</a:t>
            </a:r>
            <a:r>
              <a:rPr lang="tr-TR" sz="2800" b="1" dirty="0" smtClean="0"/>
              <a:t> mekanizmaları ile cevaplandırırlar. </a:t>
            </a:r>
          </a:p>
          <a:p>
            <a:pPr marL="187325" indent="0" algn="just">
              <a:buClr>
                <a:srgbClr val="FF0000"/>
              </a:buClr>
              <a:buSzPct val="100000"/>
              <a:buFont typeface="Wingdings" pitchFamily="2" charset="2"/>
              <a:buChar char="Ø"/>
            </a:pPr>
            <a:endParaRPr lang="tr-TR" sz="24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3000" dirty="0" smtClean="0">
                <a:solidFill>
                  <a:schemeClr val="accent2">
                    <a:lumMod val="75000"/>
                  </a:schemeClr>
                </a:solidFill>
              </a:rPr>
              <a:t>Kıtlık ve Toplumların Ortak İktisadi Sorunları </a:t>
            </a:r>
          </a:p>
        </p:txBody>
      </p:sp>
      <p:sp>
        <p:nvSpPr>
          <p:cNvPr id="3" name="2 İçerik Yer Tutucusu"/>
          <p:cNvSpPr>
            <a:spLocks noGrp="1"/>
          </p:cNvSpPr>
          <p:nvPr>
            <p:ph idx="1"/>
          </p:nvPr>
        </p:nvSpPr>
        <p:spPr/>
        <p:txBody>
          <a:bodyPr>
            <a:normAutofit fontScale="85000" lnSpcReduction="20000"/>
          </a:bodyPr>
          <a:lstStyle/>
          <a:p>
            <a:pPr marL="187325" indent="0" algn="just">
              <a:buClr>
                <a:srgbClr val="FF0000"/>
              </a:buClr>
              <a:buSzPct val="100000"/>
              <a:buNone/>
            </a:pPr>
            <a:r>
              <a:rPr lang="tr-TR" sz="2800" b="1" dirty="0" smtClean="0">
                <a:solidFill>
                  <a:srgbClr val="FF0000"/>
                </a:solidFill>
              </a:rPr>
              <a:t> </a:t>
            </a:r>
            <a:r>
              <a:rPr lang="tr-TR" sz="3000" b="1" i="1" dirty="0" smtClean="0">
                <a:solidFill>
                  <a:srgbClr val="FF0000"/>
                </a:solidFill>
              </a:rPr>
              <a:t>Kumanda Mekanizması</a:t>
            </a:r>
          </a:p>
          <a:p>
            <a:pPr marL="187325" indent="0" algn="just">
              <a:buClr>
                <a:srgbClr val="FF0000"/>
              </a:buClr>
              <a:buSzPct val="100000"/>
              <a:buNone/>
            </a:pPr>
            <a:r>
              <a:rPr lang="tr-TR" sz="2800" dirty="0" smtClean="0"/>
              <a:t>sorular, siyasal gücü kontrol eden bir kişi (diktatör) veya organ (meclis) tarafından cevaplandırılır. Kumanda mekanizması, sosyalist denilen sisteme özgü bir mekanizmadır.</a:t>
            </a:r>
          </a:p>
          <a:p>
            <a:pPr marL="187325" indent="0" algn="just">
              <a:buClr>
                <a:srgbClr val="FF0000"/>
              </a:buClr>
              <a:buSzPct val="100000"/>
              <a:buNone/>
            </a:pPr>
            <a:r>
              <a:rPr lang="tr-TR" sz="2800" b="1" dirty="0" smtClean="0"/>
              <a:t> </a:t>
            </a:r>
            <a:r>
              <a:rPr lang="tr-TR" sz="3000" b="1" i="1" dirty="0" smtClean="0">
                <a:solidFill>
                  <a:srgbClr val="FF0000"/>
                </a:solidFill>
              </a:rPr>
              <a:t>Piyasa Mekanizması</a:t>
            </a:r>
          </a:p>
          <a:p>
            <a:pPr marL="187325" indent="0" algn="just">
              <a:buClr>
                <a:srgbClr val="FF0000"/>
              </a:buClr>
              <a:buSzPct val="100000"/>
              <a:buNone/>
            </a:pPr>
            <a:r>
              <a:rPr lang="tr-TR" sz="2800" dirty="0" smtClean="0"/>
              <a:t>ne – nasıl – kimler için üretilecek soruları tüketicilerin fayda maksimizasyonu, üreticilerin kâr maksimizasyonunu amaçlayan iktisadi davranışları ile cevaplandırırlar. Piyasa mekanizması kapitalist denilen sisteme özgü bir mekanizmadır.</a:t>
            </a:r>
          </a:p>
          <a:p>
            <a:pPr marL="187325" indent="0" algn="ctr">
              <a:buClr>
                <a:srgbClr val="FF0000"/>
              </a:buClr>
              <a:buSzPct val="100000"/>
              <a:buNone/>
            </a:pPr>
            <a:r>
              <a:rPr lang="tr-TR" sz="2800" b="1" dirty="0" smtClean="0"/>
              <a:t>Sahip olunan kaynakların tam olarak kullanıldığı duruma </a:t>
            </a:r>
            <a:r>
              <a:rPr lang="tr-TR" sz="3500" b="1" u="sng" dirty="0" smtClean="0">
                <a:solidFill>
                  <a:srgbClr val="FF0000"/>
                </a:solidFill>
              </a:rPr>
              <a:t>tam istihdam </a:t>
            </a:r>
            <a:r>
              <a:rPr lang="tr-TR" sz="2800" b="1" dirty="0" smtClean="0"/>
              <a:t>denir.</a:t>
            </a:r>
          </a:p>
          <a:p>
            <a:pPr marL="187325" indent="0" algn="just">
              <a:buClr>
                <a:srgbClr val="FF0000"/>
              </a:buClr>
              <a:buSzPct val="100000"/>
              <a:buFont typeface="Wingdings" pitchFamily="2" charset="2"/>
              <a:buChar char="Ø"/>
            </a:pPr>
            <a:endParaRPr lang="tr-TR" sz="24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i="1" dirty="0" smtClean="0">
                <a:solidFill>
                  <a:schemeClr val="tx2"/>
                </a:solidFill>
                <a:effectLst>
                  <a:outerShdw blurRad="38100" dist="38100" dir="2700000" algn="tl">
                    <a:srgbClr val="000000">
                      <a:alpha val="43137"/>
                    </a:srgbClr>
                  </a:outerShdw>
                </a:effectLst>
              </a:rPr>
              <a:t>Kaynakların Etkin Kullanımı: Fırsat Maliyeti - Parasal Maliyet</a:t>
            </a:r>
            <a:endParaRPr lang="tr-TR" sz="28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67544" y="1484784"/>
            <a:ext cx="7704856" cy="4846320"/>
          </a:xfrm>
        </p:spPr>
        <p:txBody>
          <a:bodyPr>
            <a:normAutofit/>
          </a:bodyPr>
          <a:lstStyle/>
          <a:p>
            <a:pPr marL="98425" indent="-98425" algn="just">
              <a:buClr>
                <a:srgbClr val="FF0000"/>
              </a:buClr>
              <a:buSzPct val="100000"/>
              <a:buFont typeface="Wingdings" pitchFamily="2" charset="2"/>
              <a:buChar char="Ø"/>
            </a:pPr>
            <a:endParaRPr lang="tr-TR" sz="4700" b="1" dirty="0" smtClean="0"/>
          </a:p>
          <a:p>
            <a:pPr marL="246888" lvl="1" indent="0" algn="just">
              <a:buClr>
                <a:srgbClr val="FF0000"/>
              </a:buClr>
              <a:buSzPct val="100000"/>
              <a:buNone/>
            </a:pPr>
            <a:endParaRPr lang="tr-TR" sz="2800" dirty="0" smtClean="0"/>
          </a:p>
          <a:p>
            <a:pPr marL="0" indent="0" algn="just">
              <a:buClr>
                <a:srgbClr val="FF0000"/>
              </a:buClr>
              <a:buSzPct val="100000"/>
              <a:buNone/>
            </a:pPr>
            <a:r>
              <a:rPr lang="tr-TR" sz="2800" dirty="0" smtClean="0"/>
              <a:t>Seçim yapma zorunluluğu bazı şeyleri elde edebilmek için başka şeylerden vazgeçmek demektir. </a:t>
            </a:r>
          </a:p>
          <a:p>
            <a:pPr marL="98425" indent="-98425" algn="ctr">
              <a:buClr>
                <a:srgbClr val="FF0000"/>
              </a:buClr>
              <a:buSzPct val="100000"/>
              <a:buNone/>
            </a:pPr>
            <a:r>
              <a:rPr lang="tr-TR" sz="2800" dirty="0" smtClean="0"/>
              <a:t>Bir </a:t>
            </a:r>
            <a:r>
              <a:rPr lang="tr-TR" sz="2800" dirty="0" smtClean="0"/>
              <a:t>şeyi elde etmek için vazgeçilmek zorunda kalınan şey </a:t>
            </a:r>
            <a:r>
              <a:rPr lang="tr-TR" sz="2800" u="sng" dirty="0" smtClean="0">
                <a:solidFill>
                  <a:srgbClr val="FF0000"/>
                </a:solidFill>
              </a:rPr>
              <a:t>alternatif (fırsat) maliyettir.</a:t>
            </a:r>
          </a:p>
          <a:p>
            <a:pPr marL="98425" indent="-98425" algn="ctr">
              <a:buClr>
                <a:srgbClr val="FF0000"/>
              </a:buClr>
              <a:buSzPct val="100000"/>
              <a:buNone/>
            </a:pPr>
            <a:endParaRPr lang="tr-TR" sz="33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0"/>
            <a:ext cx="7239000" cy="1071570"/>
          </a:xfrm>
        </p:spPr>
        <p:txBody>
          <a:bodyPr>
            <a:noAutofit/>
          </a:bodyPr>
          <a:lstStyle/>
          <a:p>
            <a:pPr algn="ctr"/>
            <a:r>
              <a:rPr lang="tr-TR" sz="2800" b="1" i="1" dirty="0" smtClean="0">
                <a:solidFill>
                  <a:schemeClr val="tx2"/>
                </a:solidFill>
                <a:effectLst>
                  <a:outerShdw blurRad="38100" dist="38100" dir="2700000" algn="tl">
                    <a:srgbClr val="000000">
                      <a:alpha val="43137"/>
                    </a:srgbClr>
                  </a:outerShdw>
                </a:effectLst>
              </a:rPr>
              <a:t>Kaynakların Etkin Kullanımı: Fırsat Maliyeti - Parasal Maliyet</a:t>
            </a:r>
            <a:endParaRPr lang="tr-TR" sz="28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142844" y="1268760"/>
            <a:ext cx="8389596" cy="5256584"/>
          </a:xfrm>
        </p:spPr>
        <p:txBody>
          <a:bodyPr>
            <a:noAutofit/>
          </a:bodyPr>
          <a:lstStyle/>
          <a:p>
            <a:pPr marL="98425" indent="-98425" algn="just">
              <a:buClr>
                <a:srgbClr val="FF0000"/>
              </a:buClr>
              <a:buSzPct val="100000"/>
              <a:buFont typeface="Wingdings" pitchFamily="2" charset="2"/>
              <a:buChar char="Ø"/>
            </a:pPr>
            <a:r>
              <a:rPr lang="tr-TR" sz="2300" b="1" dirty="0" smtClean="0"/>
              <a:t>Fırsat maliyeti kıtlıkla karşı kaşıya bulunan insanların yaptıkları tercihleri önemli ölçüde etkiler. Eğer bir hizmetin fırsat maliyeti artıyorsa insanlar bunu almak istemezler ve bunun yerine daha ucuz  olanı  ikame  etmeye  çalışırlar.  Burada  karşımıza  fiyat  çıkmaktadır.  Piyasa  ekonomilerinde her şeyin bir fiyatı vardır. </a:t>
            </a:r>
            <a:endParaRPr lang="tr-TR" sz="2300" b="1" dirty="0" smtClean="0"/>
          </a:p>
          <a:p>
            <a:pPr marL="98425" indent="-98425" algn="just">
              <a:buClr>
                <a:srgbClr val="FF0000"/>
              </a:buClr>
              <a:buSzPct val="100000"/>
              <a:buFont typeface="Wingdings" pitchFamily="2" charset="2"/>
              <a:buChar char="Ø"/>
            </a:pPr>
            <a:endParaRPr lang="tr-TR" sz="2300" b="1" dirty="0"/>
          </a:p>
          <a:p>
            <a:pPr marL="0" indent="0" algn="just">
              <a:buClr>
                <a:srgbClr val="FF0000"/>
              </a:buClr>
              <a:buSzPct val="100000"/>
              <a:buNone/>
            </a:pPr>
            <a:endParaRPr lang="tr-TR" sz="2300" b="1" dirty="0" smtClean="0"/>
          </a:p>
          <a:p>
            <a:pPr marL="98425" indent="-98425" algn="just">
              <a:buClr>
                <a:srgbClr val="FF0000"/>
              </a:buClr>
              <a:buSzPct val="100000"/>
              <a:buFont typeface="Wingdings" pitchFamily="2" charset="2"/>
              <a:buChar char="Ø"/>
            </a:pPr>
            <a:r>
              <a:rPr lang="tr-TR" sz="2400" b="1" dirty="0" smtClean="0"/>
              <a:t>Bir malı satın almak için vazgeçtiğimiz TL miktarı </a:t>
            </a:r>
          </a:p>
          <a:p>
            <a:pPr marL="98425" indent="-98425" algn="ctr">
              <a:buClr>
                <a:srgbClr val="FF0000"/>
              </a:buClr>
              <a:buSzPct val="100000"/>
              <a:buNone/>
            </a:pPr>
            <a:r>
              <a:rPr lang="tr-TR" sz="2400" b="1" dirty="0" smtClean="0"/>
              <a:t>o </a:t>
            </a:r>
            <a:r>
              <a:rPr lang="tr-TR" sz="2400" b="1" dirty="0" smtClean="0"/>
              <a:t>mal için </a:t>
            </a:r>
            <a:r>
              <a:rPr lang="tr-TR" sz="2800" b="1" dirty="0" smtClean="0">
                <a:solidFill>
                  <a:srgbClr val="FF0000"/>
                </a:solidFill>
                <a:effectLst>
                  <a:outerShdw blurRad="38100" dist="38100" dir="2700000" algn="tl">
                    <a:srgbClr val="000000">
                      <a:alpha val="43137"/>
                    </a:srgbClr>
                  </a:outerShdw>
                </a:effectLst>
              </a:rPr>
              <a:t>parasal fiyattır.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ctr"/>
            <a:r>
              <a:rPr lang="tr-TR" sz="2800" b="1" i="1" dirty="0" smtClean="0">
                <a:solidFill>
                  <a:srgbClr val="FF0000"/>
                </a:solidFill>
              </a:rPr>
              <a:t>Üretim İmkanları Eğrisi (Sınırı)</a:t>
            </a:r>
            <a:endParaRPr lang="tr-TR" sz="2800" b="1" dirty="0" smtClean="0">
              <a:solidFill>
                <a:srgbClr val="FF0000"/>
              </a:solidFill>
            </a:endParaRPr>
          </a:p>
        </p:txBody>
      </p:sp>
      <p:sp>
        <p:nvSpPr>
          <p:cNvPr id="3" name="2 İçerik Yer Tutucusu"/>
          <p:cNvSpPr>
            <a:spLocks noGrp="1"/>
          </p:cNvSpPr>
          <p:nvPr>
            <p:ph idx="1"/>
          </p:nvPr>
        </p:nvSpPr>
        <p:spPr>
          <a:xfrm>
            <a:off x="214282" y="1219200"/>
            <a:ext cx="7858180" cy="5306144"/>
          </a:xfrm>
        </p:spPr>
        <p:txBody>
          <a:bodyPr>
            <a:noAutofit/>
          </a:bodyPr>
          <a:lstStyle/>
          <a:p>
            <a:pPr marL="98425" indent="-98425" algn="just">
              <a:buClr>
                <a:srgbClr val="FF0000"/>
              </a:buClr>
              <a:buSzPct val="100000"/>
              <a:buNone/>
            </a:pPr>
            <a:endParaRPr lang="tr-TR" sz="2300" dirty="0" smtClean="0"/>
          </a:p>
          <a:p>
            <a:pPr marL="98425" indent="-98425" algn="ctr">
              <a:buClr>
                <a:srgbClr val="FF0000"/>
              </a:buClr>
              <a:buSzPct val="100000"/>
              <a:buNone/>
            </a:pPr>
            <a:r>
              <a:rPr lang="tr-TR" sz="2300" dirty="0" smtClean="0"/>
              <a:t>Üretim  imkanları  eğrisi  ekonominin  önemli  kavramlarından  olan  kıtlık,  seçim  (tercih)  ve  fırsat (alternatif) maliyet gibi temel kavramları açıklamada kullanılan önemli modeldir.</a:t>
            </a:r>
          </a:p>
          <a:p>
            <a:pPr marL="98425" indent="-98425" algn="ctr">
              <a:buClr>
                <a:srgbClr val="FF0000"/>
              </a:buClr>
              <a:buSzPct val="100000"/>
              <a:buNone/>
            </a:pPr>
            <a:endParaRPr lang="tr-TR" sz="2300" b="1" dirty="0" smtClean="0"/>
          </a:p>
          <a:p>
            <a:pPr marL="98425" indent="-98425" algn="ctr">
              <a:buClr>
                <a:srgbClr val="FF0000"/>
              </a:buClr>
              <a:buSzPct val="100000"/>
              <a:buNone/>
            </a:pPr>
            <a:endParaRPr lang="tr-TR" sz="2300" b="1" dirty="0" smtClean="0"/>
          </a:p>
          <a:p>
            <a:pPr marL="98425" indent="-98425" algn="ctr">
              <a:buClr>
                <a:srgbClr val="FF0000"/>
              </a:buClr>
              <a:buSzPct val="100000"/>
              <a:buNone/>
            </a:pPr>
            <a:r>
              <a:rPr lang="tr-TR" sz="2300" b="1" dirty="0" smtClean="0"/>
              <a:t> Üretim  teknolojisi  ve  kaynaklar  veri/sabit  iken  üretilebilecek  maksimum  mal bileşimlerinin geometrik yerine </a:t>
            </a:r>
            <a:r>
              <a:rPr lang="tr-TR" sz="2800" b="1" dirty="0" smtClean="0">
                <a:solidFill>
                  <a:srgbClr val="FF0000"/>
                </a:solidFill>
              </a:rPr>
              <a:t>üretim imkanları eğrisi (sınırı)</a:t>
            </a:r>
            <a:r>
              <a:rPr lang="tr-TR" sz="2300" b="1" dirty="0" smtClean="0">
                <a:solidFill>
                  <a:srgbClr val="FF0000"/>
                </a:solidFill>
              </a:rPr>
              <a:t> </a:t>
            </a:r>
            <a:r>
              <a:rPr lang="tr-TR" sz="2300" b="1" dirty="0" smtClean="0"/>
              <a:t>denir.</a:t>
            </a:r>
            <a:endParaRPr lang="tr-TR" sz="28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ctr"/>
            <a:r>
              <a:rPr lang="tr-TR" sz="3600" b="1" dirty="0" smtClean="0">
                <a:solidFill>
                  <a:schemeClr val="tx2"/>
                </a:solidFill>
              </a:rPr>
              <a:t>Turizm Nedir?</a:t>
            </a:r>
          </a:p>
        </p:txBody>
      </p:sp>
      <p:sp>
        <p:nvSpPr>
          <p:cNvPr id="3" name="2 İçerik Yer Tutucusu"/>
          <p:cNvSpPr>
            <a:spLocks noGrp="1"/>
          </p:cNvSpPr>
          <p:nvPr>
            <p:ph idx="1"/>
          </p:nvPr>
        </p:nvSpPr>
        <p:spPr>
          <a:xfrm>
            <a:off x="0" y="1219200"/>
            <a:ext cx="8072462" cy="5306144"/>
          </a:xfrm>
        </p:spPr>
        <p:txBody>
          <a:bodyPr>
            <a:noAutofit/>
          </a:bodyPr>
          <a:lstStyle/>
          <a:p>
            <a:pPr marL="98425" indent="-98425" algn="just">
              <a:buClr>
                <a:srgbClr val="FF0000"/>
              </a:buClr>
              <a:buSzPct val="100000"/>
              <a:buNone/>
            </a:pPr>
            <a:endParaRPr lang="tr-TR" sz="2300" dirty="0" smtClean="0"/>
          </a:p>
          <a:p>
            <a:pPr marL="0" indent="0" algn="just">
              <a:buClr>
                <a:srgbClr val="FF0000"/>
              </a:buClr>
              <a:buSzPct val="100000"/>
              <a:buNone/>
            </a:pPr>
            <a:endParaRPr lang="tr-TR" sz="2300" b="1" dirty="0" smtClean="0"/>
          </a:p>
          <a:p>
            <a:pPr marL="98425" indent="-98425" algn="just">
              <a:buClr>
                <a:srgbClr val="FF0000"/>
              </a:buClr>
              <a:buSzPct val="100000"/>
              <a:buNone/>
            </a:pPr>
            <a:r>
              <a:rPr lang="tr-TR" sz="2300" b="1" dirty="0" smtClean="0"/>
              <a:t> </a:t>
            </a:r>
            <a:r>
              <a:rPr lang="tr-TR" sz="2400" b="1" dirty="0" smtClean="0"/>
              <a:t>Boş  zamana  sahip  kişilerin  kendi  isteklerine  bağlı  olarak  maddi  olmayan ihtiyaçlarının  giderilmesi  amacıyla  bir  yerden  başka  bir  yere  zamanı değerlendirmek,  eğlenmek  ve  değişik  deneyimler  elde  etmek  için  geçici  yer değiştirmelerinin yarattığı sosyal ve ekonomik  olaya </a:t>
            </a:r>
            <a:r>
              <a:rPr lang="tr-TR" sz="2800" b="1" dirty="0" smtClean="0">
                <a:solidFill>
                  <a:srgbClr val="FF0000"/>
                </a:solidFill>
              </a:rPr>
              <a:t>“turizm” </a:t>
            </a:r>
            <a:r>
              <a:rPr lang="tr-TR" sz="2400" b="1" dirty="0" smtClean="0"/>
              <a:t>denir.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ctr"/>
            <a:r>
              <a:rPr lang="tr-TR" sz="3600" b="1" dirty="0" smtClean="0">
                <a:solidFill>
                  <a:schemeClr val="tx2"/>
                </a:solidFill>
              </a:rPr>
              <a:t>Turist Nedir?</a:t>
            </a:r>
          </a:p>
        </p:txBody>
      </p:sp>
      <p:sp>
        <p:nvSpPr>
          <p:cNvPr id="3" name="2 İçerik Yer Tutucusu"/>
          <p:cNvSpPr>
            <a:spLocks noGrp="1"/>
          </p:cNvSpPr>
          <p:nvPr>
            <p:ph idx="1"/>
          </p:nvPr>
        </p:nvSpPr>
        <p:spPr>
          <a:xfrm>
            <a:off x="214282" y="1142984"/>
            <a:ext cx="7786742" cy="5306144"/>
          </a:xfrm>
        </p:spPr>
        <p:txBody>
          <a:bodyPr>
            <a:noAutofit/>
          </a:bodyPr>
          <a:lstStyle/>
          <a:p>
            <a:pPr marL="98425" indent="-98425" algn="just">
              <a:buClr>
                <a:srgbClr val="FF0000"/>
              </a:buClr>
              <a:buSzPct val="100000"/>
              <a:buFont typeface="Wingdings" pitchFamily="2" charset="2"/>
              <a:buChar char="Ø"/>
            </a:pPr>
            <a:r>
              <a:rPr lang="tr-TR" sz="2800" dirty="0" smtClean="0"/>
              <a:t>Turizmin  öznesi  olup,  turizm  faaliyetine  katılan,  yön  veren,  sürekli yaşadığı  yeri ticari  kazanç  dışı  nedenlerle  geçici  olarak  terk  edip  seyahat  eden,  konaklayan, psikolojik  tatmin  arayan,  sınırlı  harcama  gücü  ve  zamanı  ile  tüketimde  bulunan kişidir.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751506"/>
          </a:xfrm>
        </p:spPr>
        <p:txBody>
          <a:bodyPr>
            <a:noAutofit/>
          </a:bodyPr>
          <a:lstStyle/>
          <a:p>
            <a:pPr algn="ctr"/>
            <a:r>
              <a:rPr lang="tr-TR" sz="3600" b="1" dirty="0" smtClean="0">
                <a:solidFill>
                  <a:schemeClr val="tx2"/>
                </a:solidFill>
              </a:rPr>
              <a:t>Turizm Ekonomisi</a:t>
            </a:r>
          </a:p>
        </p:txBody>
      </p:sp>
      <p:sp>
        <p:nvSpPr>
          <p:cNvPr id="3" name="2 İçerik Yer Tutucusu"/>
          <p:cNvSpPr>
            <a:spLocks noGrp="1"/>
          </p:cNvSpPr>
          <p:nvPr>
            <p:ph idx="1"/>
          </p:nvPr>
        </p:nvSpPr>
        <p:spPr>
          <a:xfrm>
            <a:off x="214282" y="1219200"/>
            <a:ext cx="7786742" cy="5306144"/>
          </a:xfrm>
        </p:spPr>
        <p:txBody>
          <a:bodyPr>
            <a:noAutofit/>
          </a:bodyPr>
          <a:lstStyle/>
          <a:p>
            <a:pPr marL="98425" indent="-98425" algn="just">
              <a:buClr>
                <a:srgbClr val="FF0000"/>
              </a:buClr>
              <a:buSzPct val="100000"/>
              <a:buFont typeface="Wingdings" pitchFamily="2" charset="2"/>
              <a:buChar char="Ø"/>
            </a:pPr>
            <a:r>
              <a:rPr lang="tr-TR" sz="2800" dirty="0" smtClean="0"/>
              <a:t>Turizm ekonomisi turizm faaliyetinin meydana getirdiği ekonomik olayları, bunların sonuçlarını,  turizmin  doğrudan  veya  dolaylı  olarak  ekonomiye  olan  etkilerini  ölçmektedir. </a:t>
            </a:r>
          </a:p>
          <a:p>
            <a:pPr marL="98425" indent="-98425" algn="just">
              <a:buClr>
                <a:srgbClr val="FF0000"/>
              </a:buClr>
              <a:buSzPct val="100000"/>
              <a:buNone/>
            </a:pPr>
            <a:endParaRPr lang="tr-TR" sz="28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732</TotalTime>
  <Words>563</Words>
  <Application>Microsoft Office PowerPoint</Application>
  <PresentationFormat>Ekran Gösterisi (4:3)</PresentationFormat>
  <Paragraphs>49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Zengin</vt:lpstr>
      <vt:lpstr>KITLIk ve ToplumlarIn Ortak İktisadi SorunlarI</vt:lpstr>
      <vt:lpstr>Kıtlık ve Toplumların Ortak İktisadi Sorunları </vt:lpstr>
      <vt:lpstr>Kıtlık ve Toplumların Ortak İktisadi Sorunları </vt:lpstr>
      <vt:lpstr>Kaynakların Etkin Kullanımı: Fırsat Maliyeti - Parasal Maliyet</vt:lpstr>
      <vt:lpstr>Kaynakların Etkin Kullanımı: Fırsat Maliyeti - Parasal Maliyet</vt:lpstr>
      <vt:lpstr>Üretim İmkanları Eğrisi (Sınırı)</vt:lpstr>
      <vt:lpstr>Turizm Nedir?</vt:lpstr>
      <vt:lpstr>Turist Nedir?</vt:lpstr>
      <vt:lpstr>Turizm Ekonomisi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74</cp:revision>
  <dcterms:created xsi:type="dcterms:W3CDTF">2014-10-03T13:39:49Z</dcterms:created>
  <dcterms:modified xsi:type="dcterms:W3CDTF">2019-11-20T18:25:34Z</dcterms:modified>
</cp:coreProperties>
</file>