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9" r:id="rId1"/>
  </p:sldMasterIdLst>
  <p:sldIdLst>
    <p:sldId id="292" r:id="rId2"/>
    <p:sldId id="293" r:id="rId3"/>
    <p:sldId id="294" r:id="rId4"/>
    <p:sldId id="295" r:id="rId5"/>
    <p:sldId id="296" r:id="rId6"/>
    <p:sldId id="297" r:id="rId7"/>
    <p:sldId id="327" r:id="rId8"/>
    <p:sldId id="298" r:id="rId9"/>
    <p:sldId id="299" r:id="rId10"/>
    <p:sldId id="328" r:id="rId11"/>
    <p:sldId id="300" r:id="rId12"/>
    <p:sldId id="301" r:id="rId13"/>
    <p:sldId id="302" r:id="rId14"/>
    <p:sldId id="303" r:id="rId15"/>
    <p:sldId id="304" r:id="rId16"/>
    <p:sldId id="305" r:id="rId17"/>
    <p:sldId id="306" r:id="rId18"/>
    <p:sldId id="307" r:id="rId19"/>
    <p:sldId id="308" r:id="rId20"/>
    <p:sldId id="329" r:id="rId21"/>
    <p:sldId id="330"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7EB4726-2AE0-4D09-BD2B-737A54E575BD}" type="datetimeFigureOut">
              <a:rPr lang="tr-TR" smtClean="0"/>
              <a:t>21.12.2017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368706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7EB4726-2AE0-4D09-BD2B-737A54E575BD}" type="datetimeFigureOut">
              <a:rPr lang="tr-TR" smtClean="0"/>
              <a:t>21.12.2017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370181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7EB4726-2AE0-4D09-BD2B-737A54E575BD}" type="datetimeFigureOut">
              <a:rPr lang="tr-TR" smtClean="0"/>
              <a:t>21.12.2017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2525219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7EB4726-2AE0-4D09-BD2B-737A54E575BD}" type="datetimeFigureOut">
              <a:rPr lang="tr-TR" smtClean="0"/>
              <a:t>21.12.2017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92481F-79FC-4EEE-BCE8-E9AC97CA4828}"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41668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7EB4726-2AE0-4D09-BD2B-737A54E575BD}" type="datetimeFigureOut">
              <a:rPr lang="tr-TR" smtClean="0"/>
              <a:t>21.12.2017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3899266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EB4726-2AE0-4D09-BD2B-737A54E575BD}" type="datetimeFigureOut">
              <a:rPr lang="tr-TR" smtClean="0"/>
              <a:t>21.12.2017</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2422218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EB4726-2AE0-4D09-BD2B-737A54E575BD}" type="datetimeFigureOut">
              <a:rPr lang="tr-TR" smtClean="0"/>
              <a:t>21.12.2017</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4235584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7EB4726-2AE0-4D09-BD2B-737A54E575BD}" type="datetimeFigureOut">
              <a:rPr lang="tr-TR" smtClean="0"/>
              <a:t>21.12.2017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674094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7EB4726-2AE0-4D09-BD2B-737A54E575BD}" type="datetimeFigureOut">
              <a:rPr lang="tr-TR" smtClean="0"/>
              <a:t>21.12.2017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2975222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pPr>
              <a:defRPr/>
            </a:pPr>
            <a:fld id="{49181689-2757-4DDB-BCFE-F8FABFF2A03A}" type="datetimeFigureOut">
              <a:rPr lang="tr-TR" smtClean="0"/>
              <a:pPr>
                <a:defRPr/>
              </a:pPr>
              <a:t>21.12.2017</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F4EE83F3-60D2-4FA7-BAF5-541AF8AE458A}" type="slidenum">
              <a:rPr lang="tr-TR" smtClean="0"/>
              <a:pPr>
                <a:defRPr/>
              </a:pPr>
              <a:t>‹#›</a:t>
            </a:fld>
            <a:endParaRPr lang="tr-TR"/>
          </a:p>
        </p:txBody>
      </p:sp>
    </p:spTree>
    <p:extLst>
      <p:ext uri="{BB962C8B-B14F-4D97-AF65-F5344CB8AC3E}">
        <p14:creationId xmlns:p14="http://schemas.microsoft.com/office/powerpoint/2010/main" val="240784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B7EB4726-2AE0-4D09-BD2B-737A54E575BD}" type="datetimeFigureOut">
              <a:rPr lang="tr-TR" smtClean="0"/>
              <a:t>21.12.2017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1076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7EB4726-2AE0-4D09-BD2B-737A54E575BD}" type="datetimeFigureOut">
              <a:rPr lang="tr-TR" smtClean="0"/>
              <a:t>21.12.2017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219302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7EB4726-2AE0-4D09-BD2B-737A54E575BD}" type="datetimeFigureOut">
              <a:rPr lang="tr-TR" smtClean="0"/>
              <a:t>21.12.2017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188404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7EB4726-2AE0-4D09-BD2B-737A54E575BD}" type="datetimeFigureOut">
              <a:rPr lang="tr-TR" smtClean="0"/>
              <a:t>21.12.2017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190239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B7EB4726-2AE0-4D09-BD2B-737A54E575BD}" type="datetimeFigureOut">
              <a:rPr lang="tr-TR" smtClean="0"/>
              <a:t>21.12.2017</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331912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7EB4726-2AE0-4D09-BD2B-737A54E575BD}" type="datetimeFigureOut">
              <a:rPr lang="tr-TR" smtClean="0"/>
              <a:t>21.12.2017</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382647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B7EB4726-2AE0-4D09-BD2B-737A54E575BD}" type="datetimeFigureOut">
              <a:rPr lang="tr-TR" smtClean="0"/>
              <a:t>21.12.2017</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176096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7EB4726-2AE0-4D09-BD2B-737A54E575BD}" type="datetimeFigureOut">
              <a:rPr lang="tr-TR" smtClean="0"/>
              <a:t>21.12.2017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92481F-79FC-4EEE-BCE8-E9AC97CA4828}" type="slidenum">
              <a:rPr lang="tr-TR" smtClean="0"/>
              <a:t>‹#›</a:t>
            </a:fld>
            <a:endParaRPr lang="tr-TR"/>
          </a:p>
        </p:txBody>
      </p:sp>
    </p:spTree>
    <p:extLst>
      <p:ext uri="{BB962C8B-B14F-4D97-AF65-F5344CB8AC3E}">
        <p14:creationId xmlns:p14="http://schemas.microsoft.com/office/powerpoint/2010/main" val="418520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7EB4726-2AE0-4D09-BD2B-737A54E575BD}" type="datetimeFigureOut">
              <a:rPr lang="tr-TR" smtClean="0"/>
              <a:t>21.12.2017</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D92481F-79FC-4EEE-BCE8-E9AC97CA4828}" type="slidenum">
              <a:rPr lang="tr-TR" smtClean="0"/>
              <a:t>‹#›</a:t>
            </a:fld>
            <a:endParaRPr lang="tr-TR"/>
          </a:p>
        </p:txBody>
      </p:sp>
    </p:spTree>
    <p:extLst>
      <p:ext uri="{BB962C8B-B14F-4D97-AF65-F5344CB8AC3E}">
        <p14:creationId xmlns:p14="http://schemas.microsoft.com/office/powerpoint/2010/main" val="1653403575"/>
      </p:ext>
    </p:extLst>
  </p:cSld>
  <p:clrMap bg1="dk1" tx1="lt1" bg2="dk2"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 id="2147484106" r:id="rId17"/>
    <p:sldLayoutId id="2147484107"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520701"/>
            <a:ext cx="8689976" cy="2042617"/>
          </a:xfrm>
        </p:spPr>
        <p:txBody>
          <a:bodyPr>
            <a:normAutofit/>
          </a:bodyPr>
          <a:lstStyle/>
          <a:p>
            <a:pPr algn="ctr"/>
            <a:r>
              <a:rPr lang="tr-TR" sz="4400" b="1" dirty="0" smtClean="0"/>
              <a:t>TASAVVUF II </a:t>
            </a:r>
            <a:r>
              <a:rPr lang="tr-TR" sz="4400" b="1"/>
              <a:t/>
            </a:r>
            <a:br>
              <a:rPr lang="tr-TR" sz="4400" b="1"/>
            </a:br>
            <a:r>
              <a:rPr lang="tr-TR" sz="4400" b="1" smtClean="0"/>
              <a:t>VII</a:t>
            </a:r>
            <a:r>
              <a:rPr lang="tr-TR" sz="4400" b="1" dirty="0" smtClean="0"/>
              <a:t>. YARIYIL GÜZ DÖNEMİ</a:t>
            </a:r>
            <a:endParaRPr lang="tr-TR" sz="4000" b="1" dirty="0"/>
          </a:p>
        </p:txBody>
      </p:sp>
      <p:sp>
        <p:nvSpPr>
          <p:cNvPr id="3" name="Alt Başlık 2"/>
          <p:cNvSpPr>
            <a:spLocks noGrp="1"/>
          </p:cNvSpPr>
          <p:nvPr>
            <p:ph type="subTitle" idx="1"/>
          </p:nvPr>
        </p:nvSpPr>
        <p:spPr>
          <a:xfrm>
            <a:off x="1751012" y="2563317"/>
            <a:ext cx="8689976" cy="3927423"/>
          </a:xfrm>
        </p:spPr>
        <p:txBody>
          <a:bodyPr>
            <a:noAutofit/>
          </a:bodyPr>
          <a:lstStyle/>
          <a:p>
            <a:pPr algn="just"/>
            <a:endParaRPr lang="tr-TR" altLang="tr-TR" sz="2900" b="1" dirty="0">
              <a:solidFill>
                <a:schemeClr val="tx1"/>
              </a:solidFill>
              <a:latin typeface="Arial" panose="020B0604020202020204" pitchFamily="34" charset="0"/>
              <a:cs typeface="Arial" panose="020B0604020202020204" pitchFamily="34" charset="0"/>
            </a:endParaRPr>
          </a:p>
          <a:p>
            <a:pPr algn="ctr"/>
            <a:endParaRPr lang="tr-TR" altLang="tr-TR" sz="2900" b="1" cap="none"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ctr"/>
            <a:r>
              <a:rPr lang="tr-TR" altLang="tr-TR" sz="2900" b="1" cap="none"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PROF. DR. AHMET CAHİD HAKSEVER</a:t>
            </a:r>
            <a:endParaRPr lang="tr-TR" altLang="tr-TR" sz="25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123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9004" y="1091681"/>
            <a:ext cx="10375608" cy="5542383"/>
          </a:xfrm>
        </p:spPr>
        <p:txBody>
          <a:bodyPr>
            <a:normAutofit/>
          </a:bodyPr>
          <a:lstStyle/>
          <a:p>
            <a:pPr>
              <a:lnSpc>
                <a:spcPct val="150000"/>
              </a:lnSpc>
            </a:pPr>
            <a:endParaRPr lang="tr-TR" sz="2800" dirty="0" smtClean="0">
              <a:latin typeface="Times New Roman" panose="02020603050405020304" pitchFamily="18" charset="0"/>
              <a:cs typeface="Times New Roman" panose="02020603050405020304" pitchFamily="18" charset="0"/>
            </a:endParaRPr>
          </a:p>
          <a:p>
            <a:pPr>
              <a:lnSpc>
                <a:spcPct val="150000"/>
              </a:lnSpc>
            </a:pPr>
            <a:r>
              <a:rPr lang="tr-TR" sz="2800" dirty="0" smtClean="0">
                <a:latin typeface="Times New Roman" panose="02020603050405020304" pitchFamily="18" charset="0"/>
                <a:cs typeface="Times New Roman" panose="02020603050405020304" pitchFamily="18" charset="0"/>
              </a:rPr>
              <a:t>Bakü’ye </a:t>
            </a:r>
            <a:r>
              <a:rPr lang="tr-TR" sz="2800" dirty="0">
                <a:latin typeface="Times New Roman" panose="02020603050405020304" pitchFamily="18" charset="0"/>
                <a:cs typeface="Times New Roman" panose="02020603050405020304" pitchFamily="18" charset="0"/>
              </a:rPr>
              <a:t>yerleşmiş vefatına kadar </a:t>
            </a:r>
            <a:r>
              <a:rPr lang="tr-TR" sz="2800" dirty="0" err="1">
                <a:latin typeface="Times New Roman" panose="02020603050405020304" pitchFamily="18" charset="0"/>
                <a:cs typeface="Times New Roman" panose="02020603050405020304" pitchFamily="18" charset="0"/>
              </a:rPr>
              <a:t>irşad</a:t>
            </a:r>
            <a:r>
              <a:rPr lang="tr-TR" sz="2800" dirty="0">
                <a:latin typeface="Times New Roman" panose="02020603050405020304" pitchFamily="18" charset="0"/>
                <a:cs typeface="Times New Roman" panose="02020603050405020304" pitchFamily="18" charset="0"/>
              </a:rPr>
              <a:t> faaliyetlerini orada sürdürmüştür. Etrafında on bin kadar </a:t>
            </a:r>
            <a:r>
              <a:rPr lang="tr-TR" sz="2800" dirty="0" err="1">
                <a:latin typeface="Times New Roman" panose="02020603050405020304" pitchFamily="18" charset="0"/>
                <a:cs typeface="Times New Roman" panose="02020603050405020304" pitchFamily="18" charset="0"/>
              </a:rPr>
              <a:t>mürid</a:t>
            </a:r>
            <a:r>
              <a:rPr lang="tr-TR" sz="2800" dirty="0">
                <a:latin typeface="Times New Roman" panose="02020603050405020304" pitchFamily="18" charset="0"/>
                <a:cs typeface="Times New Roman" panose="02020603050405020304" pitchFamily="18" charset="0"/>
              </a:rPr>
              <a:t> yetiştirmek yoluyla tarikatı yayarak ve yine Anadolu başta olmak üzere değişik bölgelere gönderdiği halifeler vasıtasıyla da katkı sağlamıştır.</a:t>
            </a:r>
          </a:p>
          <a:p>
            <a:endParaRPr lang="tr-TR" dirty="0"/>
          </a:p>
        </p:txBody>
      </p:sp>
    </p:spTree>
    <p:extLst>
      <p:ext uri="{BB962C8B-B14F-4D97-AF65-F5344CB8AC3E}">
        <p14:creationId xmlns:p14="http://schemas.microsoft.com/office/powerpoint/2010/main" val="2899862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80085" y="1156996"/>
            <a:ext cx="8915400" cy="4408994"/>
          </a:xfrm>
        </p:spPr>
        <p:txBody>
          <a:bodyPr/>
          <a:lstStyle/>
          <a:p>
            <a:pPr algn="just"/>
            <a:r>
              <a:rPr lang="tr-TR" sz="2800" dirty="0">
                <a:latin typeface="Times New Roman" panose="02020603050405020304" pitchFamily="18" charset="0"/>
                <a:cs typeface="Times New Roman" panose="02020603050405020304" pitchFamily="18" charset="0"/>
              </a:rPr>
              <a:t>Tarikatın kollara ayrılması da yine Yahya </a:t>
            </a:r>
            <a:r>
              <a:rPr lang="tr-TR" sz="2800" dirty="0" err="1">
                <a:latin typeface="Times New Roman" panose="02020603050405020304" pitchFamily="18" charset="0"/>
                <a:cs typeface="Times New Roman" panose="02020603050405020304" pitchFamily="18" charset="0"/>
              </a:rPr>
              <a:t>Şirvani</a:t>
            </a:r>
            <a:r>
              <a:rPr lang="tr-TR" sz="2800" dirty="0">
                <a:latin typeface="Times New Roman" panose="02020603050405020304" pitchFamily="18" charset="0"/>
                <a:cs typeface="Times New Roman" panose="02020603050405020304" pitchFamily="18" charset="0"/>
              </a:rPr>
              <a:t> hazretlerinden sonra başlamıştır. Yetiştirdiği halifelerden bazıları;</a:t>
            </a:r>
          </a:p>
          <a:p>
            <a:pPr algn="just"/>
            <a:endParaRPr lang="tr-TR" sz="2800"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Pir Muhammed </a:t>
            </a:r>
            <a:r>
              <a:rPr lang="tr-TR" sz="2800" dirty="0" err="1">
                <a:latin typeface="Times New Roman" panose="02020603050405020304" pitchFamily="18" charset="0"/>
                <a:cs typeface="Times New Roman" panose="02020603050405020304" pitchFamily="18" charset="0"/>
              </a:rPr>
              <a:t>Erzincani</a:t>
            </a:r>
            <a:r>
              <a:rPr lang="tr-TR" sz="2800" dirty="0">
                <a:latin typeface="Times New Roman" panose="02020603050405020304" pitchFamily="18" charset="0"/>
                <a:cs typeface="Times New Roman" panose="02020603050405020304" pitchFamily="18" charset="0"/>
              </a:rPr>
              <a:t>   Dede Ömer </a:t>
            </a:r>
            <a:r>
              <a:rPr lang="tr-TR" sz="2800" dirty="0" err="1">
                <a:latin typeface="Times New Roman" panose="02020603050405020304" pitchFamily="18" charset="0"/>
                <a:cs typeface="Times New Roman" panose="02020603050405020304" pitchFamily="18" charset="0"/>
              </a:rPr>
              <a:t>Ruşeni</a:t>
            </a:r>
            <a:r>
              <a:rPr lang="tr-TR" sz="2800" dirty="0">
                <a:latin typeface="Times New Roman" panose="02020603050405020304" pitchFamily="18" charset="0"/>
                <a:cs typeface="Times New Roman" panose="02020603050405020304" pitchFamily="18" charset="0"/>
              </a:rPr>
              <a:t>    Molla Ali Halveti   Habib </a:t>
            </a:r>
            <a:r>
              <a:rPr lang="tr-TR" sz="2800" dirty="0" err="1">
                <a:latin typeface="Times New Roman" panose="02020603050405020304" pitchFamily="18" charset="0"/>
                <a:cs typeface="Times New Roman" panose="02020603050405020304" pitchFamily="18" charset="0"/>
              </a:rPr>
              <a:t>Karamani’dir</a:t>
            </a:r>
            <a:r>
              <a:rPr lang="tr-TR" sz="2800" dirty="0">
                <a:latin typeface="Times New Roman" panose="02020603050405020304" pitchFamily="18" charset="0"/>
                <a:cs typeface="Times New Roman" panose="02020603050405020304" pitchFamily="18" charset="0"/>
              </a:rPr>
              <a:t>. Bu zatlar Anadolu’ya gelmişler ve </a:t>
            </a:r>
            <a:r>
              <a:rPr lang="tr-TR" sz="2800" dirty="0" err="1">
                <a:latin typeface="Times New Roman" panose="02020603050405020304" pitchFamily="18" charset="0"/>
                <a:cs typeface="Times New Roman" panose="02020603050405020304" pitchFamily="18" charset="0"/>
              </a:rPr>
              <a:t>Halvetiliği</a:t>
            </a:r>
            <a:r>
              <a:rPr lang="tr-TR" sz="2800" dirty="0">
                <a:latin typeface="Times New Roman" panose="02020603050405020304" pitchFamily="18" charset="0"/>
                <a:cs typeface="Times New Roman" panose="02020603050405020304" pitchFamily="18" charset="0"/>
              </a:rPr>
              <a:t> Osmanlı’da yaymışlardır.</a:t>
            </a:r>
          </a:p>
          <a:p>
            <a:endParaRPr lang="tr-TR" dirty="0"/>
          </a:p>
        </p:txBody>
      </p:sp>
    </p:spTree>
    <p:extLst>
      <p:ext uri="{BB962C8B-B14F-4D97-AF65-F5344CB8AC3E}">
        <p14:creationId xmlns:p14="http://schemas.microsoft.com/office/powerpoint/2010/main" val="251368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791466"/>
          </a:xfrm>
        </p:spPr>
        <p:txBody>
          <a:bodyPr/>
          <a:lstStyle/>
          <a:p>
            <a:r>
              <a:rPr lang="tr-TR" sz="3200" dirty="0" smtClean="0">
                <a:solidFill>
                  <a:srgbClr val="C00000"/>
                </a:solidFill>
                <a:latin typeface="Times New Roman" pitchFamily="18" charset="0"/>
                <a:cs typeface="Times New Roman" pitchFamily="18" charset="0"/>
              </a:rPr>
              <a:t>SİLSİLESİ </a:t>
            </a:r>
            <a:endParaRPr lang="tr-TR" dirty="0"/>
          </a:p>
        </p:txBody>
      </p:sp>
      <p:sp>
        <p:nvSpPr>
          <p:cNvPr id="3" name="İçerik Yer Tutucusu 2"/>
          <p:cNvSpPr>
            <a:spLocks noGrp="1"/>
          </p:cNvSpPr>
          <p:nvPr>
            <p:ph idx="1"/>
          </p:nvPr>
        </p:nvSpPr>
        <p:spPr>
          <a:xfrm>
            <a:off x="1103312" y="1499016"/>
            <a:ext cx="8946541" cy="4749383"/>
          </a:xfrm>
        </p:spPr>
        <p:txBody>
          <a:bodyPr rtlCol="0">
            <a:normAutofit fontScale="85000" lnSpcReduction="20000"/>
          </a:bodyPr>
          <a:lstStyle/>
          <a:p>
            <a:pPr marL="0" indent="0" eaLnBrk="1" fontAlgn="auto" hangingPunct="1">
              <a:lnSpc>
                <a:spcPct val="110000"/>
              </a:lnSpc>
              <a:buClr>
                <a:schemeClr val="accent1">
                  <a:lumMod val="75000"/>
                </a:schemeClr>
              </a:buClr>
              <a:buNone/>
              <a:defRPr/>
            </a:pPr>
            <a:r>
              <a:rPr lang="nb-NO" sz="3100" dirty="0">
                <a:latin typeface="Times New Roman" pitchFamily="18" charset="0"/>
                <a:cs typeface="Times New Roman" pitchFamily="18" charset="0"/>
              </a:rPr>
              <a:t>Halvetiyye Tarikatı, Alevi Tarikatlar kategorisine girmektedir.</a:t>
            </a:r>
            <a:r>
              <a:rPr lang="tr-TR" sz="3100" dirty="0">
                <a:latin typeface="Times New Roman" pitchFamily="18" charset="0"/>
                <a:cs typeface="Times New Roman" pitchFamily="18" charset="0"/>
              </a:rPr>
              <a:t> Silsileye bakıldığında ;</a:t>
            </a:r>
          </a:p>
          <a:p>
            <a:pPr marL="514350" indent="-514350" eaLnBrk="1" fontAlgn="auto" hangingPunct="1">
              <a:lnSpc>
                <a:spcPct val="110000"/>
              </a:lnSpc>
              <a:buClr>
                <a:schemeClr val="tx1"/>
              </a:buClr>
              <a:buSzPct val="80000"/>
              <a:buFont typeface="+mj-lt"/>
              <a:buAutoNum type="arabicPeriod"/>
              <a:defRPr/>
            </a:pPr>
            <a:r>
              <a:rPr lang="nb-NO" sz="3100" dirty="0">
                <a:latin typeface="Times New Roman" pitchFamily="18" charset="0"/>
                <a:cs typeface="Times New Roman" pitchFamily="18" charset="0"/>
              </a:rPr>
              <a:t>Hz. Muhammed (s.a.v) </a:t>
            </a:r>
            <a:endParaRPr lang="tr-TR" sz="3100" dirty="0">
              <a:latin typeface="Times New Roman" pitchFamily="18" charset="0"/>
              <a:cs typeface="Times New Roman" pitchFamily="18" charset="0"/>
            </a:endParaRPr>
          </a:p>
          <a:p>
            <a:pPr marL="514350" indent="-514350" eaLnBrk="1" fontAlgn="auto" hangingPunct="1">
              <a:lnSpc>
                <a:spcPct val="110000"/>
              </a:lnSpc>
              <a:buClr>
                <a:schemeClr val="tx1"/>
              </a:buClr>
              <a:buSzPct val="80000"/>
              <a:buFont typeface="+mj-lt"/>
              <a:buAutoNum type="arabicPeriod"/>
              <a:defRPr/>
            </a:pPr>
            <a:r>
              <a:rPr lang="nb-NO" sz="3100" dirty="0">
                <a:latin typeface="Times New Roman" pitchFamily="18" charset="0"/>
                <a:cs typeface="Times New Roman" pitchFamily="18" charset="0"/>
              </a:rPr>
              <a:t>Hz. Ali </a:t>
            </a:r>
          </a:p>
          <a:p>
            <a:pPr marL="514350" indent="-514350" eaLnBrk="1" fontAlgn="auto" hangingPunct="1">
              <a:lnSpc>
                <a:spcPct val="110000"/>
              </a:lnSpc>
              <a:buClr>
                <a:schemeClr val="tx1"/>
              </a:buClr>
              <a:buSzPct val="80000"/>
              <a:buFont typeface="+mj-lt"/>
              <a:buAutoNum type="arabicPeriod"/>
              <a:defRPr/>
            </a:pPr>
            <a:r>
              <a:rPr lang="nb-NO" sz="3100" dirty="0">
                <a:latin typeface="Times New Roman" pitchFamily="18" charset="0"/>
                <a:cs typeface="Times New Roman" pitchFamily="18" charset="0"/>
              </a:rPr>
              <a:t>Ebu'l-Said Hasan bin Yesar el-Basri</a:t>
            </a:r>
            <a:endParaRPr lang="tr-TR" sz="3100" dirty="0">
              <a:latin typeface="Times New Roman" pitchFamily="18" charset="0"/>
              <a:cs typeface="Times New Roman" pitchFamily="18" charset="0"/>
            </a:endParaRPr>
          </a:p>
          <a:p>
            <a:pPr marL="514350" indent="-514350" eaLnBrk="1" fontAlgn="auto" hangingPunct="1">
              <a:lnSpc>
                <a:spcPct val="110000"/>
              </a:lnSpc>
              <a:buClr>
                <a:schemeClr val="tx1"/>
              </a:buClr>
              <a:buSzPct val="80000"/>
              <a:buFont typeface="+mj-lt"/>
              <a:buAutoNum type="arabicPeriod"/>
              <a:defRPr/>
            </a:pPr>
            <a:r>
              <a:rPr lang="nb-NO" sz="3100" dirty="0">
                <a:latin typeface="Times New Roman" pitchFamily="18" charset="0"/>
                <a:cs typeface="Times New Roman" pitchFamily="18" charset="0"/>
              </a:rPr>
              <a:t>Şeyh Habib el-A'cemi </a:t>
            </a:r>
            <a:endParaRPr lang="tr-TR" sz="3100" dirty="0">
              <a:latin typeface="Times New Roman" pitchFamily="18" charset="0"/>
              <a:cs typeface="Times New Roman" pitchFamily="18" charset="0"/>
            </a:endParaRPr>
          </a:p>
          <a:p>
            <a:pPr marL="514350" indent="-514350" eaLnBrk="1" fontAlgn="auto" hangingPunct="1">
              <a:lnSpc>
                <a:spcPct val="110000"/>
              </a:lnSpc>
              <a:buClr>
                <a:schemeClr val="tx1"/>
              </a:buClr>
              <a:buSzPct val="80000"/>
              <a:buFont typeface="+mj-lt"/>
              <a:buAutoNum type="arabicPeriod"/>
              <a:defRPr/>
            </a:pPr>
            <a:r>
              <a:rPr lang="nb-NO" sz="3100" dirty="0">
                <a:latin typeface="Times New Roman" pitchFamily="18" charset="0"/>
                <a:cs typeface="Times New Roman" pitchFamily="18" charset="0"/>
              </a:rPr>
              <a:t>Şeyh Davud et-Ta</a:t>
            </a:r>
            <a:r>
              <a:rPr lang="tr-TR" sz="3100" dirty="0">
                <a:latin typeface="Times New Roman" pitchFamily="18" charset="0"/>
                <a:cs typeface="Times New Roman" pitchFamily="18" charset="0"/>
              </a:rPr>
              <a:t>i</a:t>
            </a:r>
          </a:p>
          <a:p>
            <a:pPr marL="514350" indent="-514350" eaLnBrk="1" fontAlgn="auto" hangingPunct="1">
              <a:lnSpc>
                <a:spcPct val="110000"/>
              </a:lnSpc>
              <a:buClr>
                <a:schemeClr val="tx1"/>
              </a:buClr>
              <a:buSzPct val="80000"/>
              <a:buFont typeface="+mj-lt"/>
              <a:buAutoNum type="arabicPeriod"/>
              <a:defRPr/>
            </a:pPr>
            <a:r>
              <a:rPr lang="nb-NO" sz="3100" dirty="0">
                <a:latin typeface="Times New Roman" pitchFamily="18" charset="0"/>
                <a:cs typeface="Times New Roman" pitchFamily="18" charset="0"/>
              </a:rPr>
              <a:t>Şeyh Ma'ruf Ali el-Kerhi</a:t>
            </a:r>
          </a:p>
          <a:p>
            <a:pPr marL="514350" indent="-514350" eaLnBrk="1" fontAlgn="auto" hangingPunct="1">
              <a:lnSpc>
                <a:spcPct val="110000"/>
              </a:lnSpc>
              <a:buClr>
                <a:schemeClr val="tx1"/>
              </a:buClr>
              <a:buSzPct val="80000"/>
              <a:buFont typeface="+mj-lt"/>
              <a:buAutoNum type="arabicPeriod"/>
              <a:defRPr/>
            </a:pPr>
            <a:r>
              <a:rPr lang="nb-NO" sz="3100" dirty="0">
                <a:latin typeface="Times New Roman" pitchFamily="18" charset="0"/>
                <a:cs typeface="Times New Roman" pitchFamily="18" charset="0"/>
              </a:rPr>
              <a:t>Şeyh Seriyyü's-Sakati </a:t>
            </a:r>
          </a:p>
          <a:p>
            <a:pPr marL="514350" indent="-514350" eaLnBrk="1" fontAlgn="auto" hangingPunct="1">
              <a:lnSpc>
                <a:spcPct val="110000"/>
              </a:lnSpc>
              <a:buClr>
                <a:schemeClr val="tx1"/>
              </a:buClr>
              <a:buSzPct val="80000"/>
              <a:buFont typeface="+mj-lt"/>
              <a:buAutoNum type="arabicPeriod"/>
              <a:defRPr/>
            </a:pPr>
            <a:r>
              <a:rPr lang="tr-TR" sz="3100" dirty="0">
                <a:latin typeface="Times New Roman" pitchFamily="18" charset="0"/>
                <a:cs typeface="Times New Roman" pitchFamily="18" charset="0"/>
              </a:rPr>
              <a:t>Şeyh </a:t>
            </a:r>
            <a:r>
              <a:rPr lang="tr-TR" sz="3100" dirty="0" err="1">
                <a:latin typeface="Times New Roman" pitchFamily="18" charset="0"/>
                <a:cs typeface="Times New Roman" pitchFamily="18" charset="0"/>
              </a:rPr>
              <a:t>Ebu'l</a:t>
            </a:r>
            <a:r>
              <a:rPr lang="tr-TR" sz="3100" dirty="0">
                <a:latin typeface="Times New Roman" pitchFamily="18" charset="0"/>
                <a:cs typeface="Times New Roman" pitchFamily="18" charset="0"/>
              </a:rPr>
              <a:t>-Kasım </a:t>
            </a:r>
            <a:r>
              <a:rPr lang="tr-TR" sz="3100" dirty="0" err="1">
                <a:latin typeface="Times New Roman" pitchFamily="18" charset="0"/>
                <a:cs typeface="Times New Roman" pitchFamily="18" charset="0"/>
              </a:rPr>
              <a:t>Cüneyd</a:t>
            </a:r>
            <a:r>
              <a:rPr lang="tr-TR" sz="3100" dirty="0">
                <a:latin typeface="Times New Roman" pitchFamily="18" charset="0"/>
                <a:cs typeface="Times New Roman" pitchFamily="18" charset="0"/>
              </a:rPr>
              <a:t> el-Bağdadi </a:t>
            </a:r>
          </a:p>
          <a:p>
            <a:pPr eaLnBrk="1" fontAlgn="auto" hangingPunct="1">
              <a:buClr>
                <a:schemeClr val="accent1">
                  <a:lumMod val="75000"/>
                </a:schemeClr>
              </a:buClr>
              <a:buFont typeface="Arial"/>
              <a:buChar char="•"/>
              <a:defRPr/>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147458177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791466"/>
          </a:xfrm>
        </p:spPr>
        <p:txBody>
          <a:bodyPr/>
          <a:lstStyle/>
          <a:p>
            <a:r>
              <a:rPr lang="tr-TR" sz="2800" dirty="0" smtClean="0">
                <a:solidFill>
                  <a:srgbClr val="C00000"/>
                </a:solidFill>
                <a:latin typeface="Times New Roman" pitchFamily="18" charset="0"/>
                <a:cs typeface="Times New Roman" pitchFamily="18" charset="0"/>
              </a:rPr>
              <a:t>SİLSİLESİ </a:t>
            </a:r>
            <a:endParaRPr lang="tr-TR" dirty="0"/>
          </a:p>
        </p:txBody>
      </p:sp>
      <p:sp>
        <p:nvSpPr>
          <p:cNvPr id="41985" name="İçerik Yer Tutucusu 2"/>
          <p:cNvSpPr>
            <a:spLocks noGrp="1"/>
          </p:cNvSpPr>
          <p:nvPr>
            <p:ph idx="1"/>
          </p:nvPr>
        </p:nvSpPr>
        <p:spPr>
          <a:xfrm>
            <a:off x="1139252" y="1362269"/>
            <a:ext cx="10365360" cy="4548953"/>
          </a:xfrm>
        </p:spPr>
        <p:txBody>
          <a:bodyPr>
            <a:normAutofit/>
          </a:bodyPr>
          <a:lstStyle/>
          <a:p>
            <a:pPr marL="0" indent="0" eaLnBrk="1" hangingPunct="1">
              <a:buNone/>
            </a:pPr>
            <a:endParaRPr lang="tr-TR" sz="2400" dirty="0">
              <a:latin typeface="Times New Roman" pitchFamily="18" charset="0"/>
              <a:cs typeface="Times New Roman" pitchFamily="18" charset="0"/>
            </a:endParaRPr>
          </a:p>
          <a:p>
            <a:pPr marL="0" indent="0" algn="just" eaLnBrk="1" hangingPunct="1">
              <a:buNone/>
            </a:pPr>
            <a:r>
              <a:rPr lang="tr-TR" sz="2600" dirty="0">
                <a:latin typeface="Times New Roman" pitchFamily="18" charset="0"/>
                <a:cs typeface="Times New Roman" pitchFamily="18" charset="0"/>
              </a:rPr>
              <a:t>Buraya kadar olan silsile</a:t>
            </a:r>
            <a:r>
              <a:rPr lang="tr-TR" sz="2600" b="1" dirty="0">
                <a:latin typeface="Times New Roman" pitchFamily="18" charset="0"/>
                <a:cs typeface="Times New Roman" pitchFamily="18" charset="0"/>
              </a:rPr>
              <a:t>, </a:t>
            </a:r>
            <a:r>
              <a:rPr lang="tr-TR" sz="2600" b="1" dirty="0" err="1">
                <a:latin typeface="Times New Roman" pitchFamily="18" charset="0"/>
                <a:cs typeface="Times New Roman" pitchFamily="18" charset="0"/>
              </a:rPr>
              <a:t>Kadiriyye</a:t>
            </a:r>
            <a:r>
              <a:rPr lang="tr-TR" sz="2600" b="1" dirty="0">
                <a:latin typeface="Times New Roman" pitchFamily="18" charset="0"/>
                <a:cs typeface="Times New Roman" pitchFamily="18" charset="0"/>
              </a:rPr>
              <a:t>, </a:t>
            </a:r>
            <a:r>
              <a:rPr lang="tr-TR" sz="2600" b="1" dirty="0" err="1">
                <a:latin typeface="Times New Roman" pitchFamily="18" charset="0"/>
                <a:cs typeface="Times New Roman" pitchFamily="18" charset="0"/>
              </a:rPr>
              <a:t>Mevleviyye</a:t>
            </a:r>
            <a:r>
              <a:rPr lang="tr-TR" sz="2600" b="1" dirty="0">
                <a:latin typeface="Times New Roman" pitchFamily="18" charset="0"/>
                <a:cs typeface="Times New Roman" pitchFamily="18" charset="0"/>
              </a:rPr>
              <a:t>, </a:t>
            </a:r>
            <a:r>
              <a:rPr lang="tr-TR" sz="2600" b="1" dirty="0" err="1">
                <a:latin typeface="Times New Roman" pitchFamily="18" charset="0"/>
                <a:cs typeface="Times New Roman" pitchFamily="18" charset="0"/>
              </a:rPr>
              <a:t>Bayramiyye</a:t>
            </a:r>
            <a:r>
              <a:rPr lang="tr-TR" sz="2600" b="1" dirty="0">
                <a:latin typeface="Times New Roman" pitchFamily="18" charset="0"/>
                <a:cs typeface="Times New Roman" pitchFamily="18" charset="0"/>
              </a:rPr>
              <a:t>, </a:t>
            </a:r>
            <a:r>
              <a:rPr lang="tr-TR" sz="2600" b="1" dirty="0" err="1">
                <a:latin typeface="Times New Roman" pitchFamily="18" charset="0"/>
                <a:cs typeface="Times New Roman" pitchFamily="18" charset="0"/>
              </a:rPr>
              <a:t>Sühreverdiyye</a:t>
            </a:r>
            <a:r>
              <a:rPr lang="tr-TR" sz="2600" b="1" dirty="0">
                <a:latin typeface="Times New Roman" pitchFamily="18" charset="0"/>
                <a:cs typeface="Times New Roman" pitchFamily="18" charset="0"/>
              </a:rPr>
              <a:t> </a:t>
            </a:r>
            <a:r>
              <a:rPr lang="tr-TR" sz="2600" dirty="0">
                <a:latin typeface="Times New Roman" pitchFamily="18" charset="0"/>
                <a:cs typeface="Times New Roman" pitchFamily="18" charset="0"/>
              </a:rPr>
              <a:t>gibi silsilesi Hz. </a:t>
            </a:r>
            <a:r>
              <a:rPr lang="tr-TR" sz="2600" b="1" dirty="0">
                <a:latin typeface="Times New Roman" pitchFamily="18" charset="0"/>
                <a:cs typeface="Times New Roman" pitchFamily="18" charset="0"/>
              </a:rPr>
              <a:t>Ali</a:t>
            </a:r>
            <a:r>
              <a:rPr lang="tr-TR" sz="2600" dirty="0">
                <a:latin typeface="Times New Roman" pitchFamily="18" charset="0"/>
                <a:cs typeface="Times New Roman" pitchFamily="18" charset="0"/>
              </a:rPr>
              <a:t>'ye ulaşan pek çok tarikatta aynıdır. </a:t>
            </a:r>
          </a:p>
          <a:p>
            <a:pPr marL="514350" indent="-514350" eaLnBrk="1" hangingPunct="1">
              <a:buClrTx/>
              <a:buSzPct val="80000"/>
              <a:buFont typeface="+mj-lt"/>
              <a:buAutoNum type="arabicPeriod"/>
            </a:pPr>
            <a:endParaRPr lang="tr-TR" sz="2600" dirty="0">
              <a:latin typeface="Times New Roman" pitchFamily="18" charset="0"/>
              <a:cs typeface="Times New Roman" pitchFamily="18" charset="0"/>
            </a:endParaRPr>
          </a:p>
          <a:p>
            <a:pPr marL="514350" indent="-514350" eaLnBrk="1" hangingPunct="1">
              <a:buClrTx/>
              <a:buSzPct val="80000"/>
              <a:buFont typeface="+mj-lt"/>
              <a:buAutoNum type="arabicPeriod" startAt="9"/>
            </a:pPr>
            <a:r>
              <a:rPr lang="tr-TR" sz="2600" dirty="0">
                <a:latin typeface="Times New Roman" pitchFamily="18" charset="0"/>
                <a:cs typeface="Times New Roman" pitchFamily="18" charset="0"/>
              </a:rPr>
              <a:t> Şeyh </a:t>
            </a:r>
            <a:r>
              <a:rPr lang="tr-TR" sz="2600" dirty="0" err="1">
                <a:latin typeface="Times New Roman" pitchFamily="18" charset="0"/>
                <a:cs typeface="Times New Roman" pitchFamily="18" charset="0"/>
              </a:rPr>
              <a:t>Mimşad</a:t>
            </a:r>
            <a:r>
              <a:rPr lang="tr-TR" sz="2600" dirty="0">
                <a:latin typeface="Times New Roman" pitchFamily="18" charset="0"/>
                <a:cs typeface="Times New Roman" pitchFamily="18" charset="0"/>
              </a:rPr>
              <a:t> </a:t>
            </a:r>
            <a:r>
              <a:rPr lang="tr-TR" sz="2600" dirty="0" err="1">
                <a:latin typeface="Times New Roman" pitchFamily="18" charset="0"/>
                <a:cs typeface="Times New Roman" pitchFamily="18" charset="0"/>
              </a:rPr>
              <a:t>Dineveri</a:t>
            </a:r>
            <a:r>
              <a:rPr lang="tr-TR" sz="2600" dirty="0">
                <a:latin typeface="Times New Roman" pitchFamily="18" charset="0"/>
                <a:cs typeface="Times New Roman" pitchFamily="18" charset="0"/>
              </a:rPr>
              <a:t> </a:t>
            </a:r>
          </a:p>
          <a:p>
            <a:pPr marL="514350" indent="-514350" eaLnBrk="1" hangingPunct="1">
              <a:buClrTx/>
              <a:buSzPct val="80000"/>
              <a:buFont typeface="+mj-lt"/>
              <a:buAutoNum type="arabicPeriod" startAt="9"/>
            </a:pPr>
            <a:r>
              <a:rPr lang="tr-TR" sz="2600" dirty="0">
                <a:latin typeface="Times New Roman" pitchFamily="18" charset="0"/>
                <a:cs typeface="Times New Roman" pitchFamily="18" charset="0"/>
              </a:rPr>
              <a:t> Şeyh Muhammed </a:t>
            </a:r>
            <a:r>
              <a:rPr lang="tr-TR" sz="2600" dirty="0" err="1">
                <a:latin typeface="Times New Roman" pitchFamily="18" charset="0"/>
                <a:cs typeface="Times New Roman" pitchFamily="18" charset="0"/>
              </a:rPr>
              <a:t>Dineveri</a:t>
            </a:r>
            <a:r>
              <a:rPr lang="tr-TR" sz="2600" dirty="0">
                <a:latin typeface="Times New Roman" pitchFamily="18" charset="0"/>
                <a:cs typeface="Times New Roman" pitchFamily="18" charset="0"/>
              </a:rPr>
              <a:t> </a:t>
            </a:r>
          </a:p>
          <a:p>
            <a:pPr marL="514350" indent="-514350" eaLnBrk="1" hangingPunct="1">
              <a:buClrTx/>
              <a:buSzPct val="80000"/>
              <a:buFont typeface="+mj-lt"/>
              <a:buAutoNum type="arabicPeriod" startAt="9"/>
            </a:pPr>
            <a:r>
              <a:rPr lang="tr-TR" sz="2600" dirty="0">
                <a:latin typeface="Times New Roman" pitchFamily="18" charset="0"/>
                <a:cs typeface="Times New Roman" pitchFamily="18" charset="0"/>
              </a:rPr>
              <a:t> Şeyh Muhammed el-</a:t>
            </a:r>
            <a:r>
              <a:rPr lang="tr-TR" sz="2600" dirty="0" err="1">
                <a:latin typeface="Times New Roman" pitchFamily="18" charset="0"/>
                <a:cs typeface="Times New Roman" pitchFamily="18" charset="0"/>
              </a:rPr>
              <a:t>Bem</a:t>
            </a:r>
            <a:r>
              <a:rPr lang="tr-TR" sz="2600" dirty="0">
                <a:latin typeface="Times New Roman" pitchFamily="18" charset="0"/>
                <a:cs typeface="Times New Roman" pitchFamily="18" charset="0"/>
              </a:rPr>
              <a:t>  </a:t>
            </a:r>
          </a:p>
          <a:p>
            <a:pPr marL="514350" indent="-514350" eaLnBrk="1" hangingPunct="1">
              <a:buClrTx/>
              <a:buSzPct val="80000"/>
              <a:buFont typeface="+mj-lt"/>
              <a:buAutoNum type="arabicPeriod" startAt="9"/>
            </a:pPr>
            <a:r>
              <a:rPr lang="tr-TR" sz="2600" dirty="0">
                <a:latin typeface="Times New Roman" pitchFamily="18" charset="0"/>
                <a:cs typeface="Times New Roman" pitchFamily="18" charset="0"/>
              </a:rPr>
              <a:t> Şeyh </a:t>
            </a:r>
            <a:r>
              <a:rPr lang="tr-TR" sz="2600" dirty="0" err="1">
                <a:latin typeface="Times New Roman" pitchFamily="18" charset="0"/>
                <a:cs typeface="Times New Roman" pitchFamily="18" charset="0"/>
              </a:rPr>
              <a:t>Vecihuddin</a:t>
            </a:r>
            <a:endParaRPr lang="tr-TR" sz="2600" dirty="0">
              <a:latin typeface="Times New Roman" pitchFamily="18" charset="0"/>
              <a:cs typeface="Times New Roman" pitchFamily="18" charset="0"/>
            </a:endParaRPr>
          </a:p>
          <a:p>
            <a:pPr eaLnBrk="1" hangingPunct="1"/>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2459337481"/>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smtClean="0">
                <a:solidFill>
                  <a:srgbClr val="C00000"/>
                </a:solidFill>
                <a:latin typeface="Times New Roman" pitchFamily="18" charset="0"/>
                <a:cs typeface="Times New Roman" pitchFamily="18" charset="0"/>
              </a:rPr>
              <a:t>SİLSİLESİ </a:t>
            </a:r>
            <a:endParaRPr lang="tr-TR" dirty="0"/>
          </a:p>
        </p:txBody>
      </p:sp>
      <p:sp>
        <p:nvSpPr>
          <p:cNvPr id="3" name="İçerik Yer Tutucusu 2"/>
          <p:cNvSpPr>
            <a:spLocks noGrp="1"/>
          </p:cNvSpPr>
          <p:nvPr>
            <p:ph idx="1"/>
          </p:nvPr>
        </p:nvSpPr>
        <p:spPr>
          <a:xfrm>
            <a:off x="1222310" y="1604963"/>
            <a:ext cx="10282302" cy="4306259"/>
          </a:xfrm>
        </p:spPr>
        <p:txBody>
          <a:bodyPr rtlCol="0">
            <a:normAutofit lnSpcReduction="10000"/>
          </a:bodyPr>
          <a:lstStyle/>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13. Şeyh Ömer el-</a:t>
            </a:r>
            <a:r>
              <a:rPr lang="tr-TR" sz="2800" dirty="0" err="1">
                <a:latin typeface="Times New Roman" pitchFamily="18" charset="0"/>
                <a:cs typeface="Times New Roman" pitchFamily="18" charset="0"/>
              </a:rPr>
              <a:t>Bem</a:t>
            </a:r>
            <a:r>
              <a:rPr lang="tr-TR" sz="2800" dirty="0">
                <a:latin typeface="Times New Roman" pitchFamily="18" charset="0"/>
                <a:cs typeface="Times New Roman" pitchFamily="18" charset="0"/>
              </a:rPr>
              <a:t> </a:t>
            </a:r>
          </a:p>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14. Şeyh Ebu </a:t>
            </a:r>
            <a:r>
              <a:rPr lang="tr-TR" sz="2800" dirty="0" err="1">
                <a:latin typeface="Times New Roman" pitchFamily="18" charset="0"/>
                <a:cs typeface="Times New Roman" pitchFamily="18" charset="0"/>
              </a:rPr>
              <a:t>Necib</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Sühreverdi</a:t>
            </a:r>
            <a:r>
              <a:rPr lang="tr-TR" sz="2800" dirty="0">
                <a:latin typeface="Times New Roman" pitchFamily="18" charset="0"/>
                <a:cs typeface="Times New Roman" pitchFamily="18" charset="0"/>
              </a:rPr>
              <a:t> </a:t>
            </a:r>
          </a:p>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15. Şeyh </a:t>
            </a:r>
            <a:r>
              <a:rPr lang="tr-TR" sz="2800" dirty="0" err="1">
                <a:latin typeface="Times New Roman" pitchFamily="18" charset="0"/>
                <a:cs typeface="Times New Roman" pitchFamily="18" charset="0"/>
              </a:rPr>
              <a:t>Kutbuddin</a:t>
            </a:r>
            <a:r>
              <a:rPr lang="tr-TR" sz="2800" dirty="0">
                <a:latin typeface="Times New Roman" pitchFamily="18" charset="0"/>
                <a:cs typeface="Times New Roman" pitchFamily="18" charset="0"/>
              </a:rPr>
              <a:t> el-</a:t>
            </a:r>
            <a:r>
              <a:rPr lang="tr-TR" sz="2800" dirty="0" err="1">
                <a:latin typeface="Times New Roman" pitchFamily="18" charset="0"/>
                <a:cs typeface="Times New Roman" pitchFamily="18" charset="0"/>
              </a:rPr>
              <a:t>Ebheri</a:t>
            </a:r>
            <a:r>
              <a:rPr lang="tr-TR" sz="2800" dirty="0">
                <a:latin typeface="Times New Roman" pitchFamily="18" charset="0"/>
                <a:cs typeface="Times New Roman" pitchFamily="18" charset="0"/>
              </a:rPr>
              <a:t>  </a:t>
            </a:r>
          </a:p>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16. Şeyh Muhammed </a:t>
            </a:r>
            <a:r>
              <a:rPr lang="tr-TR" sz="2800" dirty="0" err="1">
                <a:latin typeface="Times New Roman" pitchFamily="18" charset="0"/>
                <a:cs typeface="Times New Roman" pitchFamily="18" charset="0"/>
              </a:rPr>
              <a:t>Sincani</a:t>
            </a:r>
            <a:endParaRPr lang="tr-TR" sz="2800" dirty="0">
              <a:latin typeface="Times New Roman" pitchFamily="18" charset="0"/>
              <a:cs typeface="Times New Roman" pitchFamily="18" charset="0"/>
            </a:endParaRPr>
          </a:p>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17. Şeyh </a:t>
            </a:r>
            <a:r>
              <a:rPr lang="tr-TR" sz="2800" dirty="0" err="1">
                <a:latin typeface="Times New Roman" pitchFamily="18" charset="0"/>
                <a:cs typeface="Times New Roman" pitchFamily="18" charset="0"/>
              </a:rPr>
              <a:t>Şehabeddin</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Tebrizi</a:t>
            </a:r>
            <a:r>
              <a:rPr lang="tr-TR" sz="2800" dirty="0">
                <a:latin typeface="Times New Roman" pitchFamily="18" charset="0"/>
                <a:cs typeface="Times New Roman" pitchFamily="18" charset="0"/>
              </a:rPr>
              <a:t> </a:t>
            </a:r>
          </a:p>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18. Şeyh İbrahim </a:t>
            </a:r>
            <a:r>
              <a:rPr lang="tr-TR" sz="2800" dirty="0" err="1">
                <a:latin typeface="Times New Roman" pitchFamily="18" charset="0"/>
                <a:cs typeface="Times New Roman" pitchFamily="18" charset="0"/>
              </a:rPr>
              <a:t>Zahid</a:t>
            </a:r>
            <a:r>
              <a:rPr lang="tr-TR" sz="2800" dirty="0">
                <a:latin typeface="Times New Roman" pitchFamily="18" charset="0"/>
                <a:cs typeface="Times New Roman" pitchFamily="18" charset="0"/>
              </a:rPr>
              <a:t> Geylani </a:t>
            </a:r>
          </a:p>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19. Şeyh Ahi Muhammed</a:t>
            </a:r>
          </a:p>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20. Şeyh Ömer Halveti </a:t>
            </a:r>
          </a:p>
          <a:p>
            <a:pPr eaLnBrk="1" fontAlgn="auto" hangingPunct="1">
              <a:buClr>
                <a:schemeClr val="accent1">
                  <a:lumMod val="75000"/>
                </a:schemeClr>
              </a:buClr>
              <a:buFont typeface="Arial"/>
              <a:buChar char="•"/>
              <a:defRPr/>
            </a:pPr>
            <a:endParaRPr lang="tr-TR" sz="2800" dirty="0">
              <a:latin typeface="Times New Roman" pitchFamily="18" charset="0"/>
              <a:cs typeface="Times New Roman" pitchFamily="18" charset="0"/>
            </a:endParaRPr>
          </a:p>
        </p:txBody>
      </p:sp>
      <p:sp>
        <p:nvSpPr>
          <p:cNvPr id="4" name="İçerik Yer Tutucusu 3"/>
          <p:cNvSpPr>
            <a:spLocks noGrp="1"/>
          </p:cNvSpPr>
          <p:nvPr>
            <p:ph sz="quarter" idx="4294967295"/>
          </p:nvPr>
        </p:nvSpPr>
        <p:spPr>
          <a:xfrm>
            <a:off x="6499225" y="1604963"/>
            <a:ext cx="5692775" cy="4511675"/>
          </a:xfrm>
        </p:spPr>
        <p:txBody>
          <a:bodyPr rtlCol="0">
            <a:normAutofit/>
          </a:bodyPr>
          <a:lstStyle/>
          <a:p>
            <a:pPr marL="0" indent="0">
              <a:buClr>
                <a:schemeClr val="accent1">
                  <a:lumMod val="75000"/>
                </a:schemeClr>
              </a:buClr>
              <a:buNone/>
              <a:defRPr/>
            </a:pPr>
            <a:r>
              <a:rPr lang="tr-TR" sz="2800" dirty="0">
                <a:latin typeface="Times New Roman" pitchFamily="18" charset="0"/>
                <a:cs typeface="Times New Roman" pitchFamily="18" charset="0"/>
              </a:rPr>
              <a:t>21. Pir Ahi </a:t>
            </a:r>
            <a:r>
              <a:rPr lang="tr-TR" sz="2800" dirty="0" err="1">
                <a:latin typeface="Times New Roman" pitchFamily="18" charset="0"/>
                <a:cs typeface="Times New Roman" pitchFamily="18" charset="0"/>
              </a:rPr>
              <a:t>Mirem</a:t>
            </a:r>
            <a:r>
              <a:rPr lang="tr-TR" sz="2800" dirty="0">
                <a:latin typeface="Times New Roman" pitchFamily="18" charset="0"/>
                <a:cs typeface="Times New Roman" pitchFamily="18" charset="0"/>
              </a:rPr>
              <a:t> </a:t>
            </a:r>
          </a:p>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22. Şeyh Hacı İzzeddin Halveti  </a:t>
            </a:r>
          </a:p>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23. Şeyh </a:t>
            </a:r>
            <a:r>
              <a:rPr lang="tr-TR" sz="2800" dirty="0" err="1">
                <a:latin typeface="Times New Roman" pitchFamily="18" charset="0"/>
                <a:cs typeface="Times New Roman" pitchFamily="18" charset="0"/>
              </a:rPr>
              <a:t>Sadreddin</a:t>
            </a:r>
            <a:r>
              <a:rPr lang="tr-TR" sz="2800" dirty="0">
                <a:latin typeface="Times New Roman" pitchFamily="18" charset="0"/>
                <a:cs typeface="Times New Roman" pitchFamily="18" charset="0"/>
              </a:rPr>
              <a:t> Pir Ömer Halveti </a:t>
            </a:r>
          </a:p>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24. Şeyh </a:t>
            </a:r>
            <a:r>
              <a:rPr lang="tr-TR" sz="2800" dirty="0" err="1">
                <a:latin typeface="Times New Roman" pitchFamily="18" charset="0"/>
                <a:cs typeface="Times New Roman" pitchFamily="18" charset="0"/>
              </a:rPr>
              <a:t>Seyyid</a:t>
            </a:r>
            <a:r>
              <a:rPr lang="tr-TR" sz="2800" dirty="0">
                <a:latin typeface="Times New Roman" pitchFamily="18" charset="0"/>
                <a:cs typeface="Times New Roman" pitchFamily="18" charset="0"/>
              </a:rPr>
              <a:t> Yahya </a:t>
            </a:r>
            <a:r>
              <a:rPr lang="tr-TR" sz="2800" dirty="0" err="1">
                <a:latin typeface="Times New Roman" pitchFamily="18" charset="0"/>
                <a:cs typeface="Times New Roman" pitchFamily="18" charset="0"/>
              </a:rPr>
              <a:t>Şirvani</a:t>
            </a:r>
            <a:r>
              <a:rPr lang="tr-TR" sz="2800" dirty="0">
                <a:latin typeface="Times New Roman" pitchFamily="18" charset="0"/>
                <a:cs typeface="Times New Roman" pitchFamily="18" charset="0"/>
              </a:rPr>
              <a:t> </a:t>
            </a:r>
          </a:p>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25. Şeyh Pir Muhammed </a:t>
            </a:r>
            <a:r>
              <a:rPr lang="tr-TR" sz="2800" dirty="0" err="1">
                <a:latin typeface="Times New Roman" pitchFamily="18" charset="0"/>
                <a:cs typeface="Times New Roman" pitchFamily="18" charset="0"/>
              </a:rPr>
              <a:t>Erzincani</a:t>
            </a:r>
            <a:endParaRPr lang="tr-TR" sz="2800" dirty="0">
              <a:latin typeface="Times New Roman" pitchFamily="18" charset="0"/>
              <a:cs typeface="Times New Roman" pitchFamily="18" charset="0"/>
            </a:endParaRPr>
          </a:p>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26. Şeyh </a:t>
            </a:r>
            <a:r>
              <a:rPr lang="tr-TR" sz="2800" dirty="0" err="1">
                <a:latin typeface="Times New Roman" pitchFamily="18" charset="0"/>
                <a:cs typeface="Times New Roman" pitchFamily="18" charset="0"/>
              </a:rPr>
              <a:t>Taceddin</a:t>
            </a:r>
            <a:r>
              <a:rPr lang="tr-TR" sz="2800" dirty="0">
                <a:latin typeface="Times New Roman" pitchFamily="18" charset="0"/>
                <a:cs typeface="Times New Roman" pitchFamily="18" charset="0"/>
              </a:rPr>
              <a:t> Kayseri </a:t>
            </a:r>
          </a:p>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27. Şeyh </a:t>
            </a:r>
            <a:r>
              <a:rPr lang="tr-TR" sz="2800" dirty="0" err="1">
                <a:latin typeface="Times New Roman" pitchFamily="18" charset="0"/>
                <a:cs typeface="Times New Roman" pitchFamily="18" charset="0"/>
              </a:rPr>
              <a:t>Alaaddin</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Uşşaki</a:t>
            </a:r>
            <a:r>
              <a:rPr lang="tr-TR" sz="2800" dirty="0">
                <a:latin typeface="Times New Roman" pitchFamily="18" charset="0"/>
                <a:cs typeface="Times New Roman" pitchFamily="18" charset="0"/>
              </a:rPr>
              <a:t> </a:t>
            </a:r>
          </a:p>
          <a:p>
            <a:pPr marL="0" indent="0" eaLnBrk="1" fontAlgn="auto" hangingPunct="1">
              <a:buClr>
                <a:schemeClr val="accent1">
                  <a:lumMod val="75000"/>
                </a:schemeClr>
              </a:buClr>
              <a:buNone/>
              <a:defRPr/>
            </a:pPr>
            <a:r>
              <a:rPr lang="tr-TR" sz="2800" dirty="0">
                <a:latin typeface="Times New Roman" pitchFamily="18" charset="0"/>
                <a:cs typeface="Times New Roman" pitchFamily="18" charset="0"/>
              </a:rPr>
              <a:t>28. Şeyh </a:t>
            </a:r>
            <a:r>
              <a:rPr lang="tr-TR" sz="2800" dirty="0" err="1">
                <a:latin typeface="Times New Roman" pitchFamily="18" charset="0"/>
                <a:cs typeface="Times New Roman" pitchFamily="18" charset="0"/>
              </a:rPr>
              <a:t>Ahmed</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Marmaravi</a:t>
            </a:r>
            <a:endParaRPr lang="tr-TR" sz="2800" dirty="0">
              <a:latin typeface="Times New Roman" pitchFamily="18" charset="0"/>
              <a:cs typeface="Times New Roman" pitchFamily="18" charset="0"/>
            </a:endParaRPr>
          </a:p>
          <a:p>
            <a:pPr eaLnBrk="1" fontAlgn="auto" hangingPunct="1">
              <a:buClr>
                <a:schemeClr val="accent1">
                  <a:lumMod val="75000"/>
                </a:schemeClr>
              </a:buClr>
              <a:buFont typeface="Arial"/>
              <a:buChar char="•"/>
              <a:defRPr/>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320860469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1001328"/>
          </a:xfrm>
        </p:spPr>
        <p:txBody>
          <a:bodyPr/>
          <a:lstStyle/>
          <a:p>
            <a:r>
              <a:rPr lang="tr-TR" dirty="0">
                <a:solidFill>
                  <a:srgbClr val="C00000"/>
                </a:solidFill>
                <a:latin typeface="Times New Roman" panose="02020603050405020304" pitchFamily="18" charset="0"/>
                <a:cs typeface="Times New Roman" panose="02020603050405020304" pitchFamily="18" charset="0"/>
              </a:rPr>
              <a:t>OSMANLI’DA HALVETİYYE</a:t>
            </a:r>
          </a:p>
        </p:txBody>
      </p:sp>
      <p:sp>
        <p:nvSpPr>
          <p:cNvPr id="3" name="İçerik Yer Tutucusu 2"/>
          <p:cNvSpPr>
            <a:spLocks noGrp="1"/>
          </p:cNvSpPr>
          <p:nvPr>
            <p:ph idx="1"/>
          </p:nvPr>
        </p:nvSpPr>
        <p:spPr>
          <a:xfrm>
            <a:off x="1103312" y="1768840"/>
            <a:ext cx="8946541" cy="4479560"/>
          </a:xfrm>
        </p:spPr>
        <p:txBody>
          <a:bodyPr rtlCol="0">
            <a:normAutofit fontScale="92500"/>
          </a:bodyPr>
          <a:lstStyle/>
          <a:p>
            <a:pPr algn="just">
              <a:lnSpc>
                <a:spcPct val="150000"/>
              </a:lnSpc>
              <a:buClr>
                <a:schemeClr val="accent1">
                  <a:lumMod val="75000"/>
                </a:schemeClr>
              </a:buClr>
              <a:defRPr/>
            </a:pPr>
            <a:r>
              <a:rPr lang="tr-TR" sz="2800" dirty="0">
                <a:latin typeface="Times New Roman" pitchFamily="18" charset="0"/>
                <a:cs typeface="Times New Roman" pitchFamily="18" charset="0"/>
              </a:rPr>
              <a:t>Osmanlı topraklarında </a:t>
            </a:r>
            <a:r>
              <a:rPr lang="tr-TR" sz="2800" dirty="0" err="1">
                <a:latin typeface="Times New Roman" pitchFamily="18" charset="0"/>
                <a:cs typeface="Times New Roman" pitchFamily="18" charset="0"/>
              </a:rPr>
              <a:t>Halvetiyyenin</a:t>
            </a:r>
            <a:r>
              <a:rPr lang="tr-TR" sz="2800" dirty="0">
                <a:latin typeface="Times New Roman" pitchFamily="18" charset="0"/>
                <a:cs typeface="Times New Roman" pitchFamily="18" charset="0"/>
              </a:rPr>
              <a:t> ilk filizlendiği merkez,  Pir İlyas Halvetî (ö.833/1429) ve Zekeriya Halvetî gibi önemli şahsiyetlerin çabasıyla Amasya olmuştur. </a:t>
            </a:r>
          </a:p>
          <a:p>
            <a:pPr algn="just">
              <a:lnSpc>
                <a:spcPct val="150000"/>
              </a:lnSpc>
              <a:buClr>
                <a:schemeClr val="accent1">
                  <a:lumMod val="75000"/>
                </a:schemeClr>
              </a:buClr>
              <a:defRPr/>
            </a:pPr>
            <a:r>
              <a:rPr lang="tr-TR" sz="2800" dirty="0" smtClean="0">
                <a:latin typeface="Times New Roman" pitchFamily="18" charset="0"/>
                <a:cs typeface="Times New Roman" pitchFamily="18" charset="0"/>
              </a:rPr>
              <a:t>Pir </a:t>
            </a:r>
            <a:r>
              <a:rPr lang="tr-TR" sz="2800" dirty="0">
                <a:latin typeface="Times New Roman" pitchFamily="18" charset="0"/>
                <a:cs typeface="Times New Roman" pitchFamily="18" charset="0"/>
              </a:rPr>
              <a:t>İlyas'ın Şirvan'dan dönmesiyle, Amasya'da  ortaya çıkan </a:t>
            </a:r>
            <a:r>
              <a:rPr lang="tr-TR" sz="2800" dirty="0" err="1">
                <a:latin typeface="Times New Roman" pitchFamily="18" charset="0"/>
                <a:cs typeface="Times New Roman" pitchFamily="18" charset="0"/>
              </a:rPr>
              <a:t>Halvetiyye</a:t>
            </a:r>
            <a:r>
              <a:rPr lang="tr-TR" sz="2800" dirty="0">
                <a:latin typeface="Times New Roman" pitchFamily="18" charset="0"/>
                <a:cs typeface="Times New Roman" pitchFamily="18" charset="0"/>
              </a:rPr>
              <a:t> Tarikatı mensuplarını </a:t>
            </a:r>
            <a:r>
              <a:rPr lang="tr-TR" sz="2800" dirty="0" err="1">
                <a:latin typeface="Times New Roman" pitchFamily="18" charset="0"/>
                <a:cs typeface="Times New Roman" pitchFamily="18" charset="0"/>
              </a:rPr>
              <a:t>mağrifet</a:t>
            </a:r>
            <a:r>
              <a:rPr lang="tr-TR" sz="2800" dirty="0">
                <a:latin typeface="Times New Roman" pitchFamily="18" charset="0"/>
                <a:cs typeface="Times New Roman" pitchFamily="18" charset="0"/>
              </a:rPr>
              <a:t> ilmine teşvik etmiş, bu şekilde halkın hüsnü kabulüne mazhar olup, çabucak yayılmıştır. </a:t>
            </a:r>
          </a:p>
          <a:p>
            <a:pPr algn="just">
              <a:lnSpc>
                <a:spcPct val="150000"/>
              </a:lnSpc>
              <a:buClr>
                <a:schemeClr val="accent1">
                  <a:lumMod val="75000"/>
                </a:schemeClr>
              </a:buClr>
              <a:defRPr/>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91364188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Resim 8"/>
          <p:cNvPicPr>
            <a:picLocks noChangeAspect="1"/>
          </p:cNvPicPr>
          <p:nvPr/>
        </p:nvPicPr>
        <p:blipFill>
          <a:blip r:embed="rId2" cstate="print"/>
          <a:srcRect/>
          <a:stretch>
            <a:fillRect/>
          </a:stretch>
        </p:blipFill>
        <p:spPr bwMode="auto">
          <a:xfrm>
            <a:off x="0" y="1996765"/>
            <a:ext cx="5800725" cy="4362450"/>
          </a:xfrm>
          <a:prstGeom prst="rect">
            <a:avLst/>
          </a:prstGeom>
          <a:noFill/>
          <a:ln w="9525">
            <a:noFill/>
            <a:miter lim="800000"/>
            <a:headEnd/>
            <a:tailEnd/>
          </a:ln>
        </p:spPr>
      </p:pic>
      <p:pic>
        <p:nvPicPr>
          <p:cNvPr id="50178" name="Resim 10"/>
          <p:cNvPicPr>
            <a:picLocks noChangeAspect="1"/>
          </p:cNvPicPr>
          <p:nvPr/>
        </p:nvPicPr>
        <p:blipFill>
          <a:blip r:embed="rId3" cstate="print"/>
          <a:srcRect/>
          <a:stretch>
            <a:fillRect/>
          </a:stretch>
        </p:blipFill>
        <p:spPr bwMode="auto">
          <a:xfrm>
            <a:off x="5881688" y="2396128"/>
            <a:ext cx="6259512" cy="4362450"/>
          </a:xfrm>
          <a:prstGeom prst="rect">
            <a:avLst/>
          </a:prstGeom>
          <a:noFill/>
          <a:ln w="9525">
            <a:noFill/>
            <a:miter lim="800000"/>
            <a:headEnd/>
            <a:tailEnd/>
          </a:ln>
        </p:spPr>
      </p:pic>
      <p:sp>
        <p:nvSpPr>
          <p:cNvPr id="2" name="Unvan 1"/>
          <p:cNvSpPr>
            <a:spLocks noGrp="1"/>
          </p:cNvSpPr>
          <p:nvPr>
            <p:ph type="title"/>
          </p:nvPr>
        </p:nvSpPr>
        <p:spPr>
          <a:xfrm>
            <a:off x="646111" y="452718"/>
            <a:ext cx="9404723" cy="461682"/>
          </a:xfrm>
        </p:spPr>
        <p:txBody>
          <a:bodyPr/>
          <a:lstStyle/>
          <a:p>
            <a:endParaRPr lang="tr-TR" dirty="0"/>
          </a:p>
        </p:txBody>
      </p:sp>
      <p:sp>
        <p:nvSpPr>
          <p:cNvPr id="14" name="Metin Yer Tutucusu 13"/>
          <p:cNvSpPr>
            <a:spLocks noGrp="1"/>
          </p:cNvSpPr>
          <p:nvPr>
            <p:ph idx="1"/>
          </p:nvPr>
        </p:nvSpPr>
        <p:spPr/>
        <p:txBody>
          <a:bodyPr rtlCol="0"/>
          <a:lstStyle/>
          <a:p>
            <a:pPr eaLnBrk="1" fontAlgn="auto" hangingPunct="1">
              <a:buClr>
                <a:schemeClr val="accent1">
                  <a:lumMod val="75000"/>
                </a:schemeClr>
              </a:buClr>
              <a:buFont typeface="Arial"/>
              <a:buNone/>
              <a:defRPr/>
            </a:pPr>
            <a:r>
              <a:rPr lang="tr-TR" sz="2800" b="1" dirty="0">
                <a:solidFill>
                  <a:schemeClr val="accent4"/>
                </a:solidFill>
                <a:latin typeface="Times New Roman" pitchFamily="18" charset="0"/>
                <a:cs typeface="Times New Roman" pitchFamily="18" charset="0"/>
              </a:rPr>
              <a:t>ÇİLEHANE CAMİİ</a:t>
            </a:r>
          </a:p>
        </p:txBody>
      </p:sp>
      <p:sp>
        <p:nvSpPr>
          <p:cNvPr id="16" name="Metin Yer Tutucusu 15"/>
          <p:cNvSpPr>
            <a:spLocks noGrp="1"/>
          </p:cNvSpPr>
          <p:nvPr>
            <p:ph type="body" sz="quarter" idx="4294967295"/>
          </p:nvPr>
        </p:nvSpPr>
        <p:spPr>
          <a:xfrm>
            <a:off x="5830888" y="1958975"/>
            <a:ext cx="6361112" cy="381000"/>
          </a:xfrm>
        </p:spPr>
        <p:txBody>
          <a:bodyPr rtlCol="0">
            <a:noAutofit/>
          </a:bodyPr>
          <a:lstStyle/>
          <a:p>
            <a:pPr eaLnBrk="1" fontAlgn="auto" hangingPunct="1">
              <a:buClr>
                <a:schemeClr val="accent1">
                  <a:lumMod val="75000"/>
                </a:schemeClr>
              </a:buClr>
              <a:defRPr/>
            </a:pPr>
            <a:r>
              <a:rPr lang="tr-TR" sz="2800" dirty="0">
                <a:solidFill>
                  <a:schemeClr val="accent4"/>
                </a:solidFill>
                <a:latin typeface="Times New Roman" pitchFamily="18" charset="0"/>
                <a:cs typeface="Times New Roman" pitchFamily="18" charset="0"/>
              </a:rPr>
              <a:t>AMASYA</a:t>
            </a:r>
          </a:p>
        </p:txBody>
      </p:sp>
    </p:spTree>
    <p:extLst>
      <p:ext uri="{BB962C8B-B14F-4D97-AF65-F5344CB8AC3E}">
        <p14:creationId xmlns:p14="http://schemas.microsoft.com/office/powerpoint/2010/main" val="212042909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C00000"/>
                </a:solidFill>
              </a:rPr>
              <a:t>OSMANLI’DA HALVETİYYE</a:t>
            </a:r>
            <a:endParaRPr lang="tr-TR" dirty="0"/>
          </a:p>
        </p:txBody>
      </p:sp>
      <p:sp>
        <p:nvSpPr>
          <p:cNvPr id="27649" name="İçerik Yer Tutucusu 2"/>
          <p:cNvSpPr>
            <a:spLocks noGrp="1"/>
          </p:cNvSpPr>
          <p:nvPr>
            <p:ph idx="1"/>
          </p:nvPr>
        </p:nvSpPr>
        <p:spPr>
          <a:xfrm>
            <a:off x="1544183" y="1558977"/>
            <a:ext cx="8915400" cy="4436221"/>
          </a:xfrm>
        </p:spPr>
        <p:txBody>
          <a:bodyPr>
            <a:normAutofit fontScale="92500" lnSpcReduction="20000"/>
          </a:bodyPr>
          <a:lstStyle/>
          <a:p>
            <a:pPr marL="0" indent="0" algn="just" eaLnBrk="1" hangingPunct="1">
              <a:lnSpc>
                <a:spcPct val="150000"/>
              </a:lnSpc>
              <a:buNone/>
            </a:pPr>
            <a:r>
              <a:rPr lang="tr-TR" sz="2800" dirty="0" err="1">
                <a:latin typeface="Times New Roman" pitchFamily="18" charset="0"/>
                <a:cs typeface="Times New Roman" pitchFamily="18" charset="0"/>
              </a:rPr>
              <a:t>Seyyid</a:t>
            </a:r>
            <a:r>
              <a:rPr lang="tr-TR" sz="2800" dirty="0">
                <a:latin typeface="Times New Roman" pitchFamily="18" charset="0"/>
                <a:cs typeface="Times New Roman" pitchFamily="18" charset="0"/>
              </a:rPr>
              <a:t> Yahya </a:t>
            </a:r>
            <a:r>
              <a:rPr lang="tr-TR" sz="2800" dirty="0" err="1">
                <a:latin typeface="Times New Roman" pitchFamily="18" charset="0"/>
                <a:cs typeface="Times New Roman" pitchFamily="18" charset="0"/>
              </a:rPr>
              <a:t>Şirvani'nin</a:t>
            </a:r>
            <a:r>
              <a:rPr lang="tr-TR" sz="2800" dirty="0">
                <a:latin typeface="Times New Roman" pitchFamily="18" charset="0"/>
                <a:cs typeface="Times New Roman" pitchFamily="18" charset="0"/>
              </a:rPr>
              <a:t> yetiştirdiği halifelerden bazıları, Anadolu'ya gelmişler ve </a:t>
            </a:r>
            <a:r>
              <a:rPr lang="tr-TR" sz="2800" dirty="0" err="1">
                <a:latin typeface="Times New Roman" pitchFamily="18" charset="0"/>
                <a:cs typeface="Times New Roman" pitchFamily="18" charset="0"/>
              </a:rPr>
              <a:t>Halvetiyyeyi</a:t>
            </a:r>
            <a:r>
              <a:rPr lang="tr-TR" sz="2800" dirty="0">
                <a:latin typeface="Times New Roman" pitchFamily="18" charset="0"/>
                <a:cs typeface="Times New Roman" pitchFamily="18" charset="0"/>
              </a:rPr>
              <a:t> Osmanlı toplumunda yaymışlardır. Bunlar:</a:t>
            </a:r>
          </a:p>
          <a:p>
            <a:pPr algn="just" eaLnBrk="1" hangingPunct="1">
              <a:lnSpc>
                <a:spcPct val="150000"/>
              </a:lnSpc>
            </a:pPr>
            <a:r>
              <a:rPr lang="tr-TR" sz="2800" dirty="0">
                <a:latin typeface="Times New Roman" pitchFamily="18" charset="0"/>
                <a:cs typeface="Times New Roman" pitchFamily="18" charset="0"/>
              </a:rPr>
              <a:t>Pir Muhammed Erzincan (ö.879/1474), </a:t>
            </a:r>
          </a:p>
          <a:p>
            <a:pPr algn="just" eaLnBrk="1" hangingPunct="1">
              <a:lnSpc>
                <a:spcPct val="150000"/>
              </a:lnSpc>
            </a:pPr>
            <a:r>
              <a:rPr lang="tr-TR" sz="2800" dirty="0">
                <a:latin typeface="Times New Roman" pitchFamily="18" charset="0"/>
                <a:cs typeface="Times New Roman" pitchFamily="18" charset="0"/>
              </a:rPr>
              <a:t>Dede Ömer Ruşen (ö.892/ 1487), </a:t>
            </a:r>
          </a:p>
          <a:p>
            <a:pPr algn="just" eaLnBrk="1" hangingPunct="1">
              <a:lnSpc>
                <a:spcPct val="150000"/>
              </a:lnSpc>
            </a:pPr>
            <a:r>
              <a:rPr lang="tr-TR" sz="2800" dirty="0">
                <a:latin typeface="Times New Roman" pitchFamily="18" charset="0"/>
                <a:cs typeface="Times New Roman" pitchFamily="18" charset="0"/>
              </a:rPr>
              <a:t>Molla Ali Halveti (Ö.?) </a:t>
            </a:r>
          </a:p>
          <a:p>
            <a:pPr algn="just" eaLnBrk="1" hangingPunct="1">
              <a:lnSpc>
                <a:spcPct val="150000"/>
              </a:lnSpc>
            </a:pPr>
            <a:r>
              <a:rPr lang="tr-TR" sz="2800" dirty="0">
                <a:latin typeface="Times New Roman" pitchFamily="18" charset="0"/>
                <a:cs typeface="Times New Roman" pitchFamily="18" charset="0"/>
              </a:rPr>
              <a:t>Habib </a:t>
            </a:r>
            <a:r>
              <a:rPr lang="tr-TR" sz="2800" dirty="0" err="1">
                <a:latin typeface="Times New Roman" pitchFamily="18" charset="0"/>
                <a:cs typeface="Times New Roman" pitchFamily="18" charset="0"/>
              </a:rPr>
              <a:t>Karamani</a:t>
            </a:r>
            <a:r>
              <a:rPr lang="tr-TR" sz="2800" dirty="0">
                <a:latin typeface="Times New Roman" pitchFamily="18" charset="0"/>
                <a:cs typeface="Times New Roman" pitchFamily="18" charset="0"/>
              </a:rPr>
              <a:t> (ö.902/1497) </a:t>
            </a:r>
            <a:r>
              <a:rPr lang="tr-TR" sz="2800" dirty="0" err="1">
                <a:latin typeface="Times New Roman" pitchFamily="18" charset="0"/>
                <a:cs typeface="Times New Roman" pitchFamily="18" charset="0"/>
              </a:rPr>
              <a:t>dir</a:t>
            </a:r>
            <a:r>
              <a:rPr lang="tr-TR" sz="2800" dirty="0">
                <a:latin typeface="Times New Roman" pitchFamily="18" charset="0"/>
                <a:cs typeface="Times New Roman" pitchFamily="18" charset="0"/>
              </a:rPr>
              <a:t>.</a:t>
            </a:r>
          </a:p>
        </p:txBody>
      </p:sp>
    </p:spTree>
    <p:extLst>
      <p:ext uri="{BB962C8B-B14F-4D97-AF65-F5344CB8AC3E}">
        <p14:creationId xmlns:p14="http://schemas.microsoft.com/office/powerpoint/2010/main" val="56078877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Resim 8"/>
          <p:cNvPicPr>
            <a:picLocks noChangeAspect="1"/>
          </p:cNvPicPr>
          <p:nvPr/>
        </p:nvPicPr>
        <p:blipFill>
          <a:blip r:embed="rId2" cstate="print"/>
          <a:srcRect/>
          <a:stretch>
            <a:fillRect/>
          </a:stretch>
        </p:blipFill>
        <p:spPr bwMode="auto">
          <a:xfrm>
            <a:off x="0" y="4000500"/>
            <a:ext cx="4791075" cy="3192463"/>
          </a:xfrm>
          <a:prstGeom prst="rect">
            <a:avLst/>
          </a:prstGeom>
          <a:noFill/>
          <a:ln w="9525">
            <a:noFill/>
            <a:miter lim="800000"/>
            <a:headEnd/>
            <a:tailEnd/>
          </a:ln>
        </p:spPr>
      </p:pic>
      <p:pic>
        <p:nvPicPr>
          <p:cNvPr id="29698" name="Resim 10"/>
          <p:cNvPicPr>
            <a:picLocks noChangeAspect="1"/>
          </p:cNvPicPr>
          <p:nvPr/>
        </p:nvPicPr>
        <p:blipFill>
          <a:blip r:embed="rId3" cstate="print"/>
          <a:srcRect/>
          <a:stretch>
            <a:fillRect/>
          </a:stretch>
        </p:blipFill>
        <p:spPr bwMode="auto">
          <a:xfrm>
            <a:off x="-104775" y="-134938"/>
            <a:ext cx="4772025" cy="3997326"/>
          </a:xfrm>
          <a:prstGeom prst="rect">
            <a:avLst/>
          </a:prstGeom>
          <a:noFill/>
          <a:ln w="9525">
            <a:noFill/>
            <a:miter lim="800000"/>
            <a:headEnd/>
            <a:tailEnd/>
          </a:ln>
        </p:spPr>
      </p:pic>
      <p:pic>
        <p:nvPicPr>
          <p:cNvPr id="29699" name="Resim 11"/>
          <p:cNvPicPr>
            <a:picLocks noChangeAspect="1"/>
          </p:cNvPicPr>
          <p:nvPr/>
        </p:nvPicPr>
        <p:blipFill>
          <a:blip r:embed="rId4" cstate="print"/>
          <a:srcRect/>
          <a:stretch>
            <a:fillRect/>
          </a:stretch>
        </p:blipFill>
        <p:spPr bwMode="auto">
          <a:xfrm>
            <a:off x="8391525" y="73025"/>
            <a:ext cx="3794125" cy="3581400"/>
          </a:xfrm>
          <a:prstGeom prst="rect">
            <a:avLst/>
          </a:prstGeom>
          <a:noFill/>
          <a:ln w="9525">
            <a:noFill/>
            <a:miter lim="800000"/>
            <a:headEnd/>
            <a:tailEnd/>
          </a:ln>
        </p:spPr>
      </p:pic>
      <p:sp>
        <p:nvSpPr>
          <p:cNvPr id="17" name="Unvan 16"/>
          <p:cNvSpPr>
            <a:spLocks noGrp="1"/>
          </p:cNvSpPr>
          <p:nvPr>
            <p:ph type="title"/>
          </p:nvPr>
        </p:nvSpPr>
        <p:spPr>
          <a:xfrm>
            <a:off x="4791075" y="3302000"/>
            <a:ext cx="3097213" cy="3016250"/>
          </a:xfrm>
        </p:spPr>
        <p:txBody>
          <a:bodyPr/>
          <a:lstStyle/>
          <a:p>
            <a:pPr eaLnBrk="1" hangingPunct="1"/>
            <a:r>
              <a:rPr lang="tr-TR" sz="2800" b="1" dirty="0">
                <a:ln>
                  <a:noFill/>
                </a:ln>
                <a:solidFill>
                  <a:srgbClr val="D64A3B"/>
                </a:solidFill>
                <a:latin typeface="Times New Roman" pitchFamily="18" charset="0"/>
                <a:cs typeface="Times New Roman" pitchFamily="18" charset="0"/>
              </a:rPr>
              <a:t>PİR İLYAS  </a:t>
            </a:r>
            <a:r>
              <a:rPr lang="tr-TR" sz="2800" b="1" dirty="0" smtClean="0">
                <a:ln>
                  <a:noFill/>
                </a:ln>
                <a:solidFill>
                  <a:srgbClr val="D64A3B"/>
                </a:solidFill>
                <a:latin typeface="Times New Roman" pitchFamily="18" charset="0"/>
                <a:cs typeface="Times New Roman" pitchFamily="18" charset="0"/>
              </a:rPr>
              <a:t>HALVETİ </a:t>
            </a:r>
            <a:r>
              <a:rPr lang="tr-TR" sz="2800" b="1" dirty="0">
                <a:ln>
                  <a:noFill/>
                </a:ln>
                <a:solidFill>
                  <a:srgbClr val="D64A3B"/>
                </a:solidFill>
                <a:latin typeface="Times New Roman" pitchFamily="18" charset="0"/>
                <a:cs typeface="Times New Roman" pitchFamily="18" charset="0"/>
              </a:rPr>
              <a:t>TÜRBESİ</a:t>
            </a:r>
          </a:p>
        </p:txBody>
      </p:sp>
      <p:sp>
        <p:nvSpPr>
          <p:cNvPr id="15" name="Metin Yer Tutucusu 14"/>
          <p:cNvSpPr>
            <a:spLocks noGrp="1"/>
          </p:cNvSpPr>
          <p:nvPr>
            <p:ph type="body" sz="half" idx="2"/>
          </p:nvPr>
        </p:nvSpPr>
        <p:spPr>
          <a:xfrm>
            <a:off x="4667250" y="231775"/>
            <a:ext cx="3221038" cy="341313"/>
          </a:xfrm>
        </p:spPr>
        <p:txBody>
          <a:bodyPr>
            <a:noAutofit/>
          </a:bodyPr>
          <a:lstStyle/>
          <a:p>
            <a:pPr eaLnBrk="1" hangingPunct="1"/>
            <a:r>
              <a:rPr lang="tr-TR" sz="2800" b="1" dirty="0" smtClean="0">
                <a:solidFill>
                  <a:srgbClr val="D64A3B"/>
                </a:solidFill>
                <a:latin typeface="Times New Roman" pitchFamily="18" charset="0"/>
                <a:cs typeface="Times New Roman" pitchFamily="18" charset="0"/>
              </a:rPr>
              <a:t>	PİR-İ </a:t>
            </a:r>
            <a:r>
              <a:rPr lang="tr-TR" sz="2800" b="1" dirty="0">
                <a:solidFill>
                  <a:srgbClr val="D64A3B"/>
                </a:solidFill>
                <a:latin typeface="Times New Roman" pitchFamily="18" charset="0"/>
                <a:cs typeface="Times New Roman" pitchFamily="18" charset="0"/>
              </a:rPr>
              <a:t>SANİ  SEYYİD YAHYA </a:t>
            </a:r>
            <a:r>
              <a:rPr lang="tr-TR" sz="2800" b="1" dirty="0" smtClean="0">
                <a:solidFill>
                  <a:srgbClr val="D64A3B"/>
                </a:solidFill>
                <a:latin typeface="Times New Roman" pitchFamily="18" charset="0"/>
                <a:cs typeface="Times New Roman" pitchFamily="18" charset="0"/>
              </a:rPr>
              <a:t>ŞİRVANİ </a:t>
            </a:r>
            <a:r>
              <a:rPr lang="tr-TR" sz="2800" b="1" dirty="0">
                <a:solidFill>
                  <a:srgbClr val="D64A3B"/>
                </a:solidFill>
                <a:latin typeface="Times New Roman" pitchFamily="18" charset="0"/>
                <a:cs typeface="Times New Roman" pitchFamily="18" charset="0"/>
              </a:rPr>
              <a:t>TÜRBESİ</a:t>
            </a:r>
          </a:p>
        </p:txBody>
      </p:sp>
      <p:pic>
        <p:nvPicPr>
          <p:cNvPr id="29702" name="Resim 15"/>
          <p:cNvPicPr>
            <a:picLocks noChangeAspect="1"/>
          </p:cNvPicPr>
          <p:nvPr/>
        </p:nvPicPr>
        <p:blipFill>
          <a:blip r:embed="rId5" cstate="print"/>
          <a:srcRect/>
          <a:stretch>
            <a:fillRect/>
          </a:stretch>
        </p:blipFill>
        <p:spPr bwMode="auto">
          <a:xfrm>
            <a:off x="7888288" y="3862388"/>
            <a:ext cx="4303712" cy="2852737"/>
          </a:xfrm>
          <a:prstGeom prst="rect">
            <a:avLst/>
          </a:prstGeom>
          <a:noFill/>
          <a:ln w="9525">
            <a:noFill/>
            <a:miter lim="800000"/>
            <a:headEnd/>
            <a:tailEnd/>
          </a:ln>
        </p:spPr>
      </p:pic>
    </p:spTree>
    <p:extLst>
      <p:ext uri="{BB962C8B-B14F-4D97-AF65-F5344CB8AC3E}">
        <p14:creationId xmlns:p14="http://schemas.microsoft.com/office/powerpoint/2010/main" val="362489455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C00000"/>
                </a:solidFill>
              </a:rPr>
              <a:t>OSMANLI’DA HALVETİYYE</a:t>
            </a:r>
            <a:endParaRPr lang="tr-TR" dirty="0"/>
          </a:p>
        </p:txBody>
      </p:sp>
      <p:sp>
        <p:nvSpPr>
          <p:cNvPr id="3" name="İçerik Yer Tutucusu 2"/>
          <p:cNvSpPr>
            <a:spLocks noGrp="1"/>
          </p:cNvSpPr>
          <p:nvPr>
            <p:ph idx="1"/>
          </p:nvPr>
        </p:nvSpPr>
        <p:spPr>
          <a:xfrm>
            <a:off x="849086" y="1707501"/>
            <a:ext cx="9748960" cy="4138663"/>
          </a:xfrm>
        </p:spPr>
        <p:txBody>
          <a:bodyPr rtlCol="0">
            <a:normAutofit/>
          </a:bodyPr>
          <a:lstStyle/>
          <a:p>
            <a:pPr algn="just">
              <a:lnSpc>
                <a:spcPct val="150000"/>
              </a:lnSpc>
              <a:buClr>
                <a:schemeClr val="accent1">
                  <a:lumMod val="75000"/>
                </a:schemeClr>
              </a:buClr>
              <a:defRPr/>
            </a:pPr>
            <a:r>
              <a:rPr lang="tr-TR" sz="2800" dirty="0">
                <a:latin typeface="Times New Roman" pitchFamily="18" charset="0"/>
                <a:cs typeface="Times New Roman" pitchFamily="18" charset="0"/>
              </a:rPr>
              <a:t>Amasya'da </a:t>
            </a:r>
            <a:r>
              <a:rPr lang="tr-TR" sz="2800" dirty="0" err="1">
                <a:latin typeface="Times New Roman" pitchFamily="18" charset="0"/>
                <a:cs typeface="Times New Roman" pitchFamily="18" charset="0"/>
              </a:rPr>
              <a:t>Halvetiyye</a:t>
            </a:r>
            <a:r>
              <a:rPr lang="tr-TR" sz="2800" dirty="0">
                <a:latin typeface="Times New Roman" pitchFamily="18" charset="0"/>
                <a:cs typeface="Times New Roman" pitchFamily="18" charset="0"/>
              </a:rPr>
              <a:t> Tarikatının bu şekilde yayılması, daha sonra Çelebi Halife namıyla anılacak ve Osmanlı Tarihinde </a:t>
            </a:r>
            <a:r>
              <a:rPr lang="tr-TR" sz="2800" dirty="0" err="1">
                <a:latin typeface="Times New Roman" pitchFamily="18" charset="0"/>
                <a:cs typeface="Times New Roman" pitchFamily="18" charset="0"/>
              </a:rPr>
              <a:t>Halvetiyyenin</a:t>
            </a:r>
            <a:r>
              <a:rPr lang="tr-TR" sz="2800" dirty="0">
                <a:latin typeface="Times New Roman" pitchFamily="18" charset="0"/>
                <a:cs typeface="Times New Roman" pitchFamily="18" charset="0"/>
              </a:rPr>
              <a:t> en parlak dönemini yaşatacak Şeyh </a:t>
            </a:r>
            <a:r>
              <a:rPr lang="tr-TR" sz="2800" dirty="0" err="1">
                <a:latin typeface="Times New Roman" pitchFamily="18" charset="0"/>
                <a:cs typeface="Times New Roman" pitchFamily="18" charset="0"/>
              </a:rPr>
              <a:t>Mehmed</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Cemlileddin</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Aksarayi</a:t>
            </a:r>
            <a:r>
              <a:rPr lang="tr-TR" sz="2800" dirty="0">
                <a:latin typeface="Times New Roman" pitchFamily="18" charset="0"/>
                <a:cs typeface="Times New Roman" pitchFamily="18" charset="0"/>
              </a:rPr>
              <a:t> (Çelebi Halife)'</a:t>
            </a:r>
            <a:r>
              <a:rPr lang="tr-TR" sz="2800" dirty="0" err="1">
                <a:latin typeface="Times New Roman" pitchFamily="18" charset="0"/>
                <a:cs typeface="Times New Roman" pitchFamily="18" charset="0"/>
              </a:rPr>
              <a:t>nin</a:t>
            </a:r>
            <a:r>
              <a:rPr lang="tr-TR" sz="2800" dirty="0">
                <a:latin typeface="Times New Roman" pitchFamily="18" charset="0"/>
                <a:cs typeface="Times New Roman" pitchFamily="18" charset="0"/>
              </a:rPr>
              <a:t> yetişmesini sağlayacaktır. </a:t>
            </a:r>
          </a:p>
          <a:p>
            <a:pPr algn="just">
              <a:lnSpc>
                <a:spcPct val="150000"/>
              </a:lnSpc>
              <a:buClr>
                <a:schemeClr val="accent1">
                  <a:lumMod val="75000"/>
                </a:schemeClr>
              </a:buClr>
              <a:defRPr/>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138430566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520701"/>
            <a:ext cx="8689976" cy="2042617"/>
          </a:xfrm>
        </p:spPr>
        <p:txBody>
          <a:bodyPr>
            <a:normAutofit/>
          </a:bodyPr>
          <a:lstStyle/>
          <a:p>
            <a:pPr algn="ctr"/>
            <a:r>
              <a:rPr lang="tr-TR" sz="4400" b="1" dirty="0" smtClean="0"/>
              <a:t>TASAVVUF II </a:t>
            </a:r>
            <a:r>
              <a:rPr lang="tr-TR" sz="4400" b="1" dirty="0"/>
              <a:t/>
            </a:r>
            <a:br>
              <a:rPr lang="tr-TR" sz="4400" b="1" dirty="0"/>
            </a:br>
            <a:endParaRPr lang="tr-TR" sz="4000" b="1" dirty="0"/>
          </a:p>
        </p:txBody>
      </p:sp>
      <p:sp>
        <p:nvSpPr>
          <p:cNvPr id="3" name="Alt Başlık 2"/>
          <p:cNvSpPr>
            <a:spLocks noGrp="1"/>
          </p:cNvSpPr>
          <p:nvPr>
            <p:ph type="subTitle" idx="1"/>
          </p:nvPr>
        </p:nvSpPr>
        <p:spPr>
          <a:xfrm>
            <a:off x="1751012" y="2563318"/>
            <a:ext cx="8689976" cy="2670164"/>
          </a:xfrm>
        </p:spPr>
        <p:txBody>
          <a:bodyPr>
            <a:noAutofit/>
          </a:bodyPr>
          <a:lstStyle/>
          <a:p>
            <a:pPr algn="just"/>
            <a:r>
              <a:rPr lang="tr-TR" sz="2900" b="1" smtClean="0">
                <a:solidFill>
                  <a:schemeClr val="tx1"/>
                </a:solidFill>
                <a:latin typeface="Arial" panose="020B0604020202020204" pitchFamily="34" charset="0"/>
                <a:cs typeface="Arial" panose="020B0604020202020204" pitchFamily="34" charset="0"/>
              </a:rPr>
              <a:t>7. </a:t>
            </a:r>
            <a:r>
              <a:rPr lang="tr-TR" sz="2900" b="1" dirty="0" smtClean="0">
                <a:solidFill>
                  <a:schemeClr val="tx1"/>
                </a:solidFill>
                <a:latin typeface="Arial" panose="020B0604020202020204" pitchFamily="34" charset="0"/>
                <a:cs typeface="Arial" panose="020B0604020202020204" pitchFamily="34" charset="0"/>
              </a:rPr>
              <a:t>HAFTA  </a:t>
            </a:r>
          </a:p>
          <a:p>
            <a:pPr lvl="0" algn="ctr" defTabSz="914400" eaLnBrk="0" fontAlgn="base" hangingPunct="0">
              <a:lnSpc>
                <a:spcPct val="150000"/>
              </a:lnSpc>
              <a:spcBef>
                <a:spcPct val="0"/>
              </a:spcBef>
              <a:spcAft>
                <a:spcPct val="0"/>
              </a:spcAft>
              <a:buClrTx/>
              <a:buSzTx/>
              <a:tabLst>
                <a:tab pos="5754688" algn="r"/>
              </a:tabLst>
            </a:pPr>
            <a:r>
              <a:rPr lang="tr-TR" altLang="tr-TR" sz="5400" b="1" cap="none"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          HALVETİLİK</a:t>
            </a:r>
            <a:r>
              <a:rPr lang="tr-TR" altLang="tr-TR" sz="2500" b="1" cap="none"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endParaRPr lang="tr-TR" altLang="tr-TR" sz="25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662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C00000"/>
                </a:solidFill>
              </a:rPr>
              <a:t>OSMANLI’DA HALVETİYYE</a:t>
            </a:r>
            <a:endParaRPr lang="tr-TR" dirty="0"/>
          </a:p>
        </p:txBody>
      </p:sp>
      <p:sp>
        <p:nvSpPr>
          <p:cNvPr id="3" name="İçerik Yer Tutucusu 2"/>
          <p:cNvSpPr>
            <a:spLocks noGrp="1"/>
          </p:cNvSpPr>
          <p:nvPr>
            <p:ph idx="1"/>
          </p:nvPr>
        </p:nvSpPr>
        <p:spPr>
          <a:xfrm>
            <a:off x="849086" y="1707501"/>
            <a:ext cx="9943832" cy="3569037"/>
          </a:xfrm>
        </p:spPr>
        <p:txBody>
          <a:bodyPr rtlCol="0">
            <a:normAutofit/>
          </a:bodyPr>
          <a:lstStyle/>
          <a:p>
            <a:pPr algn="just">
              <a:lnSpc>
                <a:spcPct val="150000"/>
              </a:lnSpc>
              <a:buClr>
                <a:schemeClr val="accent1">
                  <a:lumMod val="75000"/>
                </a:schemeClr>
              </a:buClr>
              <a:defRPr/>
            </a:pPr>
            <a:r>
              <a:rPr lang="tr-TR" sz="2800" dirty="0" smtClean="0">
                <a:latin typeface="Times New Roman" pitchFamily="18" charset="0"/>
                <a:cs typeface="Times New Roman" pitchFamily="18" charset="0"/>
              </a:rPr>
              <a:t>Çelebi </a:t>
            </a:r>
            <a:r>
              <a:rPr lang="tr-TR" sz="2800" dirty="0">
                <a:latin typeface="Times New Roman" pitchFamily="18" charset="0"/>
                <a:cs typeface="Times New Roman" pitchFamily="18" charset="0"/>
              </a:rPr>
              <a:t>Halife, şehzade II. Bayezid'in bulunduğu Amasya'ya gelir. O dönemde Fatih Sultan </a:t>
            </a:r>
            <a:r>
              <a:rPr lang="tr-TR" sz="2800" dirty="0" err="1">
                <a:latin typeface="Times New Roman" pitchFamily="18" charset="0"/>
                <a:cs typeface="Times New Roman" pitchFamily="18" charset="0"/>
              </a:rPr>
              <a:t>Mehmed'in</a:t>
            </a:r>
            <a:r>
              <a:rPr lang="tr-TR" sz="2800" dirty="0">
                <a:latin typeface="Times New Roman" pitchFamily="18" charset="0"/>
                <a:cs typeface="Times New Roman" pitchFamily="18" charset="0"/>
              </a:rPr>
              <a:t> veziri </a:t>
            </a:r>
            <a:r>
              <a:rPr lang="tr-TR" sz="2800" dirty="0" err="1">
                <a:latin typeface="Times New Roman" pitchFamily="18" charset="0"/>
                <a:cs typeface="Times New Roman" pitchFamily="18" charset="0"/>
              </a:rPr>
              <a:t>Karamani</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Mehmed</a:t>
            </a:r>
            <a:r>
              <a:rPr lang="tr-TR" sz="2800" dirty="0">
                <a:latin typeface="Times New Roman" pitchFamily="18" charset="0"/>
                <a:cs typeface="Times New Roman" pitchFamily="18" charset="0"/>
              </a:rPr>
              <a:t> Paşa, diğer şehzade, Cem'i desteklediği için II. Bayezid, açıkça Çelebi Halife'den kendisini desteklemesini ister. Hatta yapısı itibariyle </a:t>
            </a:r>
            <a:r>
              <a:rPr lang="tr-TR" sz="2800" dirty="0" err="1">
                <a:latin typeface="Times New Roman" pitchFamily="18" charset="0"/>
                <a:cs typeface="Times New Roman" pitchFamily="18" charset="0"/>
              </a:rPr>
              <a:t>sufi</a:t>
            </a:r>
            <a:r>
              <a:rPr lang="tr-TR" sz="2800" dirty="0">
                <a:latin typeface="Times New Roman" pitchFamily="18" charset="0"/>
                <a:cs typeface="Times New Roman" pitchFamily="18" charset="0"/>
              </a:rPr>
              <a:t> meşrepli olan II. Bayezid, şeyhe </a:t>
            </a:r>
            <a:r>
              <a:rPr lang="tr-TR" sz="2800" dirty="0" err="1">
                <a:latin typeface="Times New Roman" pitchFamily="18" charset="0"/>
                <a:cs typeface="Times New Roman" pitchFamily="18" charset="0"/>
              </a:rPr>
              <a:t>intisab</a:t>
            </a:r>
            <a:r>
              <a:rPr lang="tr-TR" sz="2800" dirty="0">
                <a:latin typeface="Times New Roman" pitchFamily="18" charset="0"/>
                <a:cs typeface="Times New Roman" pitchFamily="18" charset="0"/>
              </a:rPr>
              <a:t> eder. </a:t>
            </a:r>
          </a:p>
          <a:p>
            <a:pPr algn="just">
              <a:lnSpc>
                <a:spcPct val="150000"/>
              </a:lnSpc>
              <a:buClr>
                <a:schemeClr val="accent1">
                  <a:lumMod val="75000"/>
                </a:schemeClr>
              </a:buClr>
              <a:defRPr/>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93745453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C00000"/>
                </a:solidFill>
              </a:rPr>
              <a:t>OSMANLI’DA HALVETİYYE</a:t>
            </a:r>
            <a:endParaRPr lang="tr-TR" dirty="0"/>
          </a:p>
        </p:txBody>
      </p:sp>
      <p:sp>
        <p:nvSpPr>
          <p:cNvPr id="3" name="İçerik Yer Tutucusu 2"/>
          <p:cNvSpPr>
            <a:spLocks noGrp="1"/>
          </p:cNvSpPr>
          <p:nvPr>
            <p:ph idx="1"/>
          </p:nvPr>
        </p:nvSpPr>
        <p:spPr>
          <a:xfrm>
            <a:off x="849086" y="1707502"/>
            <a:ext cx="10573419" cy="4198624"/>
          </a:xfrm>
        </p:spPr>
        <p:txBody>
          <a:bodyPr rtlCol="0">
            <a:normAutofit/>
          </a:bodyPr>
          <a:lstStyle/>
          <a:p>
            <a:pPr algn="just">
              <a:lnSpc>
                <a:spcPct val="150000"/>
              </a:lnSpc>
              <a:buClr>
                <a:schemeClr val="accent1">
                  <a:lumMod val="75000"/>
                </a:schemeClr>
              </a:buClr>
              <a:defRPr/>
            </a:pPr>
            <a:r>
              <a:rPr lang="tr-TR" sz="2600" dirty="0" smtClean="0">
                <a:latin typeface="Times New Roman" pitchFamily="18" charset="0"/>
                <a:cs typeface="Times New Roman" pitchFamily="18" charset="0"/>
              </a:rPr>
              <a:t>II</a:t>
            </a:r>
            <a:r>
              <a:rPr lang="tr-TR" sz="2600" dirty="0">
                <a:latin typeface="Times New Roman" pitchFamily="18" charset="0"/>
                <a:cs typeface="Times New Roman" pitchFamily="18" charset="0"/>
              </a:rPr>
              <a:t>. Bayezid ile şehzadeliğinden beri devam eden yakınlıkları, II. Bayezid'in padişah olmasıyla da devam eder. Bu arada II. Bayezid, Çelebi Halife'ye bir </a:t>
            </a:r>
            <a:r>
              <a:rPr lang="tr-TR" sz="2600" dirty="0" err="1">
                <a:latin typeface="Times New Roman" pitchFamily="18" charset="0"/>
                <a:cs typeface="Times New Roman" pitchFamily="18" charset="0"/>
              </a:rPr>
              <a:t>mektub</a:t>
            </a:r>
            <a:r>
              <a:rPr lang="tr-TR" sz="2600" dirty="0">
                <a:latin typeface="Times New Roman" pitchFamily="18" charset="0"/>
                <a:cs typeface="Times New Roman" pitchFamily="18" charset="0"/>
              </a:rPr>
              <a:t> göndererek İstanbul'a davet eder. Şeyh bu emir üzerine yüz kadar müridiyle birlikte İstanbul'a gelir.</a:t>
            </a:r>
          </a:p>
          <a:p>
            <a:pPr algn="just">
              <a:lnSpc>
                <a:spcPct val="150000"/>
              </a:lnSpc>
              <a:buClr>
                <a:schemeClr val="accent1">
                  <a:lumMod val="75000"/>
                </a:schemeClr>
              </a:buClr>
              <a:defRPr/>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282899357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C00000"/>
                </a:solidFill>
              </a:rPr>
              <a:t>OSMANLI’DA HALVETİYYE</a:t>
            </a:r>
            <a:endParaRPr lang="tr-TR" dirty="0"/>
          </a:p>
        </p:txBody>
      </p:sp>
      <p:sp>
        <p:nvSpPr>
          <p:cNvPr id="31745" name="İçerik Yer Tutucusu 2"/>
          <p:cNvSpPr>
            <a:spLocks noGrp="1"/>
          </p:cNvSpPr>
          <p:nvPr>
            <p:ph idx="1"/>
          </p:nvPr>
        </p:nvSpPr>
        <p:spPr>
          <a:xfrm>
            <a:off x="1194318" y="1603948"/>
            <a:ext cx="10310294" cy="4307274"/>
          </a:xfrm>
        </p:spPr>
        <p:txBody>
          <a:bodyPr>
            <a:normAutofit/>
          </a:bodyPr>
          <a:lstStyle/>
          <a:p>
            <a:pPr algn="just" eaLnBrk="1" hangingPunct="1"/>
            <a:r>
              <a:rPr lang="tr-TR" sz="2600" dirty="0">
                <a:latin typeface="Times New Roman" pitchFamily="18" charset="0"/>
                <a:cs typeface="Times New Roman" pitchFamily="18" charset="0"/>
              </a:rPr>
              <a:t>Çelebi Halife ile birlikte yayılan ve yerleşen </a:t>
            </a:r>
            <a:r>
              <a:rPr lang="tr-TR" sz="2600" dirty="0" err="1">
                <a:latin typeface="Times New Roman" pitchFamily="18" charset="0"/>
                <a:cs typeface="Times New Roman" pitchFamily="18" charset="0"/>
              </a:rPr>
              <a:t>Halvetiyye</a:t>
            </a:r>
            <a:r>
              <a:rPr lang="tr-TR" sz="2600" dirty="0">
                <a:latin typeface="Times New Roman" pitchFamily="18" charset="0"/>
                <a:cs typeface="Times New Roman" pitchFamily="18" charset="0"/>
              </a:rPr>
              <a:t>, ondan sonra halifelerinden </a:t>
            </a:r>
            <a:r>
              <a:rPr lang="tr-TR" sz="2600" b="1" dirty="0">
                <a:latin typeface="Times New Roman" pitchFamily="18" charset="0"/>
                <a:cs typeface="Times New Roman" pitchFamily="18" charset="0"/>
              </a:rPr>
              <a:t>Sümbül Sinan </a:t>
            </a:r>
            <a:r>
              <a:rPr lang="tr-TR" sz="2600" dirty="0">
                <a:latin typeface="Times New Roman" pitchFamily="18" charset="0"/>
                <a:cs typeface="Times New Roman" pitchFamily="18" charset="0"/>
              </a:rPr>
              <a:t>ve </a:t>
            </a:r>
            <a:r>
              <a:rPr lang="tr-TR" sz="2600" b="1" dirty="0">
                <a:latin typeface="Times New Roman" pitchFamily="18" charset="0"/>
                <a:cs typeface="Times New Roman" pitchFamily="18" charset="0"/>
              </a:rPr>
              <a:t>Merkez </a:t>
            </a:r>
            <a:r>
              <a:rPr lang="tr-TR" sz="2600" b="1" dirty="0" err="1">
                <a:latin typeface="Times New Roman" pitchFamily="18" charset="0"/>
                <a:cs typeface="Times New Roman" pitchFamily="18" charset="0"/>
              </a:rPr>
              <a:t>Muslihiddin</a:t>
            </a:r>
            <a:r>
              <a:rPr lang="tr-TR" sz="2600" b="1" dirty="0">
                <a:latin typeface="Times New Roman" pitchFamily="18" charset="0"/>
                <a:cs typeface="Times New Roman" pitchFamily="18" charset="0"/>
              </a:rPr>
              <a:t> Efendi</a:t>
            </a:r>
            <a:r>
              <a:rPr lang="tr-TR" sz="2600" dirty="0">
                <a:latin typeface="Times New Roman" pitchFamily="18" charset="0"/>
                <a:cs typeface="Times New Roman" pitchFamily="18" charset="0"/>
              </a:rPr>
              <a:t> tarafından devam ettirilir ve onlardan sonra bir çok kol ve şubelere ayrılarak, asırlarca Türk milletinin dini ve sosyal hayatında </a:t>
            </a:r>
            <a:r>
              <a:rPr lang="tr-TR" sz="2600" dirty="0" err="1">
                <a:latin typeface="Times New Roman" pitchFamily="18" charset="0"/>
                <a:cs typeface="Times New Roman" pitchFamily="18" charset="0"/>
              </a:rPr>
              <a:t>yeralır</a:t>
            </a:r>
            <a:r>
              <a:rPr lang="tr-TR" sz="2600" dirty="0">
                <a:latin typeface="Times New Roman" pitchFamily="18" charset="0"/>
                <a:cs typeface="Times New Roman" pitchFamily="18" charset="0"/>
              </a:rPr>
              <a:t>. </a:t>
            </a:r>
          </a:p>
          <a:p>
            <a:pPr algn="just" eaLnBrk="1" hangingPunct="1"/>
            <a:endParaRPr lang="tr-TR" sz="2600" dirty="0" smtClean="0">
              <a:latin typeface="Times New Roman" pitchFamily="18" charset="0"/>
              <a:cs typeface="Times New Roman" pitchFamily="18" charset="0"/>
            </a:endParaRPr>
          </a:p>
          <a:p>
            <a:pPr algn="just" eaLnBrk="1" hangingPunct="1"/>
            <a:r>
              <a:rPr lang="tr-TR" sz="2600" dirty="0" smtClean="0">
                <a:latin typeface="Times New Roman" pitchFamily="18" charset="0"/>
                <a:cs typeface="Times New Roman" pitchFamily="18" charset="0"/>
              </a:rPr>
              <a:t>Bu </a:t>
            </a:r>
            <a:r>
              <a:rPr lang="tr-TR" sz="2600" dirty="0">
                <a:latin typeface="Times New Roman" pitchFamily="18" charset="0"/>
                <a:cs typeface="Times New Roman" pitchFamily="18" charset="0"/>
              </a:rPr>
              <a:t>nedenle Osmanlı Devletini ve toplumunu, gerek </a:t>
            </a:r>
            <a:r>
              <a:rPr lang="tr-TR" sz="2600" dirty="0" err="1">
                <a:latin typeface="Times New Roman" pitchFamily="18" charset="0"/>
                <a:cs typeface="Times New Roman" pitchFamily="18" charset="0"/>
              </a:rPr>
              <a:t>sosyo</a:t>
            </a:r>
            <a:r>
              <a:rPr lang="tr-TR" sz="2600" dirty="0">
                <a:latin typeface="Times New Roman" pitchFamily="18" charset="0"/>
                <a:cs typeface="Times New Roman" pitchFamily="18" charset="0"/>
              </a:rPr>
              <a:t>-kültürel açıdan nitelik ve nicelik olarak en fazla etkileyen tarikat hiç şüphesiz, </a:t>
            </a:r>
            <a:r>
              <a:rPr lang="tr-TR" sz="2600" dirty="0" err="1">
                <a:latin typeface="Times New Roman" pitchFamily="18" charset="0"/>
                <a:cs typeface="Times New Roman" pitchFamily="18" charset="0"/>
              </a:rPr>
              <a:t>Halvetilik</a:t>
            </a:r>
            <a:r>
              <a:rPr lang="tr-TR" sz="2600" dirty="0">
                <a:latin typeface="Times New Roman" pitchFamily="18" charset="0"/>
                <a:cs typeface="Times New Roman" pitchFamily="18" charset="0"/>
              </a:rPr>
              <a:t> olmuştur.</a:t>
            </a:r>
          </a:p>
          <a:p>
            <a:pPr eaLnBrk="1" hangingPunct="1"/>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384120505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C00000"/>
                </a:solidFill>
              </a:rPr>
              <a:t>HALVETİYYE’NİN ALT KOLLARI</a:t>
            </a:r>
            <a:endParaRPr lang="tr-TR" dirty="0"/>
          </a:p>
        </p:txBody>
      </p:sp>
      <p:sp>
        <p:nvSpPr>
          <p:cNvPr id="3" name="İçerik Yer Tutucusu 2"/>
          <p:cNvSpPr>
            <a:spLocks noGrp="1"/>
          </p:cNvSpPr>
          <p:nvPr>
            <p:ph idx="1"/>
          </p:nvPr>
        </p:nvSpPr>
        <p:spPr>
          <a:xfrm>
            <a:off x="1103312" y="1588958"/>
            <a:ext cx="8946541" cy="4659442"/>
          </a:xfrm>
        </p:spPr>
        <p:txBody>
          <a:bodyPr rtlCol="0">
            <a:normAutofit fontScale="92500" lnSpcReduction="10000"/>
          </a:bodyPr>
          <a:lstStyle/>
          <a:p>
            <a:pPr marL="0" indent="0" algn="just" eaLnBrk="1" fontAlgn="auto" hangingPunct="1">
              <a:buClr>
                <a:schemeClr val="accent1">
                  <a:lumMod val="75000"/>
                </a:schemeClr>
              </a:buClr>
              <a:buNone/>
              <a:defRPr/>
            </a:pPr>
            <a:r>
              <a:rPr lang="tr-TR" sz="2800" dirty="0" err="1">
                <a:latin typeface="Times New Roman" pitchFamily="18" charset="0"/>
                <a:cs typeface="Times New Roman" pitchFamily="18" charset="0"/>
              </a:rPr>
              <a:t>Halvetiyye</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Tarikati</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Seyyid</a:t>
            </a:r>
            <a:r>
              <a:rPr lang="tr-TR" sz="2800" dirty="0">
                <a:latin typeface="Times New Roman" pitchFamily="18" charset="0"/>
                <a:cs typeface="Times New Roman" pitchFamily="18" charset="0"/>
              </a:rPr>
              <a:t> Yahya </a:t>
            </a:r>
            <a:r>
              <a:rPr lang="tr-TR" sz="2800" dirty="0" err="1">
                <a:latin typeface="Times New Roman" pitchFamily="18" charset="0"/>
                <a:cs typeface="Times New Roman" pitchFamily="18" charset="0"/>
              </a:rPr>
              <a:t>Şirvani'den</a:t>
            </a:r>
            <a:r>
              <a:rPr lang="tr-TR" sz="2800" dirty="0">
                <a:latin typeface="Times New Roman" pitchFamily="18" charset="0"/>
                <a:cs typeface="Times New Roman" pitchFamily="18" charset="0"/>
              </a:rPr>
              <a:t> sonra dört ana kola ayrılmıştır:</a:t>
            </a:r>
          </a:p>
          <a:p>
            <a:pPr algn="just" eaLnBrk="1" fontAlgn="auto" hangingPunct="1">
              <a:buClr>
                <a:schemeClr val="accent1">
                  <a:lumMod val="75000"/>
                </a:schemeClr>
              </a:buClr>
              <a:buFont typeface="Arial"/>
              <a:buChar char="•"/>
              <a:defRPr/>
            </a:pPr>
            <a:r>
              <a:rPr lang="tr-TR" sz="2800" b="1" dirty="0" err="1">
                <a:latin typeface="Times New Roman" pitchFamily="18" charset="0"/>
                <a:cs typeface="Times New Roman" pitchFamily="18" charset="0"/>
              </a:rPr>
              <a:t>Ruşeniyye</a:t>
            </a:r>
            <a:r>
              <a:rPr lang="tr-TR" sz="2800" b="1" dirty="0">
                <a:latin typeface="Times New Roman" pitchFamily="18" charset="0"/>
                <a:cs typeface="Times New Roman" pitchFamily="18" charset="0"/>
              </a:rPr>
              <a:t>-i </a:t>
            </a:r>
            <a:r>
              <a:rPr lang="tr-TR" sz="2800" b="1" dirty="0" err="1">
                <a:latin typeface="Times New Roman" pitchFamily="18" charset="0"/>
                <a:cs typeface="Times New Roman" pitchFamily="18" charset="0"/>
              </a:rPr>
              <a:t>Halvetiyye</a:t>
            </a:r>
            <a:r>
              <a:rPr lang="tr-TR" sz="2800" b="1" dirty="0">
                <a:latin typeface="Times New Roman" pitchFamily="18" charset="0"/>
                <a:cs typeface="Times New Roman" pitchFamily="18" charset="0"/>
              </a:rPr>
              <a:t>: </a:t>
            </a:r>
            <a:r>
              <a:rPr lang="tr-TR" sz="2800" dirty="0">
                <a:latin typeface="Times New Roman" pitchFamily="18" charset="0"/>
                <a:cs typeface="Times New Roman" pitchFamily="18" charset="0"/>
              </a:rPr>
              <a:t>Bu kol Yahya </a:t>
            </a:r>
            <a:r>
              <a:rPr lang="tr-TR" sz="2800" dirty="0" err="1">
                <a:latin typeface="Times New Roman" pitchFamily="18" charset="0"/>
                <a:cs typeface="Times New Roman" pitchFamily="18" charset="0"/>
              </a:rPr>
              <a:t>Şirvani'nin</a:t>
            </a:r>
            <a:r>
              <a:rPr lang="tr-TR" sz="2800" dirty="0">
                <a:latin typeface="Times New Roman" pitchFamily="18" charset="0"/>
                <a:cs typeface="Times New Roman" pitchFamily="18" charset="0"/>
              </a:rPr>
              <a:t> baş halifesi ve postnişini Dede Ömer </a:t>
            </a:r>
            <a:r>
              <a:rPr lang="tr-TR" sz="2800" dirty="0" err="1">
                <a:latin typeface="Times New Roman" pitchFamily="18" charset="0"/>
                <a:cs typeface="Times New Roman" pitchFamily="18" charset="0"/>
              </a:rPr>
              <a:t>Ruşeni'nin</a:t>
            </a:r>
            <a:r>
              <a:rPr lang="tr-TR" sz="2800" dirty="0">
                <a:latin typeface="Times New Roman" pitchFamily="18" charset="0"/>
                <a:cs typeface="Times New Roman" pitchFamily="18" charset="0"/>
              </a:rPr>
              <a:t> kurduğu bir koldur.</a:t>
            </a:r>
          </a:p>
          <a:p>
            <a:pPr algn="just" eaLnBrk="1" fontAlgn="auto" hangingPunct="1">
              <a:buClr>
                <a:schemeClr val="accent1">
                  <a:lumMod val="75000"/>
                </a:schemeClr>
              </a:buClr>
              <a:buFont typeface="Arial"/>
              <a:buChar char="•"/>
              <a:defRPr/>
            </a:pPr>
            <a:r>
              <a:rPr lang="tr-TR" sz="2800" b="1" dirty="0" err="1">
                <a:latin typeface="Times New Roman" pitchFamily="18" charset="0"/>
                <a:cs typeface="Times New Roman" pitchFamily="18" charset="0"/>
              </a:rPr>
              <a:t>Cemaliyye</a:t>
            </a:r>
            <a:r>
              <a:rPr lang="tr-TR" sz="2800" b="1" dirty="0">
                <a:latin typeface="Times New Roman" pitchFamily="18" charset="0"/>
                <a:cs typeface="Times New Roman" pitchFamily="18" charset="0"/>
              </a:rPr>
              <a:t>-i </a:t>
            </a:r>
            <a:r>
              <a:rPr lang="tr-TR" sz="2800" b="1" dirty="0" err="1">
                <a:latin typeface="Times New Roman" pitchFamily="18" charset="0"/>
                <a:cs typeface="Times New Roman" pitchFamily="18" charset="0"/>
              </a:rPr>
              <a:t>Halvetiyye</a:t>
            </a:r>
            <a:r>
              <a:rPr lang="tr-TR" sz="2800" b="1" dirty="0">
                <a:latin typeface="Times New Roman" pitchFamily="18" charset="0"/>
                <a:cs typeface="Times New Roman" pitchFamily="18" charset="0"/>
              </a:rPr>
              <a:t>: </a:t>
            </a:r>
            <a:r>
              <a:rPr lang="tr-TR" sz="2800" dirty="0">
                <a:latin typeface="Times New Roman" pitchFamily="18" charset="0"/>
                <a:cs typeface="Times New Roman" pitchFamily="18" charset="0"/>
              </a:rPr>
              <a:t>Bu kol Çelebi Halife olarak meşhur olmuş, Şeyh </a:t>
            </a:r>
            <a:r>
              <a:rPr lang="tr-TR" sz="2800" dirty="0" err="1">
                <a:latin typeface="Times New Roman" pitchFamily="18" charset="0"/>
                <a:cs typeface="Times New Roman" pitchFamily="18" charset="0"/>
              </a:rPr>
              <a:t>Mehmed</a:t>
            </a:r>
            <a:r>
              <a:rPr lang="tr-TR" sz="2800" dirty="0">
                <a:latin typeface="Times New Roman" pitchFamily="18" charset="0"/>
                <a:cs typeface="Times New Roman" pitchFamily="18" charset="0"/>
              </a:rPr>
              <a:t> Çelebi Cemali'ye aittir.</a:t>
            </a:r>
          </a:p>
          <a:p>
            <a:pPr algn="just" eaLnBrk="1" fontAlgn="auto" hangingPunct="1">
              <a:buClr>
                <a:schemeClr val="accent1">
                  <a:lumMod val="75000"/>
                </a:schemeClr>
              </a:buClr>
              <a:buFont typeface="Arial"/>
              <a:buChar char="•"/>
              <a:defRPr/>
            </a:pPr>
            <a:r>
              <a:rPr lang="tr-TR" sz="2800" b="1" dirty="0" err="1">
                <a:latin typeface="Times New Roman" pitchFamily="18" charset="0"/>
                <a:cs typeface="Times New Roman" pitchFamily="18" charset="0"/>
              </a:rPr>
              <a:t>Şemsiyye</a:t>
            </a:r>
            <a:r>
              <a:rPr lang="tr-TR" sz="2800" b="1" dirty="0">
                <a:latin typeface="Times New Roman" pitchFamily="18" charset="0"/>
                <a:cs typeface="Times New Roman" pitchFamily="18" charset="0"/>
              </a:rPr>
              <a:t>-i </a:t>
            </a:r>
            <a:r>
              <a:rPr lang="tr-TR" sz="2800" b="1" dirty="0" err="1">
                <a:latin typeface="Times New Roman" pitchFamily="18" charset="0"/>
                <a:cs typeface="Times New Roman" pitchFamily="18" charset="0"/>
              </a:rPr>
              <a:t>Halvetiyye</a:t>
            </a:r>
            <a:r>
              <a:rPr lang="tr-TR" sz="2800" b="1" dirty="0">
                <a:latin typeface="Times New Roman" pitchFamily="18" charset="0"/>
                <a:cs typeface="Times New Roman" pitchFamily="18" charset="0"/>
              </a:rPr>
              <a:t>: </a:t>
            </a:r>
            <a:r>
              <a:rPr lang="tr-TR" sz="2800" dirty="0">
                <a:latin typeface="Times New Roman" pitchFamily="18" charset="0"/>
                <a:cs typeface="Times New Roman" pitchFamily="18" charset="0"/>
              </a:rPr>
              <a:t>Bu tarikat da </a:t>
            </a:r>
            <a:r>
              <a:rPr lang="tr-TR" sz="2800" dirty="0" err="1">
                <a:latin typeface="Times New Roman" pitchFamily="18" charset="0"/>
                <a:cs typeface="Times New Roman" pitchFamily="18" charset="0"/>
              </a:rPr>
              <a:t>Halvetiyye'nin</a:t>
            </a:r>
            <a:r>
              <a:rPr lang="tr-TR" sz="2800" dirty="0">
                <a:latin typeface="Times New Roman" pitchFamily="18" charset="0"/>
                <a:cs typeface="Times New Roman" pitchFamily="18" charset="0"/>
              </a:rPr>
              <a:t> ana kollarından biridir. Bu tarikatın kurucusu Şeyh Şemseddin </a:t>
            </a:r>
            <a:r>
              <a:rPr lang="tr-TR" sz="2800" dirty="0" err="1">
                <a:latin typeface="Times New Roman" pitchFamily="18" charset="0"/>
                <a:cs typeface="Times New Roman" pitchFamily="18" charset="0"/>
              </a:rPr>
              <a:t>Ahmed</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Sivasi'dir</a:t>
            </a:r>
            <a:r>
              <a:rPr lang="tr-TR" sz="2800" dirty="0">
                <a:latin typeface="Times New Roman" pitchFamily="18" charset="0"/>
                <a:cs typeface="Times New Roman" pitchFamily="18" charset="0"/>
              </a:rPr>
              <a:t>.</a:t>
            </a:r>
          </a:p>
          <a:p>
            <a:pPr algn="just" eaLnBrk="1" fontAlgn="auto" hangingPunct="1">
              <a:buClr>
                <a:schemeClr val="accent1">
                  <a:lumMod val="75000"/>
                </a:schemeClr>
              </a:buClr>
              <a:buFont typeface="Arial"/>
              <a:buChar char="•"/>
              <a:defRPr/>
            </a:pPr>
            <a:r>
              <a:rPr lang="tr-TR" sz="2800" b="1" dirty="0" err="1">
                <a:latin typeface="Times New Roman" pitchFamily="18" charset="0"/>
                <a:cs typeface="Times New Roman" pitchFamily="18" charset="0"/>
              </a:rPr>
              <a:t>Ahmediyye</a:t>
            </a:r>
            <a:r>
              <a:rPr lang="tr-TR" sz="2800" b="1" dirty="0">
                <a:latin typeface="Times New Roman" pitchFamily="18" charset="0"/>
                <a:cs typeface="Times New Roman" pitchFamily="18" charset="0"/>
              </a:rPr>
              <a:t>-i </a:t>
            </a:r>
            <a:r>
              <a:rPr lang="tr-TR" sz="2800" b="1" dirty="0" err="1">
                <a:latin typeface="Times New Roman" pitchFamily="18" charset="0"/>
                <a:cs typeface="Times New Roman" pitchFamily="18" charset="0"/>
              </a:rPr>
              <a:t>Halvetiyye</a:t>
            </a:r>
            <a:r>
              <a:rPr lang="tr-TR" sz="2800" b="1" dirty="0">
                <a:latin typeface="Times New Roman" pitchFamily="18" charset="0"/>
                <a:cs typeface="Times New Roman" pitchFamily="18" charset="0"/>
              </a:rPr>
              <a:t>: </a:t>
            </a:r>
            <a:r>
              <a:rPr lang="tr-TR" sz="2800" dirty="0">
                <a:latin typeface="Times New Roman" pitchFamily="18" charset="0"/>
                <a:cs typeface="Times New Roman" pitchFamily="18" charset="0"/>
              </a:rPr>
              <a:t>Bu kol, </a:t>
            </a:r>
            <a:r>
              <a:rPr lang="tr-TR" sz="2800" dirty="0" err="1">
                <a:latin typeface="Times New Roman" pitchFamily="18" charset="0"/>
                <a:cs typeface="Times New Roman" pitchFamily="18" charset="0"/>
              </a:rPr>
              <a:t>Ahmed</a:t>
            </a:r>
            <a:r>
              <a:rPr lang="tr-TR" sz="2800" dirty="0">
                <a:latin typeface="Times New Roman" pitchFamily="18" charset="0"/>
                <a:cs typeface="Times New Roman" pitchFamily="18" charset="0"/>
              </a:rPr>
              <a:t> Şemseddin </a:t>
            </a:r>
            <a:r>
              <a:rPr lang="tr-TR" sz="2800" dirty="0" err="1">
                <a:latin typeface="Times New Roman" pitchFamily="18" charset="0"/>
                <a:cs typeface="Times New Roman" pitchFamily="18" charset="0"/>
              </a:rPr>
              <a:t>Marmaravi'ye</a:t>
            </a:r>
            <a:r>
              <a:rPr lang="tr-TR" sz="2800" dirty="0">
                <a:latin typeface="Times New Roman" pitchFamily="18" charset="0"/>
                <a:cs typeface="Times New Roman" pitchFamily="18" charset="0"/>
              </a:rPr>
              <a:t> aittir. </a:t>
            </a:r>
          </a:p>
          <a:p>
            <a:pPr eaLnBrk="1" fontAlgn="auto" hangingPunct="1">
              <a:buClr>
                <a:schemeClr val="accent1">
                  <a:lumMod val="75000"/>
                </a:schemeClr>
              </a:buClr>
              <a:buFont typeface="Arial"/>
              <a:buChar char="•"/>
              <a:defRPr/>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142097822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131" y="25635"/>
            <a:ext cx="8515738" cy="6806730"/>
          </a:xfrm>
          <a:prstGeom prst="rect">
            <a:avLst/>
          </a:prstGeom>
        </p:spPr>
      </p:pic>
    </p:spTree>
    <p:extLst>
      <p:ext uri="{BB962C8B-B14F-4D97-AF65-F5344CB8AC3E}">
        <p14:creationId xmlns:p14="http://schemas.microsoft.com/office/powerpoint/2010/main" val="77995414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C00000"/>
                </a:solidFill>
              </a:rPr>
              <a:t>HALVETİYYE’NİN ALT KOLLARI</a:t>
            </a:r>
            <a:endParaRPr lang="tr-TR" dirty="0"/>
          </a:p>
        </p:txBody>
      </p:sp>
      <p:sp>
        <p:nvSpPr>
          <p:cNvPr id="45057" name="İçerik Yer Tutucusu 2"/>
          <p:cNvSpPr>
            <a:spLocks noGrp="1"/>
          </p:cNvSpPr>
          <p:nvPr>
            <p:ph idx="1"/>
          </p:nvPr>
        </p:nvSpPr>
        <p:spPr>
          <a:xfrm>
            <a:off x="1103312" y="1853248"/>
            <a:ext cx="8946541" cy="4395151"/>
          </a:xfrm>
        </p:spPr>
        <p:txBody>
          <a:bodyPr/>
          <a:lstStyle/>
          <a:p>
            <a:pPr eaLnBrk="1" hangingPunct="1">
              <a:buFont typeface="Arial" charset="0"/>
              <a:buNone/>
            </a:pPr>
            <a:endParaRPr lang="tr-TR" sz="2800" dirty="0">
              <a:latin typeface="Times New Roman" pitchFamily="18" charset="0"/>
              <a:cs typeface="Times New Roman" pitchFamily="18" charset="0"/>
            </a:endParaRPr>
          </a:p>
          <a:p>
            <a:pPr algn="just"/>
            <a:r>
              <a:rPr lang="tr-TR" sz="2800" dirty="0" err="1">
                <a:latin typeface="Times New Roman" pitchFamily="18" charset="0"/>
                <a:cs typeface="Times New Roman" pitchFamily="18" charset="0"/>
              </a:rPr>
              <a:t>Halvetiyye</a:t>
            </a:r>
            <a:r>
              <a:rPr lang="tr-TR" sz="2800" dirty="0">
                <a:latin typeface="Times New Roman" pitchFamily="18" charset="0"/>
                <a:cs typeface="Times New Roman" pitchFamily="18" charset="0"/>
              </a:rPr>
              <a:t> Tarikatı, bu dört ana koldan sonra, bir çok alt  şubelere ayrılır. Tasavvuf tarihinde en çok kol ve şubeye sahip tarikat olarak nitelendirebileceğimiz hatta bu  özelliğinden dolayı tasavvuf ehli tarafından önceleri "Tarikat kuluçkası", zamanla "Tarikat fabrikası" diye nitelenmiştir</a:t>
            </a:r>
          </a:p>
          <a:p>
            <a:pPr eaLnBrk="1" hangingPunct="1"/>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333086465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2 Başlık"/>
          <p:cNvSpPr>
            <a:spLocks noGrp="1"/>
          </p:cNvSpPr>
          <p:nvPr>
            <p:ph type="title"/>
          </p:nvPr>
        </p:nvSpPr>
        <p:spPr>
          <a:xfrm>
            <a:off x="1401185" y="382555"/>
            <a:ext cx="10018712" cy="1184987"/>
          </a:xfrm>
        </p:spPr>
        <p:txBody>
          <a:bodyPr>
            <a:normAutofit/>
          </a:bodyPr>
          <a:lstStyle/>
          <a:p>
            <a:pPr eaLnBrk="1" hangingPunct="1"/>
            <a:r>
              <a:rPr lang="tr-TR" b="1" dirty="0" err="1">
                <a:ln>
                  <a:noFill/>
                </a:ln>
                <a:solidFill>
                  <a:srgbClr val="C00000"/>
                </a:solidFill>
                <a:latin typeface="Times New Roman" pitchFamily="18" charset="0"/>
                <a:cs typeface="Times New Roman" pitchFamily="18" charset="0"/>
              </a:rPr>
              <a:t>Halvetiyye</a:t>
            </a:r>
            <a:r>
              <a:rPr lang="tr-TR" b="1" dirty="0">
                <a:ln>
                  <a:noFill/>
                </a:ln>
                <a:solidFill>
                  <a:srgbClr val="C00000"/>
                </a:solidFill>
                <a:latin typeface="Times New Roman" pitchFamily="18" charset="0"/>
                <a:cs typeface="Times New Roman" pitchFamily="18" charset="0"/>
              </a:rPr>
              <a:t> Tarikatı’nın Genel Özellikleri</a:t>
            </a:r>
          </a:p>
        </p:txBody>
      </p:sp>
      <p:sp>
        <p:nvSpPr>
          <p:cNvPr id="2" name="1 İçerik Yer Tutucusu"/>
          <p:cNvSpPr>
            <a:spLocks noGrp="1"/>
          </p:cNvSpPr>
          <p:nvPr>
            <p:ph idx="1"/>
          </p:nvPr>
        </p:nvSpPr>
        <p:spPr>
          <a:xfrm>
            <a:off x="1318058" y="1738746"/>
            <a:ext cx="10018712" cy="4176862"/>
          </a:xfrm>
        </p:spPr>
        <p:txBody>
          <a:bodyPr>
            <a:normAutofit/>
          </a:bodyPr>
          <a:lstStyle/>
          <a:p>
            <a:pPr algn="just" eaLnBrk="1" hangingPunct="1">
              <a:lnSpc>
                <a:spcPct val="90000"/>
              </a:lnSpc>
            </a:pPr>
            <a:r>
              <a:rPr lang="tr-TR" sz="2800" dirty="0" err="1">
                <a:latin typeface="Times New Roman" pitchFamily="18" charset="0"/>
                <a:cs typeface="Times New Roman" pitchFamily="18" charset="0"/>
              </a:rPr>
              <a:t>Halvetilikte</a:t>
            </a:r>
            <a:r>
              <a:rPr lang="tr-TR" sz="2800" dirty="0">
                <a:latin typeface="Times New Roman" pitchFamily="18" charset="0"/>
                <a:cs typeface="Times New Roman" pitchFamily="18" charset="0"/>
              </a:rPr>
              <a:t> nefsin kötülüklerden ve günahlardan arındırılması esastır. Bunun yolu da dil, kalp, ruh ve sırla yapılan zikirdir. Yani Esma-i </a:t>
            </a:r>
            <a:r>
              <a:rPr lang="tr-TR" sz="2800" dirty="0" err="1">
                <a:latin typeface="Times New Roman" pitchFamily="18" charset="0"/>
                <a:cs typeface="Times New Roman" pitchFamily="18" charset="0"/>
              </a:rPr>
              <a:t>seb’a</a:t>
            </a:r>
            <a:r>
              <a:rPr lang="tr-TR" sz="2800" dirty="0">
                <a:latin typeface="Times New Roman" pitchFamily="18" charset="0"/>
                <a:cs typeface="Times New Roman" pitchFamily="18" charset="0"/>
              </a:rPr>
              <a:t>, kalbi </a:t>
            </a:r>
            <a:r>
              <a:rPr lang="tr-TR" sz="2800" dirty="0" err="1">
                <a:latin typeface="Times New Roman" pitchFamily="18" charset="0"/>
                <a:cs typeface="Times New Roman" pitchFamily="18" charset="0"/>
              </a:rPr>
              <a:t>tasviye</a:t>
            </a:r>
            <a:r>
              <a:rPr lang="tr-TR" sz="2800" dirty="0">
                <a:latin typeface="Times New Roman" pitchFamily="18" charset="0"/>
                <a:cs typeface="Times New Roman" pitchFamily="18" charset="0"/>
              </a:rPr>
              <a:t>, kelimeyi tevhidi dilden düşürmeme, </a:t>
            </a:r>
            <a:r>
              <a:rPr lang="tr-TR" sz="2800" dirty="0" err="1">
                <a:latin typeface="Times New Roman" pitchFamily="18" charset="0"/>
                <a:cs typeface="Times New Roman" pitchFamily="18" charset="0"/>
              </a:rPr>
              <a:t>masivadan</a:t>
            </a:r>
            <a:r>
              <a:rPr lang="tr-TR" sz="2800" dirty="0">
                <a:latin typeface="Times New Roman" pitchFamily="18" charset="0"/>
                <a:cs typeface="Times New Roman" pitchFamily="18" charset="0"/>
              </a:rPr>
              <a:t> uzaklaşıp gizli zikir ile meşgul olmaktır.</a:t>
            </a:r>
          </a:p>
          <a:p>
            <a:pPr algn="just" eaLnBrk="1" hangingPunct="1">
              <a:lnSpc>
                <a:spcPct val="90000"/>
              </a:lnSpc>
            </a:pPr>
            <a:endParaRPr lang="tr-TR" sz="2800" dirty="0">
              <a:latin typeface="Times New Roman" pitchFamily="18" charset="0"/>
              <a:cs typeface="Times New Roman" pitchFamily="18" charset="0"/>
            </a:endParaRPr>
          </a:p>
          <a:p>
            <a:pPr algn="just" eaLnBrk="1" hangingPunct="1">
              <a:lnSpc>
                <a:spcPct val="90000"/>
              </a:lnSpc>
            </a:pPr>
            <a:r>
              <a:rPr lang="tr-TR" sz="2800" dirty="0">
                <a:latin typeface="Times New Roman" pitchFamily="18" charset="0"/>
                <a:cs typeface="Times New Roman" pitchFamily="18" charset="0"/>
              </a:rPr>
              <a:t>Genellikle tasavvufta önem verilen az yeme, az konuşma, az uyuma, inziva, zikir, şeyhe gönülden bağlı olma ilkelerine Halvetilikte hassasiyetle uyulur</a:t>
            </a:r>
            <a:r>
              <a:rPr lang="tr-TR" sz="2800" dirty="0" smtClean="0">
                <a:latin typeface="Times New Roman" pitchFamily="18" charset="0"/>
                <a:cs typeface="Times New Roman" pitchFamily="18" charset="0"/>
              </a:rPr>
              <a:t>.</a:t>
            </a: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417427748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2 Başlık"/>
          <p:cNvSpPr>
            <a:spLocks noGrp="1"/>
          </p:cNvSpPr>
          <p:nvPr>
            <p:ph type="title"/>
          </p:nvPr>
        </p:nvSpPr>
        <p:spPr>
          <a:xfrm>
            <a:off x="1981200" y="357188"/>
            <a:ext cx="8229600" cy="857250"/>
          </a:xfrm>
        </p:spPr>
        <p:txBody>
          <a:bodyPr/>
          <a:lstStyle/>
          <a:p>
            <a:pPr eaLnBrk="1" hangingPunct="1"/>
            <a:r>
              <a:rPr lang="tr-TR" sz="2800" b="1" dirty="0">
                <a:ln>
                  <a:noFill/>
                </a:ln>
                <a:solidFill>
                  <a:srgbClr val="C00000"/>
                </a:solidFill>
                <a:latin typeface="Times New Roman" pitchFamily="18" charset="0"/>
                <a:cs typeface="Times New Roman" pitchFamily="18" charset="0"/>
              </a:rPr>
              <a:t>ESMA-İ SEB’A</a:t>
            </a:r>
          </a:p>
        </p:txBody>
      </p:sp>
      <p:sp>
        <p:nvSpPr>
          <p:cNvPr id="33794" name="1 İçerik Yer Tutucusu"/>
          <p:cNvSpPr>
            <a:spLocks noGrp="1"/>
          </p:cNvSpPr>
          <p:nvPr>
            <p:ph idx="1"/>
          </p:nvPr>
        </p:nvSpPr>
        <p:spPr>
          <a:xfrm>
            <a:off x="1508237" y="1214438"/>
            <a:ext cx="9404602" cy="4571765"/>
          </a:xfrm>
        </p:spPr>
        <p:txBody>
          <a:bodyPr>
            <a:normAutofit/>
          </a:bodyPr>
          <a:lstStyle/>
          <a:p>
            <a:r>
              <a:rPr lang="tr-TR" sz="2600" dirty="0">
                <a:latin typeface="Times New Roman" pitchFamily="18" charset="0"/>
                <a:cs typeface="Times New Roman" pitchFamily="18" charset="0"/>
              </a:rPr>
              <a:t>Seyr-ü sülük 7 isimle yapılır</a:t>
            </a:r>
            <a:r>
              <a:rPr lang="tr-TR" sz="2600" dirty="0" smtClean="0">
                <a:latin typeface="Times New Roman" pitchFamily="18" charset="0"/>
                <a:cs typeface="Times New Roman" pitchFamily="18" charset="0"/>
              </a:rPr>
              <a:t>.</a:t>
            </a:r>
            <a:endParaRPr lang="tr-TR" sz="2600" dirty="0" smtClean="0">
              <a:latin typeface="Times New Roman" pitchFamily="18" charset="0"/>
              <a:cs typeface="Times New Roman" pitchFamily="18" charset="0"/>
            </a:endParaRPr>
          </a:p>
          <a:p>
            <a:pPr eaLnBrk="1" hangingPunct="1"/>
            <a:r>
              <a:rPr lang="tr-TR" sz="2600" dirty="0" err="1" smtClean="0">
                <a:latin typeface="Times New Roman" pitchFamily="18" charset="0"/>
                <a:cs typeface="Times New Roman" pitchFamily="18" charset="0"/>
              </a:rPr>
              <a:t>Halvetiyye</a:t>
            </a:r>
            <a:r>
              <a:rPr lang="tr-TR" sz="2600" dirty="0" smtClean="0">
                <a:latin typeface="Times New Roman" pitchFamily="18" charset="0"/>
                <a:cs typeface="Times New Roman" pitchFamily="18" charset="0"/>
              </a:rPr>
              <a:t> </a:t>
            </a:r>
            <a:r>
              <a:rPr lang="tr-TR" sz="2600" dirty="0">
                <a:latin typeface="Times New Roman" pitchFamily="18" charset="0"/>
                <a:cs typeface="Times New Roman" pitchFamily="18" charset="0"/>
              </a:rPr>
              <a:t>Tarikatında seyri sülük yedi isimle yapılır. Buna Esma-i </a:t>
            </a:r>
            <a:r>
              <a:rPr lang="tr-TR" sz="2600" dirty="0" err="1">
                <a:latin typeface="Times New Roman" pitchFamily="18" charset="0"/>
                <a:cs typeface="Times New Roman" pitchFamily="18" charset="0"/>
              </a:rPr>
              <a:t>Seb’a</a:t>
            </a:r>
            <a:r>
              <a:rPr lang="tr-TR" sz="2600" dirty="0">
                <a:latin typeface="Times New Roman" pitchFamily="18" charset="0"/>
                <a:cs typeface="Times New Roman" pitchFamily="18" charset="0"/>
              </a:rPr>
              <a:t> denir</a:t>
            </a:r>
            <a:r>
              <a:rPr lang="tr-TR" sz="2600" dirty="0" smtClean="0">
                <a:latin typeface="Times New Roman" pitchFamily="18" charset="0"/>
                <a:cs typeface="Times New Roman" pitchFamily="18" charset="0"/>
              </a:rPr>
              <a:t>.</a:t>
            </a:r>
            <a:endParaRPr lang="tr-TR" sz="2600" dirty="0">
              <a:latin typeface="Times New Roman" pitchFamily="18" charset="0"/>
              <a:cs typeface="Times New Roman" pitchFamily="18" charset="0"/>
            </a:endParaRPr>
          </a:p>
          <a:p>
            <a:pPr eaLnBrk="1" hangingPunct="1"/>
            <a:r>
              <a:rPr lang="tr-TR" sz="2600" dirty="0">
                <a:latin typeface="Times New Roman" pitchFamily="18" charset="0"/>
                <a:cs typeface="Times New Roman" pitchFamily="18" charset="0"/>
              </a:rPr>
              <a:t>Yedi isim: La ilahe illallah, Allah, Hu, Hak, Hay, Kayyum, </a:t>
            </a:r>
            <a:r>
              <a:rPr lang="tr-TR" sz="2600" dirty="0" err="1">
                <a:latin typeface="Times New Roman" pitchFamily="18" charset="0"/>
                <a:cs typeface="Times New Roman" pitchFamily="18" charset="0"/>
              </a:rPr>
              <a:t>Kahhar’dır</a:t>
            </a:r>
            <a:r>
              <a:rPr lang="tr-TR" sz="2600" dirty="0" smtClean="0">
                <a:latin typeface="Times New Roman" pitchFamily="18" charset="0"/>
                <a:cs typeface="Times New Roman" pitchFamily="18" charset="0"/>
              </a:rPr>
              <a:t>.</a:t>
            </a:r>
            <a:endParaRPr lang="tr-TR" sz="2600" dirty="0">
              <a:latin typeface="Times New Roman" pitchFamily="18" charset="0"/>
              <a:cs typeface="Times New Roman" pitchFamily="18" charset="0"/>
            </a:endParaRPr>
          </a:p>
          <a:p>
            <a:pPr eaLnBrk="1" hangingPunct="1"/>
            <a:r>
              <a:rPr lang="tr-TR" sz="2600" dirty="0">
                <a:latin typeface="Times New Roman" pitchFamily="18" charset="0"/>
                <a:cs typeface="Times New Roman" pitchFamily="18" charset="0"/>
              </a:rPr>
              <a:t>Esma-i </a:t>
            </a:r>
            <a:r>
              <a:rPr lang="tr-TR" sz="2600" dirty="0" err="1">
                <a:latin typeface="Times New Roman" pitchFamily="18" charset="0"/>
                <a:cs typeface="Times New Roman" pitchFamily="18" charset="0"/>
              </a:rPr>
              <a:t>Seb’a</a:t>
            </a:r>
            <a:r>
              <a:rPr lang="tr-TR" sz="2600" dirty="0">
                <a:latin typeface="Times New Roman" pitchFamily="18" charset="0"/>
                <a:cs typeface="Times New Roman" pitchFamily="18" charset="0"/>
              </a:rPr>
              <a:t> yedi daire kabul edilmiştir. Müridin hilafet olması için bu yedi daireyi sırasıyla tamamlamak mecburiyeti vardır</a:t>
            </a:r>
            <a:r>
              <a:rPr lang="tr-TR" sz="2600" dirty="0" smtClean="0">
                <a:latin typeface="Times New Roman" pitchFamily="18" charset="0"/>
                <a:cs typeface="Times New Roman" pitchFamily="18" charset="0"/>
              </a:rPr>
              <a:t>.</a:t>
            </a:r>
            <a:endParaRPr lang="tr-TR" sz="2600" dirty="0">
              <a:latin typeface="Times New Roman" pitchFamily="18" charset="0"/>
              <a:cs typeface="Times New Roman" pitchFamily="18" charset="0"/>
            </a:endParaRPr>
          </a:p>
          <a:p>
            <a:pPr eaLnBrk="1" hangingPunct="1"/>
            <a:r>
              <a:rPr lang="tr-TR" sz="2600" dirty="0">
                <a:latin typeface="Times New Roman" pitchFamily="18" charset="0"/>
                <a:cs typeface="Times New Roman" pitchFamily="18" charset="0"/>
              </a:rPr>
              <a:t>Bu makamlara “</a:t>
            </a:r>
            <a:r>
              <a:rPr lang="tr-TR" sz="2600" dirty="0" err="1">
                <a:latin typeface="Times New Roman" pitchFamily="18" charset="0"/>
                <a:cs typeface="Times New Roman" pitchFamily="18" charset="0"/>
              </a:rPr>
              <a:t>Letaif</a:t>
            </a:r>
            <a:r>
              <a:rPr lang="tr-TR" sz="2600" dirty="0">
                <a:latin typeface="Times New Roman" pitchFamily="18" charset="0"/>
                <a:cs typeface="Times New Roman" pitchFamily="18" charset="0"/>
              </a:rPr>
              <a:t>-i </a:t>
            </a:r>
            <a:r>
              <a:rPr lang="tr-TR" sz="2600" dirty="0" err="1">
                <a:latin typeface="Times New Roman" pitchFamily="18" charset="0"/>
                <a:cs typeface="Times New Roman" pitchFamily="18" charset="0"/>
              </a:rPr>
              <a:t>insaniyye</a:t>
            </a:r>
            <a:r>
              <a:rPr lang="tr-TR" sz="2600" dirty="0">
                <a:latin typeface="Times New Roman" pitchFamily="18" charset="0"/>
                <a:cs typeface="Times New Roman" pitchFamily="18" charset="0"/>
              </a:rPr>
              <a:t>” ve “</a:t>
            </a:r>
            <a:r>
              <a:rPr lang="tr-TR" sz="2600" dirty="0" err="1">
                <a:latin typeface="Times New Roman" pitchFamily="18" charset="0"/>
                <a:cs typeface="Times New Roman" pitchFamily="18" charset="0"/>
              </a:rPr>
              <a:t>Envar</a:t>
            </a:r>
            <a:r>
              <a:rPr lang="tr-TR" sz="2600" dirty="0">
                <a:latin typeface="Times New Roman" pitchFamily="18" charset="0"/>
                <a:cs typeface="Times New Roman" pitchFamily="18" charset="0"/>
              </a:rPr>
              <a:t>-ı </a:t>
            </a:r>
            <a:r>
              <a:rPr lang="tr-TR" sz="2600" dirty="0" err="1">
                <a:latin typeface="Times New Roman" pitchFamily="18" charset="0"/>
                <a:cs typeface="Times New Roman" pitchFamily="18" charset="0"/>
              </a:rPr>
              <a:t>seb’a</a:t>
            </a:r>
            <a:r>
              <a:rPr lang="tr-TR" sz="2600" dirty="0">
                <a:latin typeface="Times New Roman" pitchFamily="18" charset="0"/>
                <a:cs typeface="Times New Roman" pitchFamily="18" charset="0"/>
              </a:rPr>
              <a:t>” isimleri verilir.</a:t>
            </a:r>
          </a:p>
        </p:txBody>
      </p:sp>
    </p:spTree>
    <p:extLst>
      <p:ext uri="{BB962C8B-B14F-4D97-AF65-F5344CB8AC3E}">
        <p14:creationId xmlns:p14="http://schemas.microsoft.com/office/powerpoint/2010/main" val="1074562649"/>
      </p:ext>
    </p:extLst>
  </p:cSld>
  <p:clrMapOvr>
    <a:masterClrMapping/>
  </p:clrMapOvr>
  <p:transition spd="slow">
    <p:check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2 Başlık"/>
          <p:cNvSpPr>
            <a:spLocks noGrp="1"/>
          </p:cNvSpPr>
          <p:nvPr>
            <p:ph type="title"/>
          </p:nvPr>
        </p:nvSpPr>
        <p:spPr>
          <a:xfrm>
            <a:off x="1981200" y="152400"/>
            <a:ext cx="8229600" cy="990600"/>
          </a:xfrm>
        </p:spPr>
        <p:txBody>
          <a:bodyPr/>
          <a:lstStyle/>
          <a:p>
            <a:pPr eaLnBrk="1" hangingPunct="1"/>
            <a:r>
              <a:rPr lang="tr-TR" sz="2800" b="1" dirty="0">
                <a:ln>
                  <a:noFill/>
                </a:ln>
                <a:solidFill>
                  <a:srgbClr val="C00000"/>
                </a:solidFill>
                <a:latin typeface="Times New Roman" pitchFamily="18" charset="0"/>
                <a:cs typeface="Times New Roman" pitchFamily="18" charset="0"/>
              </a:rPr>
              <a:t>YEDİ MAKAM</a:t>
            </a:r>
          </a:p>
        </p:txBody>
      </p:sp>
      <p:sp>
        <p:nvSpPr>
          <p:cNvPr id="34818" name="1 İçerik Yer Tutucusu"/>
          <p:cNvSpPr>
            <a:spLocks noGrp="1"/>
          </p:cNvSpPr>
          <p:nvPr>
            <p:ph idx="1"/>
          </p:nvPr>
        </p:nvSpPr>
        <p:spPr>
          <a:xfrm>
            <a:off x="1981200" y="1285875"/>
            <a:ext cx="8229600" cy="4810125"/>
          </a:xfrm>
        </p:spPr>
        <p:txBody>
          <a:bodyPr>
            <a:normAutofit lnSpcReduction="10000"/>
          </a:bodyPr>
          <a:lstStyle/>
          <a:p>
            <a:pPr eaLnBrk="1" hangingPunct="1"/>
            <a:r>
              <a:rPr lang="tr-TR" sz="2800" dirty="0">
                <a:latin typeface="Times New Roman" pitchFamily="18" charset="0"/>
                <a:cs typeface="Times New Roman" pitchFamily="18" charset="0"/>
              </a:rPr>
              <a:t>Yedi isme karşılık, nefse </a:t>
            </a:r>
            <a:r>
              <a:rPr lang="tr-TR" sz="2800" dirty="0" err="1">
                <a:latin typeface="Times New Roman" pitchFamily="18" charset="0"/>
                <a:cs typeface="Times New Roman" pitchFamily="18" charset="0"/>
              </a:rPr>
              <a:t>nisbetle</a:t>
            </a:r>
            <a:r>
              <a:rPr lang="tr-TR" sz="2800" dirty="0">
                <a:latin typeface="Times New Roman" pitchFamily="18" charset="0"/>
                <a:cs typeface="Times New Roman" pitchFamily="18" charset="0"/>
              </a:rPr>
              <a:t> yedi  makam vardır.</a:t>
            </a:r>
          </a:p>
          <a:p>
            <a:pPr eaLnBrk="1" hangingPunct="1"/>
            <a:endParaRPr lang="tr-TR" sz="2800" dirty="0">
              <a:latin typeface="Times New Roman" pitchFamily="18" charset="0"/>
              <a:cs typeface="Times New Roman" pitchFamily="18" charset="0"/>
            </a:endParaRPr>
          </a:p>
          <a:p>
            <a:pPr marL="880110" lvl="1" indent="-514350">
              <a:buClrTx/>
              <a:buFont typeface="+mj-lt"/>
              <a:buAutoNum type="arabicPeriod"/>
            </a:pPr>
            <a:r>
              <a:rPr lang="tr-TR" sz="2800" dirty="0" err="1">
                <a:latin typeface="Times New Roman" pitchFamily="18" charset="0"/>
                <a:cs typeface="Times New Roman" pitchFamily="18" charset="0"/>
              </a:rPr>
              <a:t>Nefs</a:t>
            </a:r>
            <a:r>
              <a:rPr lang="tr-TR" sz="2800" dirty="0">
                <a:latin typeface="Times New Roman" pitchFamily="18" charset="0"/>
                <a:cs typeface="Times New Roman" pitchFamily="18" charset="0"/>
              </a:rPr>
              <a:t>-i </a:t>
            </a:r>
            <a:r>
              <a:rPr lang="tr-TR" sz="2800" dirty="0" err="1">
                <a:latin typeface="Times New Roman" pitchFamily="18" charset="0"/>
                <a:cs typeface="Times New Roman" pitchFamily="18" charset="0"/>
              </a:rPr>
              <a:t>emmare</a:t>
            </a:r>
            <a:endParaRPr lang="tr-TR" sz="2800" dirty="0">
              <a:latin typeface="Times New Roman" pitchFamily="18" charset="0"/>
              <a:cs typeface="Times New Roman" pitchFamily="18" charset="0"/>
            </a:endParaRPr>
          </a:p>
          <a:p>
            <a:pPr marL="880110" lvl="1" indent="-514350">
              <a:buClrTx/>
              <a:buFont typeface="+mj-lt"/>
              <a:buAutoNum type="arabicPeriod"/>
            </a:pPr>
            <a:r>
              <a:rPr lang="tr-TR" sz="2800" dirty="0" err="1">
                <a:latin typeface="Times New Roman" pitchFamily="18" charset="0"/>
                <a:cs typeface="Times New Roman" pitchFamily="18" charset="0"/>
              </a:rPr>
              <a:t>Nefs</a:t>
            </a:r>
            <a:r>
              <a:rPr lang="tr-TR" sz="2800" dirty="0">
                <a:latin typeface="Times New Roman" pitchFamily="18" charset="0"/>
                <a:cs typeface="Times New Roman" pitchFamily="18" charset="0"/>
              </a:rPr>
              <a:t>-i </a:t>
            </a:r>
            <a:r>
              <a:rPr lang="tr-TR" sz="2800" dirty="0" err="1">
                <a:latin typeface="Times New Roman" pitchFamily="18" charset="0"/>
                <a:cs typeface="Times New Roman" pitchFamily="18" charset="0"/>
              </a:rPr>
              <a:t>levvame</a:t>
            </a:r>
            <a:endParaRPr lang="tr-TR" sz="2800" dirty="0">
              <a:latin typeface="Times New Roman" pitchFamily="18" charset="0"/>
              <a:cs typeface="Times New Roman" pitchFamily="18" charset="0"/>
            </a:endParaRPr>
          </a:p>
          <a:p>
            <a:pPr marL="880110" lvl="1" indent="-514350">
              <a:buClrTx/>
              <a:buFont typeface="+mj-lt"/>
              <a:buAutoNum type="arabicPeriod"/>
            </a:pPr>
            <a:r>
              <a:rPr lang="tr-TR" sz="2800" dirty="0" err="1">
                <a:latin typeface="Times New Roman" pitchFamily="18" charset="0"/>
                <a:cs typeface="Times New Roman" pitchFamily="18" charset="0"/>
              </a:rPr>
              <a:t>Nefs</a:t>
            </a:r>
            <a:r>
              <a:rPr lang="tr-TR" sz="2800" dirty="0">
                <a:latin typeface="Times New Roman" pitchFamily="18" charset="0"/>
                <a:cs typeface="Times New Roman" pitchFamily="18" charset="0"/>
              </a:rPr>
              <a:t>-i </a:t>
            </a:r>
            <a:r>
              <a:rPr lang="tr-TR" sz="2800" dirty="0" err="1">
                <a:latin typeface="Times New Roman" pitchFamily="18" charset="0"/>
                <a:cs typeface="Times New Roman" pitchFamily="18" charset="0"/>
              </a:rPr>
              <a:t>mülhime</a:t>
            </a:r>
            <a:endParaRPr lang="tr-TR" sz="2800" dirty="0">
              <a:latin typeface="Times New Roman" pitchFamily="18" charset="0"/>
              <a:cs typeface="Times New Roman" pitchFamily="18" charset="0"/>
            </a:endParaRPr>
          </a:p>
          <a:p>
            <a:pPr marL="880110" lvl="1" indent="-514350">
              <a:buClrTx/>
              <a:buFont typeface="+mj-lt"/>
              <a:buAutoNum type="arabicPeriod"/>
            </a:pPr>
            <a:r>
              <a:rPr lang="tr-TR" sz="2800" dirty="0" err="1">
                <a:latin typeface="Times New Roman" pitchFamily="18" charset="0"/>
                <a:cs typeface="Times New Roman" pitchFamily="18" charset="0"/>
              </a:rPr>
              <a:t>Nefs</a:t>
            </a:r>
            <a:r>
              <a:rPr lang="tr-TR" sz="2800" dirty="0">
                <a:latin typeface="Times New Roman" pitchFamily="18" charset="0"/>
                <a:cs typeface="Times New Roman" pitchFamily="18" charset="0"/>
              </a:rPr>
              <a:t>-i </a:t>
            </a:r>
            <a:r>
              <a:rPr lang="tr-TR" sz="2800" dirty="0" err="1">
                <a:latin typeface="Times New Roman" pitchFamily="18" charset="0"/>
                <a:cs typeface="Times New Roman" pitchFamily="18" charset="0"/>
              </a:rPr>
              <a:t>mutmainne</a:t>
            </a:r>
            <a:endParaRPr lang="tr-TR" sz="2800" dirty="0">
              <a:latin typeface="Times New Roman" pitchFamily="18" charset="0"/>
              <a:cs typeface="Times New Roman" pitchFamily="18" charset="0"/>
            </a:endParaRPr>
          </a:p>
          <a:p>
            <a:pPr marL="880110" lvl="1" indent="-514350">
              <a:buClrTx/>
              <a:buFont typeface="+mj-lt"/>
              <a:buAutoNum type="arabicPeriod"/>
            </a:pPr>
            <a:r>
              <a:rPr lang="tr-TR" sz="2800" dirty="0" err="1">
                <a:latin typeface="Times New Roman" pitchFamily="18" charset="0"/>
                <a:cs typeface="Times New Roman" pitchFamily="18" charset="0"/>
              </a:rPr>
              <a:t>Nefs</a:t>
            </a:r>
            <a:r>
              <a:rPr lang="tr-TR" sz="2800" dirty="0">
                <a:latin typeface="Times New Roman" pitchFamily="18" charset="0"/>
                <a:cs typeface="Times New Roman" pitchFamily="18" charset="0"/>
              </a:rPr>
              <a:t>-i </a:t>
            </a:r>
            <a:r>
              <a:rPr lang="tr-TR" sz="2800" dirty="0" err="1">
                <a:latin typeface="Times New Roman" pitchFamily="18" charset="0"/>
                <a:cs typeface="Times New Roman" pitchFamily="18" charset="0"/>
              </a:rPr>
              <a:t>radiyye</a:t>
            </a:r>
            <a:endParaRPr lang="tr-TR" sz="2800" dirty="0">
              <a:latin typeface="Times New Roman" pitchFamily="18" charset="0"/>
              <a:cs typeface="Times New Roman" pitchFamily="18" charset="0"/>
            </a:endParaRPr>
          </a:p>
          <a:p>
            <a:pPr marL="880110" lvl="1" indent="-514350">
              <a:buClrTx/>
              <a:buFont typeface="+mj-lt"/>
              <a:buAutoNum type="arabicPeriod"/>
            </a:pPr>
            <a:r>
              <a:rPr lang="tr-TR" sz="2800" dirty="0" err="1">
                <a:latin typeface="Times New Roman" pitchFamily="18" charset="0"/>
                <a:cs typeface="Times New Roman" pitchFamily="18" charset="0"/>
              </a:rPr>
              <a:t>Nefs</a:t>
            </a:r>
            <a:r>
              <a:rPr lang="tr-TR" sz="2800" dirty="0">
                <a:latin typeface="Times New Roman" pitchFamily="18" charset="0"/>
                <a:cs typeface="Times New Roman" pitchFamily="18" charset="0"/>
              </a:rPr>
              <a:t>-i </a:t>
            </a:r>
            <a:r>
              <a:rPr lang="tr-TR" sz="2800" dirty="0" err="1">
                <a:latin typeface="Times New Roman" pitchFamily="18" charset="0"/>
                <a:cs typeface="Times New Roman" pitchFamily="18" charset="0"/>
              </a:rPr>
              <a:t>mardiyye</a:t>
            </a:r>
            <a:endParaRPr lang="tr-TR" sz="2800" dirty="0">
              <a:latin typeface="Times New Roman" pitchFamily="18" charset="0"/>
              <a:cs typeface="Times New Roman" pitchFamily="18" charset="0"/>
            </a:endParaRPr>
          </a:p>
          <a:p>
            <a:pPr marL="880110" lvl="1" indent="-514350">
              <a:buClrTx/>
              <a:buFont typeface="+mj-lt"/>
              <a:buAutoNum type="arabicPeriod"/>
            </a:pPr>
            <a:r>
              <a:rPr lang="tr-TR" sz="2800" dirty="0" err="1">
                <a:latin typeface="Times New Roman" pitchFamily="18" charset="0"/>
                <a:cs typeface="Times New Roman" pitchFamily="18" charset="0"/>
              </a:rPr>
              <a:t>Nefs</a:t>
            </a:r>
            <a:r>
              <a:rPr lang="tr-TR" sz="2800" dirty="0">
                <a:latin typeface="Times New Roman" pitchFamily="18" charset="0"/>
                <a:cs typeface="Times New Roman" pitchFamily="18" charset="0"/>
              </a:rPr>
              <a:t>-i kamile  </a:t>
            </a:r>
            <a:r>
              <a:rPr lang="tr-TR" sz="2800" dirty="0" err="1">
                <a:latin typeface="Times New Roman" pitchFamily="18" charset="0"/>
                <a:cs typeface="Times New Roman" pitchFamily="18" charset="0"/>
              </a:rPr>
              <a:t>dir</a:t>
            </a:r>
            <a:r>
              <a:rPr lang="tr-TR" sz="2800" dirty="0">
                <a:latin typeface="Times New Roman" pitchFamily="18" charset="0"/>
                <a:cs typeface="Times New Roman" pitchFamily="18" charset="0"/>
              </a:rPr>
              <a:t>.</a:t>
            </a:r>
          </a:p>
        </p:txBody>
      </p:sp>
    </p:spTree>
    <p:extLst>
      <p:ext uri="{BB962C8B-B14F-4D97-AF65-F5344CB8AC3E}">
        <p14:creationId xmlns:p14="http://schemas.microsoft.com/office/powerpoint/2010/main" val="1273394438"/>
      </p:ext>
    </p:extLst>
  </p:cSld>
  <p:clrMapOvr>
    <a:masterClrMapping/>
  </p:clrMapOvr>
  <p:transition spd="slow">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2 Başlık"/>
          <p:cNvSpPr>
            <a:spLocks noGrp="1"/>
          </p:cNvSpPr>
          <p:nvPr>
            <p:ph type="title"/>
          </p:nvPr>
        </p:nvSpPr>
        <p:spPr>
          <a:xfrm>
            <a:off x="1981200" y="152400"/>
            <a:ext cx="8229600" cy="1133475"/>
          </a:xfrm>
        </p:spPr>
        <p:txBody>
          <a:bodyPr>
            <a:normAutofit/>
          </a:bodyPr>
          <a:lstStyle/>
          <a:p>
            <a:pPr eaLnBrk="1" hangingPunct="1"/>
            <a:r>
              <a:rPr lang="tr-TR" dirty="0" smtClean="0">
                <a:ln>
                  <a:noFill/>
                </a:ln>
                <a:solidFill>
                  <a:srgbClr val="C00000"/>
                </a:solidFill>
                <a:latin typeface="Times New Roman" pitchFamily="18" charset="0"/>
                <a:cs typeface="Times New Roman" pitchFamily="18" charset="0"/>
              </a:rPr>
              <a:t>ZİKİR</a:t>
            </a:r>
            <a:endParaRPr lang="tr-TR" dirty="0">
              <a:ln>
                <a:noFill/>
              </a:ln>
              <a:solidFill>
                <a:srgbClr val="C00000"/>
              </a:solidFill>
              <a:latin typeface="Times New Roman" pitchFamily="18" charset="0"/>
              <a:cs typeface="Times New Roman" pitchFamily="18" charset="0"/>
            </a:endParaRPr>
          </a:p>
        </p:txBody>
      </p:sp>
      <p:sp>
        <p:nvSpPr>
          <p:cNvPr id="35842" name="1 İçerik Yer Tutucusu"/>
          <p:cNvSpPr>
            <a:spLocks noGrp="1"/>
          </p:cNvSpPr>
          <p:nvPr>
            <p:ph idx="1"/>
          </p:nvPr>
        </p:nvSpPr>
        <p:spPr>
          <a:xfrm>
            <a:off x="1981200" y="1357313"/>
            <a:ext cx="8229600" cy="5143500"/>
          </a:xfrm>
        </p:spPr>
        <p:txBody>
          <a:bodyPr>
            <a:normAutofit/>
          </a:bodyPr>
          <a:lstStyle/>
          <a:p>
            <a:pPr algn="just" eaLnBrk="1" hangingPunct="1"/>
            <a:r>
              <a:rPr lang="tr-TR" sz="2800" dirty="0" err="1">
                <a:latin typeface="Times New Roman" pitchFamily="18" charset="0"/>
                <a:cs typeface="Times New Roman" pitchFamily="18" charset="0"/>
              </a:rPr>
              <a:t>Halvetiyye</a:t>
            </a:r>
            <a:r>
              <a:rPr lang="tr-TR" sz="2800" dirty="0">
                <a:latin typeface="Times New Roman" pitchFamily="18" charset="0"/>
                <a:cs typeface="Times New Roman" pitchFamily="18" charset="0"/>
              </a:rPr>
              <a:t> Tarikatında müridin tek başına okuduğu zikirler, dualar ve </a:t>
            </a:r>
            <a:r>
              <a:rPr lang="tr-TR" sz="2800" dirty="0" err="1">
                <a:latin typeface="Times New Roman" pitchFamily="18" charset="0"/>
                <a:cs typeface="Times New Roman" pitchFamily="18" charset="0"/>
              </a:rPr>
              <a:t>virdler</a:t>
            </a:r>
            <a:r>
              <a:rPr lang="tr-TR" sz="2800" dirty="0">
                <a:latin typeface="Times New Roman" pitchFamily="18" charset="0"/>
                <a:cs typeface="Times New Roman" pitchFamily="18" charset="0"/>
              </a:rPr>
              <a:t> vardır</a:t>
            </a:r>
            <a:r>
              <a:rPr lang="tr-TR" sz="2800" dirty="0" smtClean="0">
                <a:latin typeface="Times New Roman" pitchFamily="18" charset="0"/>
                <a:cs typeface="Times New Roman" pitchFamily="18" charset="0"/>
              </a:rPr>
              <a:t>.</a:t>
            </a:r>
            <a:endParaRPr lang="tr-TR" sz="2800" dirty="0">
              <a:latin typeface="Times New Roman" pitchFamily="18" charset="0"/>
              <a:cs typeface="Times New Roman" pitchFamily="18" charset="0"/>
            </a:endParaRPr>
          </a:p>
          <a:p>
            <a:pPr algn="just" eaLnBrk="1" hangingPunct="1"/>
            <a:r>
              <a:rPr lang="tr-TR" sz="2800" dirty="0" err="1">
                <a:latin typeface="Times New Roman" pitchFamily="18" charset="0"/>
                <a:cs typeface="Times New Roman" pitchFamily="18" charset="0"/>
              </a:rPr>
              <a:t>Mürid</a:t>
            </a:r>
            <a:r>
              <a:rPr lang="tr-TR" sz="2800" dirty="0">
                <a:latin typeface="Times New Roman" pitchFamily="18" charset="0"/>
                <a:cs typeface="Times New Roman" pitchFamily="18" charset="0"/>
              </a:rPr>
              <a:t> diz çöküp kıbleye karşı oturduktan ve </a:t>
            </a:r>
            <a:r>
              <a:rPr lang="tr-TR" sz="2800" dirty="0" err="1">
                <a:latin typeface="Times New Roman" pitchFamily="18" charset="0"/>
                <a:cs typeface="Times New Roman" pitchFamily="18" charset="0"/>
              </a:rPr>
              <a:t>masivayı</a:t>
            </a:r>
            <a:r>
              <a:rPr lang="tr-TR" sz="2800" dirty="0">
                <a:latin typeface="Times New Roman" pitchFamily="18" charset="0"/>
                <a:cs typeface="Times New Roman" pitchFamily="18" charset="0"/>
              </a:rPr>
              <a:t> hatırdan çıkardıktan sonra Allah-u Teala’yı mülahaza ederek önce başı sağ omuz tarafına çevirip “La ilahe” sonra sol taraf kalp üzerine doğru çekip, darp edasıyla “illallah” der. </a:t>
            </a:r>
          </a:p>
          <a:p>
            <a:pPr algn="just" eaLnBrk="1" hangingPunct="1"/>
            <a:r>
              <a:rPr lang="tr-TR" sz="2800" dirty="0">
                <a:latin typeface="Times New Roman" pitchFamily="18" charset="0"/>
                <a:cs typeface="Times New Roman" pitchFamily="18" charset="0"/>
              </a:rPr>
              <a:t>Bunu 33 veya 165 kere tekrar eder. Sonra Esma-i </a:t>
            </a:r>
            <a:r>
              <a:rPr lang="tr-TR" sz="2800" dirty="0" err="1">
                <a:latin typeface="Times New Roman" pitchFamily="18" charset="0"/>
                <a:cs typeface="Times New Roman" pitchFamily="18" charset="0"/>
              </a:rPr>
              <a:t>Seb’adan</a:t>
            </a:r>
            <a:r>
              <a:rPr lang="tr-TR" sz="2800" dirty="0">
                <a:latin typeface="Times New Roman" pitchFamily="18" charset="0"/>
                <a:cs typeface="Times New Roman" pitchFamily="18" charset="0"/>
              </a:rPr>
              <a:t> bir ismi şeyhinin gösterdiği sıraya göre çeker.</a:t>
            </a:r>
          </a:p>
          <a:p>
            <a:pPr eaLnBrk="1" hangingPunct="1"/>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2624177888"/>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İçerik Yer Tutucusu 2"/>
          <p:cNvSpPr>
            <a:spLocks noGrp="1"/>
          </p:cNvSpPr>
          <p:nvPr>
            <p:ph idx="1"/>
          </p:nvPr>
        </p:nvSpPr>
        <p:spPr>
          <a:xfrm>
            <a:off x="2346325" y="1100138"/>
            <a:ext cx="7521575" cy="3913187"/>
          </a:xfrm>
        </p:spPr>
        <p:txBody>
          <a:bodyPr/>
          <a:lstStyle/>
          <a:p>
            <a:pPr algn="ctr" eaLnBrk="1" hangingPunct="1">
              <a:lnSpc>
                <a:spcPct val="90000"/>
              </a:lnSpc>
            </a:pPr>
            <a:r>
              <a:rPr lang="tr-TR" sz="2800" dirty="0">
                <a:solidFill>
                  <a:srgbClr val="C00000"/>
                </a:solidFill>
                <a:latin typeface="Times New Roman" pitchFamily="18" charset="0"/>
                <a:cs typeface="Times New Roman" pitchFamily="18" charset="0"/>
              </a:rPr>
              <a:t>TARİKATIN KURUCUSU </a:t>
            </a:r>
            <a:r>
              <a:rPr lang="tr-TR" sz="2800" dirty="0">
                <a:solidFill>
                  <a:srgbClr val="5F9934"/>
                </a:solidFill>
                <a:latin typeface="Times New Roman" pitchFamily="18" charset="0"/>
                <a:cs typeface="Times New Roman" pitchFamily="18" charset="0"/>
              </a:rPr>
              <a:t>: </a:t>
            </a:r>
          </a:p>
          <a:p>
            <a:pPr algn="ctr" eaLnBrk="1" hangingPunct="1">
              <a:lnSpc>
                <a:spcPct val="90000"/>
              </a:lnSpc>
            </a:pPr>
            <a:endParaRPr lang="tr-TR" sz="2800" dirty="0">
              <a:latin typeface="Times New Roman" pitchFamily="18" charset="0"/>
              <a:cs typeface="Times New Roman" pitchFamily="18" charset="0"/>
            </a:endParaRPr>
          </a:p>
          <a:p>
            <a:pPr algn="ctr" eaLnBrk="1" hangingPunct="1">
              <a:lnSpc>
                <a:spcPct val="90000"/>
              </a:lnSpc>
              <a:buFont typeface="Arial" charset="0"/>
              <a:buNone/>
            </a:pPr>
            <a:r>
              <a:rPr lang="tr-TR" sz="2800" dirty="0">
                <a:latin typeface="Times New Roman" pitchFamily="18" charset="0"/>
                <a:cs typeface="Times New Roman" pitchFamily="18" charset="0"/>
              </a:rPr>
              <a:t> EBU ABDULLAH   SİRACEDDİN ÖMER bin  EKMELEDDİN                      </a:t>
            </a:r>
          </a:p>
          <a:p>
            <a:pPr algn="ctr" eaLnBrk="1" hangingPunct="1">
              <a:lnSpc>
                <a:spcPct val="90000"/>
              </a:lnSpc>
              <a:buFont typeface="Arial" charset="0"/>
              <a:buNone/>
            </a:pPr>
            <a:r>
              <a:rPr lang="tr-TR" sz="2800" dirty="0">
                <a:latin typeface="Times New Roman" pitchFamily="18" charset="0"/>
                <a:cs typeface="Times New Roman" pitchFamily="18" charset="0"/>
              </a:rPr>
              <a:t>   el- GİLANİ  el- LAHİCİ</a:t>
            </a:r>
          </a:p>
          <a:p>
            <a:pPr algn="ctr" eaLnBrk="1" hangingPunct="1">
              <a:lnSpc>
                <a:spcPct val="90000"/>
              </a:lnSpc>
              <a:buFont typeface="Arial" charset="0"/>
              <a:buNone/>
            </a:pPr>
            <a:r>
              <a:rPr lang="tr-TR" sz="2800" dirty="0">
                <a:latin typeface="Times New Roman" pitchFamily="18" charset="0"/>
                <a:cs typeface="Times New Roman" pitchFamily="18" charset="0"/>
              </a:rPr>
              <a:t> (ö.750/1349)</a:t>
            </a:r>
          </a:p>
        </p:txBody>
      </p:sp>
    </p:spTree>
    <p:extLst>
      <p:ext uri="{BB962C8B-B14F-4D97-AF65-F5344CB8AC3E}">
        <p14:creationId xmlns:p14="http://schemas.microsoft.com/office/powerpoint/2010/main" val="762891556"/>
      </p:ext>
    </p:extLst>
  </p:cSld>
  <p:clrMapOvr>
    <a:masterClrMapping/>
  </p:clrMapOvr>
  <p:transition spd="slow">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1103312" y="452718"/>
            <a:ext cx="8947522" cy="1400530"/>
          </a:xfrm>
        </p:spPr>
        <p:txBody>
          <a:bodyPr/>
          <a:lstStyle/>
          <a:p>
            <a:r>
              <a:rPr lang="tr-TR" dirty="0" smtClean="0">
                <a:solidFill>
                  <a:srgbClr val="C00000"/>
                </a:solidFill>
                <a:latin typeface="Times New Roman" pitchFamily="18" charset="0"/>
                <a:cs typeface="Times New Roman" pitchFamily="18" charset="0"/>
              </a:rPr>
              <a:t>ZİKİR</a:t>
            </a:r>
            <a:endParaRPr lang="tr-TR" dirty="0"/>
          </a:p>
        </p:txBody>
      </p:sp>
      <p:sp>
        <p:nvSpPr>
          <p:cNvPr id="2" name="1 İçerik Yer Tutucusu"/>
          <p:cNvSpPr>
            <a:spLocks noGrp="1"/>
          </p:cNvSpPr>
          <p:nvPr>
            <p:ph idx="1"/>
          </p:nvPr>
        </p:nvSpPr>
        <p:spPr>
          <a:xfrm>
            <a:off x="1103312" y="1573968"/>
            <a:ext cx="8946541" cy="4674432"/>
          </a:xfrm>
        </p:spPr>
        <p:txBody>
          <a:bodyPr>
            <a:normAutofit/>
          </a:bodyPr>
          <a:lstStyle/>
          <a:p>
            <a:pPr eaLnBrk="1" hangingPunct="1">
              <a:lnSpc>
                <a:spcPct val="90000"/>
              </a:lnSpc>
            </a:pPr>
            <a:endParaRPr lang="tr-TR" sz="2800" dirty="0">
              <a:latin typeface="Times New Roman" pitchFamily="18" charset="0"/>
              <a:cs typeface="Times New Roman" pitchFamily="18" charset="0"/>
            </a:endParaRPr>
          </a:p>
          <a:p>
            <a:pPr algn="just" eaLnBrk="1" hangingPunct="1">
              <a:lnSpc>
                <a:spcPct val="90000"/>
              </a:lnSpc>
            </a:pPr>
            <a:r>
              <a:rPr lang="tr-TR" sz="2800" dirty="0">
                <a:latin typeface="Times New Roman" pitchFamily="18" charset="0"/>
                <a:cs typeface="Times New Roman" pitchFamily="18" charset="0"/>
              </a:rPr>
              <a:t>Hakk’ı zikre istiğfar ile başlanır.</a:t>
            </a:r>
          </a:p>
          <a:p>
            <a:pPr algn="just" eaLnBrk="1" hangingPunct="1">
              <a:lnSpc>
                <a:spcPct val="90000"/>
              </a:lnSpc>
              <a:buFont typeface="Arial" charset="0"/>
              <a:buNone/>
            </a:pP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Estağfirullah</a:t>
            </a:r>
            <a:r>
              <a:rPr lang="tr-TR" sz="2800" dirty="0">
                <a:latin typeface="Times New Roman" pitchFamily="18" charset="0"/>
                <a:cs typeface="Times New Roman" pitchFamily="18" charset="0"/>
              </a:rPr>
              <a:t> el-Azim </a:t>
            </a:r>
            <a:r>
              <a:rPr lang="tr-TR" sz="2800" dirty="0" err="1">
                <a:latin typeface="Times New Roman" pitchFamily="18" charset="0"/>
                <a:cs typeface="Times New Roman" pitchFamily="18" charset="0"/>
              </a:rPr>
              <a:t>ellezi</a:t>
            </a:r>
            <a:r>
              <a:rPr lang="tr-TR" sz="2800" dirty="0">
                <a:latin typeface="Times New Roman" pitchFamily="18" charset="0"/>
                <a:cs typeface="Times New Roman" pitchFamily="18" charset="0"/>
              </a:rPr>
              <a:t> la ilahe illa </a:t>
            </a:r>
            <a:r>
              <a:rPr lang="tr-TR" sz="2800" dirty="0" err="1">
                <a:latin typeface="Times New Roman" pitchFamily="18" charset="0"/>
                <a:cs typeface="Times New Roman" pitchFamily="18" charset="0"/>
              </a:rPr>
              <a:t>hüve’l</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hayyu’l</a:t>
            </a:r>
            <a:r>
              <a:rPr lang="tr-TR" sz="2800" dirty="0">
                <a:latin typeface="Times New Roman" pitchFamily="18" charset="0"/>
                <a:cs typeface="Times New Roman" pitchFamily="18" charset="0"/>
              </a:rPr>
              <a:t> kayyum ve </a:t>
            </a:r>
            <a:r>
              <a:rPr lang="tr-TR" sz="2800" dirty="0" err="1">
                <a:latin typeface="Times New Roman" pitchFamily="18" charset="0"/>
                <a:cs typeface="Times New Roman" pitchFamily="18" charset="0"/>
              </a:rPr>
              <a:t>etübü</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ileyh</a:t>
            </a:r>
            <a:r>
              <a:rPr lang="tr-TR" sz="2800" dirty="0" smtClean="0">
                <a:latin typeface="Times New Roman" pitchFamily="18" charset="0"/>
                <a:cs typeface="Times New Roman" pitchFamily="18" charset="0"/>
              </a:rPr>
              <a:t>”</a:t>
            </a:r>
            <a:endParaRPr lang="tr-TR" sz="2800" dirty="0">
              <a:latin typeface="Times New Roman" pitchFamily="18" charset="0"/>
              <a:cs typeface="Times New Roman" pitchFamily="18" charset="0"/>
            </a:endParaRPr>
          </a:p>
          <a:p>
            <a:pPr algn="just" eaLnBrk="1" hangingPunct="1">
              <a:lnSpc>
                <a:spcPct val="90000"/>
              </a:lnSpc>
            </a:pPr>
            <a:r>
              <a:rPr lang="tr-TR" sz="2800" dirty="0">
                <a:latin typeface="Times New Roman" pitchFamily="18" charset="0"/>
                <a:cs typeface="Times New Roman" pitchFamily="18" charset="0"/>
              </a:rPr>
              <a:t>Daha sonra 100 kere salavat getirilir.</a:t>
            </a:r>
          </a:p>
          <a:p>
            <a:pPr algn="just" eaLnBrk="1" hangingPunct="1">
              <a:lnSpc>
                <a:spcPct val="90000"/>
              </a:lnSpc>
              <a:buFont typeface="Arial" charset="0"/>
              <a:buNone/>
            </a:pP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Allahümme</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salli</a:t>
            </a:r>
            <a:r>
              <a:rPr lang="tr-TR" sz="2800" dirty="0">
                <a:latin typeface="Times New Roman" pitchFamily="18" charset="0"/>
                <a:cs typeface="Times New Roman" pitchFamily="18" charset="0"/>
              </a:rPr>
              <a:t> ala </a:t>
            </a:r>
            <a:r>
              <a:rPr lang="tr-TR" sz="2800" dirty="0" err="1">
                <a:latin typeface="Times New Roman" pitchFamily="18" charset="0"/>
                <a:cs typeface="Times New Roman" pitchFamily="18" charset="0"/>
              </a:rPr>
              <a:t>seyyidina</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Muhammadin</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abdike</a:t>
            </a:r>
            <a:r>
              <a:rPr lang="tr-TR" sz="2800" dirty="0">
                <a:latin typeface="Times New Roman" pitchFamily="18" charset="0"/>
                <a:cs typeface="Times New Roman" pitchFamily="18" charset="0"/>
              </a:rPr>
              <a:t> ve </a:t>
            </a:r>
            <a:r>
              <a:rPr lang="tr-TR" sz="2800" dirty="0" err="1">
                <a:latin typeface="Times New Roman" pitchFamily="18" charset="0"/>
                <a:cs typeface="Times New Roman" pitchFamily="18" charset="0"/>
              </a:rPr>
              <a:t>nebiyyike</a:t>
            </a:r>
            <a:r>
              <a:rPr lang="tr-TR" sz="2800" dirty="0">
                <a:latin typeface="Times New Roman" pitchFamily="18" charset="0"/>
                <a:cs typeface="Times New Roman" pitchFamily="18" charset="0"/>
              </a:rPr>
              <a:t> ve </a:t>
            </a:r>
            <a:r>
              <a:rPr lang="tr-TR" sz="2800" dirty="0" err="1">
                <a:latin typeface="Times New Roman" pitchFamily="18" charset="0"/>
                <a:cs typeface="Times New Roman" pitchFamily="18" charset="0"/>
              </a:rPr>
              <a:t>rasulik</a:t>
            </a:r>
            <a:r>
              <a:rPr lang="tr-TR" sz="2800" dirty="0">
                <a:latin typeface="Times New Roman" pitchFamily="18" charset="0"/>
                <a:cs typeface="Times New Roman" pitchFamily="18" charset="0"/>
              </a:rPr>
              <a:t>” </a:t>
            </a:r>
          </a:p>
          <a:p>
            <a:pPr>
              <a:lnSpc>
                <a:spcPct val="90000"/>
              </a:lnSpc>
            </a:pPr>
            <a:endParaRPr lang="tr-TR" sz="2800" dirty="0"/>
          </a:p>
          <a:p>
            <a:pPr eaLnBrk="1" hangingPunct="1">
              <a:lnSpc>
                <a:spcPct val="90000"/>
              </a:lnSpc>
              <a:buFont typeface="Arial" charset="0"/>
              <a:buNone/>
            </a:pPr>
            <a:endParaRPr lang="tr-TR" sz="2800" dirty="0">
              <a:latin typeface="Times New Roman" pitchFamily="18" charset="0"/>
              <a:cs typeface="Times New Roman" pitchFamily="18" charset="0"/>
            </a:endParaRPr>
          </a:p>
          <a:p>
            <a:pPr eaLnBrk="1" hangingPunct="1">
              <a:lnSpc>
                <a:spcPct val="90000"/>
              </a:lnSpc>
              <a:buFont typeface="Arial" charset="0"/>
              <a:buNone/>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82386821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3312" y="452718"/>
            <a:ext cx="8947522" cy="1400530"/>
          </a:xfrm>
        </p:spPr>
        <p:txBody>
          <a:bodyPr/>
          <a:lstStyle/>
          <a:p>
            <a:r>
              <a:rPr lang="tr-TR" dirty="0" smtClean="0">
                <a:solidFill>
                  <a:srgbClr val="C00000"/>
                </a:solidFill>
                <a:latin typeface="Times New Roman" pitchFamily="18" charset="0"/>
                <a:cs typeface="Times New Roman" pitchFamily="18" charset="0"/>
              </a:rPr>
              <a:t>ZİKİR</a:t>
            </a:r>
            <a:endParaRPr lang="tr-TR" dirty="0"/>
          </a:p>
        </p:txBody>
      </p:sp>
      <p:sp>
        <p:nvSpPr>
          <p:cNvPr id="37890" name="1 İçerik Yer Tutucusu"/>
          <p:cNvSpPr>
            <a:spLocks noGrp="1"/>
          </p:cNvSpPr>
          <p:nvPr>
            <p:ph idx="1"/>
          </p:nvPr>
        </p:nvSpPr>
        <p:spPr>
          <a:xfrm>
            <a:off x="1103312" y="1543988"/>
            <a:ext cx="8946541" cy="4704412"/>
          </a:xfrm>
        </p:spPr>
        <p:txBody>
          <a:bodyPr>
            <a:normAutofit/>
          </a:bodyPr>
          <a:lstStyle/>
          <a:p>
            <a:pPr algn="just" eaLnBrk="1" hangingPunct="1"/>
            <a:r>
              <a:rPr lang="tr-TR" sz="2800" dirty="0" err="1">
                <a:latin typeface="Times New Roman" pitchFamily="18" charset="0"/>
                <a:cs typeface="Times New Roman" pitchFamily="18" charset="0"/>
              </a:rPr>
              <a:t>Halvetiyye</a:t>
            </a:r>
            <a:r>
              <a:rPr lang="tr-TR" sz="2800" dirty="0">
                <a:latin typeface="Times New Roman" pitchFamily="18" charset="0"/>
                <a:cs typeface="Times New Roman" pitchFamily="18" charset="0"/>
              </a:rPr>
              <a:t> tarikatında topluca zikir haftanın belli günlerinde ve tekkelerde sesli olarak icra edilir. Buna “Devran” ve “</a:t>
            </a:r>
            <a:r>
              <a:rPr lang="tr-TR" sz="2800" dirty="0" err="1">
                <a:latin typeface="Times New Roman" pitchFamily="18" charset="0"/>
                <a:cs typeface="Times New Roman" pitchFamily="18" charset="0"/>
              </a:rPr>
              <a:t>Darb</a:t>
            </a:r>
            <a:r>
              <a:rPr lang="tr-TR" sz="2800" dirty="0">
                <a:latin typeface="Times New Roman" pitchFamily="18" charset="0"/>
                <a:cs typeface="Times New Roman" pitchFamily="18" charset="0"/>
              </a:rPr>
              <a:t>-ı Esma” denir.</a:t>
            </a:r>
          </a:p>
          <a:p>
            <a:pPr algn="just" eaLnBrk="1" hangingPunct="1"/>
            <a:r>
              <a:rPr lang="tr-TR" sz="2800" dirty="0" smtClean="0">
                <a:latin typeface="Times New Roman" pitchFamily="18" charset="0"/>
                <a:cs typeface="Times New Roman" pitchFamily="18" charset="0"/>
              </a:rPr>
              <a:t>Devranda </a:t>
            </a:r>
            <a:r>
              <a:rPr lang="tr-TR" sz="2800" dirty="0">
                <a:latin typeface="Times New Roman" pitchFamily="18" charset="0"/>
                <a:cs typeface="Times New Roman" pitchFamily="18" charset="0"/>
              </a:rPr>
              <a:t>tarikat müntesibi olanlar zikir halkasının sağ tarafına, müntesibi olmayanlar sol tarafına sıralanır.</a:t>
            </a:r>
          </a:p>
          <a:p>
            <a:pPr algn="just"/>
            <a:r>
              <a:rPr lang="tr-TR" sz="2800" dirty="0" smtClean="0">
                <a:latin typeface="Times New Roman" panose="02020603050405020304" pitchFamily="18" charset="0"/>
                <a:cs typeface="Times New Roman" panose="02020603050405020304" pitchFamily="18" charset="0"/>
              </a:rPr>
              <a:t>Devran </a:t>
            </a:r>
            <a:r>
              <a:rPr lang="tr-TR" sz="2800" dirty="0">
                <a:latin typeface="Times New Roman" panose="02020603050405020304" pitchFamily="18" charset="0"/>
                <a:cs typeface="Times New Roman" panose="02020603050405020304" pitchFamily="18" charset="0"/>
              </a:rPr>
              <a:t>Zikri: Dönerek yapılan zikir anlamına gelir. Derviş bir eliyle yanındakinin belini diğeri ile diğer yanındakinin omzunu tutar ve iç içe halka oluşturarak zikir ederler. El ele tutuşma kol kola girme de olur.</a:t>
            </a:r>
          </a:p>
          <a:p>
            <a:pPr eaLnBrk="1" hangingPunct="1"/>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306022"/>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Başlık"/>
          <p:cNvSpPr>
            <a:spLocks noGrp="1"/>
          </p:cNvSpPr>
          <p:nvPr>
            <p:ph type="title"/>
          </p:nvPr>
        </p:nvSpPr>
        <p:spPr>
          <a:xfrm>
            <a:off x="1881188" y="429208"/>
            <a:ext cx="8229600" cy="1492898"/>
          </a:xfrm>
        </p:spPr>
        <p:txBody>
          <a:bodyPr/>
          <a:lstStyle/>
          <a:p>
            <a:pPr algn="ctr" eaLnBrk="1" hangingPunct="1"/>
            <a:r>
              <a:rPr lang="tr-TR" sz="2800" b="1" dirty="0">
                <a:ln>
                  <a:noFill/>
                </a:ln>
                <a:solidFill>
                  <a:schemeClr val="tx1"/>
                </a:solidFill>
                <a:latin typeface="Times New Roman" pitchFamily="18" charset="0"/>
                <a:cs typeface="Times New Roman" pitchFamily="18" charset="0"/>
              </a:rPr>
              <a:t>Oturarak bir halka oluşturan müritler, zikre ayakta sağa ve sola yürüyerek devam ederler</a:t>
            </a:r>
            <a:r>
              <a:rPr lang="tr-TR" sz="2800" dirty="0">
                <a:ln>
                  <a:noFill/>
                </a:ln>
                <a:solidFill>
                  <a:schemeClr val="tx1"/>
                </a:solidFill>
                <a:latin typeface="Times New Roman" pitchFamily="18" charset="0"/>
                <a:cs typeface="Times New Roman" pitchFamily="18" charset="0"/>
              </a:rPr>
              <a:t>.</a:t>
            </a:r>
          </a:p>
        </p:txBody>
      </p:sp>
      <p:pic>
        <p:nvPicPr>
          <p:cNvPr id="38914" name="4 İçerik Yer Tutucusu" descr="imagesCAOEWCEW.jpg"/>
          <p:cNvPicPr>
            <a:picLocks noGrp="1" noChangeAspect="1"/>
          </p:cNvPicPr>
          <p:nvPr>
            <p:ph sz="half" idx="1"/>
          </p:nvPr>
        </p:nvPicPr>
        <p:blipFill>
          <a:blip r:embed="rId2" cstate="print"/>
          <a:stretch>
            <a:fillRect/>
          </a:stretch>
        </p:blipFill>
        <p:spPr>
          <a:xfrm>
            <a:off x="2043403" y="2519265"/>
            <a:ext cx="4264090" cy="3526972"/>
          </a:xfrm>
        </p:spPr>
      </p:pic>
      <p:pic>
        <p:nvPicPr>
          <p:cNvPr id="38915" name="7 İçerik Yer Tutucusu" descr="imagesCA73NG30.jpg"/>
          <p:cNvPicPr>
            <a:picLocks noGrp="1" noChangeAspect="1"/>
          </p:cNvPicPr>
          <p:nvPr>
            <p:ph sz="half" idx="2"/>
          </p:nvPr>
        </p:nvPicPr>
        <p:blipFill>
          <a:blip r:embed="rId3" cstate="print"/>
          <a:stretch>
            <a:fillRect/>
          </a:stretch>
        </p:blipFill>
        <p:spPr>
          <a:xfrm>
            <a:off x="7063273" y="2519265"/>
            <a:ext cx="3881535" cy="3405674"/>
          </a:xfrm>
        </p:spPr>
      </p:pic>
    </p:spTree>
    <p:extLst>
      <p:ext uri="{BB962C8B-B14F-4D97-AF65-F5344CB8AC3E}">
        <p14:creationId xmlns:p14="http://schemas.microsoft.com/office/powerpoint/2010/main" val="1919629150"/>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zikirstadym.jpg"/>
          <p:cNvPicPr>
            <a:picLocks noGrp="1" noChangeAspect="1"/>
          </p:cNvPicPr>
          <p:nvPr>
            <p:ph sz="half" idx="1"/>
          </p:nvPr>
        </p:nvPicPr>
        <p:blipFill>
          <a:blip r:embed="rId2" cstate="print"/>
          <a:stretch>
            <a:fillRect/>
          </a:stretch>
        </p:blipFill>
        <p:spPr>
          <a:xfrm>
            <a:off x="1130054" y="887821"/>
            <a:ext cx="9581513" cy="5056910"/>
          </a:xfrm>
        </p:spPr>
      </p:pic>
    </p:spTree>
    <p:extLst>
      <p:ext uri="{BB962C8B-B14F-4D97-AF65-F5344CB8AC3E}">
        <p14:creationId xmlns:p14="http://schemas.microsoft.com/office/powerpoint/2010/main" val="1405922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93102" y="182562"/>
            <a:ext cx="10021078" cy="1389063"/>
          </a:xfrm>
        </p:spPr>
        <p:txBody>
          <a:bodyPr>
            <a:normAutofit/>
          </a:bodyPr>
          <a:lstStyle/>
          <a:p>
            <a:pPr algn="just" eaLnBrk="1" hangingPunct="1"/>
            <a:r>
              <a:rPr lang="tr-TR" sz="2800" b="1" dirty="0">
                <a:ln>
                  <a:noFill/>
                </a:ln>
                <a:solidFill>
                  <a:schemeClr val="tx1"/>
                </a:solidFill>
                <a:latin typeface="Times New Roman" pitchFamily="18" charset="0"/>
                <a:cs typeface="Times New Roman" pitchFamily="18" charset="0"/>
              </a:rPr>
              <a:t>Devranda ilahiler de okunur. Zikir yapılırken musikiye önem verilir ve başta ney, kudüm ve def olmak üzere çeşitli musiki aletleri kullanılır.</a:t>
            </a:r>
          </a:p>
        </p:txBody>
      </p:sp>
      <p:pic>
        <p:nvPicPr>
          <p:cNvPr id="39938" name="4 İçerik Yer Tutucusu" descr="untitled (2).png"/>
          <p:cNvPicPr>
            <a:picLocks noGrp="1" noChangeAspect="1"/>
          </p:cNvPicPr>
          <p:nvPr>
            <p:ph sz="half" idx="1"/>
          </p:nvPr>
        </p:nvPicPr>
        <p:blipFill>
          <a:blip r:embed="rId2" cstate="print"/>
          <a:stretch>
            <a:fillRect/>
          </a:stretch>
        </p:blipFill>
        <p:spPr>
          <a:xfrm>
            <a:off x="3436144" y="3151187"/>
            <a:ext cx="2619375" cy="1743075"/>
          </a:xfrm>
        </p:spPr>
      </p:pic>
      <p:pic>
        <p:nvPicPr>
          <p:cNvPr id="39939" name="5 İçerik Yer Tutucusu" descr="untitled (3).png"/>
          <p:cNvPicPr>
            <a:picLocks noGrp="1" noChangeAspect="1"/>
          </p:cNvPicPr>
          <p:nvPr>
            <p:ph sz="half" idx="2"/>
          </p:nvPr>
        </p:nvPicPr>
        <p:blipFill>
          <a:blip r:embed="rId3" cstate="print"/>
          <a:stretch>
            <a:fillRect/>
          </a:stretch>
        </p:blipFill>
        <p:spPr>
          <a:xfrm>
            <a:off x="8290719" y="2933700"/>
            <a:ext cx="2114550" cy="2162175"/>
          </a:xfrm>
        </p:spPr>
      </p:pic>
      <p:pic>
        <p:nvPicPr>
          <p:cNvPr id="39940" name="6 Resim" descr="untitled.png"/>
          <p:cNvPicPr>
            <a:picLocks noChangeAspect="1"/>
          </p:cNvPicPr>
          <p:nvPr/>
        </p:nvPicPr>
        <p:blipFill>
          <a:blip r:embed="rId4" cstate="print"/>
          <a:srcRect/>
          <a:stretch>
            <a:fillRect/>
          </a:stretch>
        </p:blipFill>
        <p:spPr bwMode="auto">
          <a:xfrm>
            <a:off x="4783209" y="1720850"/>
            <a:ext cx="2092325" cy="4711700"/>
          </a:xfrm>
          <a:prstGeom prst="rect">
            <a:avLst/>
          </a:prstGeom>
          <a:noFill/>
          <a:ln w="9525">
            <a:noFill/>
            <a:miter lim="800000"/>
            <a:headEnd/>
            <a:tailEnd/>
          </a:ln>
        </p:spPr>
      </p:pic>
    </p:spTree>
    <p:extLst>
      <p:ext uri="{BB962C8B-B14F-4D97-AF65-F5344CB8AC3E}">
        <p14:creationId xmlns:p14="http://schemas.microsoft.com/office/powerpoint/2010/main" val="1658993419"/>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C00000"/>
                </a:solidFill>
                <a:latin typeface="Times New Roman" pitchFamily="18" charset="0"/>
                <a:cs typeface="Times New Roman" pitchFamily="18" charset="0"/>
              </a:rPr>
              <a:t>HALVETİLİĞİN TÜRK TOPLUMU AÇISINDAN ÖNEMİ</a:t>
            </a:r>
            <a:endParaRPr lang="tr-TR" dirty="0">
              <a:solidFill>
                <a:srgbClr val="C00000"/>
              </a:solidFill>
            </a:endParaRPr>
          </a:p>
        </p:txBody>
      </p:sp>
      <p:sp>
        <p:nvSpPr>
          <p:cNvPr id="3" name="2 Alt Başlık"/>
          <p:cNvSpPr>
            <a:spLocks noGrp="1"/>
          </p:cNvSpPr>
          <p:nvPr>
            <p:ph idx="1"/>
          </p:nvPr>
        </p:nvSpPr>
        <p:spPr>
          <a:xfrm>
            <a:off x="1103312" y="2052918"/>
            <a:ext cx="9329842" cy="4195481"/>
          </a:xfrm>
        </p:spPr>
        <p:txBody>
          <a:bodyPr rtlCol="0">
            <a:noAutofit/>
          </a:bodyPr>
          <a:lstStyle/>
          <a:p>
            <a:pPr algn="just">
              <a:lnSpc>
                <a:spcPct val="150000"/>
              </a:lnSpc>
              <a:buClr>
                <a:schemeClr val="accent1">
                  <a:lumMod val="75000"/>
                </a:schemeClr>
              </a:buClr>
              <a:defRPr/>
            </a:pPr>
            <a:r>
              <a:rPr lang="tr-TR" sz="2800" dirty="0" err="1">
                <a:latin typeface="Times New Roman" pitchFamily="18" charset="0"/>
                <a:cs typeface="Times New Roman" pitchFamily="18" charset="0"/>
              </a:rPr>
              <a:t>Halvetilik</a:t>
            </a:r>
            <a:r>
              <a:rPr lang="tr-TR" sz="2800" dirty="0">
                <a:latin typeface="Times New Roman" pitchFamily="18" charset="0"/>
                <a:cs typeface="Times New Roman" pitchFamily="18" charset="0"/>
              </a:rPr>
              <a:t> Türk toplumuna etki eden tarikatlardandır. </a:t>
            </a:r>
          </a:p>
          <a:p>
            <a:pPr algn="just">
              <a:lnSpc>
                <a:spcPct val="150000"/>
              </a:lnSpc>
              <a:buClr>
                <a:schemeClr val="accent1">
                  <a:lumMod val="75000"/>
                </a:schemeClr>
              </a:buClr>
              <a:defRPr/>
            </a:pPr>
            <a:r>
              <a:rPr lang="tr-TR" sz="2800" dirty="0">
                <a:latin typeface="Times New Roman" pitchFamily="18" charset="0"/>
                <a:cs typeface="Times New Roman" pitchFamily="18" charset="0"/>
              </a:rPr>
              <a:t>Asırlarca her sınıftan insana hitap eden ve müntesipleri arasında çeşitli meslekten insanların bulunduğu bir gönül mektebi vazifesi görmüştür. </a:t>
            </a:r>
          </a:p>
          <a:p>
            <a:pPr algn="just">
              <a:lnSpc>
                <a:spcPct val="150000"/>
              </a:lnSpc>
              <a:buClr>
                <a:schemeClr val="accent1">
                  <a:lumMod val="75000"/>
                </a:schemeClr>
              </a:buClr>
              <a:defRPr/>
            </a:pPr>
            <a:r>
              <a:rPr lang="tr-TR" sz="2800" dirty="0">
                <a:latin typeface="Times New Roman" pitchFamily="18" charset="0"/>
                <a:cs typeface="Times New Roman" pitchFamily="18" charset="0"/>
              </a:rPr>
              <a:t>İnsanları manevi-ahlaki yönden eğiterek Allah yoluna </a:t>
            </a:r>
            <a:r>
              <a:rPr lang="tr-TR" sz="2800" dirty="0" err="1">
                <a:latin typeface="Times New Roman" pitchFamily="18" charset="0"/>
                <a:cs typeface="Times New Roman" pitchFamily="18" charset="0"/>
              </a:rPr>
              <a:t>sevketmiştir</a:t>
            </a:r>
            <a:r>
              <a:rPr lang="tr-TR" sz="2800" dirty="0">
                <a:latin typeface="Times New Roman" pitchFamily="18" charset="0"/>
                <a:cs typeface="Times New Roman" pitchFamily="18" charset="0"/>
              </a:rPr>
              <a:t>.</a:t>
            </a:r>
          </a:p>
          <a:p>
            <a:pPr algn="just">
              <a:lnSpc>
                <a:spcPct val="150000"/>
              </a:lnSpc>
              <a:buClr>
                <a:schemeClr val="accent1">
                  <a:lumMod val="75000"/>
                </a:schemeClr>
              </a:buClr>
              <a:defRPr/>
            </a:pPr>
            <a:endParaRPr lang="tr-TR" sz="2800" dirty="0">
              <a:latin typeface="Times New Roman" pitchFamily="18" charset="0"/>
              <a:cs typeface="Times New Roman" pitchFamily="18" charset="0"/>
            </a:endParaRPr>
          </a:p>
          <a:p>
            <a:pPr algn="just" eaLnBrk="1" fontAlgn="auto" hangingPunct="1">
              <a:lnSpc>
                <a:spcPct val="220000"/>
              </a:lnSpc>
              <a:buClr>
                <a:schemeClr val="accent1">
                  <a:lumMod val="75000"/>
                </a:schemeClr>
              </a:buClr>
              <a:buFont typeface="Arial"/>
              <a:buNone/>
              <a:defRPr/>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3697490858"/>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8294" y="452718"/>
            <a:ext cx="8772540" cy="1400530"/>
          </a:xfrm>
        </p:spPr>
        <p:txBody>
          <a:bodyPr/>
          <a:lstStyle/>
          <a:p>
            <a:endParaRPr lang="tr-TR" dirty="0"/>
          </a:p>
        </p:txBody>
      </p:sp>
      <p:sp>
        <p:nvSpPr>
          <p:cNvPr id="3" name="2 İçerik Yer Tutucusu"/>
          <p:cNvSpPr>
            <a:spLocks noGrp="1"/>
          </p:cNvSpPr>
          <p:nvPr>
            <p:ph idx="1"/>
          </p:nvPr>
        </p:nvSpPr>
        <p:spPr>
          <a:xfrm>
            <a:off x="1278294" y="2053653"/>
            <a:ext cx="9529614" cy="4365808"/>
          </a:xfrm>
        </p:spPr>
        <p:txBody>
          <a:bodyPr>
            <a:normAutofit/>
          </a:bodyPr>
          <a:lstStyle/>
          <a:p>
            <a:pPr algn="just" eaLnBrk="1" hangingPunct="1">
              <a:buNone/>
            </a:pPr>
            <a:endParaRPr lang="tr-TR" sz="2800" dirty="0">
              <a:latin typeface="Times New Roman" pitchFamily="18" charset="0"/>
              <a:cs typeface="Times New Roman" pitchFamily="18" charset="0"/>
            </a:endParaRPr>
          </a:p>
          <a:p>
            <a:pPr algn="just"/>
            <a:r>
              <a:rPr lang="tr-TR" sz="2800" dirty="0" err="1">
                <a:latin typeface="Times New Roman" pitchFamily="18" charset="0"/>
                <a:cs typeface="Times New Roman" pitchFamily="18" charset="0"/>
              </a:rPr>
              <a:t>Halvetiyyenin</a:t>
            </a:r>
            <a:r>
              <a:rPr lang="tr-TR" sz="2800" dirty="0">
                <a:latin typeface="Times New Roman" pitchFamily="18" charset="0"/>
                <a:cs typeface="Times New Roman" pitchFamily="18" charset="0"/>
              </a:rPr>
              <a:t> birçok kolu </a:t>
            </a:r>
            <a:r>
              <a:rPr lang="tr-TR" sz="2800" b="1" dirty="0" err="1">
                <a:latin typeface="Times New Roman" pitchFamily="18" charset="0"/>
                <a:cs typeface="Times New Roman" pitchFamily="18" charset="0"/>
              </a:rPr>
              <a:t>İbn</a:t>
            </a:r>
            <a:r>
              <a:rPr lang="tr-TR" sz="2800" b="1" dirty="0">
                <a:latin typeface="Times New Roman" pitchFamily="18" charset="0"/>
                <a:cs typeface="Times New Roman" pitchFamily="18" charset="0"/>
              </a:rPr>
              <a:t> Arabi</a:t>
            </a:r>
            <a:r>
              <a:rPr lang="tr-TR" sz="2800" dirty="0">
                <a:latin typeface="Times New Roman" pitchFamily="18" charset="0"/>
                <a:cs typeface="Times New Roman" pitchFamily="18" charset="0"/>
              </a:rPr>
              <a:t>’nin  </a:t>
            </a:r>
            <a:r>
              <a:rPr lang="tr-TR" sz="2800" b="1" dirty="0">
                <a:latin typeface="Times New Roman" pitchFamily="18" charset="0"/>
                <a:cs typeface="Times New Roman" pitchFamily="18" charset="0"/>
              </a:rPr>
              <a:t>Vahdet-i </a:t>
            </a:r>
            <a:r>
              <a:rPr lang="tr-TR" sz="2800" b="1" dirty="0" err="1">
                <a:latin typeface="Times New Roman" pitchFamily="18" charset="0"/>
                <a:cs typeface="Times New Roman" pitchFamily="18" charset="0"/>
              </a:rPr>
              <a:t>Vücud</a:t>
            </a:r>
            <a:r>
              <a:rPr lang="tr-TR" sz="2800" b="1" dirty="0">
                <a:latin typeface="Times New Roman" pitchFamily="18" charset="0"/>
                <a:cs typeface="Times New Roman" pitchFamily="18" charset="0"/>
              </a:rPr>
              <a:t> </a:t>
            </a:r>
            <a:r>
              <a:rPr lang="tr-TR" sz="2800" dirty="0">
                <a:latin typeface="Times New Roman" pitchFamily="18" charset="0"/>
                <a:cs typeface="Times New Roman" pitchFamily="18" charset="0"/>
              </a:rPr>
              <a:t>görüşünden etkilenmiştir. İslam kültür tarihinde Türklük rengi ağır basan ve 40’a yakın şubesi bulunan tarikat </a:t>
            </a:r>
            <a:r>
              <a:rPr lang="tr-TR" sz="2800" dirty="0" smtClean="0">
                <a:latin typeface="Times New Roman" pitchFamily="18" charset="0"/>
                <a:cs typeface="Times New Roman" pitchFamily="18" charset="0"/>
              </a:rPr>
              <a:t>Sünni </a:t>
            </a:r>
            <a:r>
              <a:rPr lang="tr-TR" sz="2800" dirty="0" smtClean="0">
                <a:latin typeface="Times New Roman" pitchFamily="18" charset="0"/>
                <a:cs typeface="Times New Roman" pitchFamily="18" charset="0"/>
              </a:rPr>
              <a:t>karakterlidir. </a:t>
            </a: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4169789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2 Alt Başlık"/>
          <p:cNvSpPr>
            <a:spLocks noGrp="1"/>
          </p:cNvSpPr>
          <p:nvPr>
            <p:ph idx="1"/>
          </p:nvPr>
        </p:nvSpPr>
        <p:spPr>
          <a:xfrm>
            <a:off x="1324947" y="1138335"/>
            <a:ext cx="10179665" cy="4887711"/>
          </a:xfrm>
        </p:spPr>
        <p:txBody>
          <a:bodyPr>
            <a:noAutofit/>
          </a:bodyPr>
          <a:lstStyle/>
          <a:p>
            <a:pPr marL="0" indent="0" algn="just">
              <a:buNone/>
            </a:pPr>
            <a:endParaRPr lang="tr-TR" sz="2800" dirty="0">
              <a:latin typeface="Times New Roman" pitchFamily="18" charset="0"/>
              <a:cs typeface="Times New Roman" pitchFamily="18" charset="0"/>
            </a:endParaRPr>
          </a:p>
          <a:p>
            <a:pPr algn="just"/>
            <a:r>
              <a:rPr lang="tr-TR" sz="2800" dirty="0" err="1" smtClean="0">
                <a:solidFill>
                  <a:schemeClr val="tx1"/>
                </a:solidFill>
                <a:latin typeface="Times New Roman" pitchFamily="18" charset="0"/>
                <a:cs typeface="Times New Roman" pitchFamily="18" charset="0"/>
              </a:rPr>
              <a:t>Halvetilik</a:t>
            </a:r>
            <a:r>
              <a:rPr lang="tr-TR" sz="2800" dirty="0" smtClean="0">
                <a:solidFill>
                  <a:schemeClr val="tx1"/>
                </a:solidFill>
                <a:latin typeface="Times New Roman" pitchFamily="18" charset="0"/>
                <a:cs typeface="Times New Roman" pitchFamily="18" charset="0"/>
              </a:rPr>
              <a:t>, İbrahim</a:t>
            </a:r>
            <a:r>
              <a:rPr lang="tr-TR" sz="2800" b="0" dirty="0" smtClean="0">
                <a:solidFill>
                  <a:schemeClr val="tx1"/>
                </a:solidFill>
                <a:latin typeface="Times New Roman" pitchFamily="18" charset="0"/>
                <a:cs typeface="Times New Roman" pitchFamily="18" charset="0"/>
              </a:rPr>
              <a:t> </a:t>
            </a:r>
            <a:r>
              <a:rPr lang="tr-TR" sz="2800" dirty="0" err="1">
                <a:solidFill>
                  <a:schemeClr val="tx1"/>
                </a:solidFill>
                <a:latin typeface="Times New Roman" pitchFamily="18" charset="0"/>
                <a:cs typeface="Times New Roman" pitchFamily="18" charset="0"/>
              </a:rPr>
              <a:t>Gülşeni</a:t>
            </a:r>
            <a:r>
              <a:rPr lang="tr-TR" sz="2800" b="0" dirty="0">
                <a:solidFill>
                  <a:schemeClr val="tx1"/>
                </a:solidFill>
                <a:latin typeface="Times New Roman" pitchFamily="18" charset="0"/>
                <a:cs typeface="Times New Roman" pitchFamily="18" charset="0"/>
              </a:rPr>
              <a:t> tarafından </a:t>
            </a:r>
            <a:r>
              <a:rPr lang="tr-TR" sz="2800" dirty="0">
                <a:solidFill>
                  <a:schemeClr val="tx1"/>
                </a:solidFill>
                <a:latin typeface="Times New Roman" pitchFamily="18" charset="0"/>
                <a:cs typeface="Times New Roman" pitchFamily="18" charset="0"/>
              </a:rPr>
              <a:t>Kahire’de</a:t>
            </a:r>
            <a:r>
              <a:rPr lang="tr-TR" sz="2800" b="0" dirty="0">
                <a:solidFill>
                  <a:schemeClr val="tx1"/>
                </a:solidFill>
                <a:latin typeface="Times New Roman" pitchFamily="18" charset="0"/>
                <a:cs typeface="Times New Roman" pitchFamily="18" charset="0"/>
              </a:rPr>
              <a:t> kurulan zaviye ile birlikte Mısırda en yaygın tarikatlar arasına girmiş ve aynı kanalla </a:t>
            </a:r>
            <a:r>
              <a:rPr lang="tr-TR" sz="2800" dirty="0">
                <a:solidFill>
                  <a:schemeClr val="tx1"/>
                </a:solidFill>
                <a:latin typeface="Times New Roman" pitchFamily="18" charset="0"/>
                <a:cs typeface="Times New Roman" pitchFamily="18" charset="0"/>
              </a:rPr>
              <a:t>Sudan, Cezayir, Tunus </a:t>
            </a:r>
            <a:r>
              <a:rPr lang="tr-TR" sz="2800" b="0" dirty="0">
                <a:solidFill>
                  <a:schemeClr val="tx1"/>
                </a:solidFill>
                <a:latin typeface="Times New Roman" pitchFamily="18" charset="0"/>
                <a:cs typeface="Times New Roman" pitchFamily="18" charset="0"/>
              </a:rPr>
              <a:t>ve</a:t>
            </a:r>
            <a:r>
              <a:rPr lang="tr-TR" sz="2800" dirty="0">
                <a:solidFill>
                  <a:schemeClr val="tx1"/>
                </a:solidFill>
                <a:latin typeface="Times New Roman" pitchFamily="18" charset="0"/>
                <a:cs typeface="Times New Roman" pitchFamily="18" charset="0"/>
              </a:rPr>
              <a:t> Hicaz</a:t>
            </a:r>
            <a:r>
              <a:rPr lang="tr-TR" sz="2800" b="0" dirty="0">
                <a:solidFill>
                  <a:schemeClr val="tx1"/>
                </a:solidFill>
                <a:latin typeface="Times New Roman" pitchFamily="18" charset="0"/>
                <a:cs typeface="Times New Roman" pitchFamily="18" charset="0"/>
              </a:rPr>
              <a:t> bölgesine yayılmıştır. </a:t>
            </a:r>
            <a:endParaRPr lang="tr-TR" sz="2800" b="0" dirty="0" smtClean="0">
              <a:solidFill>
                <a:schemeClr val="tx1"/>
              </a:solidFill>
              <a:latin typeface="Times New Roman" pitchFamily="18" charset="0"/>
              <a:cs typeface="Times New Roman" pitchFamily="18" charset="0"/>
            </a:endParaRPr>
          </a:p>
          <a:p>
            <a:pPr algn="just"/>
            <a:r>
              <a:rPr lang="tr-TR" sz="2800" b="0" dirty="0" smtClean="0">
                <a:solidFill>
                  <a:schemeClr val="tx1"/>
                </a:solidFill>
                <a:latin typeface="Times New Roman" pitchFamily="18" charset="0"/>
                <a:cs typeface="Times New Roman" pitchFamily="18" charset="0"/>
              </a:rPr>
              <a:t>Bu </a:t>
            </a:r>
            <a:r>
              <a:rPr lang="tr-TR" sz="2800" b="0" dirty="0">
                <a:solidFill>
                  <a:schemeClr val="tx1"/>
                </a:solidFill>
                <a:latin typeface="Times New Roman" pitchFamily="18" charset="0"/>
                <a:cs typeface="Times New Roman" pitchFamily="18" charset="0"/>
              </a:rPr>
              <a:t>kanaldan </a:t>
            </a:r>
            <a:r>
              <a:rPr lang="tr-TR" sz="2800" dirty="0">
                <a:solidFill>
                  <a:schemeClr val="tx1"/>
                </a:solidFill>
                <a:latin typeface="Times New Roman" pitchFamily="18" charset="0"/>
                <a:cs typeface="Times New Roman" pitchFamily="18" charset="0"/>
              </a:rPr>
              <a:t>Afrika’nın</a:t>
            </a:r>
            <a:r>
              <a:rPr lang="tr-TR" sz="2800" b="0" dirty="0">
                <a:solidFill>
                  <a:schemeClr val="tx1"/>
                </a:solidFill>
                <a:latin typeface="Times New Roman" pitchFamily="18" charset="0"/>
                <a:cs typeface="Times New Roman" pitchFamily="18" charset="0"/>
              </a:rPr>
              <a:t> iç </a:t>
            </a:r>
            <a:r>
              <a:rPr lang="tr-TR" sz="2800" dirty="0" smtClean="0">
                <a:latin typeface="Times New Roman" pitchFamily="18" charset="0"/>
                <a:cs typeface="Times New Roman" pitchFamily="18" charset="0"/>
              </a:rPr>
              <a:t>kesimlerine </a:t>
            </a:r>
            <a:r>
              <a:rPr lang="tr-TR" sz="2800" b="0" dirty="0">
                <a:solidFill>
                  <a:schemeClr val="tx1"/>
                </a:solidFill>
                <a:latin typeface="Times New Roman" pitchFamily="18" charset="0"/>
                <a:cs typeface="Times New Roman" pitchFamily="18" charset="0"/>
              </a:rPr>
              <a:t>yayılan kolları İslam’ın yayılmasında önemli </a:t>
            </a:r>
            <a:r>
              <a:rPr lang="tr-TR" sz="2800" b="0" dirty="0" smtClean="0">
                <a:solidFill>
                  <a:schemeClr val="tx1"/>
                </a:solidFill>
                <a:latin typeface="Times New Roman" pitchFamily="18" charset="0"/>
                <a:cs typeface="Times New Roman" pitchFamily="18" charset="0"/>
              </a:rPr>
              <a:t>rol oynamıştır. </a:t>
            </a:r>
          </a:p>
          <a:p>
            <a:pPr algn="just"/>
            <a:r>
              <a:rPr lang="tr-TR" sz="2800" b="0" dirty="0" smtClean="0">
                <a:solidFill>
                  <a:schemeClr val="tx1"/>
                </a:solidFill>
                <a:latin typeface="Times New Roman" pitchFamily="18" charset="0"/>
                <a:cs typeface="Times New Roman" pitchFamily="18" charset="0"/>
              </a:rPr>
              <a:t> </a:t>
            </a:r>
            <a:r>
              <a:rPr lang="tr-TR" sz="2800" dirty="0">
                <a:latin typeface="Times New Roman" pitchFamily="18" charset="0"/>
                <a:cs typeface="Times New Roman" pitchFamily="18" charset="0"/>
              </a:rPr>
              <a:t>Halvetiliğin </a:t>
            </a:r>
            <a:r>
              <a:rPr lang="tr-TR" sz="2800" dirty="0" smtClean="0">
                <a:latin typeface="Times New Roman" pitchFamily="18" charset="0"/>
                <a:cs typeface="Times New Roman" pitchFamily="18" charset="0"/>
              </a:rPr>
              <a:t>kolları Avrupa, Amerika ve </a:t>
            </a:r>
            <a:r>
              <a:rPr lang="tr-TR" sz="2800" dirty="0" err="1">
                <a:latin typeface="Times New Roman" pitchFamily="18" charset="0"/>
                <a:cs typeface="Times New Roman" pitchFamily="18" charset="0"/>
              </a:rPr>
              <a:t>A</a:t>
            </a:r>
            <a:r>
              <a:rPr lang="tr-TR" sz="2800" dirty="0" err="1" smtClean="0">
                <a:latin typeface="Times New Roman" pitchFamily="18" charset="0"/>
                <a:cs typeface="Times New Roman" pitchFamily="18" charset="0"/>
              </a:rPr>
              <a:t>syada</a:t>
            </a:r>
            <a:r>
              <a:rPr lang="tr-TR" sz="2800" dirty="0" smtClean="0">
                <a:latin typeface="Times New Roman" pitchFamily="18" charset="0"/>
                <a:cs typeface="Times New Roman" pitchFamily="18" charset="0"/>
              </a:rPr>
              <a:t> </a:t>
            </a:r>
            <a:r>
              <a:rPr lang="tr-TR" sz="2800" dirty="0">
                <a:latin typeface="Times New Roman" pitchFamily="18" charset="0"/>
                <a:cs typeface="Times New Roman" pitchFamily="18" charset="0"/>
              </a:rPr>
              <a:t>faaliyetlerini</a:t>
            </a:r>
            <a:r>
              <a:rPr lang="tr-TR" sz="2800" dirty="0" smtClean="0">
                <a:latin typeface="Times New Roman" pitchFamily="18" charset="0"/>
                <a:cs typeface="Times New Roman" pitchFamily="18" charset="0"/>
              </a:rPr>
              <a:t>  </a:t>
            </a:r>
            <a:r>
              <a:rPr lang="tr-TR" sz="2800" dirty="0">
                <a:latin typeface="Times New Roman" pitchFamily="18" charset="0"/>
                <a:cs typeface="Times New Roman" pitchFamily="18" charset="0"/>
              </a:rPr>
              <a:t>devam ettirmektedirler</a:t>
            </a:r>
            <a:r>
              <a:rPr lang="tr-TR" sz="2800" dirty="0" smtClean="0">
                <a:latin typeface="Times New Roman" pitchFamily="18" charset="0"/>
                <a:cs typeface="Times New Roman" pitchFamily="18" charset="0"/>
              </a:rPr>
              <a:t>. Tarikat B</a:t>
            </a:r>
            <a:r>
              <a:rPr lang="tr-TR" sz="2800" dirty="0" smtClean="0">
                <a:solidFill>
                  <a:schemeClr val="tx1"/>
                </a:solidFill>
                <a:latin typeface="Times New Roman" pitchFamily="18" charset="0"/>
                <a:cs typeface="Times New Roman" pitchFamily="18" charset="0"/>
              </a:rPr>
              <a:t>ulgaristan, Yunanistan</a:t>
            </a:r>
            <a:r>
              <a:rPr lang="tr-TR" sz="2800" dirty="0">
                <a:solidFill>
                  <a:schemeClr val="tx1"/>
                </a:solidFill>
                <a:latin typeface="Times New Roman" pitchFamily="18" charset="0"/>
                <a:cs typeface="Times New Roman" pitchFamily="18" charset="0"/>
              </a:rPr>
              <a:t>, Arnavutluk, Bosna Hersek, Endonezya’da</a:t>
            </a:r>
            <a:r>
              <a:rPr lang="tr-TR" sz="2800" b="0" dirty="0">
                <a:solidFill>
                  <a:schemeClr val="tx1"/>
                </a:solidFill>
                <a:latin typeface="Times New Roman" pitchFamily="18" charset="0"/>
                <a:cs typeface="Times New Roman" pitchFamily="18" charset="0"/>
              </a:rPr>
              <a:t> oldukça yaygındır.</a:t>
            </a:r>
          </a:p>
          <a:p>
            <a:pPr algn="ctr" eaLnBrk="1" hangingPunct="1"/>
            <a:endParaRPr lang="tr-TR" sz="2800" dirty="0">
              <a:solidFill>
                <a:schemeClr val="tx1"/>
              </a:solidFill>
              <a:latin typeface="Times New Roman" pitchFamily="18" charset="0"/>
              <a:cs typeface="Times New Roman" pitchFamily="18" charset="0"/>
            </a:endParaRPr>
          </a:p>
          <a:p>
            <a:pPr algn="ctr" eaLnBrk="1" hangingPunct="1"/>
            <a:endParaRPr lang="tr-TR"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45942885"/>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28 İçerik Yer Tutucusu" descr="6_cerrahi_9_ahi.png"/>
          <p:cNvPicPr>
            <a:picLocks noGrp="1" noChangeAspect="1"/>
          </p:cNvPicPr>
          <p:nvPr>
            <p:ph sz="half" idx="2"/>
          </p:nvPr>
        </p:nvPicPr>
        <p:blipFill>
          <a:blip r:embed="rId2" cstate="print"/>
          <a:stretch>
            <a:fillRect/>
          </a:stretch>
        </p:blipFill>
        <p:spPr>
          <a:xfrm>
            <a:off x="1524000" y="0"/>
            <a:ext cx="9144000" cy="6858000"/>
          </a:xfrm>
        </p:spPr>
      </p:pic>
    </p:spTree>
    <p:extLst>
      <p:ext uri="{BB962C8B-B14F-4D97-AF65-F5344CB8AC3E}">
        <p14:creationId xmlns:p14="http://schemas.microsoft.com/office/powerpoint/2010/main" val="2424874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taci_serif_cerrahiyye.jpg"/>
          <p:cNvPicPr>
            <a:picLocks noGrp="1" noChangeAspect="1"/>
          </p:cNvPicPr>
          <p:nvPr>
            <p:ph sz="half" idx="1"/>
          </p:nvPr>
        </p:nvPicPr>
        <p:blipFill>
          <a:blip r:embed="rId2" cstate="print"/>
          <a:stretch>
            <a:fillRect/>
          </a:stretch>
        </p:blipFill>
        <p:spPr>
          <a:xfrm>
            <a:off x="1524000" y="0"/>
            <a:ext cx="4495800" cy="6858000"/>
          </a:xfrm>
        </p:spPr>
      </p:pic>
      <p:pic>
        <p:nvPicPr>
          <p:cNvPr id="36" name="35 İçerik Yer Tutucusu" descr="31248_451957221561_4969923_n.jpg"/>
          <p:cNvPicPr>
            <a:picLocks noGrp="1" noChangeAspect="1"/>
          </p:cNvPicPr>
          <p:nvPr>
            <p:ph sz="half" idx="2"/>
          </p:nvPr>
        </p:nvPicPr>
        <p:blipFill>
          <a:blip r:embed="rId3" cstate="print"/>
          <a:stretch>
            <a:fillRect/>
          </a:stretch>
        </p:blipFill>
        <p:spPr>
          <a:xfrm>
            <a:off x="6024562" y="0"/>
            <a:ext cx="4643438" cy="6858000"/>
          </a:xfrm>
        </p:spPr>
      </p:pic>
    </p:spTree>
    <p:extLst>
      <p:ext uri="{BB962C8B-B14F-4D97-AF65-F5344CB8AC3E}">
        <p14:creationId xmlns:p14="http://schemas.microsoft.com/office/powerpoint/2010/main" val="136857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rgbClr val="C00000"/>
                </a:solidFill>
                <a:latin typeface="Times New Roman" pitchFamily="18" charset="0"/>
                <a:cs typeface="Times New Roman" pitchFamily="18" charset="0"/>
              </a:rPr>
              <a:t>HALVET</a:t>
            </a:r>
            <a:endParaRPr lang="tr-TR" b="1" dirty="0"/>
          </a:p>
        </p:txBody>
      </p:sp>
      <p:sp>
        <p:nvSpPr>
          <p:cNvPr id="3" name="İçerik Yer Tutucusu 2"/>
          <p:cNvSpPr>
            <a:spLocks noGrp="1"/>
          </p:cNvSpPr>
          <p:nvPr>
            <p:ph idx="1"/>
          </p:nvPr>
        </p:nvSpPr>
        <p:spPr>
          <a:xfrm>
            <a:off x="1103312" y="1633929"/>
            <a:ext cx="8946541" cy="4437088"/>
          </a:xfrm>
        </p:spPr>
        <p:txBody>
          <a:bodyPr rtlCol="0">
            <a:normAutofit/>
          </a:bodyPr>
          <a:lstStyle/>
          <a:p>
            <a:pPr algn="just">
              <a:lnSpc>
                <a:spcPct val="150000"/>
              </a:lnSpc>
              <a:buClr>
                <a:schemeClr val="accent1">
                  <a:lumMod val="75000"/>
                </a:schemeClr>
              </a:buClr>
              <a:defRPr/>
            </a:pPr>
            <a:r>
              <a:rPr lang="tr-TR" sz="2800" dirty="0">
                <a:latin typeface="Times New Roman" pitchFamily="18" charset="0"/>
                <a:cs typeface="Times New Roman" pitchFamily="18" charset="0"/>
              </a:rPr>
              <a:t>Bir kimse ile yalnız kalmak manasına gelirken dilimizde ; ıssız yerde yalnız kalma manasındadır. </a:t>
            </a:r>
          </a:p>
          <a:p>
            <a:pPr algn="just">
              <a:lnSpc>
                <a:spcPct val="150000"/>
              </a:lnSpc>
              <a:buClr>
                <a:schemeClr val="accent1">
                  <a:lumMod val="75000"/>
                </a:schemeClr>
              </a:buClr>
              <a:defRPr/>
            </a:pPr>
            <a:r>
              <a:rPr lang="tr-TR" sz="2800" dirty="0">
                <a:latin typeface="Times New Roman" pitchFamily="18" charset="0"/>
                <a:cs typeface="Times New Roman" pitchFamily="18" charset="0"/>
              </a:rPr>
              <a:t>Geniş anlamda halvet, "büsbütün yalnız durmak, tenha yer, tenhada kalma, ibadet,zikir ve riyazet ile meşgul olmak üzere tenha bir hücreye kapanma, manalarına gelir.</a:t>
            </a:r>
          </a:p>
          <a:p>
            <a:pPr algn="just">
              <a:lnSpc>
                <a:spcPct val="150000"/>
              </a:lnSpc>
              <a:buClr>
                <a:schemeClr val="accent1">
                  <a:lumMod val="75000"/>
                </a:schemeClr>
              </a:buClr>
              <a:defRPr/>
            </a:pPr>
            <a:r>
              <a:rPr lang="tr-TR" sz="2800" dirty="0">
                <a:latin typeface="Times New Roman" pitchFamily="18" charset="0"/>
                <a:cs typeface="Times New Roman" pitchFamily="18" charset="0"/>
              </a:rPr>
              <a:t>Tasavvuf literatüründe ise ; ‘’ </a:t>
            </a:r>
            <a:r>
              <a:rPr lang="tr-TR" sz="2800" b="1" u="sng" dirty="0">
                <a:latin typeface="Times New Roman" pitchFamily="18" charset="0"/>
                <a:cs typeface="Times New Roman" pitchFamily="18" charset="0"/>
              </a:rPr>
              <a:t>Çile</a:t>
            </a:r>
            <a:r>
              <a:rPr lang="tr-TR" sz="2800" dirty="0">
                <a:latin typeface="Times New Roman" pitchFamily="18" charset="0"/>
                <a:cs typeface="Times New Roman" pitchFamily="18" charset="0"/>
              </a:rPr>
              <a:t> ‘’  olarak ifade edilir</a:t>
            </a:r>
          </a:p>
          <a:p>
            <a:pPr eaLnBrk="1" fontAlgn="auto" hangingPunct="1">
              <a:buClr>
                <a:schemeClr val="accent1">
                  <a:lumMod val="75000"/>
                </a:schemeClr>
              </a:buClr>
              <a:buFont typeface="Arial"/>
              <a:buChar char="•"/>
              <a:defRPr/>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83273018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Resim 1"/>
          <p:cNvPicPr>
            <a:picLocks noChangeAspect="1"/>
          </p:cNvPicPr>
          <p:nvPr/>
        </p:nvPicPr>
        <p:blipFill>
          <a:blip r:embed="rId2" cstate="print"/>
          <a:srcRect/>
          <a:stretch>
            <a:fillRect/>
          </a:stretch>
        </p:blipFill>
        <p:spPr bwMode="auto">
          <a:xfrm>
            <a:off x="0" y="0"/>
            <a:ext cx="6469063" cy="4362450"/>
          </a:xfrm>
          <a:prstGeom prst="rect">
            <a:avLst/>
          </a:prstGeom>
          <a:noFill/>
          <a:ln w="9525">
            <a:noFill/>
            <a:miter lim="800000"/>
            <a:headEnd/>
            <a:tailEnd/>
          </a:ln>
        </p:spPr>
      </p:pic>
      <p:pic>
        <p:nvPicPr>
          <p:cNvPr id="51202" name="Resim 2"/>
          <p:cNvPicPr>
            <a:picLocks noChangeAspect="1"/>
          </p:cNvPicPr>
          <p:nvPr/>
        </p:nvPicPr>
        <p:blipFill>
          <a:blip r:embed="rId3" cstate="print"/>
          <a:srcRect/>
          <a:stretch>
            <a:fillRect/>
          </a:stretch>
        </p:blipFill>
        <p:spPr bwMode="auto">
          <a:xfrm>
            <a:off x="6469063" y="1893888"/>
            <a:ext cx="5722937" cy="4362450"/>
          </a:xfrm>
          <a:prstGeom prst="rect">
            <a:avLst/>
          </a:prstGeom>
          <a:noFill/>
          <a:ln w="9525">
            <a:noFill/>
            <a:miter lim="800000"/>
            <a:headEnd/>
            <a:tailEnd/>
          </a:ln>
        </p:spPr>
      </p:pic>
      <p:sp>
        <p:nvSpPr>
          <p:cNvPr id="4" name="Unvan 3"/>
          <p:cNvSpPr>
            <a:spLocks noGrp="1"/>
          </p:cNvSpPr>
          <p:nvPr>
            <p:ph type="title"/>
          </p:nvPr>
        </p:nvSpPr>
        <p:spPr>
          <a:xfrm>
            <a:off x="7834313" y="355600"/>
            <a:ext cx="2579687" cy="1336675"/>
          </a:xfrm>
        </p:spPr>
        <p:txBody>
          <a:bodyPr rtlCol="0"/>
          <a:lstStyle/>
          <a:p>
            <a:pPr eaLnBrk="1" fontAlgn="auto" hangingPunct="1">
              <a:spcAft>
                <a:spcPts val="0"/>
              </a:spcAft>
              <a:defRPr/>
            </a:pPr>
            <a:r>
              <a:rPr lang="tr-TR" sz="2800" b="1" dirty="0">
                <a:solidFill>
                  <a:schemeClr val="accent4"/>
                </a:solidFill>
                <a:latin typeface="Times New Roman" pitchFamily="18" charset="0"/>
                <a:cs typeface="Times New Roman" pitchFamily="18" charset="0"/>
              </a:rPr>
              <a:t>ÇİLEHANE</a:t>
            </a:r>
          </a:p>
        </p:txBody>
      </p:sp>
      <p:sp>
        <p:nvSpPr>
          <p:cNvPr id="5" name="Metin Yer Tutucusu 4"/>
          <p:cNvSpPr>
            <a:spLocks noGrp="1"/>
          </p:cNvSpPr>
          <p:nvPr>
            <p:ph type="body" sz="half" idx="2"/>
          </p:nvPr>
        </p:nvSpPr>
        <p:spPr>
          <a:xfrm>
            <a:off x="1484313" y="4776788"/>
            <a:ext cx="2909887" cy="860425"/>
          </a:xfrm>
        </p:spPr>
        <p:txBody>
          <a:bodyPr rtlCol="0">
            <a:noAutofit/>
          </a:bodyPr>
          <a:lstStyle/>
          <a:p>
            <a:pPr eaLnBrk="1" fontAlgn="auto" hangingPunct="1">
              <a:buClr>
                <a:schemeClr val="accent1">
                  <a:lumMod val="75000"/>
                </a:schemeClr>
              </a:buClr>
              <a:buFont typeface="Arial"/>
              <a:buNone/>
              <a:defRPr/>
            </a:pPr>
            <a:r>
              <a:rPr lang="tr-TR" sz="2800" b="1" dirty="0">
                <a:solidFill>
                  <a:schemeClr val="accent4"/>
                </a:solidFill>
                <a:latin typeface="Times New Roman" pitchFamily="18" charset="0"/>
                <a:cs typeface="Times New Roman" pitchFamily="18" charset="0"/>
              </a:rPr>
              <a:t>HÜCRE ODALARI</a:t>
            </a:r>
          </a:p>
        </p:txBody>
      </p:sp>
    </p:spTree>
    <p:extLst>
      <p:ext uri="{BB962C8B-B14F-4D97-AF65-F5344CB8AC3E}">
        <p14:creationId xmlns:p14="http://schemas.microsoft.com/office/powerpoint/2010/main" val="335796763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İçerik Yer Tutucusu 2"/>
          <p:cNvSpPr>
            <a:spLocks noGrp="1"/>
          </p:cNvSpPr>
          <p:nvPr>
            <p:ph idx="1"/>
          </p:nvPr>
        </p:nvSpPr>
        <p:spPr>
          <a:xfrm>
            <a:off x="2094689" y="1026367"/>
            <a:ext cx="8915400" cy="4325019"/>
          </a:xfrm>
        </p:spPr>
        <p:txBody>
          <a:bodyPr>
            <a:noAutofit/>
          </a:bodyPr>
          <a:lstStyle/>
          <a:p>
            <a:pPr algn="just">
              <a:lnSpc>
                <a:spcPct val="150000"/>
              </a:lnSpc>
            </a:pPr>
            <a:r>
              <a:rPr lang="tr-TR" sz="2800" dirty="0">
                <a:latin typeface="Times New Roman" pitchFamily="18" charset="0"/>
                <a:cs typeface="Times New Roman" pitchFamily="18" charset="0"/>
              </a:rPr>
              <a:t>Halvetin tarihi konusunda, bir çok mutasavvıfın kabul ettiği olay, Hz. Peygamber'in, </a:t>
            </a:r>
            <a:r>
              <a:rPr lang="tr-TR" sz="2800" dirty="0" err="1">
                <a:latin typeface="Times New Roman" pitchFamily="18" charset="0"/>
                <a:cs typeface="Times New Roman" pitchFamily="18" charset="0"/>
              </a:rPr>
              <a:t>bi’setten</a:t>
            </a:r>
            <a:r>
              <a:rPr lang="tr-TR" sz="2800" dirty="0">
                <a:latin typeface="Times New Roman" pitchFamily="18" charset="0"/>
                <a:cs typeface="Times New Roman" pitchFamily="18" charset="0"/>
              </a:rPr>
              <a:t> önce </a:t>
            </a:r>
            <a:r>
              <a:rPr lang="tr-TR" sz="2800" dirty="0" err="1">
                <a:latin typeface="Times New Roman" pitchFamily="18" charset="0"/>
                <a:cs typeface="Times New Roman" pitchFamily="18" charset="0"/>
              </a:rPr>
              <a:t>Hira</a:t>
            </a:r>
            <a:r>
              <a:rPr lang="tr-TR" sz="2800" dirty="0">
                <a:latin typeface="Times New Roman" pitchFamily="18" charset="0"/>
                <a:cs typeface="Times New Roman" pitchFamily="18" charset="0"/>
              </a:rPr>
              <a:t> mağarasındaki ibadeti ve yaşantısıdır. Hz. Peygamber, vahye hazırlanış devresinde tam bir halvet hali yaşamaktaydı. </a:t>
            </a:r>
          </a:p>
        </p:txBody>
      </p:sp>
    </p:spTree>
    <p:extLst>
      <p:ext uri="{BB962C8B-B14F-4D97-AF65-F5344CB8AC3E}">
        <p14:creationId xmlns:p14="http://schemas.microsoft.com/office/powerpoint/2010/main" val="272685177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İçerik Yer Tutucusu 2"/>
          <p:cNvSpPr>
            <a:spLocks noGrp="1"/>
          </p:cNvSpPr>
          <p:nvPr>
            <p:ph idx="1"/>
          </p:nvPr>
        </p:nvSpPr>
        <p:spPr>
          <a:xfrm>
            <a:off x="2094689" y="1026368"/>
            <a:ext cx="8915400" cy="3830446"/>
          </a:xfrm>
        </p:spPr>
        <p:txBody>
          <a:bodyPr>
            <a:noAutofit/>
          </a:bodyPr>
          <a:lstStyle/>
          <a:p>
            <a:pPr algn="just">
              <a:lnSpc>
                <a:spcPct val="150000"/>
              </a:lnSpc>
            </a:pPr>
            <a:endParaRPr lang="tr-TR" sz="2800" dirty="0" smtClean="0">
              <a:latin typeface="Times New Roman" pitchFamily="18" charset="0"/>
              <a:cs typeface="Times New Roman" pitchFamily="18" charset="0"/>
            </a:endParaRPr>
          </a:p>
          <a:p>
            <a:pPr algn="just">
              <a:lnSpc>
                <a:spcPct val="150000"/>
              </a:lnSpc>
            </a:pPr>
            <a:r>
              <a:rPr lang="tr-TR" sz="2800" dirty="0" smtClean="0">
                <a:latin typeface="Times New Roman" pitchFamily="18" charset="0"/>
                <a:cs typeface="Times New Roman" pitchFamily="18" charset="0"/>
              </a:rPr>
              <a:t>Mutasavvıflar </a:t>
            </a:r>
            <a:r>
              <a:rPr lang="tr-TR" sz="2800" dirty="0">
                <a:latin typeface="Times New Roman" pitchFamily="18" charset="0"/>
                <a:cs typeface="Times New Roman" pitchFamily="18" charset="0"/>
              </a:rPr>
              <a:t>tarafından </a:t>
            </a:r>
            <a:r>
              <a:rPr lang="tr-TR" sz="2800" dirty="0" err="1">
                <a:latin typeface="Times New Roman" pitchFamily="18" charset="0"/>
                <a:cs typeface="Times New Roman" pitchFamily="18" charset="0"/>
              </a:rPr>
              <a:t>bi'setten</a:t>
            </a:r>
            <a:r>
              <a:rPr lang="tr-TR" sz="2800" dirty="0">
                <a:latin typeface="Times New Roman" pitchFamily="18" charset="0"/>
                <a:cs typeface="Times New Roman" pitchFamily="18" charset="0"/>
              </a:rPr>
              <a:t> önce, Hz. Peygamberin </a:t>
            </a:r>
            <a:r>
              <a:rPr lang="tr-TR" sz="2800" dirty="0" err="1">
                <a:latin typeface="Times New Roman" pitchFamily="18" charset="0"/>
                <a:cs typeface="Times New Roman" pitchFamily="18" charset="0"/>
              </a:rPr>
              <a:t>Hira</a:t>
            </a:r>
            <a:r>
              <a:rPr lang="tr-TR" sz="2800" dirty="0">
                <a:latin typeface="Times New Roman" pitchFamily="18" charset="0"/>
                <a:cs typeface="Times New Roman" pitchFamily="18" charset="0"/>
              </a:rPr>
              <a:t> mağarasında yaptığı bu uzlet ve ibadet hali, tasavvuftaki halvetin tarihi kaynağı olarak nitelendirilir.</a:t>
            </a:r>
          </a:p>
        </p:txBody>
      </p:sp>
    </p:spTree>
    <p:extLst>
      <p:ext uri="{BB962C8B-B14F-4D97-AF65-F5344CB8AC3E}">
        <p14:creationId xmlns:p14="http://schemas.microsoft.com/office/powerpoint/2010/main" val="118439839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1682" y="961053"/>
            <a:ext cx="10412930" cy="5214895"/>
          </a:xfrm>
        </p:spPr>
        <p:txBody>
          <a:bodyPr>
            <a:normAutofit fontScale="85000" lnSpcReduction="10000"/>
          </a:bodyPr>
          <a:lstStyle/>
          <a:p>
            <a:pPr marL="0" indent="0">
              <a:lnSpc>
                <a:spcPct val="150000"/>
              </a:lnSpc>
              <a:buNone/>
            </a:pPr>
            <a:r>
              <a:rPr lang="tr-TR" sz="2800" b="1" dirty="0">
                <a:solidFill>
                  <a:srgbClr val="C00000"/>
                </a:solidFill>
                <a:latin typeface="Times New Roman" pitchFamily="18" charset="0"/>
                <a:cs typeface="Times New Roman" pitchFamily="18" charset="0"/>
              </a:rPr>
              <a:t>	</a:t>
            </a:r>
            <a:r>
              <a:rPr lang="tr-TR" sz="2800" b="1" dirty="0" smtClean="0">
                <a:solidFill>
                  <a:srgbClr val="C00000"/>
                </a:solidFill>
                <a:latin typeface="Times New Roman" pitchFamily="18" charset="0"/>
                <a:cs typeface="Times New Roman" pitchFamily="18" charset="0"/>
              </a:rPr>
              <a:t>HALVETİLİĞİN </a:t>
            </a:r>
            <a:r>
              <a:rPr lang="tr-TR" sz="2800" b="1" dirty="0">
                <a:solidFill>
                  <a:srgbClr val="C00000"/>
                </a:solidFill>
                <a:latin typeface="Times New Roman" pitchFamily="18" charset="0"/>
                <a:cs typeface="Times New Roman" pitchFamily="18" charset="0"/>
              </a:rPr>
              <a:t>TARİHÇESİ</a:t>
            </a:r>
            <a:endParaRPr lang="tr-TR" sz="2800" dirty="0">
              <a:latin typeface="Times New Roman" panose="02020603050405020304" pitchFamily="18" charset="0"/>
              <a:cs typeface="Times New Roman" panose="02020603050405020304" pitchFamily="18" charset="0"/>
            </a:endParaRPr>
          </a:p>
          <a:p>
            <a:pPr>
              <a:lnSpc>
                <a:spcPct val="160000"/>
              </a:lnSpc>
            </a:pPr>
            <a:r>
              <a:rPr lang="tr-TR" sz="3000" dirty="0">
                <a:latin typeface="Times New Roman" panose="02020603050405020304" pitchFamily="18" charset="0"/>
                <a:cs typeface="Times New Roman" panose="02020603050405020304" pitchFamily="18" charset="0"/>
              </a:rPr>
              <a:t>Halvetiliğin bir tarikat adı olarak ortaya çıkışı Ebu Abdullah </a:t>
            </a:r>
            <a:r>
              <a:rPr lang="tr-TR" sz="3000" dirty="0" err="1">
                <a:latin typeface="Times New Roman" panose="02020603050405020304" pitchFamily="18" charset="0"/>
                <a:cs typeface="Times New Roman" panose="02020603050405020304" pitchFamily="18" charset="0"/>
              </a:rPr>
              <a:t>Siraceddin</a:t>
            </a:r>
            <a:r>
              <a:rPr lang="tr-TR" sz="3000" dirty="0">
                <a:latin typeface="Times New Roman" panose="02020603050405020304" pitchFamily="18" charset="0"/>
                <a:cs typeface="Times New Roman" panose="02020603050405020304" pitchFamily="18" charset="0"/>
              </a:rPr>
              <a:t> Ömer bin </a:t>
            </a:r>
            <a:r>
              <a:rPr lang="tr-TR" sz="3000" dirty="0" err="1">
                <a:latin typeface="Times New Roman" panose="02020603050405020304" pitchFamily="18" charset="0"/>
                <a:cs typeface="Times New Roman" panose="02020603050405020304" pitchFamily="18" charset="0"/>
              </a:rPr>
              <a:t>Ekmeleddin</a:t>
            </a:r>
            <a:r>
              <a:rPr lang="tr-TR" sz="3000" dirty="0">
                <a:latin typeface="Times New Roman" panose="02020603050405020304" pitchFamily="18" charset="0"/>
                <a:cs typeface="Times New Roman" panose="02020603050405020304" pitchFamily="18" charset="0"/>
              </a:rPr>
              <a:t> el </a:t>
            </a:r>
            <a:r>
              <a:rPr lang="tr-TR" sz="3000" dirty="0" err="1">
                <a:latin typeface="Times New Roman" panose="02020603050405020304" pitchFamily="18" charset="0"/>
                <a:cs typeface="Times New Roman" panose="02020603050405020304" pitchFamily="18" charset="0"/>
              </a:rPr>
              <a:t>Gilani</a:t>
            </a:r>
            <a:r>
              <a:rPr lang="tr-TR" sz="3000" dirty="0">
                <a:latin typeface="Times New Roman" panose="02020603050405020304" pitchFamily="18" charset="0"/>
                <a:cs typeface="Times New Roman" panose="02020603050405020304" pitchFamily="18" charset="0"/>
              </a:rPr>
              <a:t> el </a:t>
            </a:r>
            <a:r>
              <a:rPr lang="tr-TR" sz="3000" dirty="0" err="1">
                <a:latin typeface="Times New Roman" panose="02020603050405020304" pitchFamily="18" charset="0"/>
                <a:cs typeface="Times New Roman" panose="02020603050405020304" pitchFamily="18" charset="0"/>
              </a:rPr>
              <a:t>Lahici</a:t>
            </a:r>
            <a:r>
              <a:rPr lang="tr-TR" sz="3000" dirty="0">
                <a:latin typeface="Times New Roman" panose="02020603050405020304" pitchFamily="18" charset="0"/>
                <a:cs typeface="Times New Roman" panose="02020603050405020304" pitchFamily="18" charset="0"/>
              </a:rPr>
              <a:t>(ö 750/1349) ile birliktedir. </a:t>
            </a:r>
            <a:endParaRPr lang="tr-TR" sz="3000" dirty="0" smtClean="0">
              <a:latin typeface="Times New Roman" panose="02020603050405020304" pitchFamily="18" charset="0"/>
              <a:cs typeface="Times New Roman" panose="02020603050405020304" pitchFamily="18" charset="0"/>
            </a:endParaRPr>
          </a:p>
          <a:p>
            <a:pPr>
              <a:lnSpc>
                <a:spcPct val="160000"/>
              </a:lnSpc>
            </a:pPr>
            <a:r>
              <a:rPr lang="tr-TR" sz="3000" dirty="0" smtClean="0">
                <a:latin typeface="Times New Roman" panose="02020603050405020304" pitchFamily="18" charset="0"/>
                <a:cs typeface="Times New Roman" panose="02020603050405020304" pitchFamily="18" charset="0"/>
              </a:rPr>
              <a:t>Bu </a:t>
            </a:r>
            <a:r>
              <a:rPr lang="tr-TR" sz="3000" dirty="0">
                <a:latin typeface="Times New Roman" panose="02020603050405020304" pitchFamily="18" charset="0"/>
                <a:cs typeface="Times New Roman" panose="02020603050405020304" pitchFamily="18" charset="0"/>
              </a:rPr>
              <a:t>zatın halveti çok sevip hayatı boyunca pek çok halvete girdiği için kendisine halveti lakabı verildiği söylendiği gibi onun bir çınar ağacının kovuğunda defalarca halvet çıkarmasından dolayı bu </a:t>
            </a:r>
            <a:r>
              <a:rPr lang="tr-TR" sz="3000" dirty="0" err="1">
                <a:latin typeface="Times New Roman" panose="02020603050405020304" pitchFamily="18" charset="0"/>
                <a:cs typeface="Times New Roman" panose="02020603050405020304" pitchFamily="18" charset="0"/>
              </a:rPr>
              <a:t>lakabla</a:t>
            </a:r>
            <a:r>
              <a:rPr lang="tr-TR" sz="3000" dirty="0">
                <a:latin typeface="Times New Roman" panose="02020603050405020304" pitchFamily="18" charset="0"/>
                <a:cs typeface="Times New Roman" panose="02020603050405020304" pitchFamily="18" charset="0"/>
              </a:rPr>
              <a:t> anıldığı kaydedilir. Ömer el Halveti amcasına </a:t>
            </a:r>
            <a:r>
              <a:rPr lang="tr-TR" sz="3000" dirty="0" err="1">
                <a:latin typeface="Times New Roman" panose="02020603050405020304" pitchFamily="18" charset="0"/>
                <a:cs typeface="Times New Roman" panose="02020603050405020304" pitchFamily="18" charset="0"/>
              </a:rPr>
              <a:t>intisab</a:t>
            </a:r>
            <a:r>
              <a:rPr lang="tr-TR" sz="3000" dirty="0">
                <a:latin typeface="Times New Roman" panose="02020603050405020304" pitchFamily="18" charset="0"/>
                <a:cs typeface="Times New Roman" panose="02020603050405020304" pitchFamily="18" charset="0"/>
              </a:rPr>
              <a:t> ediyor ve onun vefatından sonra da </a:t>
            </a:r>
            <a:r>
              <a:rPr lang="tr-TR" sz="3000" dirty="0" err="1">
                <a:latin typeface="Times New Roman" panose="02020603050405020304" pitchFamily="18" charset="0"/>
                <a:cs typeface="Times New Roman" panose="02020603050405020304" pitchFamily="18" charset="0"/>
              </a:rPr>
              <a:t>irşad</a:t>
            </a:r>
            <a:r>
              <a:rPr lang="tr-TR" sz="3000" dirty="0">
                <a:latin typeface="Times New Roman" panose="02020603050405020304" pitchFamily="18" charset="0"/>
                <a:cs typeface="Times New Roman" panose="02020603050405020304" pitchFamily="18" charset="0"/>
              </a:rPr>
              <a:t> makamına geçiyor.</a:t>
            </a:r>
          </a:p>
          <a:p>
            <a:endParaRPr lang="tr-TR" dirty="0"/>
          </a:p>
        </p:txBody>
      </p:sp>
    </p:spTree>
    <p:extLst>
      <p:ext uri="{BB962C8B-B14F-4D97-AF65-F5344CB8AC3E}">
        <p14:creationId xmlns:p14="http://schemas.microsoft.com/office/powerpoint/2010/main" val="108892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9004" y="1091681"/>
            <a:ext cx="10375608" cy="5542383"/>
          </a:xfrm>
        </p:spPr>
        <p:txBody>
          <a:bodyPr>
            <a:normAutofit/>
          </a:bodyPr>
          <a:lstStyle/>
          <a:p>
            <a:pPr>
              <a:lnSpc>
                <a:spcPct val="150000"/>
              </a:lnSpc>
            </a:pPr>
            <a:r>
              <a:rPr lang="tr-TR" sz="2800" dirty="0">
                <a:latin typeface="Times New Roman" panose="02020603050405020304" pitchFamily="18" charset="0"/>
                <a:cs typeface="Times New Roman" panose="02020603050405020304" pitchFamily="18" charset="0"/>
              </a:rPr>
              <a:t>Ömer el Halveti’nin vefatı ile silsile Ahi </a:t>
            </a:r>
            <a:r>
              <a:rPr lang="tr-TR" sz="2800" dirty="0" err="1">
                <a:latin typeface="Times New Roman" panose="02020603050405020304" pitchFamily="18" charset="0"/>
                <a:cs typeface="Times New Roman" panose="02020603050405020304" pitchFamily="18" charset="0"/>
              </a:rPr>
              <a:t>Mirem</a:t>
            </a:r>
            <a:r>
              <a:rPr lang="tr-TR" sz="2800" dirty="0">
                <a:latin typeface="Times New Roman" panose="02020603050405020304" pitchFamily="18" charset="0"/>
                <a:cs typeface="Times New Roman" panose="02020603050405020304" pitchFamily="18" charset="0"/>
              </a:rPr>
              <a:t>, Hacı İzzeddin, </a:t>
            </a:r>
            <a:r>
              <a:rPr lang="tr-TR" sz="2800" dirty="0" err="1">
                <a:latin typeface="Times New Roman" panose="02020603050405020304" pitchFamily="18" charset="0"/>
                <a:cs typeface="Times New Roman" panose="02020603050405020304" pitchFamily="18" charset="0"/>
              </a:rPr>
              <a:t>Sadreddin</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Hiyavi</a:t>
            </a:r>
            <a:r>
              <a:rPr lang="tr-TR" sz="2800" dirty="0">
                <a:latin typeface="Times New Roman" panose="02020603050405020304" pitchFamily="18" charset="0"/>
                <a:cs typeface="Times New Roman" panose="02020603050405020304" pitchFamily="18" charset="0"/>
              </a:rPr>
              <a:t> şeklinde devam ederek tarikatın ikinci piri Yahya </a:t>
            </a:r>
            <a:r>
              <a:rPr lang="tr-TR" sz="2800" dirty="0" err="1">
                <a:latin typeface="Times New Roman" panose="02020603050405020304" pitchFamily="18" charset="0"/>
                <a:cs typeface="Times New Roman" panose="02020603050405020304" pitchFamily="18" charset="0"/>
              </a:rPr>
              <a:t>Şirvani</a:t>
            </a:r>
            <a:r>
              <a:rPr lang="tr-TR" sz="2800" dirty="0">
                <a:latin typeface="Times New Roman" panose="02020603050405020304" pitchFamily="18" charset="0"/>
                <a:cs typeface="Times New Roman" panose="02020603050405020304" pitchFamily="18" charset="0"/>
              </a:rPr>
              <a:t> Hazretlerine kadar </a:t>
            </a:r>
            <a:r>
              <a:rPr lang="tr-TR" sz="2800" dirty="0" err="1">
                <a:latin typeface="Times New Roman" panose="02020603050405020304" pitchFamily="18" charset="0"/>
                <a:cs typeface="Times New Roman" panose="02020603050405020304" pitchFamily="18" charset="0"/>
              </a:rPr>
              <a:t>ulaşmıştır.Bu</a:t>
            </a:r>
            <a:r>
              <a:rPr lang="tr-TR" sz="2800" dirty="0">
                <a:latin typeface="Times New Roman" panose="02020603050405020304" pitchFamily="18" charset="0"/>
                <a:cs typeface="Times New Roman" panose="02020603050405020304" pitchFamily="18" charset="0"/>
              </a:rPr>
              <a:t> zat tarikatın genişleyip yayılmasını sağlamıştır. Bu zata kadar </a:t>
            </a:r>
            <a:r>
              <a:rPr lang="tr-TR" sz="2800" dirty="0" err="1">
                <a:latin typeface="Times New Roman" panose="02020603050405020304" pitchFamily="18" charset="0"/>
                <a:cs typeface="Times New Roman" panose="02020603050405020304" pitchFamily="18" charset="0"/>
              </a:rPr>
              <a:t>Halvetilik</a:t>
            </a:r>
            <a:r>
              <a:rPr lang="tr-TR" sz="2800" dirty="0">
                <a:latin typeface="Times New Roman" panose="02020603050405020304" pitchFamily="18" charset="0"/>
                <a:cs typeface="Times New Roman" panose="02020603050405020304" pitchFamily="18" charset="0"/>
              </a:rPr>
              <a:t> pek fazla yayılma ve gelişme göstermemiştir</a:t>
            </a:r>
            <a:r>
              <a:rPr lang="tr-TR" sz="2800" dirty="0" smtClean="0">
                <a:latin typeface="Times New Roman" panose="02020603050405020304" pitchFamily="18" charset="0"/>
                <a:cs typeface="Times New Roman" panose="02020603050405020304" pitchFamily="18" charset="0"/>
              </a:rPr>
              <a:t>.</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7507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552</TotalTime>
  <Words>1406</Words>
  <Application>Microsoft Office PowerPoint</Application>
  <PresentationFormat>Geniş ekran</PresentationFormat>
  <Paragraphs>144</Paragraphs>
  <Slides>39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39</vt:i4>
      </vt:variant>
    </vt:vector>
  </HeadingPairs>
  <TitlesOfParts>
    <vt:vector size="45" baseType="lpstr">
      <vt:lpstr>Arial</vt:lpstr>
      <vt:lpstr>Calibri</vt:lpstr>
      <vt:lpstr>Century Gothic</vt:lpstr>
      <vt:lpstr>Times New Roman</vt:lpstr>
      <vt:lpstr>Wingdings 3</vt:lpstr>
      <vt:lpstr>İyon</vt:lpstr>
      <vt:lpstr>TASAVVUF II  VII. YARIYIL GÜZ DÖNEMİ</vt:lpstr>
      <vt:lpstr>TASAVVUF II  </vt:lpstr>
      <vt:lpstr>PowerPoint Sunusu</vt:lpstr>
      <vt:lpstr>HALVET</vt:lpstr>
      <vt:lpstr>ÇİLEHANE</vt:lpstr>
      <vt:lpstr>PowerPoint Sunusu</vt:lpstr>
      <vt:lpstr>PowerPoint Sunusu</vt:lpstr>
      <vt:lpstr>PowerPoint Sunusu</vt:lpstr>
      <vt:lpstr>PowerPoint Sunusu</vt:lpstr>
      <vt:lpstr>PowerPoint Sunusu</vt:lpstr>
      <vt:lpstr>PowerPoint Sunusu</vt:lpstr>
      <vt:lpstr>SİLSİLESİ </vt:lpstr>
      <vt:lpstr>SİLSİLESİ </vt:lpstr>
      <vt:lpstr>SİLSİLESİ </vt:lpstr>
      <vt:lpstr>OSMANLI’DA HALVETİYYE</vt:lpstr>
      <vt:lpstr>PowerPoint Sunusu</vt:lpstr>
      <vt:lpstr>OSMANLI’DA HALVETİYYE</vt:lpstr>
      <vt:lpstr>PİR İLYAS  HALVETİ TÜRBESİ</vt:lpstr>
      <vt:lpstr>OSMANLI’DA HALVETİYYE</vt:lpstr>
      <vt:lpstr>OSMANLI’DA HALVETİYYE</vt:lpstr>
      <vt:lpstr>OSMANLI’DA HALVETİYYE</vt:lpstr>
      <vt:lpstr>OSMANLI’DA HALVETİYYE</vt:lpstr>
      <vt:lpstr>HALVETİYYE’NİN ALT KOLLARI</vt:lpstr>
      <vt:lpstr>PowerPoint Sunusu</vt:lpstr>
      <vt:lpstr>HALVETİYYE’NİN ALT KOLLARI</vt:lpstr>
      <vt:lpstr>Halvetiyye Tarikatı’nın Genel Özellikleri</vt:lpstr>
      <vt:lpstr>ESMA-İ SEB’A</vt:lpstr>
      <vt:lpstr>YEDİ MAKAM</vt:lpstr>
      <vt:lpstr>ZİKİR</vt:lpstr>
      <vt:lpstr>ZİKİR</vt:lpstr>
      <vt:lpstr>ZİKİR</vt:lpstr>
      <vt:lpstr>Oturarak bir halka oluşturan müritler, zikre ayakta sağa ve sola yürüyerek devam ederler.</vt:lpstr>
      <vt:lpstr>PowerPoint Sunusu</vt:lpstr>
      <vt:lpstr>Devranda ilahiler de okunur. Zikir yapılırken musikiye önem verilir ve başta ney, kudüm ve def olmak üzere çeşitli musiki aletleri kullanılır.</vt:lpstr>
      <vt:lpstr>HALVETİLİĞİN TÜRK TOPLUMU AÇISINDAN ÖNEMİ</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TASAVVUF I</dc:title>
  <dc:creator>user</dc:creator>
  <cp:lastModifiedBy>akademisyen</cp:lastModifiedBy>
  <cp:revision>73</cp:revision>
  <dcterms:created xsi:type="dcterms:W3CDTF">2017-02-25T18:57:10Z</dcterms:created>
  <dcterms:modified xsi:type="dcterms:W3CDTF">2017-12-21T10:10:47Z</dcterms:modified>
</cp:coreProperties>
</file>