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03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08988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6783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0087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63850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0656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6697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05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8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26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01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12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8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77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567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77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323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714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61F0DD-D567-944C-BC39-BA8E15A1F162}"/>
              </a:ext>
            </a:extLst>
          </p:cNvPr>
          <p:cNvSpPr>
            <a:spLocks noGrp="1"/>
          </p:cNvSpPr>
          <p:nvPr>
            <p:ph idx="1"/>
          </p:nvPr>
        </p:nvSpPr>
        <p:spPr/>
        <p:txBody>
          <a:bodyPr>
            <a:normAutofit lnSpcReduction="10000"/>
          </a:bodyPr>
          <a:lstStyle/>
          <a:p>
            <a:pPr algn="just"/>
            <a:r>
              <a:rPr lang="tr-TR" dirty="0" err="1"/>
              <a:t>Galda</a:t>
            </a:r>
            <a:r>
              <a:rPr lang="tr-TR" dirty="0"/>
              <a:t> ve </a:t>
            </a:r>
            <a:r>
              <a:rPr lang="tr-TR" dirty="0" err="1"/>
              <a:t>Cullinan</a:t>
            </a:r>
            <a:r>
              <a:rPr lang="tr-TR" dirty="0"/>
              <a:t> (2006: 188)’a göre iyi öyküler, karmaşık sorunları kolay yanıtlarla çözümlemez; bu sorunlara ilişkin gerekli ilgiyi de oluştururlar. Gerçekçi romanlarda, sorunlarını kendi gücünü kullanarak çözen ve böylece yaşamlarını değerli kılan kişilerin cesaret öyküleri vardır. </a:t>
            </a:r>
          </a:p>
          <a:p>
            <a:pPr algn="just"/>
            <a:r>
              <a:rPr lang="tr-TR" dirty="0"/>
              <a:t>Çocuk kitaplarının, çocuğun duygu eğitimine istenilen katkıyı sağlayabilmesi için yüzeysel </a:t>
            </a:r>
            <a:r>
              <a:rPr lang="tr-TR" b="1" dirty="0"/>
              <a:t>duygusallık</a:t>
            </a:r>
            <a:r>
              <a:rPr lang="tr-TR" dirty="0"/>
              <a:t>tan yani duygusal sığlıktan arındırılmış olması gerekir. Çocuk okurun acıklı, üzüntü verici birçok olayla aşırı bir duygusallığa itilmesi, kitabın çocuk üzerindeki etkisini azaltan olumsuzluklardır (Sever, 2010: 138-139).</a:t>
            </a:r>
          </a:p>
          <a:p>
            <a:endParaRPr lang="tr-TR" dirty="0"/>
          </a:p>
        </p:txBody>
      </p:sp>
      <p:sp>
        <p:nvSpPr>
          <p:cNvPr id="4" name="Metin kutusu 3">
            <a:extLst>
              <a:ext uri="{FF2B5EF4-FFF2-40B4-BE49-F238E27FC236}">
                <a16:creationId xmlns:a16="http://schemas.microsoft.com/office/drawing/2014/main" id="{3B3AA476-6D86-C74D-A07B-14D4F9301E51}"/>
              </a:ext>
            </a:extLst>
          </p:cNvPr>
          <p:cNvSpPr txBox="1"/>
          <p:nvPr/>
        </p:nvSpPr>
        <p:spPr>
          <a:xfrm>
            <a:off x="1588770" y="2045970"/>
            <a:ext cx="32232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aramond" panose="02020404030301010803"/>
                <a:ea typeface="+mn-ea"/>
                <a:cs typeface="+mn-cs"/>
              </a:rPr>
              <a:t>Aşırı/yüzeysel duygusallık</a:t>
            </a:r>
          </a:p>
        </p:txBody>
      </p:sp>
    </p:spTree>
    <p:extLst>
      <p:ext uri="{BB962C8B-B14F-4D97-AF65-F5344CB8AC3E}">
        <p14:creationId xmlns:p14="http://schemas.microsoft.com/office/powerpoint/2010/main" val="257843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2B836F-AE9B-E343-9208-0089AE55AFC1}"/>
              </a:ext>
            </a:extLst>
          </p:cNvPr>
          <p:cNvSpPr>
            <a:spLocks noGrp="1"/>
          </p:cNvSpPr>
          <p:nvPr>
            <p:ph idx="1"/>
          </p:nvPr>
        </p:nvSpPr>
        <p:spPr/>
        <p:txBody>
          <a:bodyPr/>
          <a:lstStyle/>
          <a:p>
            <a:pPr algn="just"/>
            <a:r>
              <a:rPr lang="tr-TR" dirty="0"/>
              <a:t>Çocuk edebiyatı ürünlerinin temel amacı öğretmek değil, çocuklara duyarlık kazandırmak, onların güzele yönelik duygularını geliştirmektir. </a:t>
            </a:r>
          </a:p>
          <a:p>
            <a:pPr algn="just"/>
            <a:r>
              <a:rPr lang="tr-TR" dirty="0"/>
              <a:t>Bu bağlamda da yapıtın okuruna vermek istediği </a:t>
            </a:r>
            <a:r>
              <a:rPr lang="tr-TR" b="1" dirty="0"/>
              <a:t>ileti</a:t>
            </a:r>
            <a:r>
              <a:rPr lang="tr-TR" dirty="0"/>
              <a:t>, örtük bir şekilde ve yapıtın </a:t>
            </a:r>
            <a:r>
              <a:rPr lang="tr-TR" dirty="0" err="1"/>
              <a:t>güzelduyusal</a:t>
            </a:r>
            <a:r>
              <a:rPr lang="tr-TR" dirty="0"/>
              <a:t> özelliği ile kaynaşmış, bütünleşmiş bir şekilde sunulmalıdır. Çocuk edebiyatı ürünleri sunduğu örtük iletilerle anlamın oluşması için çocuklardan da katkı bekler (Sever, 2010: 142). </a:t>
            </a:r>
          </a:p>
        </p:txBody>
      </p:sp>
    </p:spTree>
    <p:extLst>
      <p:ext uri="{BB962C8B-B14F-4D97-AF65-F5344CB8AC3E}">
        <p14:creationId xmlns:p14="http://schemas.microsoft.com/office/powerpoint/2010/main" val="194398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E5694F-4CD5-654E-874A-1C239243A612}"/>
              </a:ext>
            </a:extLst>
          </p:cNvPr>
          <p:cNvSpPr>
            <a:spLocks noGrp="1"/>
          </p:cNvSpPr>
          <p:nvPr>
            <p:ph idx="1"/>
          </p:nvPr>
        </p:nvSpPr>
        <p:spPr/>
        <p:txBody>
          <a:bodyPr>
            <a:normAutofit fontScale="92500" lnSpcReduction="10000"/>
          </a:bodyPr>
          <a:lstStyle/>
          <a:p>
            <a:pPr algn="just"/>
            <a:r>
              <a:rPr lang="tr-TR" dirty="0"/>
              <a:t>Çocuk kitaplarında, duygu ve düşünceler ile olaylar tutarlı bir </a:t>
            </a:r>
            <a:r>
              <a:rPr lang="tr-TR" b="1" dirty="0"/>
              <a:t>plan </a:t>
            </a:r>
            <a:r>
              <a:rPr lang="tr-TR" dirty="0"/>
              <a:t>içinde sıralanmalıdır. Olayların sıralanışı, ilginç olmalıdır; okur neler olacağını merak etmelidir. İyi bir planda olaylar, mantıksal tutarlılık içinde ilerler (</a:t>
            </a:r>
            <a:r>
              <a:rPr lang="tr-TR" dirty="0" err="1"/>
              <a:t>Glazer</a:t>
            </a:r>
            <a:r>
              <a:rPr lang="tr-TR" dirty="0"/>
              <a:t>, 2000: 34). </a:t>
            </a:r>
          </a:p>
          <a:p>
            <a:pPr algn="just"/>
            <a:r>
              <a:rPr lang="tr-TR" dirty="0"/>
              <a:t>Sever vd. (2009)’ne göre plan, çocuk kitaplarının okunabilirliğini sağlayan önemli bir özelliktir. Kurgulanan olaylar, anlamsal bir tutarlılık içinde, gereksiz ayrıntılardan arındırılarak anlatılmalıdır. Kurguda dağınık ve karmaşık olmayan bir anlatım çizgisi oluşturulmalıdır. Sıkça geriye dönüşlerin ve birbiriyle ilişkisi olmayan olayların yer aldığı bir kitabı çocuklar okumak istemezler.</a:t>
            </a:r>
          </a:p>
          <a:p>
            <a:endParaRPr lang="tr-TR" dirty="0"/>
          </a:p>
        </p:txBody>
      </p:sp>
    </p:spTree>
    <p:extLst>
      <p:ext uri="{BB962C8B-B14F-4D97-AF65-F5344CB8AC3E}">
        <p14:creationId xmlns:p14="http://schemas.microsoft.com/office/powerpoint/2010/main" val="36765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73D072-CBFD-7746-89E5-D87C3685AE99}"/>
              </a:ext>
            </a:extLst>
          </p:cNvPr>
          <p:cNvSpPr>
            <a:spLocks noGrp="1"/>
          </p:cNvSpPr>
          <p:nvPr>
            <p:ph idx="1"/>
          </p:nvPr>
        </p:nvSpPr>
        <p:spPr/>
        <p:txBody>
          <a:bodyPr>
            <a:normAutofit fontScale="92500" lnSpcReduction="10000"/>
          </a:bodyPr>
          <a:lstStyle/>
          <a:p>
            <a:r>
              <a:rPr lang="tr-TR" dirty="0"/>
              <a:t>Kitaplar, yarattığı </a:t>
            </a:r>
            <a:r>
              <a:rPr lang="tr-TR" b="1" dirty="0"/>
              <a:t>kahraman</a:t>
            </a:r>
            <a:r>
              <a:rPr lang="tr-TR" dirty="0"/>
              <a:t>larla, çocuklar için öykünebilecekleri; duygu, düşünce ve davranışlarıyla model alabilecekleri karakter çerçeveleri de oluşturan araçlardır. Bu modellerin, çocuğun gerçekliğini; özgürlüğünü, girişimciliğini; düş kurma, bilme-öğrenme, eğlenme tutkusunu destekleyen özellikleri, çocukların bütün gelişim süreçlerini etkileyen yaşantıların edinilmesine olanak sağlar (Sever, 2010: 75-195). </a:t>
            </a:r>
          </a:p>
          <a:p>
            <a:r>
              <a:rPr lang="tr-TR" dirty="0"/>
              <a:t>Çocuğun, okuduğu kitaplardaki kahramanlarla özdeşim kurduğu bilinmektedir. Bu nedenle, çocuk kitaplarında az sayıda kahraman bulunmalı, kahramanların fiziksel ve ruhsal portreleri güçlü bir biçimde çizilmelidir (</a:t>
            </a:r>
            <a:r>
              <a:rPr lang="tr-TR" dirty="0" err="1"/>
              <a:t>Anderson</a:t>
            </a:r>
            <a:r>
              <a:rPr lang="tr-TR" dirty="0"/>
              <a:t>, 2013: 32). </a:t>
            </a:r>
          </a:p>
          <a:p>
            <a:endParaRPr lang="tr-TR" dirty="0"/>
          </a:p>
        </p:txBody>
      </p:sp>
    </p:spTree>
    <p:extLst>
      <p:ext uri="{BB962C8B-B14F-4D97-AF65-F5344CB8AC3E}">
        <p14:creationId xmlns:p14="http://schemas.microsoft.com/office/powerpoint/2010/main" val="3446054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0</TotalTime>
  <Words>348</Words>
  <Application>Microsoft Macintosh PowerPoint</Application>
  <PresentationFormat>Geniş ekran</PresentationFormat>
  <Paragraphs>9</Paragraphs>
  <Slides>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vt:i4>
      </vt:variant>
    </vt:vector>
  </HeadingPairs>
  <TitlesOfParts>
    <vt:vector size="7" baseType="lpstr">
      <vt:lpstr>Arial</vt:lpstr>
      <vt:lpstr>Garamond</vt:lpstr>
      <vt:lpstr>Organik</vt:lpstr>
      <vt:lpstr>PowerPoint Sunusu</vt:lpstr>
      <vt:lpstr>PowerPoint Sunusu</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Soysal</dc:creator>
  <cp:lastModifiedBy>Özlem Soysal</cp:lastModifiedBy>
  <cp:revision>1</cp:revision>
  <dcterms:created xsi:type="dcterms:W3CDTF">2018-05-18T07:20:47Z</dcterms:created>
  <dcterms:modified xsi:type="dcterms:W3CDTF">2018-05-18T07:21:34Z</dcterms:modified>
</cp:coreProperties>
</file>