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F9008-29FE-4702-9AD7-B8EE0BFC237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91F5B-26CC-4A67-98E8-85912B08C0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0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817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04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988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25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69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4039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3239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98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60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480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11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1AA96-F272-4C6B-9A8A-E1035FF3335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2D09E-AD5C-4EEC-8290-A55FFC91A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85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İçin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887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İLAÇ KAYNAĞI OLARAK SEKONDER METABOLİTLER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Genetik olarak düzenlenmiş mikroorganizmalar, bu tür maddeleri büyük miktarlarda üretme özelliğine sahiptirler. </a:t>
            </a:r>
          </a:p>
          <a:p>
            <a:endParaRPr lang="tr-TR" dirty="0" smtClean="0"/>
          </a:p>
          <a:p>
            <a:r>
              <a:rPr lang="tr-TR" dirty="0" smtClean="0"/>
              <a:t>Bunlar arasında antibiyotikler insan tedavisinde kullanılan en önemli araçlar olarak değerlendirilmelerinin yanı sıra bakteriler, </a:t>
            </a:r>
            <a:r>
              <a:rPr lang="tr-TR" dirty="0" err="1" smtClean="0"/>
              <a:t>funguslar</a:t>
            </a:r>
            <a:r>
              <a:rPr lang="tr-TR" dirty="0" smtClean="0"/>
              <a:t> ve </a:t>
            </a:r>
            <a:r>
              <a:rPr lang="tr-TR" dirty="0" err="1" smtClean="0"/>
              <a:t>protozoalara</a:t>
            </a:r>
            <a:r>
              <a:rPr lang="tr-TR" dirty="0" smtClean="0"/>
              <a:t> karşı seçici etkilerinin araştırılması için en çok para harcanan </a:t>
            </a: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metabolitlerdir</a:t>
            </a:r>
            <a:r>
              <a:rPr lang="tr-TR" dirty="0" smtClean="0"/>
              <a:t>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554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Mikrobiyal</a:t>
            </a:r>
            <a:r>
              <a:rPr lang="tr-TR" dirty="0" smtClean="0"/>
              <a:t> </a:t>
            </a:r>
            <a:r>
              <a:rPr lang="tr-TR" dirty="0" err="1" smtClean="0"/>
              <a:t>Biyoteknoloji</a:t>
            </a:r>
            <a:r>
              <a:rPr lang="tr-TR" dirty="0" smtClean="0"/>
              <a:t>: Amaç, Teknikler ve Örnekler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Mikroorganizmalar, kültüre edilmiş olsunlar ya da yalnızca DNA örnekleri ile doğada temsil edilsinler, </a:t>
            </a:r>
            <a:r>
              <a:rPr lang="tr-TR" sz="2200" dirty="0" err="1"/>
              <a:t>mikrobiyal</a:t>
            </a:r>
            <a:r>
              <a:rPr lang="tr-TR" sz="2200" dirty="0"/>
              <a:t> </a:t>
            </a:r>
            <a:r>
              <a:rPr lang="tr-TR" sz="2200" dirty="0" err="1"/>
              <a:t>biyoteknolojinin</a:t>
            </a:r>
            <a:r>
              <a:rPr lang="tr-TR" sz="2200" dirty="0"/>
              <a:t> doğal kaynağını temsil etmektedirler. </a:t>
            </a:r>
          </a:p>
          <a:p>
            <a:pPr>
              <a:buNone/>
            </a:pPr>
            <a:endParaRPr lang="tr-TR" sz="2200" dirty="0"/>
          </a:p>
          <a:p>
            <a:r>
              <a:rPr lang="tr-TR" sz="2200" dirty="0"/>
              <a:t>Çok sayıda </a:t>
            </a:r>
            <a:r>
              <a:rPr lang="tr-TR" sz="2200" dirty="0" err="1"/>
              <a:t>prokaryotik</a:t>
            </a:r>
            <a:r>
              <a:rPr lang="tr-TR" sz="2200" dirty="0"/>
              <a:t> organizmanın ve </a:t>
            </a:r>
            <a:r>
              <a:rPr lang="tr-TR" sz="2200" dirty="0" err="1"/>
              <a:t>fungusun</a:t>
            </a:r>
            <a:r>
              <a:rPr lang="tr-TR" sz="2200" dirty="0"/>
              <a:t> genomları bütünü ile dizilenmiştir ve genlerin pek çoğunun fonksiyonu tanımlanmıştır.</a:t>
            </a:r>
          </a:p>
          <a:p>
            <a:pPr>
              <a:buNone/>
            </a:pPr>
            <a:endParaRPr lang="tr-TR" sz="2200" dirty="0"/>
          </a:p>
          <a:p>
            <a:r>
              <a:rPr lang="tr-TR" sz="2200" dirty="0"/>
              <a:t>Yeni dizilenen </a:t>
            </a:r>
            <a:r>
              <a:rPr lang="tr-TR" sz="2200" dirty="0" err="1"/>
              <a:t>prokaryotik</a:t>
            </a:r>
            <a:r>
              <a:rPr lang="tr-TR" sz="2200" dirty="0"/>
              <a:t> genomların açık okuma kalıplarının dizileri, daha önceden analizi gerçekleştirilen diziler ile karşılaştırılmak suretiyle genlerin fonksiyonları %60’a yakın oranda tanımlanabilir.  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6497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İNSAN TERAPÖTİKLERİ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Heterolog</a:t>
            </a:r>
            <a:r>
              <a:rPr lang="tr-TR" b="1" dirty="0" smtClean="0"/>
              <a:t> Proteinlerin Üretimi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/>
              <a:t>Genetik mühendisliğinin en önemli ve birincil etkilerden biri insan genleri tarafından kodlanan proteinlerin bakterilerde büyük miktarda üretimidir. </a:t>
            </a:r>
          </a:p>
          <a:p>
            <a:pPr>
              <a:buNone/>
            </a:pPr>
            <a:endParaRPr lang="tr-TR" sz="1800" dirty="0"/>
          </a:p>
          <a:p>
            <a:r>
              <a:rPr lang="tr-TR" sz="1800" dirty="0"/>
              <a:t>1982 yılında , </a:t>
            </a:r>
            <a:r>
              <a:rPr lang="tr-TR" sz="1800" i="1" dirty="0" err="1"/>
              <a:t>Escherichia</a:t>
            </a:r>
            <a:r>
              <a:rPr lang="tr-TR" sz="1800" i="1" dirty="0"/>
              <a:t> </a:t>
            </a:r>
            <a:r>
              <a:rPr lang="tr-TR" sz="1800" i="1" dirty="0" err="1"/>
              <a:t>coli</a:t>
            </a:r>
            <a:r>
              <a:rPr lang="tr-TR" sz="1800" dirty="0"/>
              <a:t> içine aktarılan </a:t>
            </a:r>
            <a:r>
              <a:rPr lang="tr-TR" sz="1800" dirty="0" err="1"/>
              <a:t>plazmidde</a:t>
            </a:r>
            <a:r>
              <a:rPr lang="tr-TR" sz="1800" dirty="0"/>
              <a:t> insan </a:t>
            </a:r>
            <a:r>
              <a:rPr lang="tr-TR" sz="1800" dirty="0" err="1"/>
              <a:t>insülin</a:t>
            </a:r>
            <a:r>
              <a:rPr lang="tr-TR" sz="1800" dirty="0"/>
              <a:t> genleri tarafından ifade edilen </a:t>
            </a:r>
            <a:r>
              <a:rPr lang="tr-TR" sz="1800" dirty="0" err="1"/>
              <a:t>insülin</a:t>
            </a:r>
            <a:r>
              <a:rPr lang="tr-TR" sz="1800" dirty="0"/>
              <a:t>, insanlarda klinik kullanımı onaylanan ve genetik olarak düzenlenen ilk </a:t>
            </a:r>
            <a:r>
              <a:rPr lang="tr-TR" sz="1800" dirty="0" err="1"/>
              <a:t>terapötik</a:t>
            </a:r>
            <a:r>
              <a:rPr lang="tr-TR" sz="1800" dirty="0"/>
              <a:t> ajandır. </a:t>
            </a:r>
          </a:p>
          <a:p>
            <a:pPr>
              <a:buNone/>
            </a:pPr>
            <a:endParaRPr lang="tr-TR" sz="1800" dirty="0"/>
          </a:p>
          <a:p>
            <a:r>
              <a:rPr lang="tr-TR" sz="1800" dirty="0"/>
              <a:t> Diyabet tedavisinde yaygın olarak kullanılan </a:t>
            </a:r>
            <a:r>
              <a:rPr lang="tr-TR" sz="1800" dirty="0" err="1"/>
              <a:t>bakteriyal</a:t>
            </a:r>
            <a:r>
              <a:rPr lang="tr-TR" sz="1800" dirty="0"/>
              <a:t> </a:t>
            </a:r>
            <a:r>
              <a:rPr lang="tr-TR" sz="1800" dirty="0" err="1"/>
              <a:t>insülini</a:t>
            </a:r>
            <a:r>
              <a:rPr lang="tr-TR" sz="1800" dirty="0"/>
              <a:t> yapısı ve klinik etkileri bakımından doğal </a:t>
            </a:r>
            <a:r>
              <a:rPr lang="tr-TR" sz="1800" dirty="0" err="1"/>
              <a:t>insülinden</a:t>
            </a:r>
            <a:r>
              <a:rPr lang="tr-TR" sz="1800" dirty="0"/>
              <a:t> ayırmak zordur.</a:t>
            </a:r>
          </a:p>
          <a:p>
            <a:pPr>
              <a:buNone/>
            </a:pPr>
            <a:endParaRPr lang="tr-TR" sz="2200" dirty="0"/>
          </a:p>
          <a:p>
            <a:endParaRPr lang="tr-TR" sz="2200" dirty="0"/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88522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340769"/>
            <a:ext cx="8229600" cy="4785395"/>
          </a:xfrm>
        </p:spPr>
        <p:txBody>
          <a:bodyPr>
            <a:normAutofit/>
          </a:bodyPr>
          <a:lstStyle/>
          <a:p>
            <a:r>
              <a:rPr lang="tr-TR" sz="1800" dirty="0"/>
              <a:t>Hipofiz bezi tarafından doğal olarak üretilen İnsan büyüme hormonu (</a:t>
            </a:r>
            <a:r>
              <a:rPr lang="tr-TR" sz="1800" dirty="0" err="1"/>
              <a:t>hGH</a:t>
            </a:r>
            <a:r>
              <a:rPr lang="tr-TR" sz="1800" dirty="0"/>
              <a:t>), bu şekilde üretilen ikinci üründür. </a:t>
            </a:r>
          </a:p>
          <a:p>
            <a:pPr>
              <a:buNone/>
            </a:pPr>
            <a:endParaRPr lang="tr-TR" sz="1800" dirty="0"/>
          </a:p>
          <a:p>
            <a:r>
              <a:rPr lang="tr-TR" sz="1800" dirty="0" err="1"/>
              <a:t>hGH’nin</a:t>
            </a:r>
            <a:r>
              <a:rPr lang="tr-TR" sz="1800" dirty="0"/>
              <a:t> çocuklarda yetersiz salgılanması, cüceliğin ortaya çıkmasına neden olmaktadır. </a:t>
            </a:r>
          </a:p>
          <a:p>
            <a:pPr>
              <a:buNone/>
            </a:pPr>
            <a:endParaRPr lang="tr-TR" sz="6800" dirty="0"/>
          </a:p>
          <a:p>
            <a:pPr>
              <a:buNone/>
            </a:pPr>
            <a:endParaRPr lang="tr-TR" sz="6800" dirty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981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İNSAN TERAPÖTİKLERİ</a:t>
            </a:r>
            <a:r>
              <a:rPr lang="tr-T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/>
            </a:r>
            <a:br>
              <a:rPr lang="tr-T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Heterolog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Proteinlerin Üretimi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664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İNSAN TERAPÖTİKLERİ</a:t>
            </a:r>
            <a:r>
              <a:rPr lang="tr-T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/>
            </a:r>
            <a:br>
              <a:rPr lang="tr-T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Heterolog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Proteinlerin Üretimi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400" dirty="0" err="1"/>
              <a:t>Rekombinant</a:t>
            </a:r>
            <a:r>
              <a:rPr lang="tr-TR" sz="2400" dirty="0"/>
              <a:t> DNA teknolojisinin ortaya çıkışından önce </a:t>
            </a:r>
            <a:r>
              <a:rPr lang="tr-TR" sz="2400" dirty="0" err="1"/>
              <a:t>hGH</a:t>
            </a:r>
            <a:r>
              <a:rPr lang="tr-TR" sz="2400" dirty="0"/>
              <a:t>, çocuk kadavralarından alınan hipofizler kullanılarak hazırlanmaktaydı. Bu yöntem pahalı bir yöntem olmasının yanı sıra elde edilen hormon miktarı oldukça sınırlıydı. </a:t>
            </a:r>
          </a:p>
          <a:p>
            <a:endParaRPr lang="tr-TR" sz="2400" dirty="0"/>
          </a:p>
          <a:p>
            <a:r>
              <a:rPr lang="tr-TR" sz="2400" dirty="0"/>
              <a:t>Ayrıca, marketten geri çekilmelerine yol açan tehlikeler de içerme ihtimalleri olmaktaydı. </a:t>
            </a:r>
          </a:p>
          <a:p>
            <a:endParaRPr lang="tr-TR" sz="2400" dirty="0"/>
          </a:p>
          <a:p>
            <a:r>
              <a:rPr lang="tr-TR" sz="2400" dirty="0"/>
              <a:t>Hipofiz </a:t>
            </a:r>
            <a:r>
              <a:rPr lang="tr-TR" sz="2400" dirty="0" err="1"/>
              <a:t>hGH’sinin</a:t>
            </a:r>
            <a:r>
              <a:rPr lang="tr-TR" sz="2400" dirty="0"/>
              <a:t> enjekte edildiği bazı hastalarda </a:t>
            </a:r>
            <a:r>
              <a:rPr lang="tr-TR" sz="2400" dirty="0" err="1"/>
              <a:t>slow</a:t>
            </a:r>
            <a:r>
              <a:rPr lang="tr-TR" sz="2400" dirty="0"/>
              <a:t>-virüs </a:t>
            </a:r>
            <a:r>
              <a:rPr lang="tr-TR" sz="2400" dirty="0" err="1"/>
              <a:t>kontaminasyonu</a:t>
            </a:r>
            <a:r>
              <a:rPr lang="tr-TR" sz="2400" dirty="0"/>
              <a:t> sonucu </a:t>
            </a:r>
            <a:r>
              <a:rPr lang="tr-TR" sz="2400" dirty="0" err="1"/>
              <a:t>demans</a:t>
            </a:r>
            <a:r>
              <a:rPr lang="tr-TR" sz="2400" dirty="0"/>
              <a:t> ve ölüm ile sonuçlanan </a:t>
            </a:r>
            <a:r>
              <a:rPr lang="tr-TR" sz="2400" dirty="0" err="1"/>
              <a:t>Jakob</a:t>
            </a:r>
            <a:r>
              <a:rPr lang="tr-TR" sz="2400" dirty="0"/>
              <a:t>–</a:t>
            </a:r>
            <a:r>
              <a:rPr lang="tr-TR" sz="2400" dirty="0" err="1"/>
              <a:t>Creutzfeldt</a:t>
            </a:r>
            <a:r>
              <a:rPr lang="tr-TR" sz="2400" dirty="0"/>
              <a:t> sendromu ortaya çıkmıştır.</a:t>
            </a:r>
          </a:p>
          <a:p>
            <a:endParaRPr lang="tr-TR" sz="2400" dirty="0"/>
          </a:p>
          <a:p>
            <a:r>
              <a:rPr lang="tr-TR" sz="2400" dirty="0"/>
              <a:t> </a:t>
            </a:r>
            <a:r>
              <a:rPr lang="tr-TR" sz="2400" dirty="0" err="1"/>
              <a:t>hGH</a:t>
            </a:r>
            <a:r>
              <a:rPr lang="tr-TR" sz="2400" dirty="0"/>
              <a:t>, genetik olarak düzenlenmiş </a:t>
            </a:r>
            <a:r>
              <a:rPr lang="tr-TR" sz="2400" i="1" dirty="0"/>
              <a:t>E. </a:t>
            </a:r>
            <a:r>
              <a:rPr lang="tr-TR" sz="2400" i="1" dirty="0" err="1"/>
              <a:t>coli</a:t>
            </a:r>
            <a:r>
              <a:rPr lang="tr-TR" sz="2400" dirty="0"/>
              <a:t>  kullanıldığında daha çok miktarda ve nispeten daha düşük maliyetle üretilmesinin yanı sıra, bu tür </a:t>
            </a:r>
            <a:r>
              <a:rPr lang="tr-TR" sz="2400" dirty="0" err="1"/>
              <a:t>kontaminasyonlardan</a:t>
            </a:r>
            <a:r>
              <a:rPr lang="tr-TR" sz="2400" dirty="0"/>
              <a:t> da ari olmaktadır.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430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Heterolog</a:t>
            </a:r>
            <a:r>
              <a:rPr lang="tr-TR" b="1" dirty="0" smtClean="0"/>
              <a:t> Proteinlerin Üretimi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Fibrin birikiminin parçalanmasında rol sahibi, </a:t>
            </a:r>
            <a:r>
              <a:rPr lang="tr-TR" dirty="0" err="1" smtClean="0"/>
              <a:t>proteolitik</a:t>
            </a:r>
            <a:r>
              <a:rPr lang="tr-TR" dirty="0" smtClean="0"/>
              <a:t> bir enzim (bir serin </a:t>
            </a:r>
            <a:r>
              <a:rPr lang="tr-TR" dirty="0" err="1" smtClean="0"/>
              <a:t>proteaz</a:t>
            </a:r>
            <a:r>
              <a:rPr lang="tr-TR" dirty="0" smtClean="0"/>
              <a:t>) olan </a:t>
            </a:r>
            <a:r>
              <a:rPr lang="tr-TR" b="1" i="1" dirty="0" smtClean="0"/>
              <a:t>İnsan doku </a:t>
            </a:r>
            <a:r>
              <a:rPr lang="tr-TR" b="1" i="1" dirty="0" err="1" smtClean="0"/>
              <a:t>plazminojen</a:t>
            </a:r>
            <a:r>
              <a:rPr lang="tr-TR" b="1" i="1" dirty="0" smtClean="0"/>
              <a:t> </a:t>
            </a:r>
            <a:r>
              <a:rPr lang="tr-TR" b="1" i="1" dirty="0" err="1" smtClean="0"/>
              <a:t>aktivatörü</a:t>
            </a:r>
            <a:r>
              <a:rPr lang="tr-TR" b="1" i="1" dirty="0" smtClean="0"/>
              <a:t> (</a:t>
            </a:r>
            <a:r>
              <a:rPr lang="tr-TR" b="1" i="1" dirty="0" err="1" smtClean="0"/>
              <a:t>tPA</a:t>
            </a:r>
            <a:r>
              <a:rPr lang="tr-TR" b="1" i="1" dirty="0" smtClean="0"/>
              <a:t>)</a:t>
            </a:r>
            <a:r>
              <a:rPr lang="tr-TR" dirty="0" smtClean="0"/>
              <a:t> </a:t>
            </a:r>
            <a:r>
              <a:rPr lang="tr-TR" dirty="0" err="1" smtClean="0"/>
              <a:t>rekombinant</a:t>
            </a:r>
            <a:r>
              <a:rPr lang="tr-TR" dirty="0" smtClean="0"/>
              <a:t> DNA teknolojisi sonucu çok miktarda üretilebilen bir diğer </a:t>
            </a:r>
            <a:r>
              <a:rPr lang="tr-TR" dirty="0" err="1" smtClean="0"/>
              <a:t>terapötik</a:t>
            </a:r>
            <a:r>
              <a:rPr lang="tr-TR" dirty="0" smtClean="0"/>
              <a:t> ajandır.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tPA</a:t>
            </a:r>
            <a:r>
              <a:rPr lang="tr-TR" dirty="0" smtClean="0"/>
              <a:t>, Fibrin pıhtısı üzerinde bir başka serin </a:t>
            </a:r>
            <a:r>
              <a:rPr lang="tr-TR" dirty="0" err="1" smtClean="0"/>
              <a:t>proteazı</a:t>
            </a:r>
            <a:r>
              <a:rPr lang="tr-TR" dirty="0" smtClean="0"/>
              <a:t>, </a:t>
            </a:r>
            <a:r>
              <a:rPr lang="tr-TR" dirty="0" err="1" smtClean="0"/>
              <a:t>plazminojeni</a:t>
            </a:r>
            <a:r>
              <a:rPr lang="tr-TR" dirty="0" smtClean="0"/>
              <a:t> oluşturmak üzere tek bir </a:t>
            </a:r>
            <a:r>
              <a:rPr lang="tr-TR" dirty="0" err="1" smtClean="0"/>
              <a:t>peptid</a:t>
            </a:r>
            <a:r>
              <a:rPr lang="tr-TR" dirty="0" smtClean="0"/>
              <a:t> bağına bağlanır ve bu </a:t>
            </a:r>
            <a:r>
              <a:rPr lang="tr-TR" dirty="0" err="1" smtClean="0"/>
              <a:t>plazmin</a:t>
            </a:r>
            <a:r>
              <a:rPr lang="tr-TR" dirty="0" smtClean="0"/>
              <a:t> pıhtıyı parçalar.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tPA</a:t>
            </a:r>
            <a:r>
              <a:rPr lang="tr-TR" dirty="0" smtClean="0"/>
              <a:t>, bu pıhtı parçalayıcı özelliği nedeniyle, Akut </a:t>
            </a:r>
            <a:r>
              <a:rPr lang="tr-TR" dirty="0" err="1" smtClean="0"/>
              <a:t>miyokard</a:t>
            </a:r>
            <a:r>
              <a:rPr lang="tr-TR" dirty="0" smtClean="0"/>
              <a:t> </a:t>
            </a:r>
            <a:r>
              <a:rPr lang="tr-TR" dirty="0" err="1" smtClean="0"/>
              <a:t>infarktüsü</a:t>
            </a:r>
            <a:r>
              <a:rPr lang="tr-TR" dirty="0" smtClean="0"/>
              <a:t> (</a:t>
            </a:r>
            <a:r>
              <a:rPr lang="tr-TR" dirty="0" err="1" smtClean="0"/>
              <a:t>arteryel</a:t>
            </a:r>
            <a:r>
              <a:rPr lang="tr-TR" dirty="0" smtClean="0"/>
              <a:t> tıkanma nedeniyle kalp kası hasarı) olan hastaların tedavisinde hayat kurtarıcı bir ilaç olarak görev yapmaktadır.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3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Heterolog</a:t>
            </a:r>
            <a:r>
              <a:rPr lang="tr-TR" b="1" dirty="0" smtClean="0"/>
              <a:t> Proteinlerin Üretimi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err="1"/>
              <a:t>Rekombinant</a:t>
            </a:r>
            <a:r>
              <a:rPr lang="tr-TR" sz="2200" dirty="0"/>
              <a:t> insan </a:t>
            </a:r>
            <a:r>
              <a:rPr lang="tr-TR" sz="2200" dirty="0" err="1"/>
              <a:t>insülini</a:t>
            </a:r>
            <a:r>
              <a:rPr lang="tr-TR" sz="2200" dirty="0"/>
              <a:t> ve </a:t>
            </a:r>
            <a:r>
              <a:rPr lang="tr-TR" sz="2200" dirty="0" err="1"/>
              <a:t>hGH</a:t>
            </a:r>
            <a:r>
              <a:rPr lang="tr-TR" sz="2200" dirty="0"/>
              <a:t>, genetik mühendisliği kullanılarak değiştirilmiş mikroorganizmalar aracılığı ile insan proteinlerinin üretiminin ne denli etkili ve güvenli olduğunun örneklerini sunmaktadır.</a:t>
            </a:r>
          </a:p>
          <a:p>
            <a:pPr>
              <a:buNone/>
            </a:pPr>
            <a:r>
              <a:rPr lang="tr-TR" sz="2200" dirty="0"/>
              <a:t> </a:t>
            </a:r>
          </a:p>
          <a:p>
            <a:r>
              <a:rPr lang="tr-TR" sz="2200" dirty="0"/>
              <a:t>Bakteri ve </a:t>
            </a:r>
            <a:r>
              <a:rPr lang="tr-TR" sz="2200" dirty="0" err="1"/>
              <a:t>funguslarda</a:t>
            </a:r>
            <a:r>
              <a:rPr lang="tr-TR" sz="2200" dirty="0"/>
              <a:t> ifade edilen </a:t>
            </a:r>
            <a:r>
              <a:rPr lang="tr-TR" sz="2200" dirty="0" err="1"/>
              <a:t>rekombinant</a:t>
            </a:r>
            <a:r>
              <a:rPr lang="tr-TR" sz="2200" dirty="0"/>
              <a:t> insan gen ürünlerinin sayısı gün geçtikçe artmaktadır.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871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3399"/>
                </a:solidFill>
              </a:rPr>
              <a:t>DNA AŞILARI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340769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1990'ların başında, araştırıcıların dikkati oldukça çok sayıda avantaj sağlayan DNA aşıları üzerinde toplanmaya başlamıştır. </a:t>
            </a:r>
          </a:p>
          <a:p>
            <a:endParaRPr lang="tr-TR" dirty="0" smtClean="0"/>
          </a:p>
          <a:p>
            <a:r>
              <a:rPr lang="tr-TR" dirty="0" smtClean="0"/>
              <a:t>DNA aşıları genetik olarak düzenlenmiş </a:t>
            </a:r>
            <a:r>
              <a:rPr lang="tr-TR" dirty="0" err="1" smtClean="0"/>
              <a:t>plazmidlerin</a:t>
            </a:r>
            <a:r>
              <a:rPr lang="tr-TR" dirty="0" smtClean="0"/>
              <a:t> </a:t>
            </a:r>
            <a:r>
              <a:rPr lang="tr-TR" i="1" dirty="0" smtClean="0"/>
              <a:t>E. </a:t>
            </a:r>
            <a:r>
              <a:rPr lang="tr-TR" i="1" dirty="0" err="1" smtClean="0"/>
              <a:t>coli</a:t>
            </a:r>
            <a:r>
              <a:rPr lang="tr-TR" dirty="0" smtClean="0"/>
              <a:t> hücrelerinde çok sayıda üretilmesi esasına dayanır. </a:t>
            </a:r>
          </a:p>
          <a:p>
            <a:endParaRPr lang="tr-TR" dirty="0" smtClean="0"/>
          </a:p>
          <a:p>
            <a:r>
              <a:rPr lang="tr-TR" dirty="0" smtClean="0"/>
              <a:t>DNA </a:t>
            </a:r>
            <a:r>
              <a:rPr lang="tr-TR" dirty="0" err="1" smtClean="0"/>
              <a:t>plazmid</a:t>
            </a:r>
            <a:r>
              <a:rPr lang="tr-TR" dirty="0" smtClean="0"/>
              <a:t> aşılarının en belirgin avantajları; </a:t>
            </a:r>
            <a:r>
              <a:rPr lang="tr-TR" dirty="0" err="1" smtClean="0"/>
              <a:t>enfeksiyöz</a:t>
            </a:r>
            <a:r>
              <a:rPr lang="tr-TR" dirty="0" smtClean="0"/>
              <a:t> olmayışları, </a:t>
            </a:r>
            <a:r>
              <a:rPr lang="tr-TR" dirty="0" err="1" smtClean="0"/>
              <a:t>replike</a:t>
            </a:r>
            <a:r>
              <a:rPr lang="tr-TR" dirty="0" smtClean="0"/>
              <a:t> olmamaları ve yalnızca istenilen proteini (proteinleri) üretmeleridir. 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21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İLAÇ KAYNAĞI OLARAK SEKONDER METABOLİTLER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rgbClr val="FF3399"/>
          </a:solidFill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Mikroorganizmalar çok sayıda küçük molekül ağırlıklı maddeler üretirler ve bunlar genel olarak “</a:t>
            </a: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metabolitler</a:t>
            </a:r>
            <a:r>
              <a:rPr lang="tr-TR" dirty="0" smtClean="0"/>
              <a:t>” olarak adlandırılır. </a:t>
            </a:r>
          </a:p>
          <a:p>
            <a:endParaRPr lang="tr-TR" dirty="0" smtClean="0"/>
          </a:p>
          <a:p>
            <a:r>
              <a:rPr lang="tr-TR" dirty="0" smtClean="0"/>
              <a:t>Yeni ve doğal </a:t>
            </a:r>
            <a:r>
              <a:rPr lang="tr-TR" dirty="0" err="1" smtClean="0"/>
              <a:t>biyoaktif</a:t>
            </a:r>
            <a:r>
              <a:rPr lang="tr-TR" dirty="0" smtClean="0"/>
              <a:t> moleküllerin keşfi için “araştırmalar” sürdürülmektedir. Bu araştırmalar, çeşitli aktiviteleri bakımından bu maddelerin test edilmesini içermektedir. </a:t>
            </a:r>
          </a:p>
          <a:p>
            <a:endParaRPr lang="tr-TR" dirty="0" smtClean="0"/>
          </a:p>
          <a:p>
            <a:r>
              <a:rPr lang="tr-TR" dirty="0" smtClean="0"/>
              <a:t>Pek çok organizmanın ürettiği yüzlerce hatta binlerce </a:t>
            </a: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metabolit</a:t>
            </a:r>
            <a:r>
              <a:rPr lang="tr-TR" dirty="0" smtClean="0"/>
              <a:t> biyolojik aktiviteleri bakımından incelenmiş ve </a:t>
            </a:r>
            <a:r>
              <a:rPr lang="tr-TR" b="1" dirty="0" err="1" smtClean="0"/>
              <a:t>antibakteriyal</a:t>
            </a:r>
            <a:r>
              <a:rPr lang="tr-TR" dirty="0" smtClean="0"/>
              <a:t>, </a:t>
            </a:r>
            <a:r>
              <a:rPr lang="tr-TR" b="1" dirty="0" err="1" smtClean="0"/>
              <a:t>antifungal</a:t>
            </a:r>
            <a:r>
              <a:rPr lang="tr-TR" b="1" dirty="0" smtClean="0"/>
              <a:t> ajanlar</a:t>
            </a:r>
            <a:r>
              <a:rPr lang="tr-TR" dirty="0" smtClean="0"/>
              <a:t>, </a:t>
            </a:r>
            <a:r>
              <a:rPr lang="tr-TR" b="1" dirty="0" err="1" smtClean="0"/>
              <a:t>antikanser</a:t>
            </a:r>
            <a:r>
              <a:rPr lang="tr-TR" b="1" dirty="0" smtClean="0"/>
              <a:t> ilacı</a:t>
            </a:r>
            <a:r>
              <a:rPr lang="tr-TR" dirty="0" smtClean="0"/>
              <a:t>, </a:t>
            </a:r>
            <a:r>
              <a:rPr lang="tr-TR" b="1" dirty="0" err="1" smtClean="0"/>
              <a:t>immunosuppressant</a:t>
            </a:r>
            <a:r>
              <a:rPr lang="tr-TR" dirty="0" smtClean="0"/>
              <a:t>, </a:t>
            </a:r>
            <a:r>
              <a:rPr lang="tr-TR" b="1" dirty="0" err="1" smtClean="0"/>
              <a:t>herbisit</a:t>
            </a:r>
            <a:r>
              <a:rPr lang="tr-TR" b="1" dirty="0" smtClean="0"/>
              <a:t> </a:t>
            </a:r>
            <a:r>
              <a:rPr lang="tr-TR" dirty="0" smtClean="0"/>
              <a:t>olarak kullanım açısından kullanım niteliklerine sahip olmadıkları belirlenmiştir.</a:t>
            </a: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49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586</Words>
  <Application>Microsoft Office PowerPoint</Application>
  <PresentationFormat>Geniş ekran</PresentationFormat>
  <Paragraphs>55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Biyoteknoloji İçin Mikrobiyoloji 1</vt:lpstr>
      <vt:lpstr>Mikrobiyal Biyoteknoloji: Amaç, Teknikler ve Örnekler</vt:lpstr>
      <vt:lpstr>İNSAN TERAPÖTİKLERİ Heterolog Proteinlerin Üretimi </vt:lpstr>
      <vt:lpstr>İNSAN TERAPÖTİKLERİ Heterolog Proteinlerin Üretimi </vt:lpstr>
      <vt:lpstr>İNSAN TERAPÖTİKLERİ Heterolog Proteinlerin Üretimi</vt:lpstr>
      <vt:lpstr>Heterolog Proteinlerin Üretimi</vt:lpstr>
      <vt:lpstr>Heterolog Proteinlerin Üretimi</vt:lpstr>
      <vt:lpstr>DNA AŞILARI </vt:lpstr>
      <vt:lpstr>İLAÇ KAYNAĞI OLARAK SEKONDER METABOLİTLER </vt:lpstr>
      <vt:lpstr>İLAÇ KAYNAĞI OLARAK SEKONDER METABOLİTLER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İçin Mikrobiyoloji 1</dc:title>
  <dc:creator>iso</dc:creator>
  <cp:lastModifiedBy>iso</cp:lastModifiedBy>
  <cp:revision>1</cp:revision>
  <dcterms:created xsi:type="dcterms:W3CDTF">2017-12-15T11:21:11Z</dcterms:created>
  <dcterms:modified xsi:type="dcterms:W3CDTF">2017-12-15T11:21:21Z</dcterms:modified>
</cp:coreProperties>
</file>