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8"/>
            <a:ext cx="9394241" cy="2127206"/>
          </a:xfrm>
        </p:spPr>
        <p:txBody>
          <a:bodyPr>
            <a:normAutofit/>
          </a:bodyPr>
          <a:lstStyle/>
          <a:p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alt 2. </a:t>
            </a:r>
            <a:r>
              <a:rPr lang="en-US" dirty="0" err="1"/>
              <a:t>keser</a:t>
            </a:r>
            <a:r>
              <a:rPr lang="en-US" dirty="0"/>
              <a:t> </a:t>
            </a:r>
            <a:r>
              <a:rPr lang="en-US" dirty="0" err="1"/>
              <a:t>dişler</a:t>
            </a:r>
            <a:r>
              <a:rPr lang="en-US" dirty="0"/>
              <a:t> (lateral </a:t>
            </a:r>
            <a:r>
              <a:rPr lang="en-US" dirty="0" err="1"/>
              <a:t>diş</a:t>
            </a:r>
            <a:r>
              <a:rPr lang="en-US" dirty="0"/>
              <a:t>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6" name="AutoShape 7"/>
          <p:cNvSpPr>
            <a:spLocks/>
          </p:cNvSpPr>
          <p:nvPr/>
        </p:nvSpPr>
        <p:spPr bwMode="auto">
          <a:xfrm>
            <a:off x="2734678" y="1080043"/>
            <a:ext cx="9457322" cy="51551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r>
              <a:rPr lang="tr-TR" altLang="en-US" dirty="0">
                <a:sym typeface="Comic Sans MS" panose="030F0702030302020204" pitchFamily="66" charset="0"/>
              </a:rPr>
              <a:t>En sık </a:t>
            </a:r>
            <a:r>
              <a:rPr lang="tr-TR" altLang="en-US" dirty="0" err="1">
                <a:sym typeface="Comic Sans MS" panose="030F0702030302020204" pitchFamily="66" charset="0"/>
              </a:rPr>
              <a:t>konjenital</a:t>
            </a:r>
            <a:r>
              <a:rPr lang="tr-TR" altLang="en-US" dirty="0">
                <a:sym typeface="Comic Sans MS" panose="030F0702030302020204" pitchFamily="66" charset="0"/>
              </a:rPr>
              <a:t> eksikliği görülen diş</a:t>
            </a:r>
          </a:p>
          <a:p>
            <a:pPr algn="l" eaLnBrk="1"/>
            <a:r>
              <a:rPr lang="tr-TR" altLang="en-US" dirty="0">
                <a:sym typeface="Comic Sans MS" panose="030F0702030302020204" pitchFamily="66" charset="0"/>
              </a:rPr>
              <a:t>En değişken diş formuna sahip olan ikinci diş  (üçüncü </a:t>
            </a:r>
            <a:r>
              <a:rPr lang="tr-TR" altLang="en-US" dirty="0" err="1">
                <a:sym typeface="Comic Sans MS" panose="030F0702030302020204" pitchFamily="66" charset="0"/>
              </a:rPr>
              <a:t>molarlardan</a:t>
            </a:r>
            <a:r>
              <a:rPr lang="tr-TR" altLang="en-US" dirty="0">
                <a:sym typeface="Comic Sans MS" panose="030F0702030302020204" pitchFamily="66" charset="0"/>
              </a:rPr>
              <a:t> sonra)</a:t>
            </a:r>
          </a:p>
          <a:p>
            <a:pPr algn="l" eaLnBrk="1"/>
            <a:r>
              <a:rPr lang="tr-TR" altLang="en-US" dirty="0">
                <a:sym typeface="Comic Sans MS" panose="030F0702030302020204" pitchFamily="66" charset="0"/>
              </a:rPr>
              <a:t>En çok </a:t>
            </a:r>
            <a:r>
              <a:rPr lang="tr-TR" altLang="en-US" dirty="0" err="1">
                <a:sym typeface="Comic Sans MS" panose="030F0702030302020204" pitchFamily="66" charset="0"/>
              </a:rPr>
              <a:t>palatoradikuler</a:t>
            </a:r>
            <a:r>
              <a:rPr lang="tr-TR" altLang="en-US" dirty="0">
                <a:sym typeface="Comic Sans MS" panose="030F0702030302020204" pitchFamily="66" charset="0"/>
              </a:rPr>
              <a:t> oluğun görüldüğü diş</a:t>
            </a:r>
          </a:p>
          <a:p>
            <a:pPr algn="l" eaLnBrk="1"/>
            <a:r>
              <a:rPr lang="tr-TR" altLang="en-US" dirty="0">
                <a:sym typeface="Comic Sans MS" panose="030F0702030302020204" pitchFamily="66" charset="0"/>
              </a:rPr>
              <a:t>En içbükey </a:t>
            </a:r>
            <a:r>
              <a:rPr lang="tr-TR" altLang="en-US" dirty="0" err="1">
                <a:sym typeface="Comic Sans MS" panose="030F0702030302020204" pitchFamily="66" charset="0"/>
              </a:rPr>
              <a:t>lingual</a:t>
            </a:r>
            <a:r>
              <a:rPr lang="tr-TR" altLang="en-US" dirty="0">
                <a:sym typeface="Comic Sans MS" panose="030F0702030302020204" pitchFamily="66" charset="0"/>
              </a:rPr>
              <a:t> yüzeye sahip olan diş</a:t>
            </a:r>
          </a:p>
          <a:p>
            <a:pPr algn="l" eaLnBrk="1"/>
            <a:endParaRPr lang="tr-TR" altLang="en-US" sz="42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 smtClean="0"/>
              <a:t>Üst </a:t>
            </a:r>
            <a:r>
              <a:rPr lang="tr-TR" b="1" dirty="0"/>
              <a:t>2</a:t>
            </a:r>
            <a:r>
              <a:rPr lang="tr-TR" b="1" dirty="0" smtClean="0"/>
              <a:t>. Keser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1917031" y="1323474"/>
            <a:ext cx="10635917" cy="514951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marL="266700" algn="l" defTabSz="457200"/>
            <a:r>
              <a:rPr lang="tr-TR" altLang="en-US" dirty="0" smtClean="0">
                <a:sym typeface="Arial" panose="020B0604020202020204" pitchFamily="34" charset="0"/>
              </a:rPr>
              <a:t>-</a:t>
            </a:r>
            <a:r>
              <a:rPr lang="tr-TR" altLang="en-US" dirty="0" err="1" smtClean="0">
                <a:sym typeface="Arial" panose="020B0604020202020204" pitchFamily="34" charset="0"/>
              </a:rPr>
              <a:t>Meziodistal</a:t>
            </a:r>
            <a:r>
              <a:rPr lang="tr-TR" altLang="en-US" dirty="0" smtClean="0">
                <a:sym typeface="Arial" panose="020B0604020202020204" pitchFamily="34" charset="0"/>
              </a:rPr>
              <a:t> </a:t>
            </a:r>
            <a:r>
              <a:rPr lang="tr-TR" altLang="en-US" dirty="0">
                <a:sym typeface="Arial" panose="020B0604020202020204" pitchFamily="34" charset="0"/>
              </a:rPr>
              <a:t>boyu  </a:t>
            </a:r>
            <a:r>
              <a:rPr lang="tr-TR" altLang="en-US" dirty="0" err="1">
                <a:sym typeface="Arial" panose="020B0604020202020204" pitchFamily="34" charset="0"/>
              </a:rPr>
              <a:t>fasiyolingual</a:t>
            </a:r>
            <a:r>
              <a:rPr lang="tr-TR" altLang="en-US" dirty="0">
                <a:sym typeface="Arial" panose="020B0604020202020204" pitchFamily="34" charset="0"/>
              </a:rPr>
              <a:t> boyu (</a:t>
            </a:r>
            <a:r>
              <a:rPr lang="tr-TR" altLang="en-US" dirty="0" err="1">
                <a:sym typeface="Arial" panose="020B0604020202020204" pitchFamily="34" charset="0"/>
              </a:rPr>
              <a:t>okluzal</a:t>
            </a:r>
            <a:r>
              <a:rPr lang="tr-TR" altLang="en-US" dirty="0" err="1">
                <a:sym typeface="Helvetica" panose="020B0604020202020204" pitchFamily="34" charset="0"/>
              </a:rPr>
              <a:t>den</a:t>
            </a:r>
            <a:r>
              <a:rPr lang="tr-TR" altLang="en-US" dirty="0">
                <a:sym typeface="Helvetica" panose="020B0604020202020204" pitchFamily="34" charset="0"/>
              </a:rPr>
              <a:t> bakıldığında).</a:t>
            </a:r>
          </a:p>
          <a:p>
            <a:pPr marL="266700" algn="l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Singulum</a:t>
            </a:r>
            <a:r>
              <a:rPr lang="tr-TR" altLang="en-US" dirty="0">
                <a:sym typeface="Helvetica" panose="020B0604020202020204" pitchFamily="34" charset="0"/>
              </a:rPr>
              <a:t> merkezi olarak konumlanmıştır. </a:t>
            </a:r>
          </a:p>
          <a:p>
            <a:pPr marL="266700" algn="l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 err="1">
                <a:sym typeface="Helvetica" panose="020B0604020202020204" pitchFamily="34" charset="0"/>
              </a:rPr>
              <a:t>Pulpa</a:t>
            </a:r>
            <a:r>
              <a:rPr lang="tr-TR" altLang="en-US" dirty="0">
                <a:sym typeface="Helvetica" panose="020B0604020202020204" pitchFamily="34" charset="0"/>
              </a:rPr>
              <a:t> odası yumurta şeklindedir. En geniş kısmı </a:t>
            </a:r>
            <a:r>
              <a:rPr lang="tr-TR" altLang="en-US" dirty="0" err="1">
                <a:sym typeface="Helvetica" panose="020B0604020202020204" pitchFamily="34" charset="0"/>
              </a:rPr>
              <a:t>bukkal</a:t>
            </a:r>
            <a:r>
              <a:rPr lang="tr-TR" altLang="en-US" dirty="0">
                <a:sym typeface="Helvetica" panose="020B0604020202020204" pitchFamily="34" charset="0"/>
              </a:rPr>
              <a:t> taraftadır. </a:t>
            </a:r>
          </a:p>
          <a:p>
            <a:pPr marL="266700" algn="l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>
                <a:sym typeface="Helvetica" panose="020B0604020202020204" pitchFamily="34" charset="0"/>
              </a:rPr>
              <a:t>Kök ucu tipik olarak </a:t>
            </a:r>
            <a:r>
              <a:rPr lang="tr-TR" altLang="en-US" dirty="0" err="1">
                <a:sym typeface="Helvetica" panose="020B0604020202020204" pitchFamily="34" charset="0"/>
              </a:rPr>
              <a:t>distale</a:t>
            </a:r>
            <a:r>
              <a:rPr lang="tr-TR" altLang="en-US" dirty="0">
                <a:sym typeface="Helvetica" panose="020B0604020202020204" pitchFamily="34" charset="0"/>
              </a:rPr>
              <a:t> doğru açılama gösterir. </a:t>
            </a:r>
          </a:p>
          <a:p>
            <a:pPr marL="266700" algn="l" defTabSz="457200"/>
            <a:r>
              <a:rPr lang="tr-TR" altLang="en-US" dirty="0">
                <a:sym typeface="Arial" panose="020B0604020202020204" pitchFamily="34" charset="0"/>
              </a:rPr>
              <a:t>-	</a:t>
            </a:r>
            <a:r>
              <a:rPr lang="tr-TR" altLang="en-US" dirty="0">
                <a:sym typeface="Helvetica" panose="020B0604020202020204" pitchFamily="34" charset="0"/>
              </a:rPr>
              <a:t>Kapanış sırasında alt </a:t>
            </a:r>
            <a:r>
              <a:rPr lang="tr-TR" altLang="en-US" dirty="0" err="1">
                <a:sym typeface="Helvetica" panose="020B0604020202020204" pitchFamily="34" charset="0"/>
              </a:rPr>
              <a:t>lateral</a:t>
            </a:r>
            <a:r>
              <a:rPr lang="tr-TR" altLang="en-US" dirty="0">
                <a:sym typeface="Helvetica" panose="020B0604020202020204" pitchFamily="34" charset="0"/>
              </a:rPr>
              <a:t> diş ve alt </a:t>
            </a:r>
            <a:r>
              <a:rPr lang="tr-TR" altLang="en-US" dirty="0" err="1">
                <a:sym typeface="Helvetica" panose="020B0604020202020204" pitchFamily="34" charset="0"/>
              </a:rPr>
              <a:t>kanin</a:t>
            </a:r>
            <a:r>
              <a:rPr lang="tr-TR" altLang="en-US" dirty="0">
                <a:sym typeface="Helvetica" panose="020B0604020202020204" pitchFamily="34" charset="0"/>
              </a:rPr>
              <a:t> diş ile temas eder. </a:t>
            </a:r>
          </a:p>
          <a:p>
            <a:pPr marL="266700" algn="l" defTabSz="457200"/>
            <a:endParaRPr lang="tr-TR" altLang="en-US" dirty="0">
              <a:sym typeface="Arial" panose="020B0604020202020204" pitchFamily="34" charset="0"/>
            </a:endParaRPr>
          </a:p>
          <a:p>
            <a:pPr algn="l" eaLnBrk="1"/>
            <a:endParaRPr lang="tr-TR" altLang="en-US" dirty="0">
              <a:sym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6307" y="1996746"/>
            <a:ext cx="8924009" cy="2888075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 err="1" smtClean="0"/>
              <a:t>İkinci</a:t>
            </a:r>
            <a:r>
              <a:rPr lang="en-US" sz="2800" dirty="0" smtClean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uzun</a:t>
            </a:r>
            <a:r>
              <a:rPr lang="en-US" sz="2800" dirty="0"/>
              <a:t> </a:t>
            </a:r>
            <a:r>
              <a:rPr lang="en-US" sz="2800" dirty="0" err="1"/>
              <a:t>kron</a:t>
            </a:r>
            <a:r>
              <a:rPr lang="en-US" sz="2800" dirty="0"/>
              <a:t> </a:t>
            </a:r>
            <a:r>
              <a:rPr lang="en-US" sz="2800" dirty="0" err="1"/>
              <a:t>boyu</a:t>
            </a:r>
            <a:r>
              <a:rPr lang="en-US" sz="2800" dirty="0"/>
              <a:t> (alt </a:t>
            </a:r>
            <a:r>
              <a:rPr lang="en-US" sz="2800" dirty="0" err="1"/>
              <a:t>kaninden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)</a:t>
            </a:r>
          </a:p>
          <a:p>
            <a:pPr fontAlgn="base"/>
            <a:r>
              <a:rPr lang="en-US" sz="2800" dirty="0" err="1" smtClean="0"/>
              <a:t>Meziodistal</a:t>
            </a:r>
            <a:r>
              <a:rPr lang="en-US" sz="2800" dirty="0" smtClean="0"/>
              <a:t> </a:t>
            </a:r>
            <a:r>
              <a:rPr lang="en-US" sz="2800" dirty="0" err="1"/>
              <a:t>boyu</a:t>
            </a:r>
            <a:r>
              <a:rPr lang="en-US" sz="2800" dirty="0"/>
              <a:t>  </a:t>
            </a:r>
            <a:r>
              <a:rPr lang="en-US" sz="2800" dirty="0" err="1"/>
              <a:t>fasiyolingual</a:t>
            </a:r>
            <a:r>
              <a:rPr lang="en-US" sz="2800" dirty="0"/>
              <a:t> </a:t>
            </a:r>
            <a:r>
              <a:rPr lang="en-US" sz="2800" dirty="0" err="1"/>
              <a:t>boyu</a:t>
            </a:r>
            <a:r>
              <a:rPr lang="en-US" sz="2800" dirty="0"/>
              <a:t> (</a:t>
            </a:r>
            <a:r>
              <a:rPr lang="en-US" sz="2800" dirty="0" err="1"/>
              <a:t>okluzalden</a:t>
            </a:r>
            <a:r>
              <a:rPr lang="en-US" sz="2800" dirty="0"/>
              <a:t> </a:t>
            </a:r>
            <a:r>
              <a:rPr lang="en-US" sz="2800" dirty="0" err="1"/>
              <a:t>bakıldığında</a:t>
            </a:r>
            <a:r>
              <a:rPr lang="en-US" sz="2800" dirty="0"/>
              <a:t>).</a:t>
            </a:r>
          </a:p>
          <a:p>
            <a:pPr fontAlgn="base"/>
            <a:r>
              <a:rPr lang="en-US" sz="2800" dirty="0" err="1" smtClean="0"/>
              <a:t>Üç</a:t>
            </a:r>
            <a:r>
              <a:rPr lang="en-US" sz="2800" dirty="0" smtClean="0"/>
              <a:t> </a:t>
            </a:r>
            <a:r>
              <a:rPr lang="en-US" sz="2800" dirty="0" err="1"/>
              <a:t>mamelonu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gelişimsel</a:t>
            </a:r>
            <a:r>
              <a:rPr lang="en-US" sz="2800" dirty="0"/>
              <a:t> </a:t>
            </a:r>
            <a:r>
              <a:rPr lang="en-US" sz="2800" dirty="0" err="1"/>
              <a:t>oluğu</a:t>
            </a:r>
            <a:r>
              <a:rPr lang="en-US" sz="2800" dirty="0"/>
              <a:t> </a:t>
            </a:r>
            <a:r>
              <a:rPr lang="en-US" sz="2800" dirty="0" err="1"/>
              <a:t>vardır</a:t>
            </a:r>
            <a:r>
              <a:rPr lang="en-US" sz="2800" dirty="0"/>
              <a:t>. </a:t>
            </a:r>
          </a:p>
          <a:p>
            <a:pPr fontAlgn="base"/>
            <a:r>
              <a:rPr lang="en-US" sz="2800" dirty="0" err="1" smtClean="0"/>
              <a:t>Singulum</a:t>
            </a:r>
            <a:r>
              <a:rPr lang="en-US" sz="2800" dirty="0" smtClean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az</a:t>
            </a:r>
            <a:r>
              <a:rPr lang="en-US" sz="2800" dirty="0"/>
              <a:t> </a:t>
            </a:r>
            <a:r>
              <a:rPr lang="en-US" sz="2800" dirty="0" err="1"/>
              <a:t>distalde</a:t>
            </a:r>
            <a:r>
              <a:rPr lang="en-US" sz="2800" dirty="0"/>
              <a:t> </a:t>
            </a:r>
            <a:r>
              <a:rPr lang="en-US" sz="2800" dirty="0" err="1"/>
              <a:t>konumlanmıştır</a:t>
            </a:r>
            <a:r>
              <a:rPr lang="en-US" sz="2800" dirty="0"/>
              <a:t>. </a:t>
            </a:r>
          </a:p>
          <a:p>
            <a:pPr fontAlgn="base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1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6307" y="1996746"/>
            <a:ext cx="8924009" cy="2888075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800" dirty="0" err="1"/>
              <a:t>Kök</a:t>
            </a:r>
            <a:r>
              <a:rPr lang="en-US" sz="2800" dirty="0"/>
              <a:t> </a:t>
            </a:r>
            <a:r>
              <a:rPr lang="en-US" sz="2800" dirty="0" err="1"/>
              <a:t>kanalının</a:t>
            </a:r>
            <a:r>
              <a:rPr lang="en-US" sz="2800" dirty="0"/>
              <a:t> </a:t>
            </a:r>
            <a:r>
              <a:rPr lang="en-US" sz="2800" dirty="0" err="1"/>
              <a:t>bölünmüş</a:t>
            </a:r>
            <a:r>
              <a:rPr lang="en-US" sz="2800" dirty="0"/>
              <a:t> </a:t>
            </a:r>
            <a:r>
              <a:rPr lang="en-US" sz="2800" dirty="0" err="1"/>
              <a:t>olma</a:t>
            </a:r>
            <a:r>
              <a:rPr lang="en-US" sz="2800" dirty="0"/>
              <a:t> </a:t>
            </a:r>
            <a:r>
              <a:rPr lang="en-US" sz="2800" dirty="0" err="1"/>
              <a:t>olasılığı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düşüktür</a:t>
            </a:r>
            <a:endParaRPr lang="en-US" sz="2800" dirty="0"/>
          </a:p>
          <a:p>
            <a:pPr fontAlgn="base"/>
            <a:r>
              <a:rPr lang="en-US" sz="2800" dirty="0" err="1"/>
              <a:t>Alveol</a:t>
            </a:r>
            <a:r>
              <a:rPr lang="en-US" sz="2800" dirty="0"/>
              <a:t> </a:t>
            </a:r>
            <a:r>
              <a:rPr lang="en-US" sz="2800" dirty="0" err="1"/>
              <a:t>kemiği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neredeyse</a:t>
            </a:r>
            <a:r>
              <a:rPr lang="en-US" sz="2800" dirty="0"/>
              <a:t> </a:t>
            </a:r>
            <a:r>
              <a:rPr lang="en-US" sz="2800" dirty="0" err="1"/>
              <a:t>vertikale</a:t>
            </a:r>
            <a:r>
              <a:rPr lang="en-US" sz="2800" dirty="0"/>
              <a:t> </a:t>
            </a:r>
            <a:r>
              <a:rPr lang="en-US" sz="2800" dirty="0" err="1"/>
              <a:t>yakın</a:t>
            </a:r>
            <a:r>
              <a:rPr lang="en-US" sz="2800" dirty="0"/>
              <a:t> (</a:t>
            </a:r>
            <a:r>
              <a:rPr lang="en-US" sz="2800" dirty="0" err="1"/>
              <a:t>meziodistal</a:t>
            </a:r>
            <a:r>
              <a:rPr lang="en-US" sz="2800" dirty="0"/>
              <a:t> </a:t>
            </a:r>
            <a:r>
              <a:rPr lang="en-US" sz="2800" dirty="0" err="1"/>
              <a:t>yönde</a:t>
            </a:r>
            <a:r>
              <a:rPr lang="en-US" sz="2800" dirty="0"/>
              <a:t>) </a:t>
            </a:r>
            <a:r>
              <a:rPr lang="en-US" sz="2800" dirty="0" err="1"/>
              <a:t>bulunur</a:t>
            </a:r>
            <a:r>
              <a:rPr lang="en-US" sz="2800" dirty="0"/>
              <a:t>. </a:t>
            </a:r>
          </a:p>
          <a:p>
            <a:pPr fontAlgn="base"/>
            <a:r>
              <a:rPr lang="en-US" sz="2800" dirty="0" err="1"/>
              <a:t>Kapanış</a:t>
            </a:r>
            <a:r>
              <a:rPr lang="en-US" sz="2800" dirty="0"/>
              <a:t> </a:t>
            </a:r>
            <a:r>
              <a:rPr lang="en-US" sz="2800" dirty="0" err="1"/>
              <a:t>sırasında</a:t>
            </a:r>
            <a:r>
              <a:rPr lang="en-US" sz="2800" dirty="0"/>
              <a:t> alt </a:t>
            </a:r>
            <a:r>
              <a:rPr lang="en-US" sz="2800" dirty="0" err="1"/>
              <a:t>santral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lateral </a:t>
            </a:r>
            <a:r>
              <a:rPr lang="en-US" sz="2800" dirty="0" err="1"/>
              <a:t>keser</a:t>
            </a:r>
            <a:r>
              <a:rPr lang="en-US" sz="2800" dirty="0"/>
              <a:t> </a:t>
            </a:r>
            <a:r>
              <a:rPr lang="en-US" sz="2800" dirty="0" err="1"/>
              <a:t>dişlerle</a:t>
            </a:r>
            <a:r>
              <a:rPr lang="en-US" sz="2800" dirty="0"/>
              <a:t> </a:t>
            </a:r>
            <a:r>
              <a:rPr lang="en-US" sz="2800" dirty="0" err="1"/>
              <a:t>temas</a:t>
            </a:r>
            <a:r>
              <a:rPr lang="en-US" sz="2800" dirty="0"/>
              <a:t> </a:t>
            </a:r>
            <a:r>
              <a:rPr lang="en-US" sz="2800" dirty="0" err="1"/>
              <a:t>eder</a:t>
            </a:r>
            <a:r>
              <a:rPr lang="en-US" sz="2800" dirty="0"/>
              <a:t>. </a:t>
            </a:r>
          </a:p>
          <a:p>
            <a:pPr fontAlgn="base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105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6654" y="1368949"/>
            <a:ext cx="8924009" cy="2888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Arial" panose="020B0604020202020204" pitchFamily="34" charset="0"/>
              </a:rPr>
              <a:t>Fasiyolingual</a:t>
            </a:r>
            <a:r>
              <a:rPr lang="tr-TR" altLang="en-US" sz="2400" dirty="0">
                <a:sym typeface="Arial" panose="020B0604020202020204" pitchFamily="34" charset="0"/>
              </a:rPr>
              <a:t> boyut 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meziodistal</a:t>
            </a:r>
            <a:r>
              <a:rPr lang="tr-TR" altLang="en-US" sz="2400" dirty="0">
                <a:sym typeface="Helvetica" panose="020B0604020202020204" pitchFamily="34" charset="0"/>
              </a:rPr>
              <a:t> boyut (</a:t>
            </a:r>
            <a:r>
              <a:rPr lang="tr-TR" altLang="en-US" sz="2400" dirty="0" err="1">
                <a:sym typeface="Helvetica" panose="020B0604020202020204" pitchFamily="34" charset="0"/>
              </a:rPr>
              <a:t>okluzalden</a:t>
            </a:r>
            <a:r>
              <a:rPr lang="tr-TR" altLang="en-US" sz="2400" dirty="0">
                <a:sym typeface="Helvetica" panose="020B0604020202020204" pitchFamily="34" charset="0"/>
              </a:rPr>
              <a:t> bakıldığında).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Mesial</a:t>
            </a:r>
            <a:r>
              <a:rPr lang="tr-TR" altLang="en-US" sz="2400" dirty="0">
                <a:sym typeface="Helvetica" panose="020B0604020202020204" pitchFamily="34" charset="0"/>
              </a:rPr>
              <a:t> marjinal sırt </a:t>
            </a:r>
            <a:r>
              <a:rPr lang="tr-TR" altLang="en-US" sz="2400" dirty="0" err="1">
                <a:sym typeface="Helvetica" panose="020B0604020202020204" pitchFamily="34" charset="0"/>
              </a:rPr>
              <a:t>distalden</a:t>
            </a:r>
            <a:r>
              <a:rPr lang="tr-TR" altLang="en-US" sz="2400" dirty="0">
                <a:sym typeface="Helvetica" panose="020B0604020202020204" pitchFamily="34" charset="0"/>
              </a:rPr>
              <a:t> daha uzundur. </a:t>
            </a:r>
            <a:endParaRPr lang="tr-TR" altLang="en-US" sz="2400" dirty="0">
              <a:sym typeface="Arial" panose="020B0604020202020204" pitchFamily="34" charset="0"/>
            </a:endParaRP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Kesici kenar </a:t>
            </a:r>
            <a:r>
              <a:rPr lang="tr-TR" altLang="en-US" sz="2400" dirty="0" err="1">
                <a:sym typeface="Helvetica" panose="020B0604020202020204" pitchFamily="34" charset="0"/>
              </a:rPr>
              <a:t>distolingual</a:t>
            </a:r>
            <a:r>
              <a:rPr lang="tr-TR" altLang="en-US" sz="2400" dirty="0">
                <a:sym typeface="Helvetica" panose="020B0604020202020204" pitchFamily="34" charset="0"/>
              </a:rPr>
              <a:t> yöne bükülmüştür.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Kesici kenar dişin uzun aksının </a:t>
            </a:r>
            <a:r>
              <a:rPr lang="tr-TR" altLang="en-US" sz="2400" dirty="0" err="1">
                <a:sym typeface="Helvetica" panose="020B0604020202020204" pitchFamily="34" charset="0"/>
              </a:rPr>
              <a:t>lingualinde</a:t>
            </a:r>
            <a:r>
              <a:rPr lang="tr-TR" altLang="en-US" sz="2400" dirty="0">
                <a:sym typeface="Helvetica" panose="020B0604020202020204" pitchFamily="34" charset="0"/>
              </a:rPr>
              <a:t> konumlanmıştır (Aynı alt santral keser gibi)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Singulum</a:t>
            </a:r>
            <a:r>
              <a:rPr lang="tr-TR" altLang="en-US" sz="2400" dirty="0">
                <a:sym typeface="Helvetica" panose="020B0604020202020204" pitchFamily="34" charset="0"/>
              </a:rPr>
              <a:t> (belirsiz) biraz </a:t>
            </a:r>
            <a:r>
              <a:rPr lang="tr-TR" altLang="en-US" sz="2400" dirty="0" err="1">
                <a:sym typeface="Helvetica" panose="020B0604020202020204" pitchFamily="34" charset="0"/>
              </a:rPr>
              <a:t>distalde</a:t>
            </a:r>
            <a:r>
              <a:rPr lang="tr-TR" altLang="en-US" sz="2400" dirty="0">
                <a:sym typeface="Helvetica" panose="020B0604020202020204" pitchFamily="34" charset="0"/>
              </a:rPr>
              <a:t> konumlanmıştır.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Kök </a:t>
            </a:r>
            <a:r>
              <a:rPr lang="tr-TR" altLang="en-US" sz="2400" dirty="0" err="1">
                <a:sym typeface="Helvetica" panose="020B0604020202020204" pitchFamily="34" charset="0"/>
              </a:rPr>
              <a:t>mezial</a:t>
            </a:r>
            <a:r>
              <a:rPr lang="tr-TR" altLang="en-US" sz="2400" dirty="0">
                <a:sym typeface="Helvetica" panose="020B0604020202020204" pitchFamily="34" charset="0"/>
              </a:rPr>
              <a:t> ve </a:t>
            </a:r>
            <a:r>
              <a:rPr lang="tr-TR" altLang="en-US" sz="2400" dirty="0" err="1">
                <a:sym typeface="Helvetica" panose="020B0604020202020204" pitchFamily="34" charset="0"/>
              </a:rPr>
              <a:t>distal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içbükeyliklere</a:t>
            </a:r>
            <a:r>
              <a:rPr lang="tr-TR" altLang="en-US" sz="2400" dirty="0">
                <a:sym typeface="Helvetica" panose="020B0604020202020204" pitchFamily="34" charset="0"/>
              </a:rPr>
              <a:t> sahiptir. (kum saati şekli)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Kapanışta üst santral ve üst </a:t>
            </a:r>
            <a:r>
              <a:rPr lang="tr-TR" altLang="en-US" sz="2400" dirty="0" err="1">
                <a:sym typeface="Helvetica" panose="020B0604020202020204" pitchFamily="34" charset="0"/>
              </a:rPr>
              <a:t>lateral</a:t>
            </a:r>
            <a:r>
              <a:rPr lang="tr-TR" altLang="en-US" sz="2400" dirty="0">
                <a:sym typeface="Helvetica" panose="020B0604020202020204" pitchFamily="34" charset="0"/>
              </a:rPr>
              <a:t> kesici dişlerle temas eder. </a:t>
            </a:r>
          </a:p>
          <a:p>
            <a:pPr marL="0" indent="0" fontAlgn="base">
              <a:buNone/>
            </a:pPr>
            <a:endParaRPr lang="en-US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 smtClean="0"/>
              <a:t>Alt </a:t>
            </a:r>
            <a:r>
              <a:rPr lang="tr-TR" b="1" dirty="0"/>
              <a:t>2</a:t>
            </a:r>
            <a:r>
              <a:rPr lang="tr-TR" b="1" dirty="0" smtClean="0"/>
              <a:t>. Keser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608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131</Words>
  <Application>Microsoft Office PowerPoint</Application>
  <PresentationFormat>Geniş ekran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Üst ve alt 2. keser dişler (lateral diş)</vt:lpstr>
      <vt:lpstr>Üst 2. Keser Diş</vt:lpstr>
      <vt:lpstr>PowerPoint Sunusu</vt:lpstr>
      <vt:lpstr>PowerPoint Sunusu</vt:lpstr>
      <vt:lpstr>PowerPoint Sunusu</vt:lpstr>
      <vt:lpstr>Alt 2. Keser Diş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8</cp:revision>
  <dcterms:created xsi:type="dcterms:W3CDTF">2020-01-16T08:15:50Z</dcterms:created>
  <dcterms:modified xsi:type="dcterms:W3CDTF">2020-01-17T08:04:30Z</dcterms:modified>
</cp:coreProperties>
</file>