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64" r:id="rId5"/>
    <p:sldId id="266" r:id="rId6"/>
    <p:sldId id="26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1" autoAdjust="0"/>
    <p:restoredTop sz="94660"/>
  </p:normalViewPr>
  <p:slideViewPr>
    <p:cSldViewPr snapToGrid="0">
      <p:cViewPr varScale="1">
        <p:scale>
          <a:sx n="70" d="100"/>
          <a:sy n="70" d="100"/>
        </p:scale>
        <p:origin x="60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427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353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0978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678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3897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865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171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1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190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279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43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288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744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707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73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38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901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589212" y="495678"/>
            <a:ext cx="9394241" cy="2127206"/>
          </a:xfrm>
        </p:spPr>
        <p:txBody>
          <a:bodyPr>
            <a:normAutofit/>
          </a:bodyPr>
          <a:lstStyle/>
          <a:p>
            <a:r>
              <a:rPr lang="en-US" dirty="0" err="1"/>
              <a:t>Üst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alt 2. </a:t>
            </a:r>
            <a:r>
              <a:rPr lang="en-US" dirty="0" err="1"/>
              <a:t>keser</a:t>
            </a:r>
            <a:r>
              <a:rPr lang="en-US" dirty="0"/>
              <a:t> </a:t>
            </a:r>
            <a:r>
              <a:rPr lang="en-US" dirty="0" err="1"/>
              <a:t>dişler</a:t>
            </a:r>
            <a:r>
              <a:rPr lang="en-US" dirty="0"/>
              <a:t> (lateral </a:t>
            </a:r>
            <a:r>
              <a:rPr lang="en-US" dirty="0" err="1"/>
              <a:t>diş</a:t>
            </a:r>
            <a:r>
              <a:rPr lang="en-US" dirty="0"/>
              <a:t>)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716778" y="4089316"/>
            <a:ext cx="8915399" cy="1126283"/>
          </a:xfrm>
        </p:spPr>
        <p:txBody>
          <a:bodyPr>
            <a:noAutofit/>
          </a:bodyPr>
          <a:lstStyle/>
          <a:p>
            <a:r>
              <a:rPr lang="tr-TR" sz="4800" dirty="0" err="1" smtClean="0"/>
              <a:t>Dr</a:t>
            </a:r>
            <a:r>
              <a:rPr lang="tr-TR" sz="4800" dirty="0" smtClean="0"/>
              <a:t> Mert OCAK</a:t>
            </a:r>
          </a:p>
          <a:p>
            <a:r>
              <a:rPr lang="tr-TR" sz="4800" dirty="0" smtClean="0"/>
              <a:t>Öğretim Görevlisi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90606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/>
          </p:cNvSpPr>
          <p:nvPr/>
        </p:nvSpPr>
        <p:spPr bwMode="auto">
          <a:xfrm>
            <a:off x="2807368" y="457201"/>
            <a:ext cx="10154653" cy="6400799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marL="742950" indent="-28575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marL="11430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marL="16002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marL="20574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pPr algn="l" eaLnBrk="1"/>
            <a:endParaRPr lang="tr-TR" altLang="en-US" sz="3600" dirty="0">
              <a:latin typeface="Comic Sans MS" panose="030F0702030302020204" pitchFamily="66" charset="0"/>
              <a:ea typeface="Comic Sans MS" panose="030F0702030302020204" pitchFamily="66" charset="0"/>
              <a:cs typeface="Comic Sans MS" panose="030F0702030302020204" pitchFamily="66" charset="0"/>
              <a:sym typeface="Comic Sans MS" panose="030F0702030302020204" pitchFamily="66" charset="0"/>
            </a:endParaRPr>
          </a:p>
        </p:txBody>
      </p:sp>
      <p:sp>
        <p:nvSpPr>
          <p:cNvPr id="6" name="AutoShape 7"/>
          <p:cNvSpPr>
            <a:spLocks/>
          </p:cNvSpPr>
          <p:nvPr/>
        </p:nvSpPr>
        <p:spPr bwMode="auto">
          <a:xfrm>
            <a:off x="2734678" y="1080043"/>
            <a:ext cx="9457322" cy="5155113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marL="742950" indent="-28575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marL="11430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marL="16002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marL="20574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pPr algn="l" eaLnBrk="1"/>
            <a:r>
              <a:rPr lang="tr-TR" altLang="en-US" dirty="0">
                <a:sym typeface="Comic Sans MS" panose="030F0702030302020204" pitchFamily="66" charset="0"/>
              </a:rPr>
              <a:t>En sık </a:t>
            </a:r>
            <a:r>
              <a:rPr lang="tr-TR" altLang="en-US" dirty="0" err="1">
                <a:sym typeface="Comic Sans MS" panose="030F0702030302020204" pitchFamily="66" charset="0"/>
              </a:rPr>
              <a:t>konjenital</a:t>
            </a:r>
            <a:r>
              <a:rPr lang="tr-TR" altLang="en-US" dirty="0">
                <a:sym typeface="Comic Sans MS" panose="030F0702030302020204" pitchFamily="66" charset="0"/>
              </a:rPr>
              <a:t> eksikliği görülen diş</a:t>
            </a:r>
          </a:p>
          <a:p>
            <a:pPr algn="l" eaLnBrk="1"/>
            <a:r>
              <a:rPr lang="tr-TR" altLang="en-US" dirty="0">
                <a:sym typeface="Comic Sans MS" panose="030F0702030302020204" pitchFamily="66" charset="0"/>
              </a:rPr>
              <a:t>En değişken diş formuna sahip olan ikinci diş  (üçüncü </a:t>
            </a:r>
            <a:r>
              <a:rPr lang="tr-TR" altLang="en-US" dirty="0" err="1">
                <a:sym typeface="Comic Sans MS" panose="030F0702030302020204" pitchFamily="66" charset="0"/>
              </a:rPr>
              <a:t>molarlardan</a:t>
            </a:r>
            <a:r>
              <a:rPr lang="tr-TR" altLang="en-US" dirty="0">
                <a:sym typeface="Comic Sans MS" panose="030F0702030302020204" pitchFamily="66" charset="0"/>
              </a:rPr>
              <a:t> sonra)</a:t>
            </a:r>
          </a:p>
          <a:p>
            <a:pPr algn="l" eaLnBrk="1"/>
            <a:r>
              <a:rPr lang="tr-TR" altLang="en-US" dirty="0">
                <a:sym typeface="Comic Sans MS" panose="030F0702030302020204" pitchFamily="66" charset="0"/>
              </a:rPr>
              <a:t>En çok </a:t>
            </a:r>
            <a:r>
              <a:rPr lang="tr-TR" altLang="en-US" dirty="0" err="1">
                <a:sym typeface="Comic Sans MS" panose="030F0702030302020204" pitchFamily="66" charset="0"/>
              </a:rPr>
              <a:t>palatoradikuler</a:t>
            </a:r>
            <a:r>
              <a:rPr lang="tr-TR" altLang="en-US" dirty="0">
                <a:sym typeface="Comic Sans MS" panose="030F0702030302020204" pitchFamily="66" charset="0"/>
              </a:rPr>
              <a:t> oluğun görüldüğü diş</a:t>
            </a:r>
          </a:p>
          <a:p>
            <a:pPr algn="l" eaLnBrk="1"/>
            <a:r>
              <a:rPr lang="tr-TR" altLang="en-US" dirty="0">
                <a:sym typeface="Comic Sans MS" panose="030F0702030302020204" pitchFamily="66" charset="0"/>
              </a:rPr>
              <a:t>En içbükey </a:t>
            </a:r>
            <a:r>
              <a:rPr lang="tr-TR" altLang="en-US" dirty="0" err="1">
                <a:sym typeface="Comic Sans MS" panose="030F0702030302020204" pitchFamily="66" charset="0"/>
              </a:rPr>
              <a:t>lingual</a:t>
            </a:r>
            <a:r>
              <a:rPr lang="tr-TR" altLang="en-US" dirty="0">
                <a:sym typeface="Comic Sans MS" panose="030F0702030302020204" pitchFamily="66" charset="0"/>
              </a:rPr>
              <a:t> yüzeye sahip olan diş</a:t>
            </a:r>
          </a:p>
          <a:p>
            <a:pPr algn="l" eaLnBrk="1"/>
            <a:endParaRPr lang="tr-TR" altLang="en-US" sz="4200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b="1" dirty="0" smtClean="0"/>
              <a:t>Üst </a:t>
            </a:r>
            <a:r>
              <a:rPr lang="tr-TR" b="1" dirty="0"/>
              <a:t>2</a:t>
            </a:r>
            <a:r>
              <a:rPr lang="tr-TR" b="1" dirty="0" smtClean="0"/>
              <a:t>. Keser Diş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5328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/>
          </p:cNvSpPr>
          <p:nvPr/>
        </p:nvSpPr>
        <p:spPr bwMode="auto">
          <a:xfrm>
            <a:off x="1917031" y="1323474"/>
            <a:ext cx="10635917" cy="5149515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marL="742950" indent="-28575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marL="11430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marL="16002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marL="20574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pPr marL="266700" algn="l" defTabSz="457200"/>
            <a:r>
              <a:rPr lang="tr-TR" altLang="en-US" dirty="0" smtClean="0">
                <a:sym typeface="Arial" panose="020B0604020202020204" pitchFamily="34" charset="0"/>
              </a:rPr>
              <a:t>-</a:t>
            </a:r>
            <a:r>
              <a:rPr lang="tr-TR" altLang="en-US" dirty="0" err="1" smtClean="0">
                <a:sym typeface="Arial" panose="020B0604020202020204" pitchFamily="34" charset="0"/>
              </a:rPr>
              <a:t>Meziodistal</a:t>
            </a:r>
            <a:r>
              <a:rPr lang="tr-TR" altLang="en-US" dirty="0" smtClean="0">
                <a:sym typeface="Arial" panose="020B0604020202020204" pitchFamily="34" charset="0"/>
              </a:rPr>
              <a:t> </a:t>
            </a:r>
            <a:r>
              <a:rPr lang="tr-TR" altLang="en-US" dirty="0">
                <a:sym typeface="Arial" panose="020B0604020202020204" pitchFamily="34" charset="0"/>
              </a:rPr>
              <a:t>boyu  </a:t>
            </a:r>
            <a:r>
              <a:rPr lang="tr-TR" altLang="en-US" dirty="0" err="1">
                <a:sym typeface="Arial" panose="020B0604020202020204" pitchFamily="34" charset="0"/>
              </a:rPr>
              <a:t>fasiyolingual</a:t>
            </a:r>
            <a:r>
              <a:rPr lang="tr-TR" altLang="en-US" dirty="0">
                <a:sym typeface="Arial" panose="020B0604020202020204" pitchFamily="34" charset="0"/>
              </a:rPr>
              <a:t> boyu (</a:t>
            </a:r>
            <a:r>
              <a:rPr lang="tr-TR" altLang="en-US" dirty="0" err="1">
                <a:sym typeface="Arial" panose="020B0604020202020204" pitchFamily="34" charset="0"/>
              </a:rPr>
              <a:t>okluzal</a:t>
            </a:r>
            <a:r>
              <a:rPr lang="tr-TR" altLang="en-US" dirty="0" err="1">
                <a:sym typeface="Helvetica" panose="020B0604020202020204" pitchFamily="34" charset="0"/>
              </a:rPr>
              <a:t>den</a:t>
            </a:r>
            <a:r>
              <a:rPr lang="tr-TR" altLang="en-US" dirty="0">
                <a:sym typeface="Helvetica" panose="020B0604020202020204" pitchFamily="34" charset="0"/>
              </a:rPr>
              <a:t> bakıldığında).</a:t>
            </a:r>
          </a:p>
          <a:p>
            <a:pPr marL="266700" algn="l" defTabSz="457200"/>
            <a:r>
              <a:rPr lang="tr-TR" altLang="en-US" dirty="0">
                <a:sym typeface="Arial" panose="020B0604020202020204" pitchFamily="34" charset="0"/>
              </a:rPr>
              <a:t>-	</a:t>
            </a:r>
            <a:r>
              <a:rPr lang="tr-TR" altLang="en-US" dirty="0" err="1">
                <a:sym typeface="Helvetica" panose="020B0604020202020204" pitchFamily="34" charset="0"/>
              </a:rPr>
              <a:t>Singulum</a:t>
            </a:r>
            <a:r>
              <a:rPr lang="tr-TR" altLang="en-US" dirty="0">
                <a:sym typeface="Helvetica" panose="020B0604020202020204" pitchFamily="34" charset="0"/>
              </a:rPr>
              <a:t> merkezi olarak konumlanmıştır. </a:t>
            </a:r>
          </a:p>
          <a:p>
            <a:pPr marL="266700" algn="l" defTabSz="457200"/>
            <a:r>
              <a:rPr lang="tr-TR" altLang="en-US" dirty="0">
                <a:sym typeface="Arial" panose="020B0604020202020204" pitchFamily="34" charset="0"/>
              </a:rPr>
              <a:t>-	</a:t>
            </a:r>
            <a:r>
              <a:rPr lang="tr-TR" altLang="en-US" dirty="0" err="1">
                <a:sym typeface="Helvetica" panose="020B0604020202020204" pitchFamily="34" charset="0"/>
              </a:rPr>
              <a:t>Pulpa</a:t>
            </a:r>
            <a:r>
              <a:rPr lang="tr-TR" altLang="en-US" dirty="0">
                <a:sym typeface="Helvetica" panose="020B0604020202020204" pitchFamily="34" charset="0"/>
              </a:rPr>
              <a:t> odası yumurta şeklindedir. En geniş kısmı </a:t>
            </a:r>
            <a:r>
              <a:rPr lang="tr-TR" altLang="en-US" dirty="0" err="1">
                <a:sym typeface="Helvetica" panose="020B0604020202020204" pitchFamily="34" charset="0"/>
              </a:rPr>
              <a:t>bukkal</a:t>
            </a:r>
            <a:r>
              <a:rPr lang="tr-TR" altLang="en-US" dirty="0">
                <a:sym typeface="Helvetica" panose="020B0604020202020204" pitchFamily="34" charset="0"/>
              </a:rPr>
              <a:t> taraftadır. </a:t>
            </a:r>
          </a:p>
          <a:p>
            <a:pPr marL="266700" algn="l" defTabSz="457200"/>
            <a:r>
              <a:rPr lang="tr-TR" altLang="en-US" dirty="0">
                <a:sym typeface="Arial" panose="020B0604020202020204" pitchFamily="34" charset="0"/>
              </a:rPr>
              <a:t>-	</a:t>
            </a:r>
            <a:r>
              <a:rPr lang="tr-TR" altLang="en-US" dirty="0">
                <a:sym typeface="Helvetica" panose="020B0604020202020204" pitchFamily="34" charset="0"/>
              </a:rPr>
              <a:t>Kök ucu tipik olarak </a:t>
            </a:r>
            <a:r>
              <a:rPr lang="tr-TR" altLang="en-US" dirty="0" err="1">
                <a:sym typeface="Helvetica" panose="020B0604020202020204" pitchFamily="34" charset="0"/>
              </a:rPr>
              <a:t>distale</a:t>
            </a:r>
            <a:r>
              <a:rPr lang="tr-TR" altLang="en-US" dirty="0">
                <a:sym typeface="Helvetica" panose="020B0604020202020204" pitchFamily="34" charset="0"/>
              </a:rPr>
              <a:t> doğru açılama gösterir. </a:t>
            </a:r>
          </a:p>
          <a:p>
            <a:pPr marL="266700" algn="l" defTabSz="457200"/>
            <a:r>
              <a:rPr lang="tr-TR" altLang="en-US" dirty="0">
                <a:sym typeface="Arial" panose="020B0604020202020204" pitchFamily="34" charset="0"/>
              </a:rPr>
              <a:t>-	</a:t>
            </a:r>
            <a:r>
              <a:rPr lang="tr-TR" altLang="en-US" dirty="0">
                <a:sym typeface="Helvetica" panose="020B0604020202020204" pitchFamily="34" charset="0"/>
              </a:rPr>
              <a:t>Kapanış sırasında alt </a:t>
            </a:r>
            <a:r>
              <a:rPr lang="tr-TR" altLang="en-US" dirty="0" err="1">
                <a:sym typeface="Helvetica" panose="020B0604020202020204" pitchFamily="34" charset="0"/>
              </a:rPr>
              <a:t>lateral</a:t>
            </a:r>
            <a:r>
              <a:rPr lang="tr-TR" altLang="en-US" dirty="0">
                <a:sym typeface="Helvetica" panose="020B0604020202020204" pitchFamily="34" charset="0"/>
              </a:rPr>
              <a:t> diş ve alt </a:t>
            </a:r>
            <a:r>
              <a:rPr lang="tr-TR" altLang="en-US" dirty="0" err="1">
                <a:sym typeface="Helvetica" panose="020B0604020202020204" pitchFamily="34" charset="0"/>
              </a:rPr>
              <a:t>kanin</a:t>
            </a:r>
            <a:r>
              <a:rPr lang="tr-TR" altLang="en-US" dirty="0">
                <a:sym typeface="Helvetica" panose="020B0604020202020204" pitchFamily="34" charset="0"/>
              </a:rPr>
              <a:t> diş ile temas eder. </a:t>
            </a:r>
          </a:p>
          <a:p>
            <a:pPr marL="266700" algn="l" defTabSz="457200"/>
            <a:endParaRPr lang="tr-TR" altLang="en-US" dirty="0">
              <a:sym typeface="Arial" panose="020B0604020202020204" pitchFamily="34" charset="0"/>
            </a:endParaRPr>
          </a:p>
          <a:p>
            <a:pPr algn="l" eaLnBrk="1"/>
            <a:endParaRPr lang="tr-TR" altLang="en-US" dirty="0">
              <a:sym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43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26307" y="1996746"/>
            <a:ext cx="8924009" cy="2888075"/>
          </a:xfrm>
        </p:spPr>
        <p:txBody>
          <a:bodyPr>
            <a:normAutofit/>
          </a:bodyPr>
          <a:lstStyle/>
          <a:p>
            <a:pPr fontAlgn="base"/>
            <a:r>
              <a:rPr lang="en-US" sz="2800" dirty="0" err="1" smtClean="0"/>
              <a:t>İkinci</a:t>
            </a:r>
            <a:r>
              <a:rPr lang="en-US" sz="2800" dirty="0" smtClean="0"/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uzun</a:t>
            </a:r>
            <a:r>
              <a:rPr lang="en-US" sz="2800" dirty="0"/>
              <a:t> </a:t>
            </a:r>
            <a:r>
              <a:rPr lang="en-US" sz="2800" dirty="0" err="1"/>
              <a:t>kron</a:t>
            </a:r>
            <a:r>
              <a:rPr lang="en-US" sz="2800" dirty="0"/>
              <a:t> </a:t>
            </a:r>
            <a:r>
              <a:rPr lang="en-US" sz="2800" dirty="0" err="1"/>
              <a:t>boyu</a:t>
            </a:r>
            <a:r>
              <a:rPr lang="en-US" sz="2800" dirty="0"/>
              <a:t> (alt </a:t>
            </a:r>
            <a:r>
              <a:rPr lang="en-US" sz="2800" dirty="0" err="1"/>
              <a:t>kaninden</a:t>
            </a:r>
            <a:r>
              <a:rPr lang="en-US" sz="2800" dirty="0"/>
              <a:t> </a:t>
            </a:r>
            <a:r>
              <a:rPr lang="en-US" sz="2800" dirty="0" err="1"/>
              <a:t>sonra</a:t>
            </a:r>
            <a:r>
              <a:rPr lang="en-US" sz="2800" dirty="0"/>
              <a:t>)</a:t>
            </a:r>
          </a:p>
          <a:p>
            <a:pPr fontAlgn="base"/>
            <a:r>
              <a:rPr lang="en-US" sz="2800" dirty="0" err="1" smtClean="0"/>
              <a:t>Meziodistal</a:t>
            </a:r>
            <a:r>
              <a:rPr lang="en-US" sz="2800" dirty="0" smtClean="0"/>
              <a:t> </a:t>
            </a:r>
            <a:r>
              <a:rPr lang="en-US" sz="2800" dirty="0" err="1"/>
              <a:t>boyu</a:t>
            </a:r>
            <a:r>
              <a:rPr lang="en-US" sz="2800" dirty="0"/>
              <a:t>  </a:t>
            </a:r>
            <a:r>
              <a:rPr lang="en-US" sz="2800" dirty="0" err="1"/>
              <a:t>fasiyolingual</a:t>
            </a:r>
            <a:r>
              <a:rPr lang="en-US" sz="2800" dirty="0"/>
              <a:t> </a:t>
            </a:r>
            <a:r>
              <a:rPr lang="en-US" sz="2800" dirty="0" err="1"/>
              <a:t>boyu</a:t>
            </a:r>
            <a:r>
              <a:rPr lang="en-US" sz="2800" dirty="0"/>
              <a:t> (</a:t>
            </a:r>
            <a:r>
              <a:rPr lang="en-US" sz="2800" dirty="0" err="1"/>
              <a:t>okluzalden</a:t>
            </a:r>
            <a:r>
              <a:rPr lang="en-US" sz="2800" dirty="0"/>
              <a:t> </a:t>
            </a:r>
            <a:r>
              <a:rPr lang="en-US" sz="2800" dirty="0" err="1"/>
              <a:t>bakıldığında</a:t>
            </a:r>
            <a:r>
              <a:rPr lang="en-US" sz="2800" dirty="0"/>
              <a:t>).</a:t>
            </a:r>
          </a:p>
          <a:p>
            <a:pPr fontAlgn="base"/>
            <a:r>
              <a:rPr lang="en-US" sz="2800" dirty="0" err="1" smtClean="0"/>
              <a:t>Üç</a:t>
            </a:r>
            <a:r>
              <a:rPr lang="en-US" sz="2800" dirty="0" smtClean="0"/>
              <a:t> </a:t>
            </a:r>
            <a:r>
              <a:rPr lang="en-US" sz="2800" dirty="0" err="1"/>
              <a:t>mamelonu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dört</a:t>
            </a:r>
            <a:r>
              <a:rPr lang="en-US" sz="2800" dirty="0"/>
              <a:t> </a:t>
            </a:r>
            <a:r>
              <a:rPr lang="en-US" sz="2800" dirty="0" err="1"/>
              <a:t>gelişimsel</a:t>
            </a:r>
            <a:r>
              <a:rPr lang="en-US" sz="2800" dirty="0"/>
              <a:t> </a:t>
            </a:r>
            <a:r>
              <a:rPr lang="en-US" sz="2800" dirty="0" err="1"/>
              <a:t>oluğu</a:t>
            </a:r>
            <a:r>
              <a:rPr lang="en-US" sz="2800" dirty="0"/>
              <a:t> </a:t>
            </a:r>
            <a:r>
              <a:rPr lang="en-US" sz="2800" dirty="0" err="1"/>
              <a:t>vardır</a:t>
            </a:r>
            <a:r>
              <a:rPr lang="en-US" sz="2800" dirty="0"/>
              <a:t>. </a:t>
            </a:r>
          </a:p>
          <a:p>
            <a:pPr fontAlgn="base"/>
            <a:r>
              <a:rPr lang="en-US" sz="2800" dirty="0" err="1" smtClean="0"/>
              <a:t>Singulum</a:t>
            </a:r>
            <a:r>
              <a:rPr lang="en-US" sz="2800" dirty="0" smtClean="0"/>
              <a:t> </a:t>
            </a:r>
            <a:r>
              <a:rPr lang="en-US" sz="2800" dirty="0" err="1"/>
              <a:t>çok</a:t>
            </a:r>
            <a:r>
              <a:rPr lang="en-US" sz="2800" dirty="0"/>
              <a:t> </a:t>
            </a:r>
            <a:r>
              <a:rPr lang="en-US" sz="2800" dirty="0" err="1"/>
              <a:t>az</a:t>
            </a:r>
            <a:r>
              <a:rPr lang="en-US" sz="2800" dirty="0"/>
              <a:t> </a:t>
            </a:r>
            <a:r>
              <a:rPr lang="en-US" sz="2800" dirty="0" err="1"/>
              <a:t>distalde</a:t>
            </a:r>
            <a:r>
              <a:rPr lang="en-US" sz="2800" dirty="0"/>
              <a:t> </a:t>
            </a:r>
            <a:r>
              <a:rPr lang="en-US" sz="2800" dirty="0" err="1"/>
              <a:t>konumlanmıştır</a:t>
            </a:r>
            <a:r>
              <a:rPr lang="en-US" sz="2800" dirty="0"/>
              <a:t>. </a:t>
            </a:r>
          </a:p>
          <a:p>
            <a:pPr fontAlgn="base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41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26307" y="1996746"/>
            <a:ext cx="8924009" cy="2888075"/>
          </a:xfrm>
        </p:spPr>
        <p:txBody>
          <a:bodyPr>
            <a:normAutofit lnSpcReduction="10000"/>
          </a:bodyPr>
          <a:lstStyle/>
          <a:p>
            <a:pPr fontAlgn="base"/>
            <a:r>
              <a:rPr lang="en-US" sz="2800" dirty="0" err="1"/>
              <a:t>Kök</a:t>
            </a:r>
            <a:r>
              <a:rPr lang="en-US" sz="2800" dirty="0"/>
              <a:t> </a:t>
            </a:r>
            <a:r>
              <a:rPr lang="en-US" sz="2800" dirty="0" err="1"/>
              <a:t>kanalının</a:t>
            </a:r>
            <a:r>
              <a:rPr lang="en-US" sz="2800" dirty="0"/>
              <a:t> </a:t>
            </a:r>
            <a:r>
              <a:rPr lang="en-US" sz="2800" dirty="0" err="1"/>
              <a:t>bölünmüş</a:t>
            </a:r>
            <a:r>
              <a:rPr lang="en-US" sz="2800" dirty="0"/>
              <a:t> </a:t>
            </a:r>
            <a:r>
              <a:rPr lang="en-US" sz="2800" dirty="0" err="1"/>
              <a:t>olma</a:t>
            </a:r>
            <a:r>
              <a:rPr lang="en-US" sz="2800" dirty="0"/>
              <a:t> </a:t>
            </a:r>
            <a:r>
              <a:rPr lang="en-US" sz="2800" dirty="0" err="1"/>
              <a:t>olasılığı</a:t>
            </a:r>
            <a:r>
              <a:rPr lang="en-US" sz="2800" dirty="0"/>
              <a:t> </a:t>
            </a:r>
            <a:r>
              <a:rPr lang="en-US" sz="2800" dirty="0" err="1"/>
              <a:t>çok</a:t>
            </a:r>
            <a:r>
              <a:rPr lang="en-US" sz="2800" dirty="0"/>
              <a:t> </a:t>
            </a:r>
            <a:r>
              <a:rPr lang="en-US" sz="2800" dirty="0" err="1"/>
              <a:t>düşüktür</a:t>
            </a:r>
            <a:endParaRPr lang="en-US" sz="2800" dirty="0"/>
          </a:p>
          <a:p>
            <a:pPr fontAlgn="base"/>
            <a:r>
              <a:rPr lang="en-US" sz="2800" dirty="0" err="1"/>
              <a:t>Alveol</a:t>
            </a:r>
            <a:r>
              <a:rPr lang="en-US" sz="2800" dirty="0"/>
              <a:t> </a:t>
            </a:r>
            <a:r>
              <a:rPr lang="en-US" sz="2800" dirty="0" err="1"/>
              <a:t>kemiği</a:t>
            </a:r>
            <a:r>
              <a:rPr lang="en-US" sz="2800" dirty="0"/>
              <a:t> </a:t>
            </a:r>
            <a:r>
              <a:rPr lang="en-US" sz="2800" dirty="0" err="1"/>
              <a:t>içinde</a:t>
            </a:r>
            <a:r>
              <a:rPr lang="en-US" sz="2800" dirty="0"/>
              <a:t> </a:t>
            </a:r>
            <a:r>
              <a:rPr lang="en-US" sz="2800" dirty="0" err="1"/>
              <a:t>neredeyse</a:t>
            </a:r>
            <a:r>
              <a:rPr lang="en-US" sz="2800" dirty="0"/>
              <a:t> </a:t>
            </a:r>
            <a:r>
              <a:rPr lang="en-US" sz="2800" dirty="0" err="1"/>
              <a:t>vertikale</a:t>
            </a:r>
            <a:r>
              <a:rPr lang="en-US" sz="2800" dirty="0"/>
              <a:t> </a:t>
            </a:r>
            <a:r>
              <a:rPr lang="en-US" sz="2800" dirty="0" err="1"/>
              <a:t>yakın</a:t>
            </a:r>
            <a:r>
              <a:rPr lang="en-US" sz="2800" dirty="0"/>
              <a:t> (</a:t>
            </a:r>
            <a:r>
              <a:rPr lang="en-US" sz="2800" dirty="0" err="1"/>
              <a:t>meziodistal</a:t>
            </a:r>
            <a:r>
              <a:rPr lang="en-US" sz="2800" dirty="0"/>
              <a:t> </a:t>
            </a:r>
            <a:r>
              <a:rPr lang="en-US" sz="2800" dirty="0" err="1"/>
              <a:t>yönde</a:t>
            </a:r>
            <a:r>
              <a:rPr lang="en-US" sz="2800" dirty="0"/>
              <a:t>) </a:t>
            </a:r>
            <a:r>
              <a:rPr lang="en-US" sz="2800" dirty="0" err="1"/>
              <a:t>bulunur</a:t>
            </a:r>
            <a:r>
              <a:rPr lang="en-US" sz="2800" dirty="0"/>
              <a:t>. </a:t>
            </a:r>
          </a:p>
          <a:p>
            <a:pPr fontAlgn="base"/>
            <a:r>
              <a:rPr lang="en-US" sz="2800" dirty="0" err="1"/>
              <a:t>Kapanış</a:t>
            </a:r>
            <a:r>
              <a:rPr lang="en-US" sz="2800" dirty="0"/>
              <a:t> </a:t>
            </a:r>
            <a:r>
              <a:rPr lang="en-US" sz="2800" dirty="0" err="1"/>
              <a:t>sırasında</a:t>
            </a:r>
            <a:r>
              <a:rPr lang="en-US" sz="2800" dirty="0"/>
              <a:t> alt </a:t>
            </a:r>
            <a:r>
              <a:rPr lang="en-US" sz="2800" dirty="0" err="1"/>
              <a:t>santral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lateral </a:t>
            </a:r>
            <a:r>
              <a:rPr lang="en-US" sz="2800" dirty="0" err="1"/>
              <a:t>keser</a:t>
            </a:r>
            <a:r>
              <a:rPr lang="en-US" sz="2800" dirty="0"/>
              <a:t> </a:t>
            </a:r>
            <a:r>
              <a:rPr lang="en-US" sz="2800" dirty="0" err="1"/>
              <a:t>dişlerle</a:t>
            </a:r>
            <a:r>
              <a:rPr lang="en-US" sz="2800" dirty="0"/>
              <a:t> </a:t>
            </a:r>
            <a:r>
              <a:rPr lang="en-US" sz="2800" dirty="0" err="1"/>
              <a:t>temas</a:t>
            </a:r>
            <a:r>
              <a:rPr lang="en-US" sz="2800" dirty="0"/>
              <a:t> </a:t>
            </a:r>
            <a:r>
              <a:rPr lang="en-US" sz="2800" dirty="0" err="1"/>
              <a:t>eder</a:t>
            </a:r>
            <a:r>
              <a:rPr lang="en-US" sz="2800" dirty="0"/>
              <a:t>. </a:t>
            </a:r>
          </a:p>
          <a:p>
            <a:pPr fontAlgn="base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6105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96654" y="1368949"/>
            <a:ext cx="8924009" cy="28880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altLang="en-US" sz="2400" dirty="0">
                <a:sym typeface="Arial" panose="020B0604020202020204" pitchFamily="34" charset="0"/>
              </a:rPr>
              <a:t>-	</a:t>
            </a:r>
            <a:r>
              <a:rPr lang="tr-TR" altLang="en-US" sz="2400" dirty="0" err="1">
                <a:sym typeface="Arial" panose="020B0604020202020204" pitchFamily="34" charset="0"/>
              </a:rPr>
              <a:t>Fasiyolingual</a:t>
            </a:r>
            <a:r>
              <a:rPr lang="tr-TR" altLang="en-US" sz="2400" dirty="0">
                <a:sym typeface="Arial" panose="020B0604020202020204" pitchFamily="34" charset="0"/>
              </a:rPr>
              <a:t> boyut </a:t>
            </a:r>
            <a:r>
              <a:rPr lang="tr-TR" altLang="en-US" sz="2400" dirty="0">
                <a:sym typeface="Helvetica" panose="020B0604020202020204" pitchFamily="34" charset="0"/>
              </a:rPr>
              <a:t> </a:t>
            </a:r>
            <a:r>
              <a:rPr lang="tr-TR" altLang="en-US" sz="2400" dirty="0" err="1">
                <a:sym typeface="Helvetica" panose="020B0604020202020204" pitchFamily="34" charset="0"/>
              </a:rPr>
              <a:t>meziodistal</a:t>
            </a:r>
            <a:r>
              <a:rPr lang="tr-TR" altLang="en-US" sz="2400" dirty="0">
                <a:sym typeface="Helvetica" panose="020B0604020202020204" pitchFamily="34" charset="0"/>
              </a:rPr>
              <a:t> boyut (</a:t>
            </a:r>
            <a:r>
              <a:rPr lang="tr-TR" altLang="en-US" sz="2400" dirty="0" err="1">
                <a:sym typeface="Helvetica" panose="020B0604020202020204" pitchFamily="34" charset="0"/>
              </a:rPr>
              <a:t>okluzalden</a:t>
            </a:r>
            <a:r>
              <a:rPr lang="tr-TR" altLang="en-US" sz="2400" dirty="0">
                <a:sym typeface="Helvetica" panose="020B0604020202020204" pitchFamily="34" charset="0"/>
              </a:rPr>
              <a:t> bakıldığında).</a:t>
            </a:r>
          </a:p>
          <a:p>
            <a:pPr marL="0" indent="0">
              <a:buNone/>
            </a:pPr>
            <a:r>
              <a:rPr lang="tr-TR" altLang="en-US" sz="2400" dirty="0">
                <a:sym typeface="Arial" panose="020B0604020202020204" pitchFamily="34" charset="0"/>
              </a:rPr>
              <a:t>-	</a:t>
            </a:r>
            <a:r>
              <a:rPr lang="tr-TR" altLang="en-US" sz="2400" dirty="0" err="1">
                <a:sym typeface="Helvetica" panose="020B0604020202020204" pitchFamily="34" charset="0"/>
              </a:rPr>
              <a:t>Mesial</a:t>
            </a:r>
            <a:r>
              <a:rPr lang="tr-TR" altLang="en-US" sz="2400" dirty="0">
                <a:sym typeface="Helvetica" panose="020B0604020202020204" pitchFamily="34" charset="0"/>
              </a:rPr>
              <a:t> marjinal sırt </a:t>
            </a:r>
            <a:r>
              <a:rPr lang="tr-TR" altLang="en-US" sz="2400" dirty="0" err="1">
                <a:sym typeface="Helvetica" panose="020B0604020202020204" pitchFamily="34" charset="0"/>
              </a:rPr>
              <a:t>distalden</a:t>
            </a:r>
            <a:r>
              <a:rPr lang="tr-TR" altLang="en-US" sz="2400" dirty="0">
                <a:sym typeface="Helvetica" panose="020B0604020202020204" pitchFamily="34" charset="0"/>
              </a:rPr>
              <a:t> daha uzundur. </a:t>
            </a:r>
            <a:endParaRPr lang="tr-TR" altLang="en-US" sz="2400" dirty="0">
              <a:sym typeface="Arial" panose="020B0604020202020204" pitchFamily="34" charset="0"/>
            </a:endParaRPr>
          </a:p>
          <a:p>
            <a:pPr marL="0" indent="0">
              <a:buNone/>
            </a:pPr>
            <a:r>
              <a:rPr lang="tr-TR" altLang="en-US" sz="2400" dirty="0">
                <a:sym typeface="Arial" panose="020B0604020202020204" pitchFamily="34" charset="0"/>
              </a:rPr>
              <a:t>-	</a:t>
            </a:r>
            <a:r>
              <a:rPr lang="tr-TR" altLang="en-US" sz="2400" dirty="0">
                <a:sym typeface="Helvetica" panose="020B0604020202020204" pitchFamily="34" charset="0"/>
              </a:rPr>
              <a:t>Kesici kenar </a:t>
            </a:r>
            <a:r>
              <a:rPr lang="tr-TR" altLang="en-US" sz="2400" dirty="0" err="1">
                <a:sym typeface="Helvetica" panose="020B0604020202020204" pitchFamily="34" charset="0"/>
              </a:rPr>
              <a:t>distolingual</a:t>
            </a:r>
            <a:r>
              <a:rPr lang="tr-TR" altLang="en-US" sz="2400" dirty="0">
                <a:sym typeface="Helvetica" panose="020B0604020202020204" pitchFamily="34" charset="0"/>
              </a:rPr>
              <a:t> yöne bükülmüştür. </a:t>
            </a:r>
          </a:p>
          <a:p>
            <a:pPr marL="0" indent="0">
              <a:buNone/>
            </a:pPr>
            <a:r>
              <a:rPr lang="tr-TR" altLang="en-US" sz="2400" dirty="0">
                <a:sym typeface="Arial" panose="020B0604020202020204" pitchFamily="34" charset="0"/>
              </a:rPr>
              <a:t>-	</a:t>
            </a:r>
            <a:r>
              <a:rPr lang="tr-TR" altLang="en-US" sz="2400" dirty="0">
                <a:sym typeface="Helvetica" panose="020B0604020202020204" pitchFamily="34" charset="0"/>
              </a:rPr>
              <a:t>Kesici kenar dişin uzun aksının </a:t>
            </a:r>
            <a:r>
              <a:rPr lang="tr-TR" altLang="en-US" sz="2400" dirty="0" err="1">
                <a:sym typeface="Helvetica" panose="020B0604020202020204" pitchFamily="34" charset="0"/>
              </a:rPr>
              <a:t>lingualinde</a:t>
            </a:r>
            <a:r>
              <a:rPr lang="tr-TR" altLang="en-US" sz="2400" dirty="0">
                <a:sym typeface="Helvetica" panose="020B0604020202020204" pitchFamily="34" charset="0"/>
              </a:rPr>
              <a:t> konumlanmıştır (Aynı alt santral keser gibi)</a:t>
            </a:r>
          </a:p>
          <a:p>
            <a:pPr marL="0" indent="0">
              <a:buNone/>
            </a:pPr>
            <a:r>
              <a:rPr lang="tr-TR" altLang="en-US" sz="2400" dirty="0">
                <a:sym typeface="Arial" panose="020B0604020202020204" pitchFamily="34" charset="0"/>
              </a:rPr>
              <a:t>-	</a:t>
            </a:r>
            <a:r>
              <a:rPr lang="tr-TR" altLang="en-US" sz="2400" dirty="0" err="1">
                <a:sym typeface="Helvetica" panose="020B0604020202020204" pitchFamily="34" charset="0"/>
              </a:rPr>
              <a:t>Singulum</a:t>
            </a:r>
            <a:r>
              <a:rPr lang="tr-TR" altLang="en-US" sz="2400" dirty="0">
                <a:sym typeface="Helvetica" panose="020B0604020202020204" pitchFamily="34" charset="0"/>
              </a:rPr>
              <a:t> (belirsiz) biraz </a:t>
            </a:r>
            <a:r>
              <a:rPr lang="tr-TR" altLang="en-US" sz="2400" dirty="0" err="1">
                <a:sym typeface="Helvetica" panose="020B0604020202020204" pitchFamily="34" charset="0"/>
              </a:rPr>
              <a:t>distalde</a:t>
            </a:r>
            <a:r>
              <a:rPr lang="tr-TR" altLang="en-US" sz="2400" dirty="0">
                <a:sym typeface="Helvetica" panose="020B0604020202020204" pitchFamily="34" charset="0"/>
              </a:rPr>
              <a:t> konumlanmıştır. </a:t>
            </a:r>
          </a:p>
          <a:p>
            <a:pPr marL="0" indent="0">
              <a:buNone/>
            </a:pPr>
            <a:r>
              <a:rPr lang="tr-TR" altLang="en-US" sz="2400" dirty="0">
                <a:sym typeface="Arial" panose="020B0604020202020204" pitchFamily="34" charset="0"/>
              </a:rPr>
              <a:t>-	</a:t>
            </a:r>
            <a:r>
              <a:rPr lang="tr-TR" altLang="en-US" sz="2400" dirty="0">
                <a:sym typeface="Helvetica" panose="020B0604020202020204" pitchFamily="34" charset="0"/>
              </a:rPr>
              <a:t>Kök </a:t>
            </a:r>
            <a:r>
              <a:rPr lang="tr-TR" altLang="en-US" sz="2400" dirty="0" err="1">
                <a:sym typeface="Helvetica" panose="020B0604020202020204" pitchFamily="34" charset="0"/>
              </a:rPr>
              <a:t>mezial</a:t>
            </a:r>
            <a:r>
              <a:rPr lang="tr-TR" altLang="en-US" sz="2400" dirty="0">
                <a:sym typeface="Helvetica" panose="020B0604020202020204" pitchFamily="34" charset="0"/>
              </a:rPr>
              <a:t> ve </a:t>
            </a:r>
            <a:r>
              <a:rPr lang="tr-TR" altLang="en-US" sz="2400" dirty="0" err="1">
                <a:sym typeface="Helvetica" panose="020B0604020202020204" pitchFamily="34" charset="0"/>
              </a:rPr>
              <a:t>distal</a:t>
            </a:r>
            <a:r>
              <a:rPr lang="tr-TR" altLang="en-US" sz="2400" dirty="0">
                <a:sym typeface="Helvetica" panose="020B0604020202020204" pitchFamily="34" charset="0"/>
              </a:rPr>
              <a:t> </a:t>
            </a:r>
            <a:r>
              <a:rPr lang="tr-TR" altLang="en-US" sz="2400" dirty="0" err="1">
                <a:sym typeface="Helvetica" panose="020B0604020202020204" pitchFamily="34" charset="0"/>
              </a:rPr>
              <a:t>içbükeyliklere</a:t>
            </a:r>
            <a:r>
              <a:rPr lang="tr-TR" altLang="en-US" sz="2400" dirty="0">
                <a:sym typeface="Helvetica" panose="020B0604020202020204" pitchFamily="34" charset="0"/>
              </a:rPr>
              <a:t> sahiptir. (kum saati şekli)</a:t>
            </a:r>
          </a:p>
          <a:p>
            <a:pPr marL="0" indent="0">
              <a:buNone/>
            </a:pPr>
            <a:r>
              <a:rPr lang="tr-TR" altLang="en-US" sz="2400" dirty="0">
                <a:sym typeface="Arial" panose="020B0604020202020204" pitchFamily="34" charset="0"/>
              </a:rPr>
              <a:t>-	</a:t>
            </a:r>
            <a:r>
              <a:rPr lang="tr-TR" altLang="en-US" sz="2400" dirty="0">
                <a:sym typeface="Helvetica" panose="020B0604020202020204" pitchFamily="34" charset="0"/>
              </a:rPr>
              <a:t>Kapanışta üst santral ve üst </a:t>
            </a:r>
            <a:r>
              <a:rPr lang="tr-TR" altLang="en-US" sz="2400" dirty="0" err="1">
                <a:sym typeface="Helvetica" panose="020B0604020202020204" pitchFamily="34" charset="0"/>
              </a:rPr>
              <a:t>lateral</a:t>
            </a:r>
            <a:r>
              <a:rPr lang="tr-TR" altLang="en-US" sz="2400" dirty="0">
                <a:sym typeface="Helvetica" panose="020B0604020202020204" pitchFamily="34" charset="0"/>
              </a:rPr>
              <a:t> kesici dişlerle temas eder. </a:t>
            </a:r>
          </a:p>
          <a:p>
            <a:pPr marL="0" indent="0" fontAlgn="base">
              <a:buNone/>
            </a:pPr>
            <a:endParaRPr lang="en-US" sz="2400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b="1" dirty="0" smtClean="0"/>
              <a:t>Alt </a:t>
            </a:r>
            <a:r>
              <a:rPr lang="tr-TR" b="1" dirty="0"/>
              <a:t>2</a:t>
            </a:r>
            <a:r>
              <a:rPr lang="tr-TR" b="1" dirty="0" smtClean="0"/>
              <a:t>. Keser Diş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6088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50</TotalTime>
  <Words>131</Words>
  <Application>Microsoft Office PowerPoint</Application>
  <PresentationFormat>Geniş ekran</PresentationFormat>
  <Paragraphs>28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3" baseType="lpstr">
      <vt:lpstr>Arial</vt:lpstr>
      <vt:lpstr>Century Gothic</vt:lpstr>
      <vt:lpstr>Comic Sans MS</vt:lpstr>
      <vt:lpstr>Gill Sans</vt:lpstr>
      <vt:lpstr>Helvetica</vt:lpstr>
      <vt:lpstr>Wingdings 3</vt:lpstr>
      <vt:lpstr>Duman</vt:lpstr>
      <vt:lpstr>Üst ve alt 2. keser dişler (lateral diş)</vt:lpstr>
      <vt:lpstr>Üst 2. Keser Diş</vt:lpstr>
      <vt:lpstr>PowerPoint Sunusu</vt:lpstr>
      <vt:lpstr>PowerPoint Sunusu</vt:lpstr>
      <vt:lpstr>PowerPoint Sunusu</vt:lpstr>
      <vt:lpstr>Alt 2. Keser Diş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Anatomik eksenler ve düzlemler, yön terimleri</dc:title>
  <dc:creator>mert ocak</dc:creator>
  <cp:lastModifiedBy>mert ocak</cp:lastModifiedBy>
  <cp:revision>8</cp:revision>
  <dcterms:created xsi:type="dcterms:W3CDTF">2020-01-16T08:15:50Z</dcterms:created>
  <dcterms:modified xsi:type="dcterms:W3CDTF">2020-01-17T08:04:30Z</dcterms:modified>
</cp:coreProperties>
</file>