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Lst>
  <p:sldIdLst>
    <p:sldId id="257" r:id="rId11"/>
    <p:sldId id="258" r:id="rId12"/>
    <p:sldId id="259" r:id="rId13"/>
    <p:sldId id="260" r:id="rId14"/>
    <p:sldId id="261" r:id="rId15"/>
    <p:sldId id="262" r:id="rId16"/>
    <p:sldId id="263" r:id="rId17"/>
    <p:sldId id="264" r:id="rId18"/>
    <p:sldId id="265" r:id="rId19"/>
    <p:sldId id="266"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6978341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3551491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74973330"/>
      </p:ext>
    </p:extLst>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136903418"/>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08758576"/>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65625140"/>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089690575"/>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39508961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6449528"/>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342720313"/>
      </p:ext>
    </p:extLst>
  </p:cSld>
  <p:clrMapOvr>
    <a:overrideClrMapping bg1="lt1" tx1="dk1" bg2="lt2" tx2="dk2" accent1="accent1" accent2="accent2" accent3="accent3" accent4="accent4" accent5="accent5" accent6="accent6" hlink="hlink" folHlink="folHlink"/>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92807937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12298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94620954"/>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97306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4459790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436385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8298540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631634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3757191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5990145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725899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4832164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1069075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8489741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480917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877832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163737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296239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92314358"/>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3408153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5358532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1267324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00765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08926738"/>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496643084"/>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374959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975267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669982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8712681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993798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13883477"/>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6244930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6879864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334170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2798846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458638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478647570"/>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8310071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030112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350214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7574834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1722387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762426639"/>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578444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353936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9424818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62942546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2956051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138373801"/>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59036627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2924744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6089857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532650665"/>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8360982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8385636"/>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631224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80676708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7716816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74437225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6190577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066756182"/>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82466745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5593115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4361181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70351479"/>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62212508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32675657"/>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67403251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91105480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61859032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50151495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5207246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260487892"/>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260447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0101998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1788198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91602975"/>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95261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42353659"/>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87598217"/>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8361611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64371251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43171449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9257795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848475153"/>
      </p:ext>
    </p:extLst>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7476567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1267623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8140758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8269589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99774979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1788478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79046524"/>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1661278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74674372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7672547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1439514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06218665"/>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08586516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13123285"/>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35697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0186034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836608877"/>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734288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6073575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63602677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12467318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5964459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59542547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03496284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20955194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1"/>
          <p:cNvSpPr>
            <a:spLocks noChangeArrowheads="1"/>
          </p:cNvSpPr>
          <p:nvPr/>
        </p:nvSpPr>
        <p:spPr bwMode="auto">
          <a:xfrm>
            <a:off x="2024034" y="714356"/>
            <a:ext cx="8072494"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smtClean="0">
                <a:solidFill>
                  <a:srgbClr val="000000"/>
                </a:solidFill>
                <a:latin typeface="Times New Roman" pitchFamily="18" charset="0"/>
                <a:ea typeface="Calibri" pitchFamily="34" charset="0"/>
                <a:cs typeface="Times New Roman" pitchFamily="18" charset="0"/>
              </a:rPr>
              <a:t>11. HAFTA DİNİ GRUPLAR SOSYOLOJİSİ VE</a:t>
            </a:r>
            <a:endParaRPr lang="tr-TR" sz="1400"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smtClean="0">
                <a:solidFill>
                  <a:srgbClr val="000000"/>
                </a:solidFill>
                <a:latin typeface="Times New Roman" pitchFamily="18" charset="0"/>
                <a:ea typeface="Calibri" pitchFamily="34" charset="0"/>
                <a:cs typeface="Times New Roman" pitchFamily="18" charset="0"/>
              </a:rPr>
              <a:t>YENİ DİNİ HAREKETLER</a:t>
            </a:r>
            <a:endParaRPr lang="tr-TR" sz="1400"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smtClean="0">
                <a:solidFill>
                  <a:srgbClr val="000000"/>
                </a:solidFill>
                <a:latin typeface="Times New Roman" pitchFamily="18" charset="0"/>
                <a:ea typeface="Calibri" pitchFamily="34" charset="0"/>
                <a:cs typeface="Times New Roman" pitchFamily="18" charset="0"/>
              </a:rPr>
              <a:t>Toplumsal </a:t>
            </a:r>
            <a:r>
              <a:rPr lang="tr-TR" sz="1400" b="1" dirty="0">
                <a:solidFill>
                  <a:srgbClr val="000000"/>
                </a:solidFill>
                <a:latin typeface="Times New Roman" pitchFamily="18" charset="0"/>
                <a:ea typeface="Calibri" pitchFamily="34" charset="0"/>
                <a:cs typeface="Times New Roman" pitchFamily="18" charset="0"/>
              </a:rPr>
              <a:t>Gruplar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İnsanlar tarih boyunca bazı ihtiya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larını karşılamak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toplum halinde yaşamaktadırlar. Ancak bu şekilde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ihtiya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larını karşılayamamaktadırlar. </a:t>
            </a:r>
            <a:r>
              <a:rPr lang="tr-TR" sz="1400" dirty="0">
                <a:solidFill>
                  <a:srgbClr val="000000"/>
                </a:solidFill>
                <a:latin typeface="Calibri"/>
                <a:ea typeface="Calibri" pitchFamily="34" charset="0"/>
                <a:cs typeface="Times New Roman" pitchFamily="18" charset="0"/>
              </a:rPr>
              <a:t>Çü</a:t>
            </a:r>
            <a:r>
              <a:rPr lang="tr-TR" sz="1400" dirty="0">
                <a:solidFill>
                  <a:srgbClr val="000000"/>
                </a:solidFill>
                <a:latin typeface="Times New Roman" pitchFamily="18" charset="0"/>
                <a:ea typeface="Calibri" pitchFamily="34" charset="0"/>
                <a:cs typeface="Times New Roman" pitchFamily="18" charset="0"/>
              </a:rPr>
              <a:t>nk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 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fusun yoğun olduğu toplumsal kesimlerde insanlar, 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 ihtiya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larını ya da uzun vadeli maddi ve manevi ihtiya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larını karşılayabilmek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kendilerine daha yakın olan ve ilişki kurabilecekleri kişilere veya gruplara ihtiya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duymaktadırlar.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Toplumsal sistemlerin </a:t>
            </a:r>
            <a:r>
              <a:rPr lang="tr-TR" sz="1400" dirty="0">
                <a:solidFill>
                  <a:srgbClr val="000000"/>
                </a:solidFill>
                <a:latin typeface="Calibri"/>
                <a:ea typeface="Calibri" pitchFamily="34" charset="0"/>
                <a:cs typeface="Times New Roman" pitchFamily="18" charset="0"/>
              </a:rPr>
              <a:t>üç</a:t>
            </a:r>
            <a:r>
              <a:rPr lang="tr-TR" sz="1400" dirty="0">
                <a:solidFill>
                  <a:srgbClr val="000000"/>
                </a:solidFill>
                <a:latin typeface="Times New Roman" pitchFamily="18" charset="0"/>
                <a:ea typeface="Calibri" pitchFamily="34" charset="0"/>
                <a:cs typeface="Times New Roman" pitchFamily="18" charset="0"/>
              </a:rPr>
              <a:t> temel unsuru vardır. Bunlar, insanlar, gruplar ve toplumsal ilişkilerdir. Toplumsal ilişki insanların toplum halinde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tlenmelerini ifade eden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bir sosyal unsurdur. </a:t>
            </a:r>
            <a:r>
              <a:rPr lang="tr-TR" sz="1400" dirty="0">
                <a:solidFill>
                  <a:prstClr val="black"/>
                </a:solidFill>
                <a:latin typeface="Times New Roman" pitchFamily="18" charset="0"/>
                <a:ea typeface="Calibri" pitchFamily="34" charset="0"/>
                <a:cs typeface="Times New Roman" pitchFamily="18" charset="0"/>
              </a:rPr>
              <a:t>Toplumsal ilişki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başkası</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d</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ş</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ncesi etrafında ortaya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ıkmaktadır. Bu y</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zden insanlar ya da toplumsal grupların, yalnızca kendi varlıklarının farkında olmaları yeterli değildir. Toplumsal ilişkilerin doğal sonucu, bireyin, kendi dışında bulunan kişi ya da toplumsal grupların varlığını dikkate almasıdır. Buna anlamda toplumsal ilişki,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insanın, kendi dışındaki insanlarla ilişkisinde anlamlı bir hayat alanı yaratma olayıdır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İşte ortak ama</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larını ger</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ekleştirmek, ihtiya</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larını karşılamak, inan</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larının gereğini yerine getirmek i</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in birden fazla insanın birbiriyle ilişki kurması, grupların oluşmasına yol a</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maktadır.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yle anlaşılıyor ki grup hem insanın temel ihtiya</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larını karşılaması hem de kendisini, i</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inde yaşadığı toplumsal yapıya daha fazla ve farklı a</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ılardan bağlaması bakımından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ok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nemli bir işlevi yerine getirmektedir.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Grup kelimesi sosyolojik anlamda tanımlanması gereken bir kavramdır. </a:t>
            </a:r>
            <a:r>
              <a:rPr lang="tr-TR" sz="1400" dirty="0">
                <a:solidFill>
                  <a:prstClr val="black"/>
                </a:solidFill>
                <a:latin typeface="Calibri"/>
                <a:ea typeface="Calibri" pitchFamily="34" charset="0"/>
                <a:cs typeface="Times New Roman" pitchFamily="18" charset="0"/>
              </a:rPr>
              <a:t>Çü</a:t>
            </a:r>
            <a:r>
              <a:rPr lang="tr-TR" sz="1400" dirty="0">
                <a:solidFill>
                  <a:prstClr val="black"/>
                </a:solidFill>
                <a:latin typeface="Times New Roman" pitchFamily="18" charset="0"/>
                <a:ea typeface="Calibri" pitchFamily="34" charset="0"/>
                <a:cs typeface="Times New Roman" pitchFamily="18" charset="0"/>
              </a:rPr>
              <a:t>nk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 g</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nl</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k dilde bu kelime her 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rl</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 topluluğu ifade edebilmektedir. İnsanlar 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m zamanlarda ve mekanlarda aile, eğitim, ekonomi, siyaset, din ve boş zamanlar gibi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eşitli gruplar i</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inde yaşamışlardır. Bu gruplar, b</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 sosyal bilimciler tarafından temel gruplar olarak sayılmaktadırlar. İnsanlar 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m ihtiya</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larını bu gruplar i</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inde karşılarlar.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68359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1"/>
          <p:cNvSpPr>
            <a:spLocks noChangeArrowheads="1"/>
          </p:cNvSpPr>
          <p:nvPr/>
        </p:nvSpPr>
        <p:spPr bwMode="auto">
          <a:xfrm>
            <a:off x="1881158" y="285728"/>
            <a:ext cx="8358246"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Manevi Kardeşlik Grupları:</a:t>
            </a:r>
            <a:r>
              <a:rPr lang="tr-TR" sz="1600" dirty="0">
                <a:solidFill>
                  <a:prstClr val="black"/>
                </a:solidFill>
                <a:latin typeface="Times New Roman" pitchFamily="18" charset="0"/>
                <a:ea typeface="Calibri" pitchFamily="34" charset="0"/>
                <a:cs typeface="Times New Roman" pitchFamily="18" charset="0"/>
              </a:rPr>
              <a:t>bir toplum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indeki </a:t>
            </a:r>
            <a:r>
              <a:rPr lang="tr-TR" sz="1600" dirty="0" err="1">
                <a:solidFill>
                  <a:prstClr val="black"/>
                </a:solidFill>
                <a:latin typeface="Times New Roman" pitchFamily="18" charset="0"/>
                <a:ea typeface="Calibri" pitchFamily="34" charset="0"/>
                <a:cs typeface="Times New Roman" pitchFamily="18" charset="0"/>
              </a:rPr>
              <a:t>fertlerar</a:t>
            </a:r>
            <a:r>
              <a:rPr lang="tr-TR" sz="1600" dirty="0">
                <a:solidFill>
                  <a:prstClr val="black"/>
                </a:solidFill>
                <a:latin typeface="Times New Roman" pitchFamily="18" charset="0"/>
                <a:ea typeface="Calibri" pitchFamily="34" charset="0"/>
                <a:cs typeface="Times New Roman" pitchFamily="18" charset="0"/>
              </a:rPr>
              <a:t> asındaki ortak idealler, tecr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beler ve tutumlar insanları gruplaşmaya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ren en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nemli unsurdur. Bu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recin başlangıcında insanlara arasındaki din anlayışı paralelliği yeterli olmakla birlikte, mevcut dini sisteme karşı bir protesto ile merkezi dini tecr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beyi yenilemek ve şiddetlendirmek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k arzu duyan kişilerin daha samimi bir cemaate doğru y</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neldikleri bilinmektedir. Bu grupların mensupları arasında sıkı bağlılık vardır. Bu gruplar arasındaki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 arasındaki 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lkiyet farkı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nemli değildir. Herkes sahip olduğu şeyi paylaşmak zorundadır. Dinlerin ilk cemaatleri buna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rnektir.</a:t>
            </a:r>
            <a:endParaRPr lang="tr-TR" sz="1600" dirty="0">
              <a:solidFill>
                <a:prstClr val="black"/>
              </a:solidFill>
              <a:latin typeface="Arial" pitchFamily="34" charset="0"/>
              <a:cs typeface="Arial" pitchFamily="34" charset="0"/>
            </a:endParaRPr>
          </a:p>
          <a:p>
            <a:pPr fontAlgn="base">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Tarikat Grupları:</a:t>
            </a:r>
            <a:r>
              <a:rPr lang="tr-TR" sz="1600" dirty="0">
                <a:solidFill>
                  <a:prstClr val="black"/>
                </a:solidFill>
                <a:latin typeface="Times New Roman" pitchFamily="18" charset="0"/>
                <a:ea typeface="Calibri" pitchFamily="34" charset="0"/>
                <a:cs typeface="Times New Roman" pitchFamily="18" charset="0"/>
              </a:rPr>
              <a:t>Bu gruplar dinde z</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ht ve takva dindarlığı ve manevi kardeşlik gruplarının ileri bir aşamasını teşkil eder.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evrensel dinlerde bu gruplara rastlamak 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mk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 Bu gruplar ana dini gruptaki bazı gelişmelere karşı, dini daha sıkı ve yoğun yaşama isteğinden kaynaklanan itirazlar sonucunda ortaya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ıkmıştır.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Ana gruba karşı ortaya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ıkan, dini daha sıkı ve yoğun yaşama ile karakterize edilen bu gruplarda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 birleştiren şeyler,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 kıyafet,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 ibadetler, değişmez ikametgah, birlikte yenen yemek ve faaliyetlerdir.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Tarikat grupları, ana dini kitleden ayrılmayı değil, orada yoğun bir dini hayatı ifade etmektedir. Tarikatlarda hakim unsur, kutsal 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nya ile kutsal olmayan 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nyayı birbirinden k</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kl</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bir şekilde ayırmaktır. </a:t>
            </a:r>
            <a:r>
              <a:rPr lang="tr-TR" sz="1600" dirty="0">
                <a:solidFill>
                  <a:prstClr val="black"/>
                </a:solidFill>
                <a:latin typeface="Calibri"/>
                <a:ea typeface="Calibri" pitchFamily="34" charset="0"/>
                <a:cs typeface="Times New Roman" pitchFamily="18" charset="0"/>
              </a:rPr>
              <a:t>Çü</a:t>
            </a:r>
            <a:r>
              <a:rPr lang="tr-TR" sz="1600" dirty="0">
                <a:solidFill>
                  <a:prstClr val="black"/>
                </a:solidFill>
                <a:latin typeface="Times New Roman" pitchFamily="18" charset="0"/>
                <a:ea typeface="Calibri" pitchFamily="34" charset="0"/>
                <a:cs typeface="Times New Roman" pitchFamily="18" charset="0"/>
              </a:rPr>
              <a:t>nk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orada hayatın ve cemaatin kutsal dışı şekilleri, bizzat kutsaldır.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Tarikatların tamamında ortak olan diğer bir unsur iradi faaliyettir. Bu faaliyetle </a:t>
            </a:r>
            <a:r>
              <a:rPr lang="tr-TR" sz="1600" dirty="0" err="1">
                <a:solidFill>
                  <a:prstClr val="black"/>
                </a:solidFill>
                <a:latin typeface="Times New Roman" pitchFamily="18" charset="0"/>
                <a:ea typeface="Calibri" pitchFamily="34" charset="0"/>
                <a:cs typeface="Times New Roman" pitchFamily="18" charset="0"/>
              </a:rPr>
              <a:t>m</a:t>
            </a:r>
            <a:r>
              <a:rPr lang="tr-TR" sz="1600" dirty="0" err="1">
                <a:solidFill>
                  <a:prstClr val="black"/>
                </a:solidFill>
                <a:latin typeface="Calibri"/>
                <a:ea typeface="Calibri" pitchFamily="34" charset="0"/>
                <a:cs typeface="Times New Roman" pitchFamily="18" charset="0"/>
              </a:rPr>
              <a:t>ü</a:t>
            </a:r>
            <a:r>
              <a:rPr lang="tr-TR" sz="1600" dirty="0" err="1">
                <a:solidFill>
                  <a:prstClr val="black"/>
                </a:solidFill>
                <a:latin typeface="Times New Roman" pitchFamily="18" charset="0"/>
                <a:ea typeface="Calibri" pitchFamily="34" charset="0"/>
                <a:cs typeface="Times New Roman" pitchFamily="18" charset="0"/>
              </a:rPr>
              <a:t>rid</a:t>
            </a:r>
            <a:r>
              <a:rPr lang="tr-TR" sz="1600" dirty="0">
                <a:solidFill>
                  <a:prstClr val="black"/>
                </a:solidFill>
                <a:latin typeface="Times New Roman" pitchFamily="18" charset="0"/>
                <a:ea typeface="Calibri" pitchFamily="34" charset="0"/>
                <a:cs typeface="Times New Roman" pitchFamily="18" charset="0"/>
              </a:rPr>
              <a:t> bir taraftan 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nyadan uzaklaşırken, diğer taraftan 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nyadan ayrılmayı se</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miş olan bir gruba mensup olmaktadır. İşte tarikat ile mezhebin ortak noktası bu iradi faaliyettir. Bu faaliyet tamamen kişisel bir se</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ime dayalı olarak ger</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ekleşmektedir. Fakat sonu</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 olarak her iki grupta da birey kişisel kutsallığa y</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nelmektedir. Tarikat hayatı bir murakabe hayatıdır. Budist tarikatlarında insanın kendinde yok olması uygulaması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lmektedir.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193795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1"/>
          <p:cNvSpPr>
            <a:spLocks noChangeArrowheads="1"/>
          </p:cNvSpPr>
          <p:nvPr/>
        </p:nvSpPr>
        <p:spPr bwMode="auto">
          <a:xfrm>
            <a:off x="1738282" y="642919"/>
            <a:ext cx="8358246"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Toplumsal Grupların </a:t>
            </a:r>
            <a:r>
              <a:rPr lang="tr-TR" sz="1600" b="1" dirty="0">
                <a:solidFill>
                  <a:prstClr val="black"/>
                </a:solidFill>
                <a:latin typeface="Calibri"/>
                <a:ea typeface="Calibri" pitchFamily="34" charset="0"/>
                <a:cs typeface="Times New Roman" pitchFamily="18" charset="0"/>
              </a:rPr>
              <a:t>Ö</a:t>
            </a:r>
            <a:r>
              <a:rPr lang="tr-TR" sz="1600" b="1" dirty="0">
                <a:solidFill>
                  <a:prstClr val="black"/>
                </a:solidFill>
                <a:latin typeface="Times New Roman" pitchFamily="18" charset="0"/>
                <a:ea typeface="Calibri" pitchFamily="34" charset="0"/>
                <a:cs typeface="Times New Roman" pitchFamily="18" charset="0"/>
              </a:rPr>
              <a:t>zellikleri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Toplumsal gruplar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eşitli şekillerde sınıflandırılabilir ve nitelendirilebilir. Toplumsal grupların sınıflandırılmasında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l</a:t>
            </a:r>
            <a:r>
              <a:rPr lang="tr-TR" sz="1600" dirty="0">
                <a:solidFill>
                  <a:prstClr val="black"/>
                </a:solidFill>
                <a:latin typeface="Calibri"/>
                <a:ea typeface="Calibri" pitchFamily="34" charset="0"/>
                <a:cs typeface="Times New Roman" pitchFamily="18" charset="0"/>
              </a:rPr>
              <a:t>çü</a:t>
            </a:r>
            <a:r>
              <a:rPr lang="tr-TR" sz="1600" dirty="0">
                <a:solidFill>
                  <a:prstClr val="black"/>
                </a:solidFill>
                <a:latin typeface="Times New Roman" pitchFamily="18" charset="0"/>
                <a:ea typeface="Calibri" pitchFamily="34" charset="0"/>
                <a:cs typeface="Times New Roman" pitchFamily="18" charset="0"/>
              </a:rPr>
              <a:t>tlerden biri, karşılıklı ilişki ve iletişimdir. İlişkilerin yoğunluğuna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 gruplar birincil ve ikincil gruplar şeklinde sınıflandırılırlar. Birincil gruplarda ilişkiler daha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 kişisel, sık ve yoğundur. Yine cemaat ve cemiyet sınıflaması grup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 arasındaki ilişkilerden yola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ıkılarak yapılmış bir sınıflamadır.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Toplumsal grupları sınıflandırmaların en kapsamlısı G. </a:t>
            </a:r>
            <a:r>
              <a:rPr lang="tr-TR" sz="1600" dirty="0" err="1">
                <a:solidFill>
                  <a:prstClr val="black"/>
                </a:solidFill>
                <a:latin typeface="Times New Roman" pitchFamily="18" charset="0"/>
                <a:ea typeface="Calibri" pitchFamily="34" charset="0"/>
                <a:cs typeface="Times New Roman" pitchFamily="18" charset="0"/>
              </a:rPr>
              <a:t>Gurvitch</a:t>
            </a:r>
            <a:r>
              <a:rPr lang="tr-TR" sz="1600" dirty="0" err="1">
                <a:solidFill>
                  <a:prstClr val="black"/>
                </a:solidFill>
                <a:latin typeface="Calibri"/>
                <a:ea typeface="Calibri" pitchFamily="34" charset="0"/>
                <a:cs typeface="Times New Roman" pitchFamily="18" charset="0"/>
              </a:rPr>
              <a:t>’</a:t>
            </a:r>
            <a:r>
              <a:rPr lang="tr-TR" sz="1600" dirty="0" err="1">
                <a:solidFill>
                  <a:prstClr val="black"/>
                </a:solidFill>
                <a:latin typeface="Times New Roman" pitchFamily="18" charset="0"/>
                <a:ea typeface="Calibri" pitchFamily="34" charset="0"/>
                <a:cs typeface="Times New Roman" pitchFamily="18" charset="0"/>
              </a:rPr>
              <a:t>e</a:t>
            </a:r>
            <a:r>
              <a:rPr lang="tr-TR" sz="1600" dirty="0">
                <a:solidFill>
                  <a:prstClr val="black"/>
                </a:solidFill>
                <a:latin typeface="Times New Roman" pitchFamily="18" charset="0"/>
                <a:ea typeface="Calibri" pitchFamily="34" charset="0"/>
                <a:cs typeface="Times New Roman" pitchFamily="18" charset="0"/>
              </a:rPr>
              <a:t> aittir. O, sınıflamasında,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erik,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kl</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k,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 </a:t>
            </a:r>
            <a:r>
              <a:rPr lang="tr-TR" sz="1600" dirty="0" err="1">
                <a:solidFill>
                  <a:prstClr val="black"/>
                </a:solidFill>
                <a:latin typeface="Times New Roman" pitchFamily="18" charset="0"/>
                <a:ea typeface="Calibri" pitchFamily="34" charset="0"/>
                <a:cs typeface="Times New Roman" pitchFamily="18" charset="0"/>
              </a:rPr>
              <a:t>ritm</a:t>
            </a:r>
            <a:r>
              <a:rPr lang="tr-TR" sz="1600" dirty="0">
                <a:solidFill>
                  <a:prstClr val="black"/>
                </a:solidFill>
                <a:latin typeface="Times New Roman" pitchFamily="18" charset="0"/>
                <a:ea typeface="Calibri" pitchFamily="34" charset="0"/>
                <a:cs typeface="Times New Roman" pitchFamily="18" charset="0"/>
              </a:rPr>
              <a:t>, fiziksel, yakınlık, kuruluş temeli, giriş kolaylığı,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rg</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tlenme 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zeyi, otorite gibi olduk</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ok sayıda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l</a:t>
            </a:r>
            <a:r>
              <a:rPr lang="tr-TR" sz="1600" dirty="0">
                <a:solidFill>
                  <a:prstClr val="black"/>
                </a:solidFill>
                <a:latin typeface="Calibri"/>
                <a:ea typeface="Calibri" pitchFamily="34" charset="0"/>
                <a:cs typeface="Times New Roman" pitchFamily="18" charset="0"/>
              </a:rPr>
              <a:t>çü</a:t>
            </a:r>
            <a:r>
              <a:rPr lang="tr-TR" sz="1600" dirty="0">
                <a:solidFill>
                  <a:prstClr val="black"/>
                </a:solidFill>
                <a:latin typeface="Times New Roman" pitchFamily="18" charset="0"/>
                <a:ea typeface="Calibri" pitchFamily="34" charset="0"/>
                <a:cs typeface="Times New Roman" pitchFamily="18" charset="0"/>
              </a:rPr>
              <a:t>t kullanmıştır.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Bununla birlikte sosyal grubun oluşabilmesi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 ya da grup olarak nitelendirilebilmesi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 bazı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zelliklere sahip olması gerekir. </a:t>
            </a:r>
            <a:r>
              <a:rPr lang="tr-TR" sz="1600" dirty="0" err="1">
                <a:solidFill>
                  <a:prstClr val="black"/>
                </a:solidFill>
                <a:latin typeface="Times New Roman" pitchFamily="18" charset="0"/>
                <a:ea typeface="Calibri" pitchFamily="34" charset="0"/>
                <a:cs typeface="Times New Roman" pitchFamily="18" charset="0"/>
              </a:rPr>
              <a:t>Fichter</a:t>
            </a:r>
            <a:r>
              <a:rPr lang="tr-TR" sz="1600" dirty="0">
                <a:solidFill>
                  <a:prstClr val="black"/>
                </a:solidFill>
                <a:latin typeface="Times New Roman" pitchFamily="18" charset="0"/>
                <a:ea typeface="Calibri" pitchFamily="34" charset="0"/>
                <a:cs typeface="Times New Roman" pitchFamily="18" charset="0"/>
              </a:rPr>
              <a:t> bu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zellikleri ş</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yle sıralar: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1) Grup olarak adlandırılan sosyal birim, hem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yelerin hem de grubun dışındaki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zlemcilerce tanımlanabilmelidir. Bu, her grup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yesi diğer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 ve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 olmayanlar tarafından tanınmalıdır, demek değildir. Gizli dernek, loca, yarenlik gibi grupların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yelerinin adları saklı tutulur, ama bu grupların varlıklarını herkes bilir.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k kentlerde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ok sayıda gruplar bulunur, hi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bir bireyde bunların hepsini bilmez; fakat bu gruplar yine de bilinebilir, bilimsel araştırmalarda konu edilebilir.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2) Grup bir sosyal yapıya sahiptir. </a:t>
            </a:r>
            <a:r>
              <a:rPr lang="tr-TR" sz="1600" dirty="0">
                <a:solidFill>
                  <a:prstClr val="black"/>
                </a:solidFill>
                <a:latin typeface="Calibri"/>
                <a:ea typeface="Calibri" pitchFamily="34" charset="0"/>
                <a:cs typeface="Times New Roman" pitchFamily="18" charset="0"/>
              </a:rPr>
              <a:t>Çü</a:t>
            </a:r>
            <a:r>
              <a:rPr lang="tr-TR" sz="1600" dirty="0">
                <a:solidFill>
                  <a:prstClr val="black"/>
                </a:solidFill>
                <a:latin typeface="Times New Roman" pitchFamily="18" charset="0"/>
                <a:ea typeface="Calibri" pitchFamily="34" charset="0"/>
                <a:cs typeface="Times New Roman" pitchFamily="18" charset="0"/>
              </a:rPr>
              <a:t>nk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gruba katılan her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 diğer pozisyonlarla ilişkili bir pozisyona sahiptir. Sosyal tabakalaşma ve sosyal stat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a:t>
            </a:r>
            <a:r>
              <a:rPr lang="tr-TR" sz="1600" dirty="0" err="1">
                <a:solidFill>
                  <a:prstClr val="black"/>
                </a:solidFill>
                <a:latin typeface="Times New Roman" pitchFamily="18" charset="0"/>
                <a:ea typeface="Calibri" pitchFamily="34" charset="0"/>
                <a:cs typeface="Times New Roman" pitchFamily="18" charset="0"/>
              </a:rPr>
              <a:t>mevkilenmesi</a:t>
            </a:r>
            <a:r>
              <a:rPr lang="tr-TR" sz="1600" dirty="0">
                <a:solidFill>
                  <a:prstClr val="black"/>
                </a:solidFill>
                <a:latin typeface="Times New Roman" pitchFamily="18" charset="0"/>
                <a:ea typeface="Calibri" pitchFamily="34" charset="0"/>
                <a:cs typeface="Times New Roman" pitchFamily="18" charset="0"/>
              </a:rPr>
              <a:t>, en k</a:t>
            </a:r>
            <a:r>
              <a:rPr lang="tr-TR" sz="1600" dirty="0">
                <a:solidFill>
                  <a:prstClr val="black"/>
                </a:solidFill>
                <a:latin typeface="Calibri"/>
                <a:ea typeface="Calibri" pitchFamily="34" charset="0"/>
                <a:cs typeface="Times New Roman" pitchFamily="18" charset="0"/>
              </a:rPr>
              <a:t>üçü</a:t>
            </a:r>
            <a:r>
              <a:rPr lang="tr-TR" sz="1600" dirty="0">
                <a:solidFill>
                  <a:prstClr val="black"/>
                </a:solidFill>
                <a:latin typeface="Times New Roman" pitchFamily="18" charset="0"/>
                <a:ea typeface="Calibri" pitchFamily="34" charset="0"/>
                <a:cs typeface="Times New Roman" pitchFamily="18" charset="0"/>
              </a:rPr>
              <a:t>k gayri resmi gruplaşmada bile bulunur.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3) Gruptaki her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 kendi sosyal rol</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oynar.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 rollerini oynamaktan vazge</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erse grupta ortadan kalkar.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057245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1"/>
          <p:cNvSpPr>
            <a:spLocks noChangeArrowheads="1"/>
          </p:cNvSpPr>
          <p:nvPr/>
        </p:nvSpPr>
        <p:spPr bwMode="auto">
          <a:xfrm>
            <a:off x="1524000" y="857232"/>
            <a:ext cx="8715404"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4) Grubun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rekliliği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 karşılıklı ilişkiler son derece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nemlidir. Yani grup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 arasında iletişim ve temas olmalıdır. Tek y</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nl</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bir sosyal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 olamaz. Sosyal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 birlikte ya da karşılıklı olmalıdır.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5) Her grupta,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 rollerin oynandığı yolları etkileyen davranış normlarına sahiptir. Davranış normlarının yazılı olması, y</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netmeliklere ge</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miş olması zorunlu değildir. Bu normlar grup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 tarafından bilinen, anlaşılan ve uyulan davranış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leridir.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6) Grup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 ortak ilgi ve değerleri paylaşır.Bu ilgi ve değerlere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zenle sahip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ıkılır. Bazı gruplarda ortak ilgi ve değerler,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ıkarlar belirsiz olabilir. Bu durumda ortak ilgi ve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ıkarların varlığı, ancak değerlerde bir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atışma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ıkması ve bu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atışmanın grubun dağılmasına yol a</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ması halinde anlaşılır.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7) Grup eylemlerinin y</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neldiği bazı sosyal hedefler bulunmalıdır. Her grup, farklı derecelerde olsa bile yine de bir veya birka</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 amaca sahiptir. Hedef grubun ni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 veya hangi sebeplerle var olduğu sorusunun cevabını oluşturur.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8) Bir grubun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reli de olsa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rekliliği olmalıdır. Bir başka deyişle grubun zaman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resi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l</a:t>
            </a:r>
            <a:r>
              <a:rPr lang="tr-TR" sz="1600" dirty="0">
                <a:solidFill>
                  <a:prstClr val="black"/>
                </a:solidFill>
                <a:latin typeface="Calibri"/>
                <a:ea typeface="Calibri" pitchFamily="34" charset="0"/>
                <a:cs typeface="Times New Roman" pitchFamily="18" charset="0"/>
              </a:rPr>
              <a:t>çü</a:t>
            </a:r>
            <a:r>
              <a:rPr lang="tr-TR" sz="1600" dirty="0">
                <a:solidFill>
                  <a:prstClr val="black"/>
                </a:solidFill>
                <a:latin typeface="Times New Roman" pitchFamily="18" charset="0"/>
                <a:ea typeface="Calibri" pitchFamily="34" charset="0"/>
                <a:cs typeface="Times New Roman" pitchFamily="18" charset="0"/>
              </a:rPr>
              <a:t>lebilir bir dayanıklılığı olmalıdır. Bu, grubu yığından ayıran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nemli bir işarettir. 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m bu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zellikleri dikkate alan bir sosyal grup tanımı ş</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yle yapılabilir. Grup, ortak sosyal hedefleri izleyen, sosyal normlar, ilgiler ve değerlere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 karşılıklı roller oynayan sosyal kişilerin tanınabilir, yapılaşmış,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rekli birlikteliğidir. Her toplum, toplum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indeki grupların bir bileşimidir. Toplumdaki gruplar bir diğerinden merkezi işlevleri ile ayrılır.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 Bu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zelliklere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 grup, ortak sosyal hedefleri izleyen, sosyal normlar, ilgiler ve değerlere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 karşılıklı roller oynayan sosyal akt</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rlerin, tanınabilir, yapılaşmış ve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rekli birlikteliği şeklinde tanımlanır.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075121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1"/>
          <p:cNvSpPr>
            <a:spLocks noChangeArrowheads="1"/>
          </p:cNvSpPr>
          <p:nvPr/>
        </p:nvSpPr>
        <p:spPr bwMode="auto">
          <a:xfrm>
            <a:off x="1881158" y="1214422"/>
            <a:ext cx="8286776"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Dini Gruplar ve </a:t>
            </a:r>
            <a:r>
              <a:rPr lang="tr-TR" sz="1600" b="1" dirty="0">
                <a:solidFill>
                  <a:prstClr val="black"/>
                </a:solidFill>
                <a:latin typeface="Calibri"/>
                <a:ea typeface="Calibri" pitchFamily="34" charset="0"/>
                <a:cs typeface="Times New Roman" pitchFamily="18" charset="0"/>
              </a:rPr>
              <a:t>Ö</a:t>
            </a:r>
            <a:r>
              <a:rPr lang="tr-TR" sz="1600" b="1" dirty="0">
                <a:solidFill>
                  <a:prstClr val="black"/>
                </a:solidFill>
                <a:latin typeface="Times New Roman" pitchFamily="18" charset="0"/>
                <a:ea typeface="Calibri" pitchFamily="34" charset="0"/>
                <a:cs typeface="Times New Roman" pitchFamily="18" charset="0"/>
              </a:rPr>
              <a:t>zellikleri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Dini gruplaşmalar, insanlık tarihinin ilk bilin</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li gruplaşmalarından biridir. Bununla beraber bu bilin</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li gruplaşmalar, diğer toplumsal organizasyonlarda olduğu gibi dini organizasyon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 de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ıkabilirler. Bu durum insanlık tarihinin doğal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reci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erisinde kolaylıkla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lebilir.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Basit-karmaşık,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k-k</a:t>
            </a:r>
            <a:r>
              <a:rPr lang="tr-TR" sz="1600" dirty="0">
                <a:solidFill>
                  <a:prstClr val="black"/>
                </a:solidFill>
                <a:latin typeface="Calibri"/>
                <a:ea typeface="Calibri" pitchFamily="34" charset="0"/>
                <a:cs typeface="Times New Roman" pitchFamily="18" charset="0"/>
              </a:rPr>
              <a:t>üçü</a:t>
            </a:r>
            <a:r>
              <a:rPr lang="tr-TR" sz="1600" dirty="0">
                <a:solidFill>
                  <a:prstClr val="black"/>
                </a:solidFill>
                <a:latin typeface="Times New Roman" pitchFamily="18" charset="0"/>
                <a:ea typeface="Calibri" pitchFamily="34" charset="0"/>
                <a:cs typeface="Times New Roman" pitchFamily="18" charset="0"/>
              </a:rPr>
              <a:t>k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toplumlar bir</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ok grubu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 barındırır. Din de toplum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 ortaya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ıkmış sosyal grup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eşitlerinden biridir. Esasen dini gruplar sosyal grupların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 bir 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oluşturur. Dini gruplar, Tanrı ve insan arası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leşmiş bir ilişkiyi paylaşan kişilerce oluşturulmuştur. Bireyin dua ve ibadetleri toplumdaki mevcut dinlerden birinin etkisindedir.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Dini grup kavramın iki şekilde ele almak 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mk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r.Birinci şekli, din dışında kalan sebeplerle ve dinin ortaya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ıkışından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nce mevcut olan grupların dinin taşıyıcı olma halidir. Kan birliğine dayalı grupların aynı zamanda ibadet ve inan</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 birliği haline gelmesi b</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yle ger</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ekleşir. Bu durumda mevcut grup bağının din vasıtasıyla daha da g</a:t>
            </a:r>
            <a:r>
              <a:rPr lang="tr-TR" sz="1600" dirty="0">
                <a:solidFill>
                  <a:prstClr val="black"/>
                </a:solidFill>
                <a:latin typeface="Calibri"/>
                <a:ea typeface="Calibri" pitchFamily="34" charset="0"/>
                <a:cs typeface="Times New Roman" pitchFamily="18" charset="0"/>
              </a:rPr>
              <a:t>üç</a:t>
            </a:r>
            <a:r>
              <a:rPr lang="tr-TR" sz="1600" dirty="0">
                <a:solidFill>
                  <a:prstClr val="black"/>
                </a:solidFill>
                <a:latin typeface="Times New Roman" pitchFamily="18" charset="0"/>
                <a:ea typeface="Calibri" pitchFamily="34" charset="0"/>
                <a:cs typeface="Times New Roman" pitchFamily="18" charset="0"/>
              </a:rPr>
              <a:t>lenmesi beklenebilir. Kısaca dinin doğal grup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 ortaya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ıkmasıdır. Bunlara doğal dini gruplar diyoruz.</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İkinci şekli ise dinin kendiliğinden bazı dini topluluklar ya da yeni gruplaşma prensiplerine dayalı gruplar yaratmasıdır. B</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yle grupların birinci durumdaki gruplarla hi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bir benzerlik ve ilgisi yoktur. Dini tarikatlar kardeşlik cemaatleri, mezhepler ve kilise b</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yle gruplardandır.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Bunlara da sırf dini gruplar diyoruz.</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506088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1"/>
          <p:cNvSpPr>
            <a:spLocks noChangeArrowheads="1"/>
          </p:cNvSpPr>
          <p:nvPr/>
        </p:nvSpPr>
        <p:spPr bwMode="auto">
          <a:xfrm>
            <a:off x="2095472" y="857233"/>
            <a:ext cx="814393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1.Doğal Dini Gruplar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Aile: </a:t>
            </a:r>
            <a:r>
              <a:rPr lang="tr-TR" sz="1600" dirty="0">
                <a:solidFill>
                  <a:srgbClr val="000000"/>
                </a:solidFill>
                <a:latin typeface="Times New Roman" pitchFamily="18" charset="0"/>
                <a:ea typeface="Calibri" pitchFamily="34" charset="0"/>
                <a:cs typeface="Times New Roman" pitchFamily="18" charset="0"/>
              </a:rPr>
              <a:t>Aile insanlık tarihinin ilk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nemlerinde dini bir cemaat olarak karşımıza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ıkmaktadır. Mesela Cermenlerde aile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yelerini birbirine bağlayan şey, hayatı meydana getiren ve kendilerini bağlı hissettikleri </a:t>
            </a:r>
            <a:r>
              <a:rPr lang="tr-TR" sz="1600" dirty="0" err="1">
                <a:solidFill>
                  <a:srgbClr val="000000"/>
                </a:solidFill>
                <a:latin typeface="Times New Roman" pitchFamily="18" charset="0"/>
                <a:ea typeface="Calibri" pitchFamily="34" charset="0"/>
                <a:cs typeface="Times New Roman" pitchFamily="18" charset="0"/>
              </a:rPr>
              <a:t>mukkaddes</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lerdir. Yine eski Mısır ve İsrail</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de aile bağı kutsal bir temele bağlıydı. Aile grubu, dini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nemini, başta İslam olmak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zere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semavi ve evrensel dinlerde korumuş, ancak modern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nemde onun dini fonksiyonlarında değişmeler olmuştur.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Klan ve Kabile: </a:t>
            </a:r>
            <a:r>
              <a:rPr lang="tr-TR" sz="1600" dirty="0">
                <a:solidFill>
                  <a:prstClr val="black"/>
                </a:solidFill>
                <a:latin typeface="Times New Roman" pitchFamily="18" charset="0"/>
                <a:ea typeface="Calibri" pitchFamily="34" charset="0"/>
                <a:cs typeface="Times New Roman" pitchFamily="18" charset="0"/>
              </a:rPr>
              <a:t>Aile gibi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yelerini doğal bağlarla bağlamanın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tesinde tam bir inan</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 ve ibadet birliği oluşturan doğal dini gruplardan bir diğeri de klan ve kabiledir. Ortak atanın insan dışında bir bitki ya da hayvanın (totem) da olabildiği klanlarda,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 birbirine bağladığına inanılan kutsal g</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ce </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mana</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 denmekteydi. Bu bağlılık klan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yelerini kan bağının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tesinde ortak bir ruhun etrafında birleşmiş kutsal bir cemaat haline getiriyordu. Bu y</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zden klandan ayrılmak, ortak kutsal ruhtan ve kurtuluştan uzaklaşmak ve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lmekle eşdeğerdir.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Mahalli Birlikler:K</a:t>
            </a:r>
            <a:r>
              <a:rPr lang="tr-TR" sz="1600" b="1" dirty="0">
                <a:solidFill>
                  <a:prstClr val="black"/>
                </a:solidFill>
                <a:latin typeface="Calibri"/>
                <a:ea typeface="Calibri" pitchFamily="34" charset="0"/>
                <a:cs typeface="Times New Roman" pitchFamily="18" charset="0"/>
              </a:rPr>
              <a:t>ö</a:t>
            </a:r>
            <a:r>
              <a:rPr lang="tr-TR" sz="1600" b="1" dirty="0">
                <a:solidFill>
                  <a:prstClr val="black"/>
                </a:solidFill>
                <a:latin typeface="Times New Roman" pitchFamily="18" charset="0"/>
                <a:ea typeface="Calibri" pitchFamily="34" charset="0"/>
                <a:cs typeface="Times New Roman" pitchFamily="18" charset="0"/>
              </a:rPr>
              <a:t>yler ve Şehirler</a:t>
            </a:r>
            <a:r>
              <a:rPr lang="tr-TR" sz="1600" dirty="0">
                <a:solidFill>
                  <a:prstClr val="black"/>
                </a:solidFill>
                <a:latin typeface="Times New Roman" pitchFamily="18" charset="0"/>
                <a:ea typeface="Calibri" pitchFamily="34" charset="0"/>
                <a:cs typeface="Times New Roman" pitchFamily="18" charset="0"/>
              </a:rPr>
              <a:t>: Mahalli birlikler, toplumda kan gibi doğal bağlara dayanarak oluşmuş gruplar dışında komşuluk ile oluşmuş gruplardır. Ortak bir toprak par</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asında veya k</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yde yaşamak, bir anlamda bu ortaklığa bağlı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 bir dayanışmayı geliştirmektedir.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ok tanrılı dinlerin belirli b</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lgelere mahsus mahall</a:t>
            </a:r>
            <a:r>
              <a:rPr lang="tr-TR" sz="1600" dirty="0">
                <a:solidFill>
                  <a:prstClr val="black"/>
                </a:solidFill>
                <a:latin typeface="Calibri"/>
                <a:ea typeface="Calibri" pitchFamily="34" charset="0"/>
                <a:cs typeface="Times New Roman" pitchFamily="18" charset="0"/>
              </a:rPr>
              <a:t>î</a:t>
            </a:r>
            <a:r>
              <a:rPr lang="tr-TR" sz="1600" dirty="0">
                <a:solidFill>
                  <a:prstClr val="black"/>
                </a:solidFill>
                <a:latin typeface="Times New Roman" pitchFamily="18" charset="0"/>
                <a:ea typeface="Calibri" pitchFamily="34" charset="0"/>
                <a:cs typeface="Times New Roman" pitchFamily="18" charset="0"/>
              </a:rPr>
              <a:t> tanrılar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ermesi doğal dini gruplara bir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rnek oluşturmaktadır.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Mahalli birlikler olarak şehirler ise doğal bağlarla birlikte dini grup bağlarının da genişlemesi anlamına geliyordu. B</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yle bir gelişme genel ekonomik fakt</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rlerin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zerinde durulmuştur. Ancak din de bu gelişmede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nemli bir fakt</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rneğin </a:t>
            </a:r>
            <a:r>
              <a:rPr lang="tr-TR" sz="1600" dirty="0" err="1">
                <a:solidFill>
                  <a:prstClr val="black"/>
                </a:solidFill>
                <a:latin typeface="Times New Roman" pitchFamily="18" charset="0"/>
                <a:ea typeface="Calibri" pitchFamily="34" charset="0"/>
                <a:cs typeface="Times New Roman" pitchFamily="18" charset="0"/>
              </a:rPr>
              <a:t>S</a:t>
            </a:r>
            <a:r>
              <a:rPr lang="tr-TR" sz="1600" dirty="0" err="1">
                <a:solidFill>
                  <a:prstClr val="black"/>
                </a:solidFill>
                <a:latin typeface="Calibri"/>
                <a:ea typeface="Calibri" pitchFamily="34" charset="0"/>
                <a:cs typeface="Times New Roman" pitchFamily="18" charset="0"/>
              </a:rPr>
              <a:t>ü</a:t>
            </a:r>
            <a:r>
              <a:rPr lang="tr-TR" sz="1600" dirty="0" err="1">
                <a:solidFill>
                  <a:prstClr val="black"/>
                </a:solidFill>
                <a:latin typeface="Times New Roman" pitchFamily="18" charset="0"/>
                <a:ea typeface="Calibri" pitchFamily="34" charset="0"/>
                <a:cs typeface="Times New Roman" pitchFamily="18" charset="0"/>
              </a:rPr>
              <a:t>merler</a:t>
            </a:r>
            <a:r>
              <a:rPr lang="tr-TR" sz="1600" dirty="0" err="1">
                <a:solidFill>
                  <a:prstClr val="black"/>
                </a:solidFill>
                <a:latin typeface="Calibri"/>
                <a:ea typeface="Calibri" pitchFamily="34" charset="0"/>
                <a:cs typeface="Times New Roman" pitchFamily="18" charset="0"/>
              </a:rPr>
              <a:t>’</a:t>
            </a:r>
            <a:r>
              <a:rPr lang="tr-TR" sz="1600" dirty="0" err="1">
                <a:solidFill>
                  <a:prstClr val="black"/>
                </a:solidFill>
                <a:latin typeface="Times New Roman" pitchFamily="18" charset="0"/>
                <a:ea typeface="Calibri" pitchFamily="34" charset="0"/>
                <a:cs typeface="Times New Roman" pitchFamily="18" charset="0"/>
              </a:rPr>
              <a:t>de</a:t>
            </a:r>
            <a:r>
              <a:rPr lang="tr-TR" sz="1600" dirty="0">
                <a:solidFill>
                  <a:prstClr val="black"/>
                </a:solidFill>
                <a:latin typeface="Times New Roman" pitchFamily="18" charset="0"/>
                <a:ea typeface="Calibri" pitchFamily="34" charset="0"/>
                <a:cs typeface="Times New Roman" pitchFamily="18" charset="0"/>
              </a:rPr>
              <a:t> ilk şehirlerin bir mabet etrafında kurulmuş </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tapınak şehirler</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 olduğu bilinmektedir. </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324360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1"/>
          <p:cNvSpPr>
            <a:spLocks noChangeArrowheads="1"/>
          </p:cNvSpPr>
          <p:nvPr/>
        </p:nvSpPr>
        <p:spPr bwMode="auto">
          <a:xfrm>
            <a:off x="1666844" y="714357"/>
            <a:ext cx="835824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400" b="1" dirty="0">
                <a:solidFill>
                  <a:prstClr val="black"/>
                </a:solidFill>
                <a:latin typeface="Times New Roman" pitchFamily="18" charset="0"/>
                <a:ea typeface="Calibri" pitchFamily="34" charset="0"/>
                <a:cs typeface="Times New Roman" pitchFamily="18" charset="0"/>
              </a:rPr>
              <a:t>Milli Din Birlikleri: </a:t>
            </a:r>
            <a:r>
              <a:rPr lang="tr-TR" sz="1400" dirty="0">
                <a:solidFill>
                  <a:prstClr val="black"/>
                </a:solidFill>
                <a:latin typeface="Times New Roman" pitchFamily="18" charset="0"/>
                <a:ea typeface="Calibri" pitchFamily="34" charset="0"/>
                <a:cs typeface="Times New Roman" pitchFamily="18" charset="0"/>
              </a:rPr>
              <a:t>Din tarihinde ortak bir ge</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mişe, geleneklere ve 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rel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evreye sahip milli din birlikleri doğal dini gruplar arasında bir kesimi temsil ederler. Millet, ortak bir dil, gelenek ve 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 etrafında bir araya gelen topluluktur. Mill</a:t>
            </a:r>
            <a:r>
              <a:rPr lang="tr-TR" sz="1400" dirty="0">
                <a:solidFill>
                  <a:prstClr val="black"/>
                </a:solidFill>
                <a:latin typeface="Calibri"/>
                <a:ea typeface="Calibri" pitchFamily="34" charset="0"/>
                <a:cs typeface="Times New Roman" pitchFamily="18" charset="0"/>
              </a:rPr>
              <a:t>î</a:t>
            </a:r>
            <a:r>
              <a:rPr lang="tr-TR" sz="1400" dirty="0">
                <a:solidFill>
                  <a:prstClr val="black"/>
                </a:solidFill>
                <a:latin typeface="Times New Roman" pitchFamily="18" charset="0"/>
                <a:ea typeface="Calibri" pitchFamily="34" charset="0"/>
                <a:cs typeface="Times New Roman" pitchFamily="18" charset="0"/>
              </a:rPr>
              <a:t> dinler ise bir millete bağlı inan</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 ve ibadetler eşliğinde gelişirler. Diğer yandan bir milletin oluşumu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oğu zaman dinin yardımıyla ger</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ekleşmektedir. Milli dinler bir millete bağlı inan</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 ve tapınmanın tipik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rnekleridirler. Yahudilerde olduğu gibi ortak inan</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lar ve ibadetler s</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rg</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nden sonra uzunca bir s</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re bile bir halkın milli varlığını ayakta tutmaya yardımcı olmuştur.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Kabileler kendi aralarında birleşerek millet haline gelmişlerdir. Bu gelişme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oğunlukla dinin yardımıyla olmuştur. Germen halk toplulukları Hıristiyanlığa giriş s</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reciyle bir millet durumuna ge</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mişlerdir.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b="1" dirty="0">
                <a:solidFill>
                  <a:prstClr val="black"/>
                </a:solidFill>
                <a:latin typeface="Times New Roman" pitchFamily="18" charset="0"/>
                <a:ea typeface="Calibri" pitchFamily="34" charset="0"/>
                <a:cs typeface="Times New Roman" pitchFamily="18" charset="0"/>
              </a:rPr>
              <a:t>2. Dinden Doğan Gruplar: Sırf Dini Gruplar: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Sırf dini gruplar,  nispeten daha ilerlemiş 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rlerde ortaya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ıkarlar. Ancak bu ge</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işi teşvik eden iki fakt</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r vardır; biri, toplumsal, siyasi ve 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rel yapının daha hızlı farklılaşması, fertlerin veya grupların dini tecr</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belerinin zenginleşip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eşitlenmesidir. Diğer fakt</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r ise dinin bağımsız bir şekilde gelişmesidir.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Dinden doğan gruplar ilk defa tek Tanrılı dinlerde ortaya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ıkmıştır. Yani sırf dini gruplar sosyolojik olarak farklı yapılarda ortaya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ıkmıştır. Bu ilkel topluluklarda doğal grupların i</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erisinde yaşayan dini grupları değil, yeni bir dini grup tipini temsil etmektedir. Sırf dini gruplarda </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yelerin birbirine bağlılığının şiddetini ifade etmek </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zere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manevi kardeşlik</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ve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din kardeşliği</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gibi bazı tabirler kullanılır.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Bu gruplarda dini ve manevi bağlar doğal bağlardan kuvvetlidir. Bu grup yapılarının en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nemli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zelliği, grupta bir liderin olması, bu liderin grup </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yelerini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eşitli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zellikleriyle etkilemesi ve liderin arkasından gitmelerini sağlamasıdır.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Dini gruplarda liderlik; yeni bir dini mesaj ile harekete ge</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irilen kitleler tarafından kendisine dini bir karizma atfedilen şahıslardır. Bu şahıslar diğer şahıslardan asabi miza</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larına g</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re farklılaşır. Ayrıca fizyolojik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zelliklerinin dışında, toplulukların diğer </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yelerinde rastlanmayan ve yaşadıkları deruni haller, zihnin olağan</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st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 durumunun sonucu olması hasebiyle, bu tecr</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beyi yaşayan kişiler b</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y</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k bir saygıya mazhar olmuşlardır.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058087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1"/>
          <p:cNvSpPr>
            <a:spLocks noChangeArrowheads="1"/>
          </p:cNvSpPr>
          <p:nvPr/>
        </p:nvSpPr>
        <p:spPr bwMode="auto">
          <a:xfrm>
            <a:off x="2024034" y="1714488"/>
            <a:ext cx="8072494" cy="35702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3.Teşkilatlanma A</a:t>
            </a:r>
            <a:r>
              <a:rPr lang="tr-TR" sz="1600" b="1" dirty="0">
                <a:solidFill>
                  <a:prstClr val="black"/>
                </a:solidFill>
                <a:latin typeface="Calibri"/>
                <a:ea typeface="Calibri" pitchFamily="34" charset="0"/>
                <a:cs typeface="Times New Roman" pitchFamily="18" charset="0"/>
              </a:rPr>
              <a:t>ç</a:t>
            </a:r>
            <a:r>
              <a:rPr lang="tr-TR" sz="1600" b="1" dirty="0">
                <a:solidFill>
                  <a:prstClr val="black"/>
                </a:solidFill>
                <a:latin typeface="Times New Roman" pitchFamily="18" charset="0"/>
                <a:ea typeface="Calibri" pitchFamily="34" charset="0"/>
                <a:cs typeface="Times New Roman" pitchFamily="18" charset="0"/>
              </a:rPr>
              <a:t>ısından Dinler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evrensel dinlerde ister gevşek ister sıkı olsun bir dini teşkilatlanma bulunur. Dinin ve dini grubun varlığını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rebilmesi mesajını daha geniş kitlelere ulaştırabilmesi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 bu şarttır. B</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ylece dinin kurumsallaşmasının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a</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ılmış olur. Dinin grupların y</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zyıllarca varlığını s</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rebilmesi, dinin kurumsallaşmasıyla 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mk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olur. Dinin kurumsallaşması da onun teşkilatlanmasıyla 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mk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olabilmektedir. Dinler s</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 konusu olduğunda iki tip teşkilatlanmadan bahsedilir: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Maksimum Teşkilatlanma:</a:t>
            </a:r>
            <a:r>
              <a:rPr lang="tr-TR" sz="1600" dirty="0">
                <a:solidFill>
                  <a:prstClr val="black"/>
                </a:solidFill>
                <a:latin typeface="Times New Roman" pitchFamily="18" charset="0"/>
                <a:ea typeface="Calibri" pitchFamily="34" charset="0"/>
                <a:cs typeface="Times New Roman" pitchFamily="18" charset="0"/>
              </a:rPr>
              <a:t>Bu tip birinci şekilde geleneğin mutlak kabul</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ile karakterize olur. Bu tip teşkilatlanma, hiyerarşik bir teşkilatlanmaya dayanır.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rneğin, Roma Katolik Kilisesi, Yunan Ortodoks Kilisesi, İngiliz Anglikan Kilisesi sıkı bir teşkilata bağlıdır.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Minimum Teşkilatlanma:</a:t>
            </a:r>
            <a:r>
              <a:rPr lang="tr-TR" sz="1600" dirty="0">
                <a:solidFill>
                  <a:prstClr val="black"/>
                </a:solidFill>
                <a:latin typeface="Times New Roman" pitchFamily="18" charset="0"/>
                <a:ea typeface="Calibri" pitchFamily="34" charset="0"/>
                <a:cs typeface="Times New Roman" pitchFamily="18" charset="0"/>
              </a:rPr>
              <a:t>bu tip, teşkilat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 disiplini, kanunu ve kuruluş 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zenini reddeden dinleri ifade eder. Bu dinler eşitlik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zerine ısrar ederler. İslam ve Budizm bu 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 bir teşkilatlanmayı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eren dinlerdir.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685539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1"/>
          <p:cNvSpPr>
            <a:spLocks noChangeArrowheads="1"/>
          </p:cNvSpPr>
          <p:nvPr/>
        </p:nvSpPr>
        <p:spPr bwMode="auto">
          <a:xfrm>
            <a:off x="1809720" y="302359"/>
            <a:ext cx="8286776"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Dini Grupların Farklılaşma S</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recinde Dini Gruplara Y</a:t>
            </a:r>
            <a:r>
              <a:rPr lang="tr-TR" sz="1600" b="1" dirty="0">
                <a:solidFill>
                  <a:srgbClr val="000000"/>
                </a:solidFill>
                <a:latin typeface="Calibri"/>
                <a:ea typeface="Calibri" pitchFamily="34" charset="0"/>
                <a:cs typeface="Times New Roman" pitchFamily="18" charset="0"/>
              </a:rPr>
              <a:t>ö</a:t>
            </a:r>
            <a:r>
              <a:rPr lang="tr-TR" sz="1600" b="1" dirty="0">
                <a:solidFill>
                  <a:srgbClr val="000000"/>
                </a:solidFill>
                <a:latin typeface="Times New Roman" pitchFamily="18" charset="0"/>
                <a:ea typeface="Calibri" pitchFamily="34" charset="0"/>
                <a:cs typeface="Times New Roman" pitchFamily="18" charset="0"/>
              </a:rPr>
              <a:t>neltilen İtirazlar: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Dini grup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erisinde dini tecr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belere itiraz iki şekilde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Kişisel İtirazlar:</a:t>
            </a:r>
            <a:r>
              <a:rPr lang="tr-TR" sz="1600" dirty="0">
                <a:solidFill>
                  <a:prstClr val="black"/>
                </a:solidFill>
                <a:latin typeface="Times New Roman" pitchFamily="18" charset="0"/>
                <a:ea typeface="Calibri" pitchFamily="34" charset="0"/>
                <a:cs typeface="Times New Roman" pitchFamily="18" charset="0"/>
              </a:rPr>
              <a:t>Dinin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emirlerini titizlikle yerine getiren muhafazakar dindarlar, bazı dindaşlarının dini yaşantılarını kendilerininkine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 daha gevşek bulduğu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 onları eleştirir. Bu eleştirilerin dikkate alınmaması durumunda bu kişiler, dini ger</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ek anlamda yaşamanın ancak kendilerini o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evreden uzak tutmakla 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mk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olabileceğini iddia ederler. Bu durum itiraz eden kişilerin inzivaya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ekilmesine kadar giden bir hareketi başlatır.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Kolektif itirazlar:</a:t>
            </a:r>
            <a:r>
              <a:rPr lang="tr-TR" sz="1600" dirty="0">
                <a:solidFill>
                  <a:prstClr val="black"/>
                </a:solidFill>
                <a:latin typeface="Times New Roman" pitchFamily="18" charset="0"/>
                <a:ea typeface="Calibri" pitchFamily="34" charset="0"/>
                <a:cs typeface="Times New Roman" pitchFamily="18" charset="0"/>
              </a:rPr>
              <a:t> Bireysel itirazcılara başkalarının katılması ve onların ayrı bir grup oluşturması, kolektif itirazı temsil eder. Genel olarak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dinlerde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zlemlenen mistik hareketler gerek bireysel gerekse kolektif itirazın sonucunda ortaya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ıkmıştır. Şii ve Harici mezhepler buna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rnek olarak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sterilebilir.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Ana dini gruba itirazlar da d</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rt başlık altında toplanabilir.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Din teorisi konusundaki itirazlar: </a:t>
            </a:r>
            <a:r>
              <a:rPr lang="tr-TR" sz="1600" dirty="0">
                <a:solidFill>
                  <a:prstClr val="black"/>
                </a:solidFill>
                <a:latin typeface="Times New Roman" pitchFamily="18" charset="0"/>
                <a:ea typeface="Calibri" pitchFamily="34" charset="0"/>
                <a:cs typeface="Times New Roman" pitchFamily="18" charset="0"/>
              </a:rPr>
              <a:t>Bu 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 itirazlar, din teorisinden sapmalar konusundadır. Evrensel dinlerde bulunan ve din teşkilatı oluşturmuş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k cemaatlerde din teorisinin safiyeti konusunda s</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 sahibi bir otorite vardır. Otoriteyi kullananların, din teorisini yorumlama bi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imlerinin, din kurucusunun yorumuna ya da ilahi kelamın varlığına uygun olup olmadığı konusundaki itirazlardır. Bu itirazlar din teorisine yapılan sonradan ilaveleri ve değişiklikleri temizleyerek, onu saf ve ilk haline getirmeyi ama</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lamaktadır.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T</a:t>
            </a:r>
            <a:r>
              <a:rPr lang="tr-TR" sz="1600" b="1" dirty="0">
                <a:solidFill>
                  <a:prstClr val="black"/>
                </a:solidFill>
                <a:latin typeface="Calibri"/>
                <a:ea typeface="Calibri" pitchFamily="34" charset="0"/>
                <a:cs typeface="Times New Roman" pitchFamily="18" charset="0"/>
              </a:rPr>
              <a:t>ö</a:t>
            </a:r>
            <a:r>
              <a:rPr lang="tr-TR" sz="1600" b="1" dirty="0">
                <a:solidFill>
                  <a:prstClr val="black"/>
                </a:solidFill>
                <a:latin typeface="Times New Roman" pitchFamily="18" charset="0"/>
                <a:ea typeface="Calibri" pitchFamily="34" charset="0"/>
                <a:cs typeface="Times New Roman" pitchFamily="18" charset="0"/>
              </a:rPr>
              <a:t>ren usulleri ve ibadet şekilleri konusundaki itirazlar: </a:t>
            </a:r>
            <a:r>
              <a:rPr lang="tr-TR" sz="1600" dirty="0">
                <a:solidFill>
                  <a:prstClr val="black"/>
                </a:solidFill>
                <a:latin typeface="Times New Roman" pitchFamily="18" charset="0"/>
                <a:ea typeface="Calibri" pitchFamily="34" charset="0"/>
                <a:cs typeface="Times New Roman" pitchFamily="18" charset="0"/>
              </a:rPr>
              <a:t>Dinlerin daha geniş sahalara, farklı 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rel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evrelere yayılarak evrensel bir hale gelmesiyle birlikte, t</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ren usullerinin ve ibadet şekillerinin zenginleştiği, ibadet yerlerinin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y</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k bir ihtişama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nd</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ğ</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lmektedir. Bu durum bazı dindarların t</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ren usullerinde ve ibadet şekillerindeki farklılıkları ve ibadet yerlerinin aşırı ihtişamını eleştirmelerine yol a</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ar. B</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bu unsurlardan din kurucusunun yaşadığı ilk, asli ve sade şekillerine geri d</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lmesini isteyen gruplar ortaya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ıkar. İslam</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da ibadet şekillerindeki </a:t>
            </a:r>
            <a:r>
              <a:rPr lang="tr-TR" sz="1600" dirty="0" err="1">
                <a:solidFill>
                  <a:prstClr val="black"/>
                </a:solidFill>
                <a:latin typeface="Times New Roman" pitchFamily="18" charset="0"/>
                <a:ea typeface="Calibri" pitchFamily="34" charset="0"/>
                <a:cs typeface="Times New Roman" pitchFamily="18" charset="0"/>
              </a:rPr>
              <a:t>ictihad</a:t>
            </a:r>
            <a:r>
              <a:rPr lang="tr-TR" sz="1600" dirty="0">
                <a:solidFill>
                  <a:prstClr val="black"/>
                </a:solidFill>
                <a:latin typeface="Times New Roman" pitchFamily="18" charset="0"/>
                <a:ea typeface="Calibri" pitchFamily="34" charset="0"/>
                <a:cs typeface="Times New Roman" pitchFamily="18" charset="0"/>
              </a:rPr>
              <a:t> ve uygulama farklılıklarının fıkıh ekollerinin doğmasına yol a</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tığı bilinmektedir.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157922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1"/>
          <p:cNvSpPr>
            <a:spLocks noChangeArrowheads="1"/>
          </p:cNvSpPr>
          <p:nvPr/>
        </p:nvSpPr>
        <p:spPr bwMode="auto">
          <a:xfrm>
            <a:off x="1666844" y="285729"/>
            <a:ext cx="821537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Dini teşkilatlanma konusundaki itirazlar:</a:t>
            </a:r>
            <a:r>
              <a:rPr lang="tr-TR" sz="1600" dirty="0">
                <a:solidFill>
                  <a:prstClr val="black"/>
                </a:solidFill>
                <a:latin typeface="Times New Roman" pitchFamily="18" charset="0"/>
                <a:ea typeface="Calibri" pitchFamily="34" charset="0"/>
                <a:cs typeface="Times New Roman" pitchFamily="18" charset="0"/>
              </a:rPr>
              <a:t>Dinler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erisindeki en şiddetli ve en inat</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ı 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cadelelerin teşkilat konusundaki ihtilaflardan kaynaklandığı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lmektedir. Dinin teşkilatlanmış bi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imsel y</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nlerine itiraz edenler,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oğunlukla her kuruluşu, hiyerarşiyi, konumu, disiplini hem bir hata hem de dinin dışında ve g</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nah olarak telakki etmektedirler. Bu gruplar ana cemaati ilk grupların sadeliğine d</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nmeye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ağırmaktadırlar.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Ahlaki kurallar ve yaşantılar konusundaki itirazlar: </a:t>
            </a:r>
            <a:r>
              <a:rPr lang="tr-TR" sz="1600" dirty="0">
                <a:solidFill>
                  <a:prstClr val="black"/>
                </a:solidFill>
                <a:latin typeface="Times New Roman" pitchFamily="18" charset="0"/>
                <a:ea typeface="Calibri" pitchFamily="34" charset="0"/>
                <a:cs typeface="Times New Roman" pitchFamily="18" charset="0"/>
              </a:rPr>
              <a:t>Bu itiraz tipi</a:t>
            </a:r>
            <a:r>
              <a:rPr lang="tr-TR" sz="1600" b="1" dirty="0">
                <a:solidFill>
                  <a:prstClr val="black"/>
                </a:solidFill>
                <a:latin typeface="Times New Roman" pitchFamily="18" charset="0"/>
                <a:ea typeface="Calibri" pitchFamily="34" charset="0"/>
                <a:cs typeface="Times New Roman" pitchFamily="18" charset="0"/>
              </a:rPr>
              <a:t>, </a:t>
            </a:r>
            <a:r>
              <a:rPr lang="tr-TR" sz="1600" dirty="0">
                <a:solidFill>
                  <a:prstClr val="black"/>
                </a:solidFill>
                <a:latin typeface="Times New Roman" pitchFamily="18" charset="0"/>
                <a:ea typeface="Calibri" pitchFamily="34" charset="0"/>
                <a:cs typeface="Times New Roman" pitchFamily="18" charset="0"/>
              </a:rPr>
              <a:t>dinin koyduğu bazı ahlaki kurallar ve yaşantılarla ilgilidir.Dinin farklı ve geniş b</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lgelere ulaşması, dini yaşantıda bazı gevşekliklerin yaşanmasına neden olmuştur. Bu durum </a:t>
            </a:r>
            <a:r>
              <a:rPr lang="tr-TR" sz="1600" dirty="0" err="1">
                <a:solidFill>
                  <a:prstClr val="black"/>
                </a:solidFill>
                <a:latin typeface="Times New Roman" pitchFamily="18" charset="0"/>
                <a:ea typeface="Calibri" pitchFamily="34" charset="0"/>
                <a:cs typeface="Times New Roman" pitchFamily="18" charset="0"/>
              </a:rPr>
              <a:t>aitiraz</a:t>
            </a:r>
            <a:r>
              <a:rPr lang="tr-TR" sz="1600" dirty="0">
                <a:solidFill>
                  <a:prstClr val="black"/>
                </a:solidFill>
                <a:latin typeface="Times New Roman" pitchFamily="18" charset="0"/>
                <a:ea typeface="Calibri" pitchFamily="34" charset="0"/>
                <a:cs typeface="Times New Roman" pitchFamily="18" charset="0"/>
              </a:rPr>
              <a:t> edenler, dini emir ve yasaklara tam olarak uyulmasını, dinin prensiplerden taviz verilmemesi gerektiğini savunurlar. İslam</a:t>
            </a:r>
            <a:r>
              <a:rPr lang="tr-TR" sz="1600" dirty="0">
                <a:solidFill>
                  <a:prstClr val="black"/>
                </a:solidFill>
                <a:latin typeface="Calibri"/>
                <a:ea typeface="Calibri" pitchFamily="34" charset="0"/>
                <a:cs typeface="Times New Roman" pitchFamily="18" charset="0"/>
              </a:rPr>
              <a:t>’</a:t>
            </a:r>
            <a:r>
              <a:rPr lang="tr-TR" sz="1600" dirty="0">
                <a:solidFill>
                  <a:prstClr val="black"/>
                </a:solidFill>
                <a:latin typeface="Times New Roman" pitchFamily="18" charset="0"/>
                <a:ea typeface="Calibri" pitchFamily="34" charset="0"/>
                <a:cs typeface="Times New Roman" pitchFamily="18" charset="0"/>
              </a:rPr>
              <a:t>da Muhammed </a:t>
            </a:r>
            <a:r>
              <a:rPr lang="tr-TR" sz="1600" dirty="0" err="1">
                <a:solidFill>
                  <a:prstClr val="black"/>
                </a:solidFill>
                <a:latin typeface="Times New Roman" pitchFamily="18" charset="0"/>
                <a:ea typeface="Calibri" pitchFamily="34" charset="0"/>
                <a:cs typeface="Times New Roman" pitchFamily="18" charset="0"/>
              </a:rPr>
              <a:t>Abduh</a:t>
            </a:r>
            <a:r>
              <a:rPr lang="tr-TR" sz="1600" dirty="0">
                <a:solidFill>
                  <a:prstClr val="black"/>
                </a:solidFill>
                <a:latin typeface="Times New Roman" pitchFamily="18" charset="0"/>
                <a:ea typeface="Calibri" pitchFamily="34" charset="0"/>
                <a:cs typeface="Times New Roman" pitchFamily="18" charset="0"/>
              </a:rPr>
              <a:t> ve Cemalettin </a:t>
            </a:r>
            <a:r>
              <a:rPr lang="tr-TR" sz="1600" dirty="0" err="1">
                <a:solidFill>
                  <a:prstClr val="black"/>
                </a:solidFill>
                <a:latin typeface="Times New Roman" pitchFamily="18" charset="0"/>
                <a:ea typeface="Calibri" pitchFamily="34" charset="0"/>
                <a:cs typeface="Times New Roman" pitchFamily="18" charset="0"/>
              </a:rPr>
              <a:t>Efgani</a:t>
            </a:r>
            <a:r>
              <a:rPr lang="tr-TR" sz="1600" dirty="0">
                <a:solidFill>
                  <a:prstClr val="black"/>
                </a:solidFill>
                <a:latin typeface="Times New Roman" pitchFamily="18" charset="0"/>
                <a:ea typeface="Calibri" pitchFamily="34" charset="0"/>
                <a:cs typeface="Times New Roman" pitchFamily="18" charset="0"/>
              </a:rPr>
              <a:t> buna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rnek olarak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sterilebilir.</a:t>
            </a:r>
            <a:endParaRPr lang="tr-TR" sz="1600" dirty="0">
              <a:solidFill>
                <a:prstClr val="black"/>
              </a:solidFill>
              <a:latin typeface="Arial" pitchFamily="34" charset="0"/>
              <a:cs typeface="Arial" pitchFamily="34" charset="0"/>
            </a:endParaRPr>
          </a:p>
          <a:p>
            <a:pPr algn="just" fontAlgn="base">
              <a:spcBef>
                <a:spcPct val="0"/>
              </a:spcBef>
              <a:spcAft>
                <a:spcPct val="0"/>
              </a:spcAft>
            </a:pPr>
            <a:r>
              <a:rPr lang="tr-TR" sz="1600" b="1" dirty="0">
                <a:solidFill>
                  <a:prstClr val="black"/>
                </a:solidFill>
                <a:latin typeface="Times New Roman" pitchFamily="18" charset="0"/>
                <a:ea typeface="Calibri" pitchFamily="34" charset="0"/>
                <a:cs typeface="Times New Roman" pitchFamily="18" charset="0"/>
              </a:rPr>
              <a:t>4.Dini Gruba Y</a:t>
            </a:r>
            <a:r>
              <a:rPr lang="tr-TR" sz="1600" b="1" dirty="0">
                <a:solidFill>
                  <a:prstClr val="black"/>
                </a:solidFill>
                <a:latin typeface="Calibri"/>
                <a:ea typeface="Calibri" pitchFamily="34" charset="0"/>
                <a:cs typeface="Times New Roman" pitchFamily="18" charset="0"/>
              </a:rPr>
              <a:t>ö</a:t>
            </a:r>
            <a:r>
              <a:rPr lang="tr-TR" sz="1600" b="1" dirty="0">
                <a:solidFill>
                  <a:prstClr val="black"/>
                </a:solidFill>
                <a:latin typeface="Times New Roman" pitchFamily="18" charset="0"/>
                <a:ea typeface="Calibri" pitchFamily="34" charset="0"/>
                <a:cs typeface="Times New Roman" pitchFamily="18" charset="0"/>
              </a:rPr>
              <a:t>neltilen İtirazların Sosyolojik Sonu</a:t>
            </a:r>
            <a:r>
              <a:rPr lang="tr-TR" sz="1600" b="1" dirty="0">
                <a:solidFill>
                  <a:prstClr val="black"/>
                </a:solidFill>
                <a:latin typeface="Calibri"/>
                <a:ea typeface="Calibri" pitchFamily="34" charset="0"/>
                <a:cs typeface="Times New Roman" pitchFamily="18" charset="0"/>
              </a:rPr>
              <a:t>ç</a:t>
            </a:r>
            <a:r>
              <a:rPr lang="tr-TR" sz="1600" b="1" dirty="0">
                <a:solidFill>
                  <a:prstClr val="black"/>
                </a:solidFill>
                <a:latin typeface="Times New Roman" pitchFamily="18" charset="0"/>
                <a:ea typeface="Calibri" pitchFamily="34" charset="0"/>
                <a:cs typeface="Times New Roman" pitchFamily="18" charset="0"/>
              </a:rPr>
              <a:t>ları</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prstClr val="black"/>
                </a:solidFill>
                <a:latin typeface="Times New Roman" pitchFamily="18" charset="0"/>
                <a:ea typeface="Calibri" pitchFamily="34" charset="0"/>
                <a:cs typeface="Times New Roman" pitchFamily="18" charset="0"/>
              </a:rPr>
              <a:t>Teşkilatlanmış dini bir cemaati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eşitli sebeplerle eleştiren bazı kişilere başkalarının katılması sonucunda itirazlar kolektif bir hale gelebilir. Bu hareketler etrafına bir</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ok kişiyi toplamaya başladığında ana dini grup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inde alt gruplar g</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l</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 Bu durum dini itirazların grup teşkil edici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zelliğinden kaynaklanan sosyolojik sonu</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tur.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err="1">
                <a:solidFill>
                  <a:prstClr val="black"/>
                </a:solidFill>
                <a:latin typeface="Times New Roman" pitchFamily="18" charset="0"/>
                <a:ea typeface="Calibri" pitchFamily="34" charset="0"/>
                <a:cs typeface="Times New Roman" pitchFamily="18" charset="0"/>
              </a:rPr>
              <a:t>Z</a:t>
            </a:r>
            <a:r>
              <a:rPr lang="tr-TR" sz="1600" b="1" dirty="0" err="1">
                <a:solidFill>
                  <a:prstClr val="black"/>
                </a:solidFill>
                <a:latin typeface="Calibri"/>
                <a:ea typeface="Calibri" pitchFamily="34" charset="0"/>
                <a:cs typeface="Times New Roman" pitchFamily="18" charset="0"/>
              </a:rPr>
              <a:t>ü</a:t>
            </a:r>
            <a:r>
              <a:rPr lang="tr-TR" sz="1600" b="1" dirty="0" err="1">
                <a:solidFill>
                  <a:prstClr val="black"/>
                </a:solidFill>
                <a:latin typeface="Times New Roman" pitchFamily="18" charset="0"/>
                <a:ea typeface="Calibri" pitchFamily="34" charset="0"/>
                <a:cs typeface="Times New Roman" pitchFamily="18" charset="0"/>
              </a:rPr>
              <a:t>hd</a:t>
            </a:r>
            <a:r>
              <a:rPr lang="tr-TR" sz="1600" b="1" dirty="0">
                <a:solidFill>
                  <a:prstClr val="black"/>
                </a:solidFill>
                <a:latin typeface="Times New Roman" pitchFamily="18" charset="0"/>
                <a:ea typeface="Calibri" pitchFamily="34" charset="0"/>
                <a:cs typeface="Times New Roman" pitchFamily="18" charset="0"/>
              </a:rPr>
              <a:t> ve Takvaya Y</a:t>
            </a:r>
            <a:r>
              <a:rPr lang="tr-TR" sz="1600" b="1" dirty="0">
                <a:solidFill>
                  <a:prstClr val="black"/>
                </a:solidFill>
                <a:latin typeface="Calibri"/>
                <a:ea typeface="Calibri" pitchFamily="34" charset="0"/>
                <a:cs typeface="Times New Roman" pitchFamily="18" charset="0"/>
              </a:rPr>
              <a:t>ö</a:t>
            </a:r>
            <a:r>
              <a:rPr lang="tr-TR" sz="1600" b="1" dirty="0">
                <a:solidFill>
                  <a:prstClr val="black"/>
                </a:solidFill>
                <a:latin typeface="Times New Roman" pitchFamily="18" charset="0"/>
                <a:ea typeface="Calibri" pitchFamily="34" charset="0"/>
                <a:cs typeface="Times New Roman" pitchFamily="18" charset="0"/>
              </a:rPr>
              <a:t>nelmiş Dindarlık Grupları:</a:t>
            </a:r>
            <a:r>
              <a:rPr lang="tr-TR" sz="1600" dirty="0">
                <a:solidFill>
                  <a:prstClr val="black"/>
                </a:solidFill>
                <a:latin typeface="Times New Roman" pitchFamily="18" charset="0"/>
                <a:ea typeface="Calibri" pitchFamily="34" charset="0"/>
                <a:cs typeface="Times New Roman" pitchFamily="18" charset="0"/>
              </a:rPr>
              <a:t>Bu 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 gruplar,kişisel itirazlar ile tamamen ayrılma arasındaki ara aşamayı teşkil ederler. Onların hedefi takva yoluyla grubun tamamını hidayete erdirmektir. Daha </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st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n bir manevi ve ahlaki m</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kemmelliğe erişmeye </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alışan, sıkı bir disiplin ve şiddetli bir dindarlık anlayışına sahiptirler. Bu gruplar, dua, tefekk</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 kıraat ve başkalarına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rnek olmak i</a:t>
            </a:r>
            <a:r>
              <a:rPr lang="tr-TR" sz="1600" dirty="0">
                <a:solidFill>
                  <a:prstClr val="black"/>
                </a:solidFill>
                <a:latin typeface="Calibri"/>
                <a:ea typeface="Calibri" pitchFamily="34" charset="0"/>
                <a:cs typeface="Times New Roman" pitchFamily="18" charset="0"/>
              </a:rPr>
              <a:t>ç</a:t>
            </a:r>
            <a:r>
              <a:rPr lang="tr-TR" sz="1600" dirty="0">
                <a:solidFill>
                  <a:prstClr val="black"/>
                </a:solidFill>
                <a:latin typeface="Times New Roman" pitchFamily="18" charset="0"/>
                <a:ea typeface="Calibri" pitchFamily="34" charset="0"/>
                <a:cs typeface="Times New Roman" pitchFamily="18" charset="0"/>
              </a:rPr>
              <a:t>in toplanırlar. Bu t</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 gruplara, </a:t>
            </a:r>
            <a:r>
              <a:rPr lang="tr-TR" sz="1600" dirty="0" err="1">
                <a:solidFill>
                  <a:prstClr val="black"/>
                </a:solidFill>
                <a:latin typeface="Times New Roman" pitchFamily="18" charset="0"/>
                <a:ea typeface="Calibri" pitchFamily="34" charset="0"/>
                <a:cs typeface="Times New Roman" pitchFamily="18" charset="0"/>
              </a:rPr>
              <a:t>Hristiyanlık</a:t>
            </a:r>
            <a:r>
              <a:rPr lang="tr-TR" sz="1600" dirty="0" err="1">
                <a:solidFill>
                  <a:prstClr val="black"/>
                </a:solidFill>
                <a:latin typeface="Calibri"/>
                <a:ea typeface="Calibri" pitchFamily="34" charset="0"/>
                <a:cs typeface="Times New Roman" pitchFamily="18" charset="0"/>
              </a:rPr>
              <a:t>’</a:t>
            </a:r>
            <a:r>
              <a:rPr lang="tr-TR" sz="1600" dirty="0" err="1">
                <a:solidFill>
                  <a:prstClr val="black"/>
                </a:solidFill>
                <a:latin typeface="Times New Roman" pitchFamily="18" charset="0"/>
                <a:ea typeface="Calibri" pitchFamily="34" charset="0"/>
                <a:cs typeface="Times New Roman" pitchFamily="18" charset="0"/>
              </a:rPr>
              <a:t>ta</a:t>
            </a:r>
            <a:r>
              <a:rPr lang="tr-TR" sz="1600" dirty="0">
                <a:solidFill>
                  <a:prstClr val="black"/>
                </a:solidFill>
                <a:latin typeface="Times New Roman" pitchFamily="18" charset="0"/>
                <a:ea typeface="Calibri" pitchFamily="34" charset="0"/>
                <a:cs typeface="Times New Roman" pitchFamily="18" charset="0"/>
              </a:rPr>
              <a:t> kendilerine İncilin mayası diyen ilk P</a:t>
            </a:r>
            <a:r>
              <a:rPr lang="tr-TR" sz="1600" dirty="0">
                <a:solidFill>
                  <a:prstClr val="black"/>
                </a:solidFill>
                <a:latin typeface="Calibri"/>
                <a:ea typeface="Calibri" pitchFamily="34" charset="0"/>
                <a:cs typeface="Times New Roman" pitchFamily="18" charset="0"/>
              </a:rPr>
              <a:t>ü</a:t>
            </a:r>
            <a:r>
              <a:rPr lang="tr-TR" sz="1600" dirty="0">
                <a:solidFill>
                  <a:prstClr val="black"/>
                </a:solidFill>
                <a:latin typeface="Times New Roman" pitchFamily="18" charset="0"/>
                <a:ea typeface="Calibri" pitchFamily="34" charset="0"/>
                <a:cs typeface="Times New Roman" pitchFamily="18" charset="0"/>
              </a:rPr>
              <a:t>ritenler, Alman </a:t>
            </a:r>
            <a:r>
              <a:rPr lang="tr-TR" sz="1600" dirty="0" err="1">
                <a:solidFill>
                  <a:prstClr val="black"/>
                </a:solidFill>
                <a:latin typeface="Times New Roman" pitchFamily="18" charset="0"/>
                <a:ea typeface="Calibri" pitchFamily="34" charset="0"/>
                <a:cs typeface="Times New Roman" pitchFamily="18" charset="0"/>
              </a:rPr>
              <a:t>Pietizmi</a:t>
            </a:r>
            <a:r>
              <a:rPr lang="tr-TR" sz="1600" dirty="0">
                <a:solidFill>
                  <a:prstClr val="black"/>
                </a:solidFill>
                <a:latin typeface="Times New Roman" pitchFamily="18" charset="0"/>
                <a:ea typeface="Calibri" pitchFamily="34" charset="0"/>
                <a:cs typeface="Times New Roman" pitchFamily="18" charset="0"/>
              </a:rPr>
              <a:t> </a:t>
            </a:r>
            <a:r>
              <a:rPr lang="tr-TR" sz="1600" dirty="0">
                <a:solidFill>
                  <a:prstClr val="black"/>
                </a:solidFill>
                <a:latin typeface="Calibri"/>
                <a:ea typeface="Calibri" pitchFamily="34" charset="0"/>
                <a:cs typeface="Times New Roman" pitchFamily="18" charset="0"/>
              </a:rPr>
              <a:t>ö</a:t>
            </a:r>
            <a:r>
              <a:rPr lang="tr-TR" sz="1600" dirty="0">
                <a:solidFill>
                  <a:prstClr val="black"/>
                </a:solidFill>
                <a:latin typeface="Times New Roman" pitchFamily="18" charset="0"/>
                <a:ea typeface="Calibri" pitchFamily="34" charset="0"/>
                <a:cs typeface="Times New Roman" pitchFamily="18" charset="0"/>
              </a:rPr>
              <a:t>rnek verilebilir.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6172137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0.xml><?xml version="1.0" encoding="utf-8"?>
<a:theme xmlns:a="http://schemas.openxmlformats.org/drawingml/2006/main" name="9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6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8.xml><?xml version="1.0" encoding="utf-8"?>
<a:theme xmlns:a="http://schemas.openxmlformats.org/drawingml/2006/main" name="7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9.xml><?xml version="1.0" encoding="utf-8"?>
<a:theme xmlns:a="http://schemas.openxmlformats.org/drawingml/2006/main" name="8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2613</Words>
  <Application>Microsoft Office PowerPoint</Application>
  <PresentationFormat>Geniş ekran</PresentationFormat>
  <Paragraphs>58</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10</vt:i4>
      </vt:variant>
      <vt:variant>
        <vt:lpstr>Slayt Başlıkları</vt:lpstr>
      </vt:variant>
      <vt:variant>
        <vt:i4>10</vt:i4>
      </vt:variant>
    </vt:vector>
  </HeadingPairs>
  <TitlesOfParts>
    <vt:vector size="26" baseType="lpstr">
      <vt:lpstr>Arial</vt:lpstr>
      <vt:lpstr>Calibri</vt:lpstr>
      <vt:lpstr>Century Schoolbook</vt:lpstr>
      <vt:lpstr>Times New Roman</vt:lpstr>
      <vt:lpstr>Wingdings</vt:lpstr>
      <vt:lpstr>Wingdings 2</vt:lpstr>
      <vt:lpstr>Cumba</vt:lpstr>
      <vt:lpstr>1_Cumba</vt:lpstr>
      <vt:lpstr>2_Cumba</vt:lpstr>
      <vt:lpstr>3_Cumba</vt:lpstr>
      <vt:lpstr>4_Cumba</vt:lpstr>
      <vt:lpstr>5_Cumba</vt:lpstr>
      <vt:lpstr>6_Cumba</vt:lpstr>
      <vt:lpstr>7_Cumba</vt:lpstr>
      <vt:lpstr>8_Cumba</vt:lpstr>
      <vt:lpstr>9_Cumba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Esra</dc:creator>
  <cp:lastModifiedBy>Esra</cp:lastModifiedBy>
  <cp:revision>1</cp:revision>
  <dcterms:created xsi:type="dcterms:W3CDTF">2018-03-07T12:57:44Z</dcterms:created>
  <dcterms:modified xsi:type="dcterms:W3CDTF">2018-03-07T12:58:43Z</dcterms:modified>
</cp:coreProperties>
</file>