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02B27-3F3F-4379-82EA-2352A3A07073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F1A3E-6328-4687-AA66-CA9C9662FD4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D3F13-D99C-48E7-A377-F86969EC141C}" type="slidenum">
              <a:rPr lang="tr-TR"/>
              <a:pPr/>
              <a:t>2</a:t>
            </a:fld>
            <a:endParaRPr lang="tr-TR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Özellikle gelişmekte olan ülkelerde sürekli olarak tüketim gerçekleştirilmektedir. Amerika’da neredeye iki kişiden biri obez. Obezite bir yandan da yeni bir pazar olarak değerlendiriliyor.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E557D-0021-4C2E-9A7A-7A9CD9E06364}" type="slidenum">
              <a:rPr lang="tr-TR"/>
              <a:pPr/>
              <a:t>4</a:t>
            </a:fld>
            <a:endParaRPr lang="tr-TR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Kaysei Doğumevi Hastanesi örneği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66D78-ABBD-4E8C-9DBD-E72FC15B7F0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7BBD1-5579-4984-82A9-9450F4391A3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9AB04-3222-42E1-A8D6-1B8D28463E1A}" type="slidenum">
              <a:rPr lang="tr-TR"/>
              <a:pPr/>
              <a:t>1</a:t>
            </a:fld>
            <a:endParaRPr lang="tr-TR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Ne tüketirsen sen osun</a:t>
            </a:r>
          </a:p>
          <a:p>
            <a:r>
              <a:rPr lang="tr-TR"/>
              <a:t>“ucuz bir ceket ucuz bir adam demektir” Veblen (1934)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6108F-FED6-464E-91CD-58A0306D6897}" type="slidenum">
              <a:rPr lang="tr-TR"/>
              <a:pPr/>
              <a:t>10</a:t>
            </a:fld>
            <a:endParaRPr lang="tr-T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Satın alma öncesi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İhtiyacı hissetmek (açlık hissetmek)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Seçenekleri aramak (restoran önerisi almak)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Seçenekleri değerlendirmek (mönüleri incelemek)</a:t>
            </a:r>
          </a:p>
          <a:p>
            <a:pPr>
              <a:lnSpc>
                <a:spcPct val="80000"/>
              </a:lnSpc>
            </a:pPr>
            <a:r>
              <a:rPr lang="tr-TR" sz="2800"/>
              <a:t>Satın alma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Satın ama ve kullanma (X restoranda yemek yemek)</a:t>
            </a:r>
          </a:p>
          <a:p>
            <a:pPr>
              <a:lnSpc>
                <a:spcPct val="80000"/>
              </a:lnSpc>
            </a:pPr>
            <a:r>
              <a:rPr lang="tr-TR" sz="2800"/>
              <a:t>Satın alma sonrası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Tüketim deneyimi ve değerlendirme (yemeğin sizi tatmin edip etmediğine karar vermek)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Geribildirimi sağlama (memnuniyetin bildirilmesi)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Satın alma sürecini tamamlama (hesabı ödeyerek gitmek)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1597-B015-4B1D-AEDB-DD4E022AE6C2}" type="slidenum">
              <a:rPr lang="tr-TR"/>
              <a:pPr/>
              <a:t>11</a:t>
            </a:fld>
            <a:endParaRPr lang="tr-TR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Farklı Roller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Başlatıcı (öneren kişi)</a:t>
            </a:r>
          </a:p>
          <a:p>
            <a:r>
              <a:rPr lang="tr-TR"/>
              <a:t>Etkileyici (kararı etkileyen kişi)</a:t>
            </a:r>
          </a:p>
          <a:p>
            <a:r>
              <a:rPr lang="tr-TR"/>
              <a:t>Karar verici (finansal güç ve otoritesi olan kişi)</a:t>
            </a:r>
          </a:p>
          <a:p>
            <a:r>
              <a:rPr lang="tr-TR"/>
              <a:t>Satın alıcı (eylemi gerçekleştiren kişi)</a:t>
            </a:r>
          </a:p>
          <a:p>
            <a:r>
              <a:rPr lang="tr-TR"/>
              <a:t>Kullanıcı (tüketim eylemini gerçekleştiren kişi)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EE766-B41F-4C82-80F7-AC7E772AA4B3}" type="slidenum">
              <a:rPr lang="tr-TR"/>
              <a:pPr/>
              <a:t>2</a:t>
            </a:fld>
            <a:endParaRPr lang="tr-T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tr-TR"/>
              <a:t>Sürekli olarak bir şeylerin alınması mutluluk hissi yaratıyor.</a:t>
            </a:r>
          </a:p>
          <a:p>
            <a:endParaRPr lang="tr-TR"/>
          </a:p>
          <a:p>
            <a:pPr>
              <a:buFontTx/>
              <a:buNone/>
            </a:pPr>
            <a:r>
              <a:rPr lang="tr-TR"/>
              <a:t>Gerçekte satın alınan nedir?</a:t>
            </a:r>
          </a:p>
          <a:p>
            <a:pPr>
              <a:buFontTx/>
              <a:buNone/>
            </a:pPr>
            <a:r>
              <a:rPr lang="tr-TR"/>
              <a:t>Gerçekte satın alınması gereken nedir?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7443-FA62-4409-9A9D-4D5C30C3EECF}" type="slidenum">
              <a:rPr lang="tr-TR"/>
              <a:pPr/>
              <a:t>3</a:t>
            </a:fld>
            <a:endParaRPr lang="tr-T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Seçeneklerin artması mutlu ediyor mu?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0613"/>
            <a:ext cx="8229600" cy="3765550"/>
          </a:xfrm>
        </p:spPr>
        <p:txBody>
          <a:bodyPr/>
          <a:lstStyle/>
          <a:p>
            <a:r>
              <a:rPr lang="tr-TR"/>
              <a:t>Seçeneklerin artması karmaşıklığa yol açmaktadır. </a:t>
            </a:r>
          </a:p>
          <a:p>
            <a:r>
              <a:rPr lang="tr-TR"/>
              <a:t>Değerlendirmede sınırlılık söz konusu</a:t>
            </a:r>
          </a:p>
          <a:p>
            <a:r>
              <a:rPr lang="tr-TR"/>
              <a:t>Temel sonucu rasyonelliğin kaybolması.</a:t>
            </a:r>
          </a:p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550F-7934-4E93-851B-465CFA9F4336}" type="slidenum">
              <a:rPr lang="tr-TR"/>
              <a:pPr/>
              <a:t>4</a:t>
            </a:fld>
            <a:endParaRPr lang="tr-T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Tüketim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530725"/>
          </a:xfrm>
        </p:spPr>
        <p:txBody>
          <a:bodyPr/>
          <a:lstStyle/>
          <a:p>
            <a:r>
              <a:rPr lang="tr-TR"/>
              <a:t>fizyolojik </a:t>
            </a:r>
          </a:p>
          <a:p>
            <a:r>
              <a:rPr lang="tr-TR"/>
              <a:t>psikolojik </a:t>
            </a:r>
          </a:p>
          <a:p>
            <a:r>
              <a:rPr lang="tr-TR"/>
              <a:t>iletişim aracı </a:t>
            </a:r>
          </a:p>
          <a:p>
            <a:pPr lvl="1"/>
            <a:r>
              <a:rPr lang="tr-TR"/>
              <a:t>business class</a:t>
            </a:r>
          </a:p>
          <a:p>
            <a:r>
              <a:rPr lang="tr-TR"/>
              <a:t>Tüketimin ne için yapıldığı tüketici davranışlarının belirleyicisi durumunda.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A8B66-0243-423E-BB16-370BB88FE545}" type="slidenum">
              <a:rPr lang="tr-TR"/>
              <a:pPr/>
              <a:t>5</a:t>
            </a:fld>
            <a:endParaRPr lang="tr-TR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Birbirinin aynı ürünler-marka</a:t>
            </a:r>
          </a:p>
          <a:p>
            <a:r>
              <a:rPr lang="tr-TR"/>
              <a:t>Campell (1987)</a:t>
            </a:r>
          </a:p>
          <a:p>
            <a:pPr lvl="1"/>
            <a:r>
              <a:rPr lang="tr-TR"/>
              <a:t>Fayda</a:t>
            </a:r>
          </a:p>
          <a:p>
            <a:pPr lvl="1"/>
            <a:r>
              <a:rPr lang="tr-TR"/>
              <a:t>Haz</a:t>
            </a:r>
          </a:p>
          <a:p>
            <a:pPr lvl="1"/>
            <a:r>
              <a:rPr lang="tr-TR"/>
              <a:t>Karşıt durumlardır</a:t>
            </a:r>
          </a:p>
          <a:p>
            <a:r>
              <a:rPr lang="tr-TR"/>
              <a:t>Birbiriyle iç içe midir?</a:t>
            </a:r>
          </a:p>
          <a:p>
            <a:r>
              <a:rPr lang="tr-TR"/>
              <a:t>Hedonizm-Weber’in protestan ahlakı/tutumluluk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3F69-0B27-4734-91CC-02D6F76CDAEC}" type="slidenum">
              <a:rPr lang="tr-TR"/>
              <a:pPr/>
              <a:t>6</a:t>
            </a:fld>
            <a:endParaRPr lang="tr-TR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Tüketici Davranışlarına Ait Özellikler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Güdülenmiş bir davranıştır</a:t>
            </a:r>
          </a:p>
          <a:p>
            <a:pPr>
              <a:lnSpc>
                <a:spcPct val="90000"/>
              </a:lnSpc>
            </a:pPr>
            <a:r>
              <a:rPr lang="tr-TR"/>
              <a:t>Dinamik bir süreçtir</a:t>
            </a:r>
          </a:p>
          <a:p>
            <a:pPr>
              <a:lnSpc>
                <a:spcPct val="90000"/>
              </a:lnSpc>
            </a:pPr>
            <a:r>
              <a:rPr lang="tr-TR"/>
              <a:t>Çeşitli faaliyetlerden oluşur</a:t>
            </a:r>
          </a:p>
          <a:p>
            <a:pPr>
              <a:lnSpc>
                <a:spcPct val="90000"/>
              </a:lnSpc>
            </a:pPr>
            <a:r>
              <a:rPr lang="tr-TR"/>
              <a:t>Karmaşıktır ve zamanlama açısından farklılık gösterir</a:t>
            </a:r>
          </a:p>
          <a:p>
            <a:pPr>
              <a:lnSpc>
                <a:spcPct val="90000"/>
              </a:lnSpc>
            </a:pPr>
            <a:r>
              <a:rPr lang="tr-TR"/>
              <a:t>Farklı rollerle ilgilenir</a:t>
            </a:r>
          </a:p>
          <a:p>
            <a:pPr>
              <a:lnSpc>
                <a:spcPct val="90000"/>
              </a:lnSpc>
            </a:pPr>
            <a:r>
              <a:rPr lang="tr-TR"/>
              <a:t>Çevre faktörlerinden etkilenir</a:t>
            </a:r>
          </a:p>
          <a:p>
            <a:pPr>
              <a:lnSpc>
                <a:spcPct val="90000"/>
              </a:lnSpc>
            </a:pPr>
            <a:r>
              <a:rPr lang="tr-TR"/>
              <a:t>Farklı kişiler için farklı etkiler gösterir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0F95-1690-4298-BF5A-0B68DF5FFD16}" type="slidenum">
              <a:rPr lang="tr-TR"/>
              <a:pPr/>
              <a:t>7</a:t>
            </a:fld>
            <a:endParaRPr lang="tr-TR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Tüketici davranışlarını etkileyen faktörler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Kültür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Mitler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Din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Popüler kültür-elit kültür</a:t>
            </a:r>
          </a:p>
          <a:p>
            <a:pPr>
              <a:lnSpc>
                <a:spcPct val="80000"/>
              </a:lnSpc>
            </a:pPr>
            <a:r>
              <a:rPr lang="tr-TR" sz="2800"/>
              <a:t>Toplumsal sınıf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Marksist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Pozitivist (servet, gelir, eğitim vb. ile)</a:t>
            </a:r>
          </a:p>
          <a:p>
            <a:pPr>
              <a:lnSpc>
                <a:spcPct val="80000"/>
              </a:lnSpc>
            </a:pPr>
            <a:r>
              <a:rPr lang="tr-TR" sz="2800"/>
              <a:t>Yaşam tarzı</a:t>
            </a:r>
          </a:p>
          <a:p>
            <a:pPr>
              <a:lnSpc>
                <a:spcPct val="80000"/>
              </a:lnSpc>
            </a:pPr>
            <a:r>
              <a:rPr lang="tr-TR" sz="2800"/>
              <a:t>Aile</a:t>
            </a:r>
          </a:p>
          <a:p>
            <a:pPr>
              <a:lnSpc>
                <a:spcPct val="80000"/>
              </a:lnSpc>
            </a:pPr>
            <a:r>
              <a:rPr lang="tr-TR" sz="2800"/>
              <a:t>Sosyal gruplar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Referans grupları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0D85A-0E8A-4A12-9311-7DBDA29943AA}" type="slidenum">
              <a:rPr lang="tr-TR"/>
              <a:pPr/>
              <a:t>8</a:t>
            </a:fld>
            <a:endParaRPr lang="tr-TR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Güdülenmiş bir davranış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tr-TR"/>
              <a:t>Amaç, karşılanmadığında gerilim yaratan ihtiyaç ve istekleri tatmin etmektir</a:t>
            </a:r>
          </a:p>
          <a:p>
            <a:r>
              <a:rPr lang="tr-TR"/>
              <a:t>Tüketicilerin sorunlarına çözüm getirme amacı vardır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B24FA-6D68-4580-AFF5-6C69077E766A}" type="slidenum">
              <a:rPr lang="tr-TR"/>
              <a:pPr/>
              <a:t>9</a:t>
            </a:fld>
            <a:endParaRPr lang="tr-T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Dinamik Süreç</a:t>
            </a:r>
          </a:p>
        </p:txBody>
      </p:sp>
      <p:sp>
        <p:nvSpPr>
          <p:cNvPr id="63494" name="Rectangle 6"/>
          <p:cNvSpPr txBox="1">
            <a:spLocks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tr-TR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3200400"/>
            <a:ext cx="7086600" cy="650875"/>
            <a:chOff x="432" y="2016"/>
            <a:chExt cx="4464" cy="410"/>
          </a:xfrm>
        </p:grpSpPr>
        <p:sp>
          <p:nvSpPr>
            <p:cNvPr id="63492" name="Text Box 4"/>
            <p:cNvSpPr txBox="1">
              <a:spLocks noChangeArrowheads="1"/>
            </p:cNvSpPr>
            <p:nvPr/>
          </p:nvSpPr>
          <p:spPr bwMode="auto">
            <a:xfrm>
              <a:off x="432" y="2016"/>
              <a:ext cx="1344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/>
                <a:t>Satın alma Öncesi Faaliyetler</a:t>
              </a:r>
            </a:p>
          </p:txBody>
        </p:sp>
        <p:sp>
          <p:nvSpPr>
            <p:cNvPr id="63495" name="Text Box 7"/>
            <p:cNvSpPr txBox="1">
              <a:spLocks noChangeArrowheads="1"/>
            </p:cNvSpPr>
            <p:nvPr/>
          </p:nvSpPr>
          <p:spPr bwMode="auto">
            <a:xfrm>
              <a:off x="2400" y="2016"/>
              <a:ext cx="912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/>
                <a:t>Satın Alma Faaliyetleri</a:t>
              </a:r>
            </a:p>
          </p:txBody>
        </p:sp>
        <p:sp>
          <p:nvSpPr>
            <p:cNvPr id="63496" name="Text Box 8"/>
            <p:cNvSpPr txBox="1">
              <a:spLocks noChangeArrowheads="1"/>
            </p:cNvSpPr>
            <p:nvPr/>
          </p:nvSpPr>
          <p:spPr bwMode="auto">
            <a:xfrm>
              <a:off x="3984" y="2016"/>
              <a:ext cx="912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/>
                <a:t>Satın Alma Faaliyetleri</a:t>
              </a:r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>
              <a:off x="1776" y="220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63498" name="Line 10"/>
            <p:cNvSpPr>
              <a:spLocks noChangeShapeType="1"/>
            </p:cNvSpPr>
            <p:nvPr/>
          </p:nvSpPr>
          <p:spPr bwMode="auto">
            <a:xfrm>
              <a:off x="3312" y="220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Ekran Gösterisi (4:3)</PresentationFormat>
  <Paragraphs>81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Seçeneklerin artması mutlu ediyor mu?</vt:lpstr>
      <vt:lpstr>Tüketim</vt:lpstr>
      <vt:lpstr>Slayt 5</vt:lpstr>
      <vt:lpstr>Tüketici Davranışlarına Ait Özellikler</vt:lpstr>
      <vt:lpstr>Tüketici davranışlarını etkileyen faktörler</vt:lpstr>
      <vt:lpstr>Güdülenmiş bir davranış</vt:lpstr>
      <vt:lpstr>Dinamik Süreç</vt:lpstr>
      <vt:lpstr>Slayt 10</vt:lpstr>
      <vt:lpstr>Farklı Roller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SENAY SABAH </cp:lastModifiedBy>
  <cp:revision>1</cp:revision>
  <dcterms:created xsi:type="dcterms:W3CDTF">2018-02-12T15:13:29Z</dcterms:created>
  <dcterms:modified xsi:type="dcterms:W3CDTF">2018-02-12T15:13:46Z</dcterms:modified>
</cp:coreProperties>
</file>