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1"/>
  </p:sldMasterIdLst>
  <p:notesMasterIdLst>
    <p:notesMasterId r:id="rId13"/>
  </p:notesMasterIdLst>
  <p:handoutMasterIdLst>
    <p:handoutMasterId r:id="rId14"/>
  </p:handoutMasterIdLst>
  <p:sldIdLst>
    <p:sldId id="466" r:id="rId2"/>
    <p:sldId id="454" r:id="rId3"/>
    <p:sldId id="467" r:id="rId4"/>
    <p:sldId id="461" r:id="rId5"/>
    <p:sldId id="465" r:id="rId6"/>
    <p:sldId id="462" r:id="rId7"/>
    <p:sldId id="468" r:id="rId8"/>
    <p:sldId id="469" r:id="rId9"/>
    <p:sldId id="463" r:id="rId10"/>
    <p:sldId id="464" r:id="rId11"/>
    <p:sldId id="470" r:id="rId12"/>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4" d="100"/>
          <a:sy n="84" d="100"/>
        </p:scale>
        <p:origin x="109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02.10.2019</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02.10.2019</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161412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45818359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4" name="Footer Placeholder 3"/>
          <p:cNvSpPr>
            <a:spLocks noGrp="1"/>
          </p:cNvSpPr>
          <p:nvPr>
            <p:ph type="ftr" sz="quarter" idx="11"/>
          </p:nvPr>
        </p:nvSpPr>
        <p:spPr/>
        <p:txBody>
          <a:bodyPr/>
          <a:lstStyle/>
          <a:p>
            <a:endParaRPr lang="en-US" dirty="0">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7352386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58717974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1743002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91098678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2544012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3490647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637532891"/>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2513150955"/>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965066111"/>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255266463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6" name="Footer Placeholder 5"/>
          <p:cNvSpPr>
            <a:spLocks noGrp="1"/>
          </p:cNvSpPr>
          <p:nvPr>
            <p:ph type="ftr" sz="quarter" idx="11"/>
          </p:nvPr>
        </p:nvSpPr>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12221966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8" name="Footer Placeholder 7"/>
          <p:cNvSpPr>
            <a:spLocks noGrp="1"/>
          </p:cNvSpPr>
          <p:nvPr>
            <p:ph type="ftr" sz="quarter" idx="11"/>
          </p:nvPr>
        </p:nvSpPr>
        <p:spPr/>
        <p:txBody>
          <a:bodyPr/>
          <a:lstStyle/>
          <a:p>
            <a:endParaRPr lang="en-US" dirty="0">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61220487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4" name="Footer Placeholder 3"/>
          <p:cNvSpPr>
            <a:spLocks noGrp="1"/>
          </p:cNvSpPr>
          <p:nvPr>
            <p:ph type="ftr" sz="quarter" idx="11"/>
          </p:nvPr>
        </p:nvSpPr>
        <p:spPr/>
        <p:txBody>
          <a:bodyPr/>
          <a:lstStyle/>
          <a:p>
            <a:endParaRPr lang="en-US" dirty="0">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257431382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3" name="Footer Placeholder 2"/>
          <p:cNvSpPr>
            <a:spLocks noGrp="1"/>
          </p:cNvSpPr>
          <p:nvPr>
            <p:ph type="ftr" sz="quarter" idx="11"/>
          </p:nvPr>
        </p:nvSpPr>
        <p:spPr/>
        <p:txBody>
          <a:bodyPr/>
          <a:lstStyle/>
          <a:p>
            <a:endParaRPr lang="en-US" dirty="0">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242234032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6" name="Footer Placeholder 5"/>
          <p:cNvSpPr>
            <a:spLocks noGrp="1"/>
          </p:cNvSpPr>
          <p:nvPr>
            <p:ph type="ftr" sz="quarter" idx="11"/>
          </p:nvPr>
        </p:nvSpPr>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20918984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10/2/2019</a:t>
            </a:fld>
            <a:endParaRPr lang="en-US" dirty="0">
              <a:solidFill>
                <a:srgbClr val="895D1D"/>
              </a:solidFill>
            </a:endParaRPr>
          </a:p>
        </p:txBody>
      </p:sp>
      <p:sp>
        <p:nvSpPr>
          <p:cNvPr id="6" name="Footer Placeholder 5"/>
          <p:cNvSpPr>
            <a:spLocks noGrp="1"/>
          </p:cNvSpPr>
          <p:nvPr>
            <p:ph type="ftr" sz="quarter" idx="11"/>
          </p:nvPr>
        </p:nvSpPr>
        <p:spPr>
          <a:xfrm>
            <a:off x="533400" y="6172200"/>
            <a:ext cx="5811724" cy="365125"/>
          </a:xfrm>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244838319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1909345-DEE0-4B07-8E32-441AC9DA095E}" type="datetime1">
              <a:rPr lang="en-US" smtClean="0">
                <a:solidFill>
                  <a:srgbClr val="895D1D"/>
                </a:solidFill>
              </a:rPr>
              <a:pPr/>
              <a:t>10/2/2019</a:t>
            </a:fld>
            <a:endParaRPr lang="en-US" dirty="0">
              <a:solidFill>
                <a:srgbClr val="895D1D"/>
              </a:solidFill>
            </a:endParaRP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90763542"/>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hf sldNum="0"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980728"/>
            <a:ext cx="9042400" cy="2807575"/>
          </a:xfrm>
        </p:spPr>
        <p:txBody>
          <a:bodyPr anchor="t">
            <a:normAutofit/>
          </a:bodyPr>
          <a:lstStyle/>
          <a:p>
            <a:pPr>
              <a:spcAft>
                <a:spcPts val="1200"/>
              </a:spcAft>
            </a:pPr>
            <a:r>
              <a:rPr lang="tr-TR" sz="2200" b="1" dirty="0" smtClean="0">
                <a:effectLst/>
              </a:rPr>
              <a:t/>
            </a:r>
            <a:br>
              <a:rPr lang="tr-TR" sz="2200" b="1" dirty="0" smtClean="0">
                <a:effectLst/>
              </a:rPr>
            </a:br>
            <a:r>
              <a:rPr lang="tr-TR" sz="6400" b="1" dirty="0" smtClean="0">
                <a:effectLst/>
              </a:rPr>
              <a:t>Tefsir IV</a:t>
            </a:r>
            <a:br>
              <a:rPr lang="tr-TR" sz="6400" b="1" dirty="0" smtClean="0">
                <a:effectLst/>
              </a:rPr>
            </a:br>
            <a:r>
              <a:rPr lang="tr-TR" sz="3200" b="1" dirty="0" smtClean="0">
                <a:effectLst/>
              </a:rPr>
              <a:t>(İlahiyat Fakültesi  4. Sınıf)</a:t>
            </a:r>
            <a:endParaRPr lang="en-US" sz="64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2500" b="1" dirty="0" smtClean="0"/>
              <a:t>Arş. Gör. </a:t>
            </a:r>
            <a:r>
              <a:rPr lang="tr-TR" sz="2500" b="1" dirty="0" smtClean="0">
                <a:effectLst/>
              </a:rPr>
              <a:t>Dr</a:t>
            </a:r>
            <a:r>
              <a:rPr lang="tr-TR" sz="2500" b="1" dirty="0">
                <a:effectLst/>
              </a:rPr>
              <a:t>. </a:t>
            </a:r>
            <a:r>
              <a:rPr lang="tr-TR" sz="2500" b="1" dirty="0" smtClean="0">
                <a:effectLst/>
              </a:rPr>
              <a:t>HASAN YÜCEL</a:t>
            </a:r>
          </a:p>
          <a:p>
            <a:endParaRPr lang="tr-TR" sz="1500" b="1" dirty="0" smtClean="0">
              <a:effectLst/>
            </a:endParaRPr>
          </a:p>
          <a:p>
            <a:r>
              <a:rPr lang="tr-TR" sz="2000" b="1" dirty="0" smtClean="0">
                <a:effectLst/>
              </a:rPr>
              <a:t>2019-2020 Güz Dönemi</a:t>
            </a:r>
          </a:p>
        </p:txBody>
      </p:sp>
    </p:spTree>
    <p:extLst>
      <p:ext uri="{BB962C8B-B14F-4D97-AF65-F5344CB8AC3E}">
        <p14:creationId xmlns:p14="http://schemas.microsoft.com/office/powerpoint/2010/main" val="552201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0" y="43031"/>
            <a:ext cx="7756263" cy="1054250"/>
          </a:xfrm>
        </p:spPr>
        <p:txBody>
          <a:bodyPr>
            <a:normAutofit/>
          </a:bodyPr>
          <a:lstStyle/>
          <a:p>
            <a:pPr algn="l"/>
            <a:r>
              <a:rPr lang="tr-TR" sz="4600" u="sng" dirty="0" smtClean="0">
                <a:solidFill>
                  <a:schemeClr val="bg1"/>
                </a:solidFill>
              </a:rPr>
              <a:t>16-19. ayetler</a:t>
            </a:r>
            <a:endParaRPr lang="tr-TR" sz="4600" dirty="0">
              <a:solidFill>
                <a:schemeClr val="bg1"/>
              </a:solidFill>
            </a:endParaRPr>
          </a:p>
        </p:txBody>
      </p:sp>
      <p:sp>
        <p:nvSpPr>
          <p:cNvPr id="3" name="Metin Yer Tutucusu 2"/>
          <p:cNvSpPr>
            <a:spLocks noGrp="1"/>
          </p:cNvSpPr>
          <p:nvPr>
            <p:ph type="body" idx="4294967295"/>
          </p:nvPr>
        </p:nvSpPr>
        <p:spPr>
          <a:xfrm>
            <a:off x="0" y="857250"/>
            <a:ext cx="9144000" cy="6000750"/>
          </a:xfrm>
        </p:spPr>
        <p:txBody>
          <a:bodyPr>
            <a:noAutofit/>
          </a:bodyPr>
          <a:lstStyle/>
          <a:p>
            <a:pPr marL="0" indent="0" algn="ctr">
              <a:lnSpc>
                <a:spcPct val="150000"/>
              </a:lnSpc>
              <a:buNone/>
            </a:pPr>
            <a:r>
              <a:rPr lang="ar-SA" sz="3600" dirty="0">
                <a:latin typeface="Times New Roman" panose="02020603050405020304" pitchFamily="18" charset="0"/>
                <a:cs typeface="Times New Roman" panose="02020603050405020304" pitchFamily="18" charset="0"/>
              </a:rPr>
              <a:t>وَالَّذ۪ينَ </a:t>
            </a:r>
            <a:r>
              <a:rPr lang="ar-SA" sz="3600" dirty="0" smtClean="0">
                <a:latin typeface="Times New Roman" panose="02020603050405020304" pitchFamily="18" charset="0"/>
                <a:cs typeface="Times New Roman" panose="02020603050405020304" pitchFamily="18" charset="0"/>
              </a:rPr>
              <a:t>يُحَاجُّونَ </a:t>
            </a:r>
            <a:r>
              <a:rPr lang="ar-SA" sz="3600" dirty="0">
                <a:latin typeface="Times New Roman" panose="02020603050405020304" pitchFamily="18" charset="0"/>
                <a:cs typeface="Times New Roman" panose="02020603050405020304" pitchFamily="18" charset="0"/>
              </a:rPr>
              <a:t>فِي اللّٰهِ مِنْ بَعْدِ </a:t>
            </a:r>
            <a:r>
              <a:rPr lang="ar-SA" sz="3600" dirty="0">
                <a:solidFill>
                  <a:srgbClr val="FF0000"/>
                </a:solidFill>
                <a:latin typeface="Times New Roman" panose="02020603050405020304" pitchFamily="18" charset="0"/>
                <a:cs typeface="Times New Roman" panose="02020603050405020304" pitchFamily="18" charset="0"/>
              </a:rPr>
              <a:t>مَا اسْتُج۪يبَ لَهُ </a:t>
            </a:r>
            <a:r>
              <a:rPr lang="ar-SA" sz="3600" dirty="0">
                <a:latin typeface="Times New Roman" panose="02020603050405020304" pitchFamily="18" charset="0"/>
                <a:cs typeface="Times New Roman" panose="02020603050405020304" pitchFamily="18" charset="0"/>
              </a:rPr>
              <a:t>حُجَّتُهُمْ </a:t>
            </a:r>
            <a:r>
              <a:rPr lang="ar-SA" sz="3600" dirty="0">
                <a:solidFill>
                  <a:srgbClr val="FF0000"/>
                </a:solidFill>
                <a:latin typeface="Times New Roman" panose="02020603050405020304" pitchFamily="18" charset="0"/>
                <a:cs typeface="Times New Roman" panose="02020603050405020304" pitchFamily="18" charset="0"/>
              </a:rPr>
              <a:t>دَاحِضَةٌ </a:t>
            </a:r>
            <a:r>
              <a:rPr lang="ar-SA" sz="3600" dirty="0">
                <a:latin typeface="Times New Roman" panose="02020603050405020304" pitchFamily="18" charset="0"/>
                <a:cs typeface="Times New Roman" panose="02020603050405020304" pitchFamily="18" charset="0"/>
              </a:rPr>
              <a:t>عِنْدَ رَبِّهِمْ وَعَلَيْهِمْ غَضَبٌ وَلَهُمْ عَذَابٌ شَد۪يدٌ</a:t>
            </a:r>
            <a:r>
              <a:rPr lang="ar-SA" sz="1600" dirty="0">
                <a:latin typeface="Times New Roman" panose="02020603050405020304" pitchFamily="18" charset="0"/>
                <a:cs typeface="Times New Roman" panose="02020603050405020304" pitchFamily="18" charset="0"/>
              </a:rPr>
              <a:t> ﴿16﴾ </a:t>
            </a:r>
            <a:r>
              <a:rPr lang="ar-SA" sz="3600" dirty="0">
                <a:latin typeface="Times New Roman" panose="02020603050405020304" pitchFamily="18" charset="0"/>
                <a:cs typeface="Times New Roman" panose="02020603050405020304" pitchFamily="18" charset="0"/>
              </a:rPr>
              <a:t>اَللّٰهُ </a:t>
            </a:r>
            <a:r>
              <a:rPr lang="ar-SA" sz="3600" dirty="0" smtClean="0">
                <a:latin typeface="Times New Roman" panose="02020603050405020304" pitchFamily="18" charset="0"/>
                <a:cs typeface="Times New Roman" panose="02020603050405020304" pitchFamily="18" charset="0"/>
              </a:rPr>
              <a:t>الَّذي </a:t>
            </a:r>
            <a:r>
              <a:rPr lang="ar-SA" sz="3600" dirty="0">
                <a:latin typeface="Times New Roman" panose="02020603050405020304" pitchFamily="18" charset="0"/>
                <a:cs typeface="Times New Roman" panose="02020603050405020304" pitchFamily="18" charset="0"/>
              </a:rPr>
              <a:t>اَنْزَلَ الْكِتَابَ بِالْحَقِّ </a:t>
            </a:r>
            <a:r>
              <a:rPr lang="ar-SA" sz="3600" dirty="0" smtClean="0">
                <a:latin typeface="Times New Roman" panose="02020603050405020304" pitchFamily="18" charset="0"/>
                <a:cs typeface="Times New Roman" panose="02020603050405020304" pitchFamily="18" charset="0"/>
              </a:rPr>
              <a:t>و</a:t>
            </a:r>
            <a:r>
              <a:rPr lang="ar-SA" sz="3600" dirty="0" smtClean="0">
                <a:solidFill>
                  <a:srgbClr val="FF0000"/>
                </a:solidFill>
                <a:latin typeface="Times New Roman" panose="02020603050405020304" pitchFamily="18" charset="0"/>
                <a:cs typeface="Times New Roman" panose="02020603050405020304" pitchFamily="18" charset="0"/>
              </a:rPr>
              <a:t>َالْم۪يزَانَ</a:t>
            </a:r>
            <a:r>
              <a:rPr lang="ar-SA" sz="3600" dirty="0" smtClean="0">
                <a:latin typeface="Times New Roman" panose="02020603050405020304" pitchFamily="18" charset="0"/>
                <a:cs typeface="Times New Roman" panose="02020603050405020304" pitchFamily="18" charset="0"/>
              </a:rPr>
              <a:t> </a:t>
            </a:r>
            <a:r>
              <a:rPr lang="ar-SA" sz="3600" dirty="0">
                <a:latin typeface="Times New Roman" panose="02020603050405020304" pitchFamily="18" charset="0"/>
                <a:cs typeface="Times New Roman" panose="02020603050405020304" pitchFamily="18" charset="0"/>
              </a:rPr>
              <a:t>وَمَا يُدْر۪يكَ لَعَلَّ السَّاعَةَ قَر۪يبٌ</a:t>
            </a:r>
            <a:r>
              <a:rPr lang="ar-SA" sz="1600" dirty="0">
                <a:latin typeface="Times New Roman" panose="02020603050405020304" pitchFamily="18" charset="0"/>
                <a:cs typeface="Times New Roman" panose="02020603050405020304" pitchFamily="18" charset="0"/>
              </a:rPr>
              <a:t> ﴿17﴾ </a:t>
            </a:r>
            <a:r>
              <a:rPr lang="ar-SA" sz="3600" dirty="0">
                <a:latin typeface="Times New Roman" panose="02020603050405020304" pitchFamily="18" charset="0"/>
                <a:cs typeface="Times New Roman" panose="02020603050405020304" pitchFamily="18" charset="0"/>
              </a:rPr>
              <a:t>يَسْتَعْجِلُ </a:t>
            </a:r>
            <a:r>
              <a:rPr lang="ar-SA" sz="3600" dirty="0">
                <a:solidFill>
                  <a:srgbClr val="FF0000"/>
                </a:solidFill>
                <a:latin typeface="Times New Roman" panose="02020603050405020304" pitchFamily="18" charset="0"/>
                <a:cs typeface="Times New Roman" panose="02020603050405020304" pitchFamily="18" charset="0"/>
              </a:rPr>
              <a:t>بِهَا</a:t>
            </a:r>
            <a:r>
              <a:rPr lang="ar-SA" sz="3600" dirty="0">
                <a:latin typeface="Times New Roman" panose="02020603050405020304" pitchFamily="18" charset="0"/>
                <a:cs typeface="Times New Roman" panose="02020603050405020304" pitchFamily="18" charset="0"/>
              </a:rPr>
              <a:t> الَّذ۪ينَ لَا يُؤْمِنُونَ </a:t>
            </a:r>
            <a:r>
              <a:rPr lang="ar-SA" sz="3600" dirty="0" smtClean="0">
                <a:latin typeface="Times New Roman" panose="02020603050405020304" pitchFamily="18" charset="0"/>
                <a:cs typeface="Times New Roman" panose="02020603050405020304" pitchFamily="18" charset="0"/>
              </a:rPr>
              <a:t>بِهَا </a:t>
            </a:r>
            <a:r>
              <a:rPr lang="ar-SA" sz="3600" dirty="0">
                <a:latin typeface="Times New Roman" panose="02020603050405020304" pitchFamily="18" charset="0"/>
                <a:cs typeface="Times New Roman" panose="02020603050405020304" pitchFamily="18" charset="0"/>
              </a:rPr>
              <a:t>وَالَّذ۪ينَ اٰمَنُوا </a:t>
            </a:r>
            <a:r>
              <a:rPr lang="ar-SA" sz="3600" dirty="0">
                <a:solidFill>
                  <a:srgbClr val="FF0000"/>
                </a:solidFill>
                <a:latin typeface="Times New Roman" panose="02020603050405020304" pitchFamily="18" charset="0"/>
                <a:cs typeface="Times New Roman" panose="02020603050405020304" pitchFamily="18" charset="0"/>
              </a:rPr>
              <a:t>مُشْفِقُونَ</a:t>
            </a:r>
            <a:r>
              <a:rPr lang="ar-SA" sz="3600" dirty="0">
                <a:latin typeface="Times New Roman" panose="02020603050405020304" pitchFamily="18" charset="0"/>
                <a:cs typeface="Times New Roman" panose="02020603050405020304" pitchFamily="18" charset="0"/>
              </a:rPr>
              <a:t> </a:t>
            </a:r>
            <a:r>
              <a:rPr lang="ar-SA" sz="3600" dirty="0" smtClean="0">
                <a:latin typeface="Times New Roman" panose="02020603050405020304" pitchFamily="18" charset="0"/>
                <a:cs typeface="Times New Roman" panose="02020603050405020304" pitchFamily="18" charset="0"/>
              </a:rPr>
              <a:t>مِنْهَا </a:t>
            </a:r>
            <a:r>
              <a:rPr lang="ar-SA" sz="3600" dirty="0">
                <a:latin typeface="Times New Roman" panose="02020603050405020304" pitchFamily="18" charset="0"/>
                <a:cs typeface="Times New Roman" panose="02020603050405020304" pitchFamily="18" charset="0"/>
              </a:rPr>
              <a:t>وَيَعْلَمُونَ اَنَّهَا </a:t>
            </a:r>
            <a:r>
              <a:rPr lang="ar-SA" sz="3600" dirty="0" smtClean="0">
                <a:latin typeface="Times New Roman" panose="02020603050405020304" pitchFamily="18" charset="0"/>
                <a:cs typeface="Times New Roman" panose="02020603050405020304" pitchFamily="18" charset="0"/>
              </a:rPr>
              <a:t>الْحَقُّ </a:t>
            </a:r>
            <a:r>
              <a:rPr lang="ar-SA" sz="3600" dirty="0">
                <a:latin typeface="Times New Roman" panose="02020603050405020304" pitchFamily="18" charset="0"/>
                <a:cs typeface="Times New Roman" panose="02020603050405020304" pitchFamily="18" charset="0"/>
              </a:rPr>
              <a:t>اَلَٓا اِنَّ الَّذ۪ينَ يُمَارُونَ فِي السَّاعَةِ لَف۪ي ضَلَالٍ بَع۪يدٍ</a:t>
            </a:r>
            <a:r>
              <a:rPr lang="ar-SA" sz="1600" dirty="0">
                <a:latin typeface="Times New Roman" panose="02020603050405020304" pitchFamily="18" charset="0"/>
                <a:cs typeface="Times New Roman" panose="02020603050405020304" pitchFamily="18" charset="0"/>
              </a:rPr>
              <a:t> ﴿18﴾ </a:t>
            </a:r>
            <a:r>
              <a:rPr lang="ar-SA" sz="3600" dirty="0">
                <a:latin typeface="Times New Roman" panose="02020603050405020304" pitchFamily="18" charset="0"/>
                <a:cs typeface="Times New Roman" panose="02020603050405020304" pitchFamily="18" charset="0"/>
              </a:rPr>
              <a:t>اَللّٰهُ لَط۪يفٌ بِعِبَادِه۪ يَرْزُقُ مَنْ </a:t>
            </a:r>
            <a:r>
              <a:rPr lang="ar-SA" sz="3600" dirty="0" smtClean="0">
                <a:latin typeface="Times New Roman" panose="02020603050405020304" pitchFamily="18" charset="0"/>
                <a:cs typeface="Times New Roman" panose="02020603050405020304" pitchFamily="18" charset="0"/>
              </a:rPr>
              <a:t>يَشَٓاءُ </a:t>
            </a:r>
            <a:r>
              <a:rPr lang="ar-SA" sz="3600" dirty="0">
                <a:latin typeface="Times New Roman" panose="02020603050405020304" pitchFamily="18" charset="0"/>
                <a:cs typeface="Times New Roman" panose="02020603050405020304" pitchFamily="18" charset="0"/>
              </a:rPr>
              <a:t>وَهُوَ الْقَوِيُّ الْعَز۪يزُ۟</a:t>
            </a:r>
            <a:r>
              <a:rPr lang="ar-SA" sz="1600" dirty="0">
                <a:latin typeface="Times New Roman" panose="02020603050405020304" pitchFamily="18" charset="0"/>
                <a:cs typeface="Times New Roman" panose="02020603050405020304" pitchFamily="18" charset="0"/>
              </a:rPr>
              <a:t> ﴿19﴾</a:t>
            </a:r>
            <a:endParaRPr lang="tr-TR" sz="1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04088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Autofit/>
          </a:bodyPr>
          <a:lstStyle/>
          <a:p>
            <a:pPr algn="r" rtl="1">
              <a:lnSpc>
                <a:spcPct val="150000"/>
              </a:lnSpc>
            </a:pPr>
            <a:r>
              <a:rPr lang="ar-SA" sz="2400" dirty="0">
                <a:solidFill>
                  <a:schemeClr val="bg1"/>
                </a:solidFill>
                <a:latin typeface="Traditional Arabic" panose="02020603050405020304" pitchFamily="18" charset="-78"/>
                <a:cs typeface="Traditional Arabic" panose="02020603050405020304" pitchFamily="18" charset="-78"/>
              </a:rPr>
              <a:t>وقوله: (وَقُلْ آمَنْتُ بِمَا أَنْزَلَ اللَّهُ مِنْ كِتَابٍ) أمره بأن يخبر بأنه مؤمن بجميع الكتب</a:t>
            </a:r>
            <a:r>
              <a:rPr lang="tr-TR" sz="2400" dirty="0">
                <a:solidFill>
                  <a:schemeClr val="bg1"/>
                </a:solidFill>
                <a:latin typeface="Traditional Arabic" panose="02020603050405020304" pitchFamily="18" charset="-78"/>
                <a:cs typeface="Traditional Arabic" panose="02020603050405020304" pitchFamily="18" charset="-78"/>
              </a:rPr>
              <a:t/>
            </a:r>
            <a:br>
              <a:rPr lang="tr-TR" sz="2400" dirty="0">
                <a:solidFill>
                  <a:schemeClr val="bg1"/>
                </a:solidFill>
                <a:latin typeface="Traditional Arabic" panose="02020603050405020304" pitchFamily="18" charset="-78"/>
                <a:cs typeface="Traditional Arabic" panose="02020603050405020304" pitchFamily="18" charset="-78"/>
              </a:rPr>
            </a:br>
            <a:r>
              <a:rPr lang="ar-SA" sz="2400" dirty="0">
                <a:solidFill>
                  <a:schemeClr val="bg1"/>
                </a:solidFill>
                <a:latin typeface="Traditional Arabic" panose="02020603050405020304" pitchFamily="18" charset="-78"/>
                <a:cs typeface="Traditional Arabic" panose="02020603050405020304" pitchFamily="18" charset="-78"/>
              </a:rPr>
              <a:t>التي أنزل اللَّه؛ ليوافقوه في الإيمان بجميع الكتب، وأُولَئِكَ الكفرة كانوا يؤمنون ببعض الكتب، ويكفرون ببعض</a:t>
            </a:r>
            <a:r>
              <a:rPr lang="tr-TR" sz="2400" dirty="0">
                <a:solidFill>
                  <a:schemeClr val="bg1"/>
                </a:solidFill>
                <a:latin typeface="Traditional Arabic" panose="02020603050405020304" pitchFamily="18" charset="-78"/>
                <a:cs typeface="Traditional Arabic" panose="02020603050405020304" pitchFamily="18" charset="-78"/>
              </a:rPr>
              <a:t>.</a:t>
            </a:r>
            <a:br>
              <a:rPr lang="tr-TR" sz="2400" dirty="0">
                <a:solidFill>
                  <a:schemeClr val="bg1"/>
                </a:solidFill>
                <a:latin typeface="Traditional Arabic" panose="02020603050405020304" pitchFamily="18" charset="-78"/>
                <a:cs typeface="Traditional Arabic" panose="02020603050405020304" pitchFamily="18" charset="-78"/>
              </a:rPr>
            </a:br>
            <a:r>
              <a:rPr lang="ar-SA" sz="2400" dirty="0">
                <a:solidFill>
                  <a:schemeClr val="bg1"/>
                </a:solidFill>
                <a:latin typeface="Traditional Arabic" panose="02020603050405020304" pitchFamily="18" charset="-78"/>
                <a:cs typeface="Traditional Arabic" panose="02020603050405020304" pitchFamily="18" charset="-78"/>
              </a:rPr>
              <a:t>وقوله - عَزَّ وَجَلَّ -: (وَأُمِرْتُ لِأَعْدِلَ بَيْنَكُمُ) ويحتمل وجوهًا</a:t>
            </a:r>
            <a:r>
              <a:rPr lang="tr-TR" sz="2400" dirty="0">
                <a:solidFill>
                  <a:schemeClr val="bg1"/>
                </a:solidFill>
                <a:latin typeface="Traditional Arabic" panose="02020603050405020304" pitchFamily="18" charset="-78"/>
                <a:cs typeface="Traditional Arabic" panose="02020603050405020304" pitchFamily="18" charset="-78"/>
              </a:rPr>
              <a:t>:</a:t>
            </a:r>
            <a:br>
              <a:rPr lang="tr-TR" sz="2400" dirty="0">
                <a:solidFill>
                  <a:schemeClr val="bg1"/>
                </a:solidFill>
                <a:latin typeface="Traditional Arabic" panose="02020603050405020304" pitchFamily="18" charset="-78"/>
                <a:cs typeface="Traditional Arabic" panose="02020603050405020304" pitchFamily="18" charset="-78"/>
              </a:rPr>
            </a:br>
            <a:r>
              <a:rPr lang="ar-SA" sz="2400" dirty="0">
                <a:solidFill>
                  <a:schemeClr val="bg1"/>
                </a:solidFill>
                <a:latin typeface="Traditional Arabic" panose="02020603050405020304" pitchFamily="18" charset="-78"/>
                <a:cs typeface="Traditional Arabic" panose="02020603050405020304" pitchFamily="18" charset="-78"/>
              </a:rPr>
              <a:t>أحدها: أي: أمرت لأعدل بينكم يحتمل: في الحكم؛ أي: أحكم فيما بينكم بالعدل؛ كقوله - تعالى -: (وَلَا يَجْرِمَنَّكُمْ شَنَآنُ قَوْمٍ عَلَى أَلَّا تَعْدِلُوا </a:t>
            </a:r>
            <a:r>
              <a:rPr lang="ar-SA" sz="2400" dirty="0" smtClean="0">
                <a:solidFill>
                  <a:schemeClr val="bg1"/>
                </a:solidFill>
                <a:latin typeface="Traditional Arabic" panose="02020603050405020304" pitchFamily="18" charset="-78"/>
                <a:cs typeface="Traditional Arabic" panose="02020603050405020304" pitchFamily="18" charset="-78"/>
              </a:rPr>
              <a:t>اعْدِلُوا</a:t>
            </a:r>
            <a:r>
              <a:rPr lang="tr-TR" sz="2400" dirty="0">
                <a:solidFill>
                  <a:schemeClr val="bg1"/>
                </a:solidFill>
                <a:latin typeface="Traditional Arabic" panose="02020603050405020304" pitchFamily="18" charset="-78"/>
                <a:cs typeface="Traditional Arabic" panose="02020603050405020304" pitchFamily="18" charset="-78"/>
              </a:rPr>
              <a:t>(</a:t>
            </a:r>
            <a:br>
              <a:rPr lang="tr-TR" sz="2400" dirty="0">
                <a:solidFill>
                  <a:schemeClr val="bg1"/>
                </a:solidFill>
                <a:latin typeface="Traditional Arabic" panose="02020603050405020304" pitchFamily="18" charset="-78"/>
                <a:cs typeface="Traditional Arabic" panose="02020603050405020304" pitchFamily="18" charset="-78"/>
              </a:rPr>
            </a:br>
            <a:r>
              <a:rPr lang="ar-SA" sz="2400" dirty="0">
                <a:solidFill>
                  <a:schemeClr val="bg1"/>
                </a:solidFill>
                <a:latin typeface="Traditional Arabic" panose="02020603050405020304" pitchFamily="18" charset="-78"/>
                <a:cs typeface="Traditional Arabic" panose="02020603050405020304" pitchFamily="18" charset="-78"/>
              </a:rPr>
              <a:t>ويحتمل قوله: (وَأُمِرْتُ لِأَعْدِلَ بَيْنَكُمُ) في الدعاء إلى توحيد اللَّه ودينه، والعدل في الدعاء، دعاؤهم إلى دينه الذي أمر أن يدعوهم إليه</a:t>
            </a:r>
            <a:r>
              <a:rPr lang="tr-TR" sz="2400" dirty="0">
                <a:solidFill>
                  <a:schemeClr val="bg1"/>
                </a:solidFill>
                <a:latin typeface="Traditional Arabic" panose="02020603050405020304" pitchFamily="18" charset="-78"/>
                <a:cs typeface="Traditional Arabic" panose="02020603050405020304" pitchFamily="18" charset="-78"/>
              </a:rPr>
              <a:t>.</a:t>
            </a:r>
            <a:br>
              <a:rPr lang="tr-TR" sz="2400" dirty="0">
                <a:solidFill>
                  <a:schemeClr val="bg1"/>
                </a:solidFill>
                <a:latin typeface="Traditional Arabic" panose="02020603050405020304" pitchFamily="18" charset="-78"/>
                <a:cs typeface="Traditional Arabic" panose="02020603050405020304" pitchFamily="18" charset="-78"/>
              </a:rPr>
            </a:br>
            <a:endParaRPr lang="tr-TR" sz="2400" dirty="0">
              <a:solidFill>
                <a:schemeClr val="bg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642230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600" dirty="0" smtClean="0"/>
              <a:t/>
            </a:r>
            <a:br>
              <a:rPr lang="tr-TR" sz="4600" dirty="0" smtClean="0"/>
            </a:br>
            <a:endParaRPr lang="tr-TR" sz="4600" dirty="0"/>
          </a:p>
        </p:txBody>
      </p:sp>
      <p:sp>
        <p:nvSpPr>
          <p:cNvPr id="3" name="Metin Yer Tutucusu 2"/>
          <p:cNvSpPr>
            <a:spLocks noGrp="1"/>
          </p:cNvSpPr>
          <p:nvPr>
            <p:ph type="body" idx="4294967295"/>
          </p:nvPr>
        </p:nvSpPr>
        <p:spPr>
          <a:xfrm>
            <a:off x="0" y="1181100"/>
            <a:ext cx="9144000" cy="3314700"/>
          </a:xfrm>
        </p:spPr>
        <p:txBody>
          <a:bodyPr>
            <a:normAutofit/>
          </a:bodyPr>
          <a:lstStyle/>
          <a:p>
            <a:pPr marL="0" indent="0" algn="ctr">
              <a:buNone/>
            </a:pPr>
            <a:r>
              <a:rPr lang="tr-TR" sz="5000" b="1" dirty="0" smtClean="0"/>
              <a:t>42/eş-</a:t>
            </a:r>
            <a:r>
              <a:rPr lang="tr-TR" sz="5000" b="1" dirty="0" err="1" smtClean="0"/>
              <a:t>Şūrā</a:t>
            </a:r>
            <a:r>
              <a:rPr lang="tr-TR" sz="5000" b="1" dirty="0" smtClean="0"/>
              <a:t> </a:t>
            </a:r>
            <a:r>
              <a:rPr lang="tr-TR" sz="5000" b="1" dirty="0" err="1" smtClean="0"/>
              <a:t>Sûresi</a:t>
            </a:r>
            <a:endParaRPr lang="tr-TR" sz="5000" b="1" dirty="0"/>
          </a:p>
          <a:p>
            <a:pPr marL="0" indent="0" algn="ctr">
              <a:buNone/>
            </a:pPr>
            <a:r>
              <a:rPr lang="tr-TR" sz="5000" b="1" dirty="0" smtClean="0"/>
              <a:t>10-19</a:t>
            </a:r>
            <a:r>
              <a:rPr lang="tr-TR" sz="5000" b="1" dirty="0"/>
              <a:t>. </a:t>
            </a:r>
            <a:r>
              <a:rPr lang="tr-TR" sz="5000" b="1" dirty="0" err="1" smtClean="0"/>
              <a:t>âyetler</a:t>
            </a:r>
            <a:endParaRPr lang="tr-TR" sz="5000" b="1" dirty="0" smtClean="0"/>
          </a:p>
          <a:p>
            <a:pPr marL="0" indent="0" algn="ctr">
              <a:buNone/>
            </a:pPr>
            <a:endParaRPr lang="tr-TR" sz="1500" b="1" dirty="0" smtClean="0"/>
          </a:p>
          <a:p>
            <a:pPr marL="0" indent="0" algn="ctr">
              <a:buNone/>
            </a:pPr>
            <a:r>
              <a:rPr lang="tr-TR" sz="5000" dirty="0" smtClean="0"/>
              <a:t>[Metin: </a:t>
            </a:r>
            <a:r>
              <a:rPr lang="tr-TR" sz="5000" i="1" dirty="0" err="1"/>
              <a:t>Teʾvīlatu’l</a:t>
            </a:r>
            <a:r>
              <a:rPr lang="tr-TR" sz="5000" i="1" cap="all" dirty="0" err="1"/>
              <a:t>-</a:t>
            </a:r>
            <a:r>
              <a:rPr lang="tr-TR" sz="5000" i="1" dirty="0" err="1"/>
              <a:t>Ḳurʾān</a:t>
            </a:r>
            <a:r>
              <a:rPr lang="tr-TR" sz="5000" dirty="0"/>
              <a:t>]</a:t>
            </a:r>
            <a:endParaRPr lang="tr-TR" sz="5000" dirty="0" smtClean="0"/>
          </a:p>
        </p:txBody>
      </p:sp>
    </p:spTree>
    <p:extLst>
      <p:ext uri="{BB962C8B-B14F-4D97-AF65-F5344CB8AC3E}">
        <p14:creationId xmlns:p14="http://schemas.microsoft.com/office/powerpoint/2010/main" val="28112401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3400" y="365760"/>
            <a:ext cx="6402468" cy="597746"/>
          </a:xfrm>
        </p:spPr>
        <p:txBody>
          <a:bodyPr/>
          <a:lstStyle/>
          <a:p>
            <a:r>
              <a:rPr lang="tr-TR" dirty="0" smtClean="0">
                <a:solidFill>
                  <a:schemeClr val="bg1"/>
                </a:solidFill>
              </a:rPr>
              <a:t>Sureyi Takdim</a:t>
            </a:r>
            <a:endParaRPr lang="tr-TR" dirty="0">
              <a:solidFill>
                <a:schemeClr val="bg1"/>
              </a:solidFill>
            </a:endParaRPr>
          </a:p>
        </p:txBody>
      </p:sp>
      <p:sp>
        <p:nvSpPr>
          <p:cNvPr id="3" name="Metin Yer Tutucusu 2"/>
          <p:cNvSpPr>
            <a:spLocks noGrp="1"/>
          </p:cNvSpPr>
          <p:nvPr>
            <p:ph type="body" idx="1"/>
          </p:nvPr>
        </p:nvSpPr>
        <p:spPr>
          <a:xfrm>
            <a:off x="533400" y="1268731"/>
            <a:ext cx="6402467" cy="4751070"/>
          </a:xfrm>
        </p:spPr>
        <p:txBody>
          <a:bodyPr/>
          <a:lstStyle/>
          <a:p>
            <a:r>
              <a:rPr lang="tr-TR" dirty="0" err="1" smtClean="0">
                <a:solidFill>
                  <a:schemeClr val="bg1"/>
                </a:solidFill>
              </a:rPr>
              <a:t>Risaletin</a:t>
            </a:r>
            <a:r>
              <a:rPr lang="tr-TR" dirty="0" smtClean="0">
                <a:solidFill>
                  <a:schemeClr val="bg1"/>
                </a:solidFill>
              </a:rPr>
              <a:t> 7-9 yılları arasında inmiştir.</a:t>
            </a:r>
          </a:p>
          <a:p>
            <a:r>
              <a:rPr lang="tr-TR" dirty="0" smtClean="0">
                <a:solidFill>
                  <a:schemeClr val="bg1"/>
                </a:solidFill>
              </a:rPr>
              <a:t>Muhasara Dönemi.</a:t>
            </a:r>
          </a:p>
          <a:p>
            <a:r>
              <a:rPr lang="tr-TR" dirty="0" smtClean="0">
                <a:solidFill>
                  <a:schemeClr val="bg1"/>
                </a:solidFill>
              </a:rPr>
              <a:t>Mümin suresi ile benzeşmektedir.</a:t>
            </a:r>
          </a:p>
          <a:p>
            <a:r>
              <a:rPr lang="tr-TR" dirty="0" smtClean="0">
                <a:solidFill>
                  <a:schemeClr val="bg1"/>
                </a:solidFill>
              </a:rPr>
              <a:t>İşlediği Konular:</a:t>
            </a:r>
          </a:p>
          <a:p>
            <a:r>
              <a:rPr lang="tr-TR" dirty="0" smtClean="0">
                <a:solidFill>
                  <a:schemeClr val="bg1"/>
                </a:solidFill>
              </a:rPr>
              <a:t>	Muhammed (sav) Gerçekten Peygamberdir</a:t>
            </a:r>
            <a:r>
              <a:rPr lang="tr-TR" dirty="0">
                <a:solidFill>
                  <a:schemeClr val="bg1"/>
                </a:solidFill>
              </a:rPr>
              <a:t>	</a:t>
            </a:r>
            <a:endParaRPr lang="tr-TR" dirty="0" smtClean="0">
              <a:solidFill>
                <a:schemeClr val="bg1"/>
              </a:solidFill>
            </a:endParaRPr>
          </a:p>
          <a:p>
            <a:r>
              <a:rPr lang="tr-TR" smtClean="0">
                <a:solidFill>
                  <a:schemeClr val="bg1"/>
                </a:solidFill>
              </a:rPr>
              <a:t>	Tevhid</a:t>
            </a:r>
            <a:r>
              <a:rPr lang="tr-TR" dirty="0" smtClean="0">
                <a:solidFill>
                  <a:schemeClr val="bg1"/>
                </a:solidFill>
              </a:rPr>
              <a:t> </a:t>
            </a:r>
            <a:r>
              <a:rPr lang="tr-TR" dirty="0">
                <a:solidFill>
                  <a:schemeClr val="bg1"/>
                </a:solidFill>
              </a:rPr>
              <a:t>(yaratılıştan hareketle</a:t>
            </a:r>
            <a:r>
              <a:rPr lang="tr-TR" dirty="0" smtClean="0">
                <a:solidFill>
                  <a:schemeClr val="bg1"/>
                </a:solidFill>
              </a:rPr>
              <a:t>)</a:t>
            </a:r>
          </a:p>
          <a:p>
            <a:r>
              <a:rPr lang="tr-TR" dirty="0" smtClean="0">
                <a:solidFill>
                  <a:schemeClr val="bg1"/>
                </a:solidFill>
              </a:rPr>
              <a:t>	Ahiret</a:t>
            </a:r>
            <a:endParaRPr lang="tr-TR" dirty="0">
              <a:solidFill>
                <a:schemeClr val="bg1"/>
              </a:solidFill>
            </a:endParaRPr>
          </a:p>
          <a:p>
            <a:r>
              <a:rPr lang="tr-TR" dirty="0" smtClean="0">
                <a:solidFill>
                  <a:schemeClr val="bg1"/>
                </a:solidFill>
              </a:rPr>
              <a:t>	Müşriklere eleştiri ve uyarılar</a:t>
            </a:r>
          </a:p>
          <a:p>
            <a:r>
              <a:rPr lang="tr-TR" dirty="0" smtClean="0">
                <a:solidFill>
                  <a:schemeClr val="bg1"/>
                </a:solidFill>
              </a:rPr>
              <a:t>	Peygamber </a:t>
            </a:r>
            <a:r>
              <a:rPr lang="tr-TR" dirty="0">
                <a:solidFill>
                  <a:schemeClr val="bg1"/>
                </a:solidFill>
              </a:rPr>
              <a:t>ve ashabına teselli ve destek</a:t>
            </a:r>
          </a:p>
          <a:p>
            <a:endParaRPr lang="tr-TR" dirty="0"/>
          </a:p>
        </p:txBody>
      </p:sp>
    </p:spTree>
    <p:extLst>
      <p:ext uri="{BB962C8B-B14F-4D97-AF65-F5344CB8AC3E}">
        <p14:creationId xmlns:p14="http://schemas.microsoft.com/office/powerpoint/2010/main" val="1501459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0" y="43031"/>
            <a:ext cx="7756263" cy="1054250"/>
          </a:xfrm>
        </p:spPr>
        <p:txBody>
          <a:bodyPr>
            <a:normAutofit/>
          </a:bodyPr>
          <a:lstStyle/>
          <a:p>
            <a:pPr algn="l"/>
            <a:r>
              <a:rPr lang="tr-TR" sz="4600" u="sng" dirty="0" smtClean="0">
                <a:solidFill>
                  <a:schemeClr val="bg1"/>
                </a:solidFill>
              </a:rPr>
              <a:t>10-12. ayetler</a:t>
            </a:r>
            <a:endParaRPr lang="tr-TR" sz="4600" dirty="0">
              <a:solidFill>
                <a:schemeClr val="bg1"/>
              </a:solidFill>
            </a:endParaRPr>
          </a:p>
        </p:txBody>
      </p:sp>
      <p:sp>
        <p:nvSpPr>
          <p:cNvPr id="3" name="Metin Yer Tutucusu 2"/>
          <p:cNvSpPr>
            <a:spLocks noGrp="1"/>
          </p:cNvSpPr>
          <p:nvPr>
            <p:ph type="body" idx="4294967295"/>
          </p:nvPr>
        </p:nvSpPr>
        <p:spPr>
          <a:xfrm>
            <a:off x="0" y="1096963"/>
            <a:ext cx="9144000" cy="5761037"/>
          </a:xfrm>
        </p:spPr>
        <p:txBody>
          <a:bodyPr>
            <a:normAutofit/>
          </a:bodyPr>
          <a:lstStyle/>
          <a:p>
            <a:pPr marL="0" indent="0" algn="ctr" rtl="1">
              <a:lnSpc>
                <a:spcPct val="150000"/>
              </a:lnSpc>
              <a:buNone/>
            </a:pPr>
            <a:r>
              <a:rPr lang="ar-SA" sz="3600" dirty="0" smtClean="0">
                <a:latin typeface="Times New Roman" panose="02020603050405020304" pitchFamily="18" charset="0"/>
                <a:cs typeface="Times New Roman" panose="02020603050405020304" pitchFamily="18" charset="0"/>
              </a:rPr>
              <a:t>ومَا </a:t>
            </a:r>
            <a:r>
              <a:rPr lang="ar-SA" sz="3600" dirty="0">
                <a:latin typeface="Times New Roman" panose="02020603050405020304" pitchFamily="18" charset="0"/>
                <a:cs typeface="Times New Roman" panose="02020603050405020304" pitchFamily="18" charset="0"/>
              </a:rPr>
              <a:t>اخْتَلَفْتُمْ </a:t>
            </a:r>
            <a:r>
              <a:rPr lang="ar-SA" sz="3600" dirty="0">
                <a:solidFill>
                  <a:srgbClr val="FF0000"/>
                </a:solidFill>
                <a:latin typeface="Times New Roman" panose="02020603050405020304" pitchFamily="18" charset="0"/>
                <a:cs typeface="Times New Roman" panose="02020603050405020304" pitchFamily="18" charset="0"/>
              </a:rPr>
              <a:t>ف۪يهِ</a:t>
            </a:r>
            <a:r>
              <a:rPr lang="ar-SA" sz="3600" dirty="0">
                <a:latin typeface="Times New Roman" panose="02020603050405020304" pitchFamily="18" charset="0"/>
                <a:cs typeface="Times New Roman" panose="02020603050405020304" pitchFamily="18" charset="0"/>
              </a:rPr>
              <a:t> مِنْ شَيْءٍ فَحُكْمُهُٓ اِلَى </a:t>
            </a:r>
            <a:r>
              <a:rPr lang="ar-SA" sz="3600" dirty="0" smtClean="0">
                <a:latin typeface="Times New Roman" panose="02020603050405020304" pitchFamily="18" charset="0"/>
                <a:cs typeface="Times New Roman" panose="02020603050405020304" pitchFamily="18" charset="0"/>
              </a:rPr>
              <a:t>اللّٰهِ </a:t>
            </a:r>
            <a:r>
              <a:rPr lang="ar-SA" sz="3600" dirty="0">
                <a:latin typeface="Times New Roman" panose="02020603050405020304" pitchFamily="18" charset="0"/>
                <a:cs typeface="Times New Roman" panose="02020603050405020304" pitchFamily="18" charset="0"/>
              </a:rPr>
              <a:t>ذٰلِكُمُ اللّٰهُ رَبّ۪ي عَلَيْهِ </a:t>
            </a:r>
            <a:r>
              <a:rPr lang="ar-SA" sz="3600" dirty="0" smtClean="0">
                <a:latin typeface="Times New Roman" panose="02020603050405020304" pitchFamily="18" charset="0"/>
                <a:cs typeface="Times New Roman" panose="02020603050405020304" pitchFamily="18" charset="0"/>
              </a:rPr>
              <a:t>تَوَكَّلْتُ </a:t>
            </a:r>
            <a:r>
              <a:rPr lang="ar-SA" sz="3600" dirty="0">
                <a:latin typeface="Times New Roman" panose="02020603050405020304" pitchFamily="18" charset="0"/>
                <a:cs typeface="Times New Roman" panose="02020603050405020304" pitchFamily="18" charset="0"/>
              </a:rPr>
              <a:t>وَاِلَيْهِ اُن۪يبُ ﴿</a:t>
            </a:r>
            <a:r>
              <a:rPr lang="ar-SA" sz="3600" dirty="0" smtClean="0">
                <a:latin typeface="Times New Roman" panose="02020603050405020304" pitchFamily="18" charset="0"/>
                <a:cs typeface="Times New Roman" panose="02020603050405020304" pitchFamily="18" charset="0"/>
              </a:rPr>
              <a:t>10﴾</a:t>
            </a:r>
            <a:r>
              <a:rPr lang="ar-SA" sz="3600" dirty="0" smtClean="0">
                <a:solidFill>
                  <a:srgbClr val="FF0000"/>
                </a:solidFill>
                <a:latin typeface="Times New Roman" panose="02020603050405020304" pitchFamily="18" charset="0"/>
                <a:cs typeface="Times New Roman" panose="02020603050405020304" pitchFamily="18" charset="0"/>
              </a:rPr>
              <a:t>فَاطِرُ</a:t>
            </a:r>
            <a:r>
              <a:rPr lang="ar-SA" sz="3600" dirty="0" smtClean="0">
                <a:latin typeface="Times New Roman" panose="02020603050405020304" pitchFamily="18" charset="0"/>
                <a:cs typeface="Times New Roman" panose="02020603050405020304" pitchFamily="18" charset="0"/>
              </a:rPr>
              <a:t> </a:t>
            </a:r>
            <a:r>
              <a:rPr lang="ar-SA" sz="3600" dirty="0">
                <a:latin typeface="Times New Roman" panose="02020603050405020304" pitchFamily="18" charset="0"/>
                <a:cs typeface="Times New Roman" panose="02020603050405020304" pitchFamily="18" charset="0"/>
              </a:rPr>
              <a:t>السَّمٰوَاتِ </a:t>
            </a:r>
            <a:r>
              <a:rPr lang="ar-SA" sz="3600" dirty="0" smtClean="0">
                <a:latin typeface="Times New Roman" panose="02020603050405020304" pitchFamily="18" charset="0"/>
                <a:cs typeface="Times New Roman" panose="02020603050405020304" pitchFamily="18" charset="0"/>
              </a:rPr>
              <a:t>وَالْاَرْضِ </a:t>
            </a:r>
            <a:r>
              <a:rPr lang="ar-SA" sz="3600" dirty="0">
                <a:latin typeface="Times New Roman" panose="02020603050405020304" pitchFamily="18" charset="0"/>
                <a:cs typeface="Times New Roman" panose="02020603050405020304" pitchFamily="18" charset="0"/>
              </a:rPr>
              <a:t>جَعَلَ لَكُمْ مِنْ اَنْفُسِكُمْ اَزْوَاجًا وَمِنَ الْاَنْعَامِ </a:t>
            </a:r>
            <a:r>
              <a:rPr lang="ar-SA" sz="3600" dirty="0" smtClean="0">
                <a:latin typeface="Times New Roman" panose="02020603050405020304" pitchFamily="18" charset="0"/>
                <a:cs typeface="Times New Roman" panose="02020603050405020304" pitchFamily="18" charset="0"/>
              </a:rPr>
              <a:t>اَزْوَاجًا </a:t>
            </a:r>
            <a:r>
              <a:rPr lang="ar-SA" sz="3600" dirty="0">
                <a:solidFill>
                  <a:srgbClr val="FF0000"/>
                </a:solidFill>
                <a:latin typeface="Times New Roman" panose="02020603050405020304" pitchFamily="18" charset="0"/>
                <a:cs typeface="Times New Roman" panose="02020603050405020304" pitchFamily="18" charset="0"/>
              </a:rPr>
              <a:t>يَذْرَؤُ۬كُمْ </a:t>
            </a:r>
            <a:r>
              <a:rPr lang="ar-SA" sz="3600" dirty="0" smtClean="0">
                <a:solidFill>
                  <a:srgbClr val="FF0000"/>
                </a:solidFill>
                <a:latin typeface="Times New Roman" panose="02020603050405020304" pitchFamily="18" charset="0"/>
                <a:cs typeface="Times New Roman" panose="02020603050405020304" pitchFamily="18" charset="0"/>
              </a:rPr>
              <a:t>ف۪يه</a:t>
            </a:r>
            <a:r>
              <a:rPr lang="ar-SA" sz="3600" dirty="0" smtClean="0">
                <a:latin typeface="Times New Roman" panose="02020603050405020304" pitchFamily="18" charset="0"/>
                <a:cs typeface="Times New Roman" panose="02020603050405020304" pitchFamily="18" charset="0"/>
              </a:rPr>
              <a:t>ِ </a:t>
            </a:r>
            <a:r>
              <a:rPr lang="ar-SA" sz="3600" dirty="0">
                <a:latin typeface="Times New Roman" panose="02020603050405020304" pitchFamily="18" charset="0"/>
                <a:cs typeface="Times New Roman" panose="02020603050405020304" pitchFamily="18" charset="0"/>
              </a:rPr>
              <a:t>لَيْسَ كَمِثْلِه۪ </a:t>
            </a:r>
            <a:r>
              <a:rPr lang="ar-SA" sz="3600" dirty="0" smtClean="0">
                <a:latin typeface="Times New Roman" panose="02020603050405020304" pitchFamily="18" charset="0"/>
                <a:cs typeface="Times New Roman" panose="02020603050405020304" pitchFamily="18" charset="0"/>
              </a:rPr>
              <a:t>شَيْءٌ </a:t>
            </a:r>
            <a:r>
              <a:rPr lang="ar-SA" sz="3600" dirty="0">
                <a:latin typeface="Times New Roman" panose="02020603050405020304" pitchFamily="18" charset="0"/>
                <a:cs typeface="Times New Roman" panose="02020603050405020304" pitchFamily="18" charset="0"/>
              </a:rPr>
              <a:t>وَهُوَ السَّم۪يعُ الْبَص۪يرُ ﴿11﴾ لَهُ </a:t>
            </a:r>
            <a:r>
              <a:rPr lang="ar-SA" sz="3600" dirty="0">
                <a:solidFill>
                  <a:srgbClr val="FF0000"/>
                </a:solidFill>
                <a:latin typeface="Times New Roman" panose="02020603050405020304" pitchFamily="18" charset="0"/>
                <a:cs typeface="Times New Roman" panose="02020603050405020304" pitchFamily="18" charset="0"/>
              </a:rPr>
              <a:t>مَقَال۪يدُ السَّمٰوَاتِ </a:t>
            </a:r>
            <a:r>
              <a:rPr lang="ar-SA" sz="3600" dirty="0" smtClean="0">
                <a:solidFill>
                  <a:srgbClr val="FF0000"/>
                </a:solidFill>
                <a:latin typeface="Times New Roman" panose="02020603050405020304" pitchFamily="18" charset="0"/>
                <a:cs typeface="Times New Roman" panose="02020603050405020304" pitchFamily="18" charset="0"/>
              </a:rPr>
              <a:t>وَالْاَرْضِ </a:t>
            </a:r>
            <a:r>
              <a:rPr lang="ar-SA" sz="3600" dirty="0">
                <a:latin typeface="Times New Roman" panose="02020603050405020304" pitchFamily="18" charset="0"/>
                <a:cs typeface="Times New Roman" panose="02020603050405020304" pitchFamily="18" charset="0"/>
              </a:rPr>
              <a:t>يَبْسُطُ الرِّزْقَ لِمَنْ يَشَٓاءُ </a:t>
            </a:r>
            <a:r>
              <a:rPr lang="ar-SA" sz="3600" dirty="0" smtClean="0">
                <a:latin typeface="Times New Roman" panose="02020603050405020304" pitchFamily="18" charset="0"/>
                <a:cs typeface="Times New Roman" panose="02020603050405020304" pitchFamily="18" charset="0"/>
              </a:rPr>
              <a:t>وَيَقْدِرُ </a:t>
            </a:r>
            <a:r>
              <a:rPr lang="ar-SA" sz="3600" dirty="0">
                <a:latin typeface="Times New Roman" panose="02020603050405020304" pitchFamily="18" charset="0"/>
                <a:cs typeface="Times New Roman" panose="02020603050405020304" pitchFamily="18" charset="0"/>
              </a:rPr>
              <a:t>اِنَّهُ بِكُلِّ شَيْءٍ عَل۪يمٌ ﴿12﴾</a:t>
            </a:r>
            <a:endParaRPr lang="tr-TR" sz="3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39501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tx2">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Autofit/>
          </a:bodyPr>
          <a:lstStyle/>
          <a:p>
            <a:pPr algn="r" rtl="1"/>
            <a:r>
              <a:rPr lang="ar-SA" sz="3000" dirty="0">
                <a:solidFill>
                  <a:schemeClr val="bg1"/>
                </a:solidFill>
                <a:latin typeface="Traditional Arabic" panose="02020603050405020304" pitchFamily="18" charset="-78"/>
                <a:cs typeface="Traditional Arabic" panose="02020603050405020304" pitchFamily="18" charset="-78"/>
              </a:rPr>
              <a:t>وقوله: (وَمَا اخْتَلَفْتُمْ فِيهِ مِنْ شَيْءٍ فَحُكْمُهُ إِلَى اللَّهِ ذَلِكُمُ اللَّهُ رَبِّي عَلَيْهِ تَوَكَّلْتُ وَإِلَيْهِ أُنِيبُ (10) يحتمل قوله: (وَمَا اخْتَلَفْتُمْ فِيهِ) وجوهًا:</a:t>
            </a:r>
            <a:br>
              <a:rPr lang="ar-SA" sz="3000" dirty="0">
                <a:solidFill>
                  <a:schemeClr val="bg1"/>
                </a:solidFill>
                <a:latin typeface="Traditional Arabic" panose="02020603050405020304" pitchFamily="18" charset="-78"/>
                <a:cs typeface="Traditional Arabic" panose="02020603050405020304" pitchFamily="18" charset="-78"/>
              </a:rPr>
            </a:br>
            <a:r>
              <a:rPr lang="ar-SA" sz="3000" dirty="0">
                <a:solidFill>
                  <a:schemeClr val="bg1"/>
                </a:solidFill>
                <a:latin typeface="Traditional Arabic" panose="02020603050405020304" pitchFamily="18" charset="-78"/>
                <a:cs typeface="Traditional Arabic" panose="02020603050405020304" pitchFamily="18" charset="-78"/>
              </a:rPr>
              <a:t>أحدها: في القرآن.</a:t>
            </a:r>
            <a:br>
              <a:rPr lang="ar-SA" sz="3000" dirty="0">
                <a:solidFill>
                  <a:schemeClr val="bg1"/>
                </a:solidFill>
                <a:latin typeface="Traditional Arabic" panose="02020603050405020304" pitchFamily="18" charset="-78"/>
                <a:cs typeface="Traditional Arabic" panose="02020603050405020304" pitchFamily="18" charset="-78"/>
              </a:rPr>
            </a:br>
            <a:r>
              <a:rPr lang="ar-SA" sz="3000" dirty="0">
                <a:solidFill>
                  <a:schemeClr val="bg1"/>
                </a:solidFill>
                <a:latin typeface="Traditional Arabic" panose="02020603050405020304" pitchFamily="18" charset="-78"/>
                <a:cs typeface="Traditional Arabic" panose="02020603050405020304" pitchFamily="18" charset="-78"/>
              </a:rPr>
              <a:t>والثاني: في رسول اللَّه - صَلَّى اللَّهُ عَلَيهِ وَسَلَّمَ - أنه رسول أو ليس برسول، فقد أقام من الدلائل والبراهين ما يدل على رسالته ونبوته: سمعيات وعقليات، ما لا يتعرض لردّها إلا من كابر عقله وعاند لبّه، وكذلك لو كان اختلافهم في الدِّين فقد أقام ما يعلم كل ذي عقل ولب: أنه هو الصواب، وأن غيره من الأديان ليس بحق.</a:t>
            </a:r>
            <a:br>
              <a:rPr lang="ar-SA" sz="3000" dirty="0">
                <a:solidFill>
                  <a:schemeClr val="bg1"/>
                </a:solidFill>
                <a:latin typeface="Traditional Arabic" panose="02020603050405020304" pitchFamily="18" charset="-78"/>
                <a:cs typeface="Traditional Arabic" panose="02020603050405020304" pitchFamily="18" charset="-78"/>
              </a:rPr>
            </a:br>
            <a:r>
              <a:rPr lang="ar-SA" sz="3000" dirty="0">
                <a:solidFill>
                  <a:schemeClr val="bg1"/>
                </a:solidFill>
                <a:latin typeface="Traditional Arabic" panose="02020603050405020304" pitchFamily="18" charset="-78"/>
                <a:cs typeface="Traditional Arabic" panose="02020603050405020304" pitchFamily="18" charset="-78"/>
              </a:rPr>
              <a:t>وقال بعض أهل التأويل في قوله: (وَمَا اخْتَلَفْتُمْ فِيهِ مِنْ شَيْءٍ فَحُكْمُهُ إِلَى اللَّهِ) أي: إلى كتاب اللَّه، كقوله: (فَإِنْ تَنَازَعْتُمْ فِي شَيْءٍ فَرُدُّوهُ إِلَى اللَّهِ وَالرَّسُولِ)، أي: إلى كتاب اللَّه.</a:t>
            </a:r>
            <a:br>
              <a:rPr lang="ar-SA" sz="3000" dirty="0">
                <a:solidFill>
                  <a:schemeClr val="bg1"/>
                </a:solidFill>
                <a:latin typeface="Traditional Arabic" panose="02020603050405020304" pitchFamily="18" charset="-78"/>
                <a:cs typeface="Traditional Arabic" panose="02020603050405020304" pitchFamily="18" charset="-78"/>
              </a:rPr>
            </a:br>
            <a:r>
              <a:rPr lang="ar-SA" sz="3000" dirty="0">
                <a:solidFill>
                  <a:schemeClr val="bg1"/>
                </a:solidFill>
                <a:latin typeface="Traditional Arabic" panose="02020603050405020304" pitchFamily="18" charset="-78"/>
                <a:cs typeface="Traditional Arabic" panose="02020603050405020304" pitchFamily="18" charset="-78"/>
              </a:rPr>
              <a:t>لكن هذا لا يصح، فإن قوله: (فَإِنْ تَنَازَعْتُمْ فِي شَيْءٍ فَرُدُّوهُ إِلَى اللَّهِ وَالرَّسُولِ)، إنما هو في المؤمنين إذا وقع بينهم الاختلاف في شيء من الأحكام يردّ ذلك إلى كتاب اللَّه، وإلى سنة رسوله - صَلَّى اللَّهُ عَلَيهِ وَسَلَّمَ -.</a:t>
            </a:r>
            <a:br>
              <a:rPr lang="ar-SA" sz="3000" dirty="0">
                <a:solidFill>
                  <a:schemeClr val="bg1"/>
                </a:solidFill>
                <a:latin typeface="Traditional Arabic" panose="02020603050405020304" pitchFamily="18" charset="-78"/>
                <a:cs typeface="Traditional Arabic" panose="02020603050405020304" pitchFamily="18" charset="-78"/>
              </a:rPr>
            </a:br>
            <a:r>
              <a:rPr lang="ar-SA" sz="3000" dirty="0">
                <a:solidFill>
                  <a:schemeClr val="bg1"/>
                </a:solidFill>
                <a:latin typeface="Traditional Arabic" panose="02020603050405020304" pitchFamily="18" charset="-78"/>
                <a:cs typeface="Traditional Arabic" panose="02020603050405020304" pitchFamily="18" charset="-78"/>
              </a:rPr>
              <a:t>وأمّا قوله - تعالى -: (وَمَا اخْتَلَفْتُمْ فِيهِ مِنْ شَيْءٍ فَحُكْمُهُ إِلَى اللَّهِ) إنما هو في محاجة الكفرة، فهو في غير ذلك المعنى؛ إذ هم لا يعتقدون كونه حجة، وإنما يرجع إلى دليل آخر عقلي.</a:t>
            </a:r>
            <a:endParaRPr lang="tr-TR" sz="3000" dirty="0">
              <a:solidFill>
                <a:schemeClr val="bg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907343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0" y="43031"/>
            <a:ext cx="7756263" cy="1054250"/>
          </a:xfrm>
        </p:spPr>
        <p:txBody>
          <a:bodyPr>
            <a:normAutofit/>
          </a:bodyPr>
          <a:lstStyle/>
          <a:p>
            <a:pPr algn="l"/>
            <a:r>
              <a:rPr lang="tr-TR" sz="4600" u="sng" dirty="0" smtClean="0">
                <a:solidFill>
                  <a:schemeClr val="bg1"/>
                </a:solidFill>
              </a:rPr>
              <a:t>13-14. ayetler</a:t>
            </a:r>
            <a:endParaRPr lang="tr-TR" sz="4600" dirty="0">
              <a:solidFill>
                <a:schemeClr val="bg1"/>
              </a:solidFill>
            </a:endParaRPr>
          </a:p>
        </p:txBody>
      </p:sp>
      <p:sp>
        <p:nvSpPr>
          <p:cNvPr id="3" name="Metin Yer Tutucusu 2"/>
          <p:cNvSpPr>
            <a:spLocks noGrp="1"/>
          </p:cNvSpPr>
          <p:nvPr>
            <p:ph type="body" idx="4294967295"/>
          </p:nvPr>
        </p:nvSpPr>
        <p:spPr>
          <a:xfrm>
            <a:off x="0" y="822960"/>
            <a:ext cx="9144000" cy="6358890"/>
          </a:xfrm>
        </p:spPr>
        <p:txBody>
          <a:bodyPr>
            <a:normAutofit fontScale="77500" lnSpcReduction="20000"/>
          </a:bodyPr>
          <a:lstStyle/>
          <a:p>
            <a:pPr marL="0" indent="0" algn="ctr">
              <a:lnSpc>
                <a:spcPct val="170000"/>
              </a:lnSpc>
              <a:buNone/>
            </a:pPr>
            <a:r>
              <a:rPr lang="ar-SA" sz="4500" dirty="0">
                <a:latin typeface="Times New Roman" panose="02020603050405020304" pitchFamily="18" charset="0"/>
                <a:cs typeface="Times New Roman" panose="02020603050405020304" pitchFamily="18" charset="0"/>
              </a:rPr>
              <a:t>شَرَعَ لَكُمْ </a:t>
            </a:r>
            <a:r>
              <a:rPr lang="ar-SA" sz="4500" dirty="0">
                <a:solidFill>
                  <a:srgbClr val="FF0000"/>
                </a:solidFill>
                <a:latin typeface="Times New Roman" panose="02020603050405020304" pitchFamily="18" charset="0"/>
                <a:cs typeface="Times New Roman" panose="02020603050405020304" pitchFamily="18" charset="0"/>
              </a:rPr>
              <a:t>مِنَ الدّ۪ينِ </a:t>
            </a:r>
            <a:r>
              <a:rPr lang="ar-SA" sz="4500" dirty="0">
                <a:latin typeface="Times New Roman" panose="02020603050405020304" pitchFamily="18" charset="0"/>
                <a:cs typeface="Times New Roman" panose="02020603050405020304" pitchFamily="18" charset="0"/>
              </a:rPr>
              <a:t>مَا </a:t>
            </a:r>
            <a:r>
              <a:rPr lang="ar-SA" sz="4500" dirty="0">
                <a:solidFill>
                  <a:srgbClr val="FF0000"/>
                </a:solidFill>
                <a:latin typeface="Times New Roman" panose="02020603050405020304" pitchFamily="18" charset="0"/>
                <a:cs typeface="Times New Roman" panose="02020603050405020304" pitchFamily="18" charset="0"/>
              </a:rPr>
              <a:t>وَصّٰى</a:t>
            </a:r>
            <a:r>
              <a:rPr lang="ar-SA" sz="4500" dirty="0">
                <a:latin typeface="Times New Roman" panose="02020603050405020304" pitchFamily="18" charset="0"/>
                <a:cs typeface="Times New Roman" panose="02020603050405020304" pitchFamily="18" charset="0"/>
              </a:rPr>
              <a:t> بِه۪ </a:t>
            </a:r>
            <a:r>
              <a:rPr lang="ar-SA" sz="4500" dirty="0" smtClean="0">
                <a:latin typeface="Times New Roman" panose="02020603050405020304" pitchFamily="18" charset="0"/>
                <a:cs typeface="Times New Roman" panose="02020603050405020304" pitchFamily="18" charset="0"/>
              </a:rPr>
              <a:t>نوحًا </a:t>
            </a:r>
            <a:r>
              <a:rPr lang="ar-SA" sz="4500" dirty="0">
                <a:latin typeface="Times New Roman" panose="02020603050405020304" pitchFamily="18" charset="0"/>
                <a:cs typeface="Times New Roman" panose="02020603050405020304" pitchFamily="18" charset="0"/>
              </a:rPr>
              <a:t>وَالَّذ۪ٓي </a:t>
            </a:r>
            <a:endParaRPr lang="tr-TR" sz="4500" dirty="0" smtClean="0">
              <a:latin typeface="Times New Roman" panose="02020603050405020304" pitchFamily="18" charset="0"/>
              <a:cs typeface="Times New Roman" panose="02020603050405020304" pitchFamily="18" charset="0"/>
            </a:endParaRPr>
          </a:p>
          <a:p>
            <a:pPr marL="0" indent="0" algn="ctr">
              <a:lnSpc>
                <a:spcPct val="170000"/>
              </a:lnSpc>
              <a:buNone/>
            </a:pPr>
            <a:r>
              <a:rPr lang="ar-SA" sz="4500" dirty="0" smtClean="0">
                <a:latin typeface="Times New Roman" panose="02020603050405020304" pitchFamily="18" charset="0"/>
                <a:cs typeface="Times New Roman" panose="02020603050405020304" pitchFamily="18" charset="0"/>
              </a:rPr>
              <a:t>اَوْحَيْنَٓا </a:t>
            </a:r>
            <a:r>
              <a:rPr lang="ar-SA" sz="4500" dirty="0">
                <a:latin typeface="Times New Roman" panose="02020603050405020304" pitchFamily="18" charset="0"/>
                <a:cs typeface="Times New Roman" panose="02020603050405020304" pitchFamily="18" charset="0"/>
              </a:rPr>
              <a:t>اِلَيْكَ وَمَا وَصَّيْنَا بِه۪ٓ اِبْرٰه۪يمَ وَمُوسٰى </a:t>
            </a:r>
            <a:r>
              <a:rPr lang="ar-SA" sz="4500" dirty="0" smtClean="0">
                <a:latin typeface="Times New Roman" panose="02020603050405020304" pitchFamily="18" charset="0"/>
                <a:cs typeface="Times New Roman" panose="02020603050405020304" pitchFamily="18" charset="0"/>
              </a:rPr>
              <a:t>وَع۪يسٰى </a:t>
            </a:r>
            <a:r>
              <a:rPr lang="ar-SA" sz="4500" dirty="0">
                <a:solidFill>
                  <a:srgbClr val="FF0000"/>
                </a:solidFill>
                <a:latin typeface="Times New Roman" panose="02020603050405020304" pitchFamily="18" charset="0"/>
                <a:cs typeface="Times New Roman" panose="02020603050405020304" pitchFamily="18" charset="0"/>
              </a:rPr>
              <a:t>اَنْ اَق۪يمُوا الدّ۪ينَ وَلَا تَتَفَرَّقُوا </a:t>
            </a:r>
            <a:r>
              <a:rPr lang="ar-SA" sz="4500" dirty="0" smtClean="0">
                <a:solidFill>
                  <a:srgbClr val="FF0000"/>
                </a:solidFill>
                <a:latin typeface="Times New Roman" panose="02020603050405020304" pitchFamily="18" charset="0"/>
                <a:cs typeface="Times New Roman" panose="02020603050405020304" pitchFamily="18" charset="0"/>
              </a:rPr>
              <a:t>ف۪يهِ كَبُرَ </a:t>
            </a:r>
            <a:r>
              <a:rPr lang="ar-SA" sz="4500" dirty="0">
                <a:solidFill>
                  <a:srgbClr val="FF0000"/>
                </a:solidFill>
                <a:latin typeface="Times New Roman" panose="02020603050405020304" pitchFamily="18" charset="0"/>
                <a:cs typeface="Times New Roman" panose="02020603050405020304" pitchFamily="18" charset="0"/>
              </a:rPr>
              <a:t>عَلَى </a:t>
            </a:r>
            <a:r>
              <a:rPr lang="ar-SA" sz="4500" dirty="0">
                <a:latin typeface="Times New Roman" panose="02020603050405020304" pitchFamily="18" charset="0"/>
                <a:cs typeface="Times New Roman" panose="02020603050405020304" pitchFamily="18" charset="0"/>
              </a:rPr>
              <a:t>الْمُشْرِك۪ينَ مَا تَدْعُوهُمْ </a:t>
            </a:r>
            <a:r>
              <a:rPr lang="ar-SA" sz="4500" dirty="0" smtClean="0">
                <a:latin typeface="Times New Roman" panose="02020603050405020304" pitchFamily="18" charset="0"/>
                <a:cs typeface="Times New Roman" panose="02020603050405020304" pitchFamily="18" charset="0"/>
              </a:rPr>
              <a:t>اِلَيْهِ </a:t>
            </a:r>
            <a:r>
              <a:rPr lang="ar-SA" sz="4500" dirty="0">
                <a:latin typeface="Times New Roman" panose="02020603050405020304" pitchFamily="18" charset="0"/>
                <a:cs typeface="Times New Roman" panose="02020603050405020304" pitchFamily="18" charset="0"/>
              </a:rPr>
              <a:t>اَللّٰهُ يَجْتَب۪ٓي اِلَيْهِ مَنْ يَشَٓاءُ وَيَهْد۪ٓي اِلَيْهِ مَنْ يُن۪يبُ</a:t>
            </a:r>
            <a:r>
              <a:rPr lang="ar-SA" sz="2200" dirty="0">
                <a:latin typeface="Times New Roman" panose="02020603050405020304" pitchFamily="18" charset="0"/>
                <a:cs typeface="Times New Roman" panose="02020603050405020304" pitchFamily="18" charset="0"/>
              </a:rPr>
              <a:t> ﴿13﴾ </a:t>
            </a:r>
            <a:r>
              <a:rPr lang="ar-SA" sz="4500" dirty="0">
                <a:latin typeface="Times New Roman" panose="02020603050405020304" pitchFamily="18" charset="0"/>
                <a:cs typeface="Times New Roman" panose="02020603050405020304" pitchFamily="18" charset="0"/>
              </a:rPr>
              <a:t>وَمَا تَفَرَّقُٓوا اِلَّا مِنْ بَعْدِ مَا جَٓاءَهُمُ </a:t>
            </a:r>
            <a:r>
              <a:rPr lang="ar-SA" sz="4500" dirty="0">
                <a:solidFill>
                  <a:srgbClr val="FF0000"/>
                </a:solidFill>
                <a:latin typeface="Times New Roman" panose="02020603050405020304" pitchFamily="18" charset="0"/>
                <a:cs typeface="Times New Roman" panose="02020603050405020304" pitchFamily="18" charset="0"/>
              </a:rPr>
              <a:t>الْعِلْم</a:t>
            </a:r>
            <a:r>
              <a:rPr lang="ar-SA" sz="4500" dirty="0">
                <a:latin typeface="Times New Roman" panose="02020603050405020304" pitchFamily="18" charset="0"/>
                <a:cs typeface="Times New Roman" panose="02020603050405020304" pitchFamily="18" charset="0"/>
              </a:rPr>
              <a:t>ُ </a:t>
            </a:r>
            <a:r>
              <a:rPr lang="ar-SA" sz="4500" dirty="0">
                <a:solidFill>
                  <a:srgbClr val="FF0000"/>
                </a:solidFill>
                <a:latin typeface="Times New Roman" panose="02020603050405020304" pitchFamily="18" charset="0"/>
                <a:cs typeface="Times New Roman" panose="02020603050405020304" pitchFamily="18" charset="0"/>
              </a:rPr>
              <a:t>بَغْيًا </a:t>
            </a:r>
            <a:r>
              <a:rPr lang="ar-SA" sz="4500" dirty="0" smtClean="0">
                <a:solidFill>
                  <a:srgbClr val="FF0000"/>
                </a:solidFill>
                <a:latin typeface="Times New Roman" panose="02020603050405020304" pitchFamily="18" charset="0"/>
                <a:cs typeface="Times New Roman" panose="02020603050405020304" pitchFamily="18" charset="0"/>
              </a:rPr>
              <a:t>بَيْنَهُمْ </a:t>
            </a:r>
            <a:r>
              <a:rPr lang="ar-SA" sz="4500" dirty="0">
                <a:latin typeface="Times New Roman" panose="02020603050405020304" pitchFamily="18" charset="0"/>
                <a:cs typeface="Times New Roman" panose="02020603050405020304" pitchFamily="18" charset="0"/>
              </a:rPr>
              <a:t>وَلَوْلَا كَلِمَةٌ سَبَقَتْ مِنْ رَبِّكَ اِلٰٓى اَجَلٍ مُسَمًّى </a:t>
            </a:r>
            <a:r>
              <a:rPr lang="ar-SA" sz="4500" dirty="0">
                <a:solidFill>
                  <a:srgbClr val="FF0000"/>
                </a:solidFill>
                <a:latin typeface="Times New Roman" panose="02020603050405020304" pitchFamily="18" charset="0"/>
                <a:cs typeface="Times New Roman" panose="02020603050405020304" pitchFamily="18" charset="0"/>
              </a:rPr>
              <a:t>لَقُضِيَ </a:t>
            </a:r>
            <a:r>
              <a:rPr lang="ar-SA" sz="4500" dirty="0" smtClean="0">
                <a:solidFill>
                  <a:srgbClr val="FF0000"/>
                </a:solidFill>
                <a:latin typeface="Times New Roman" panose="02020603050405020304" pitchFamily="18" charset="0"/>
                <a:cs typeface="Times New Roman" panose="02020603050405020304" pitchFamily="18" charset="0"/>
              </a:rPr>
              <a:t>بَيْنَهُمْ </a:t>
            </a:r>
            <a:r>
              <a:rPr lang="ar-SA" sz="4500" dirty="0">
                <a:latin typeface="Times New Roman" panose="02020603050405020304" pitchFamily="18" charset="0"/>
                <a:cs typeface="Times New Roman" panose="02020603050405020304" pitchFamily="18" charset="0"/>
              </a:rPr>
              <a:t>وَاِنَّ </a:t>
            </a:r>
            <a:r>
              <a:rPr lang="ar-SA" sz="4500" dirty="0">
                <a:solidFill>
                  <a:srgbClr val="FF0000"/>
                </a:solidFill>
                <a:latin typeface="Times New Roman" panose="02020603050405020304" pitchFamily="18" charset="0"/>
                <a:cs typeface="Times New Roman" panose="02020603050405020304" pitchFamily="18" charset="0"/>
              </a:rPr>
              <a:t>الَّذ۪ينَ اُو۫رِثُوا الْكِتَابَ </a:t>
            </a:r>
            <a:r>
              <a:rPr lang="ar-SA" sz="4500" dirty="0">
                <a:latin typeface="Times New Roman" panose="02020603050405020304" pitchFamily="18" charset="0"/>
                <a:cs typeface="Times New Roman" panose="02020603050405020304" pitchFamily="18" charset="0"/>
              </a:rPr>
              <a:t>مِنْ بَعْدِهِمْ لَف۪ي شَكٍّ </a:t>
            </a:r>
            <a:r>
              <a:rPr lang="ar-SA" sz="4500" dirty="0">
                <a:solidFill>
                  <a:srgbClr val="FF0000"/>
                </a:solidFill>
                <a:latin typeface="Times New Roman" panose="02020603050405020304" pitchFamily="18" charset="0"/>
                <a:cs typeface="Times New Roman" panose="02020603050405020304" pitchFamily="18" charset="0"/>
              </a:rPr>
              <a:t>مِنْه</a:t>
            </a:r>
            <a:r>
              <a:rPr lang="ar-SA" sz="4500" dirty="0">
                <a:latin typeface="Times New Roman" panose="02020603050405020304" pitchFamily="18" charset="0"/>
                <a:cs typeface="Times New Roman" panose="02020603050405020304" pitchFamily="18" charset="0"/>
              </a:rPr>
              <a:t>ُ مُر۪يبٍ</a:t>
            </a:r>
            <a:r>
              <a:rPr lang="ar-SA" sz="5100" dirty="0">
                <a:latin typeface="Times New Roman" panose="02020603050405020304" pitchFamily="18" charset="0"/>
                <a:cs typeface="Times New Roman" panose="02020603050405020304" pitchFamily="18" charset="0"/>
              </a:rPr>
              <a:t> </a:t>
            </a:r>
            <a:r>
              <a:rPr lang="ar-SA" sz="2200" dirty="0">
                <a:latin typeface="Times New Roman" panose="02020603050405020304" pitchFamily="18" charset="0"/>
                <a:cs typeface="Times New Roman" panose="02020603050405020304" pitchFamily="18" charset="0"/>
              </a:rPr>
              <a:t>﴿14﴾</a:t>
            </a:r>
            <a:endParaRPr lang="tr-TR" sz="2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4020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858000"/>
          </a:xfrm>
        </p:spPr>
        <p:txBody>
          <a:bodyPr>
            <a:noAutofit/>
          </a:bodyPr>
          <a:lstStyle/>
          <a:p>
            <a:pPr algn="r" rtl="1">
              <a:lnSpc>
                <a:spcPct val="150000"/>
              </a:lnSpc>
            </a:pPr>
            <a:r>
              <a:rPr lang="ar-SA" sz="2800" dirty="0">
                <a:solidFill>
                  <a:schemeClr val="bg1"/>
                </a:solidFill>
                <a:latin typeface="Traditional Arabic" panose="02020603050405020304" pitchFamily="18" charset="-78"/>
                <a:cs typeface="Traditional Arabic" panose="02020603050405020304" pitchFamily="18" charset="-78"/>
              </a:rPr>
              <a:t>وقوله: (شَرَعَ لَكُمْ مِنَ الدِّينِ </a:t>
            </a:r>
            <a:r>
              <a:rPr lang="ar-SA" sz="2400" dirty="0">
                <a:solidFill>
                  <a:schemeClr val="bg1"/>
                </a:solidFill>
                <a:latin typeface="Traditional Arabic" panose="02020603050405020304" pitchFamily="18" charset="-78"/>
                <a:cs typeface="Traditional Arabic" panose="02020603050405020304" pitchFamily="18" charset="-78"/>
              </a:rPr>
              <a:t>مَا وَصَّى بِهِ نُوحًا) الدِّين يذكر، ويراد به الجزاء، وهو قوله: (مَالِكِ يَوْمِ الدِّينِ)، أي: يوم الجزاء، أو يذكر ويراد به الحكم؛ كقوله - تعالى - خبرًا عن يوسف - عليه السلام -: (مَا كَانَ لِيَأْخُذَ أَخَاهُ فِي دِينِ الْمَلِكِ)، أي: في حكم الملك، ويذكر ويراد به المذهب والمعتقد؛ كقوله: (لَكُمْ دِينُكُمْ وَلِيَ دِينِ)، وقوله - تعالى -: (إِنَّ الدِّينَ عِنْدَ اللَّهِ الْإِسْلَامُ)، فكأن المعنى من قوله: (شَرَعَ لَكُمْ مِنَ الدِّينِ مَا وَصَّى بِهِ نُوحًا): هو المذهب وما يعتقد، وقد ذكر الدِّين معرفًا بالألف واللام وأنه للجنس، فيكون كأنه قال: شرع لكم من الأديان جملة الدِّين الذي وصى به نوحًا ومن ذكر من الأنبياء، وهو التوحيد لله - تعالى - والعبادة له، والأنبياء والرسل جميعًا إنما بعثوا للدعاء إلى توحيد اللَّه، وجعل العبادة له، وإن اختلفت شرائعهم وأحكامهم، وذلك قوله: (لِكُلٍّ جَعَلْنَا مِنْكُمْ شِرْعَةً وَمِنْهَاجًا).</a:t>
            </a:r>
            <a:r>
              <a:rPr lang="tr-TR" sz="2400" dirty="0">
                <a:solidFill>
                  <a:schemeClr val="bg1"/>
                </a:solidFill>
                <a:latin typeface="Traditional Arabic" panose="02020603050405020304" pitchFamily="18" charset="-78"/>
                <a:cs typeface="Traditional Arabic" panose="02020603050405020304" pitchFamily="18" charset="-78"/>
              </a:rPr>
              <a:t/>
            </a:r>
            <a:br>
              <a:rPr lang="tr-TR" sz="2400" dirty="0">
                <a:solidFill>
                  <a:schemeClr val="bg1"/>
                </a:solidFill>
                <a:latin typeface="Traditional Arabic" panose="02020603050405020304" pitchFamily="18" charset="-78"/>
                <a:cs typeface="Traditional Arabic" panose="02020603050405020304" pitchFamily="18" charset="-78"/>
              </a:rPr>
            </a:br>
            <a:r>
              <a:rPr lang="ar-SA" sz="2400" dirty="0">
                <a:solidFill>
                  <a:schemeClr val="bg1"/>
                </a:solidFill>
                <a:latin typeface="Traditional Arabic" panose="02020603050405020304" pitchFamily="18" charset="-78"/>
                <a:cs typeface="Traditional Arabic" panose="02020603050405020304" pitchFamily="18" charset="-78"/>
              </a:rPr>
              <a:t>ومن الناس من يقول: (شَرَعَ لَكُمْ مِنَ الدِّينِ) أي: شرع لكم الدِّين، ويجعل (مِن) صلة زائدة فيه؛ أي: شرع لكم الدِّين الذي وصى به نوحًا ومن ذكر، والوجه فيه ما ذكرنا</a:t>
            </a:r>
            <a:r>
              <a:rPr lang="tr-TR" sz="2400" dirty="0">
                <a:solidFill>
                  <a:schemeClr val="bg1"/>
                </a:solidFill>
                <a:latin typeface="Traditional Arabic" panose="02020603050405020304" pitchFamily="18" charset="-78"/>
                <a:cs typeface="Traditional Arabic" panose="02020603050405020304" pitchFamily="18" charset="-78"/>
              </a:rPr>
              <a:t>.</a:t>
            </a:r>
            <a:br>
              <a:rPr lang="tr-TR" sz="2400" dirty="0">
                <a:solidFill>
                  <a:schemeClr val="bg1"/>
                </a:solidFill>
                <a:latin typeface="Traditional Arabic" panose="02020603050405020304" pitchFamily="18" charset="-78"/>
                <a:cs typeface="Traditional Arabic" panose="02020603050405020304" pitchFamily="18" charset="-78"/>
              </a:rPr>
            </a:br>
            <a:endParaRPr lang="tr-TR" sz="2400" dirty="0">
              <a:solidFill>
                <a:schemeClr val="bg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510528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6766560"/>
          </a:xfrm>
        </p:spPr>
        <p:txBody>
          <a:bodyPr>
            <a:noAutofit/>
          </a:bodyPr>
          <a:lstStyle/>
          <a:p>
            <a:pPr algn="r" rtl="1">
              <a:lnSpc>
                <a:spcPct val="150000"/>
              </a:lnSpc>
            </a:pPr>
            <a:r>
              <a:rPr lang="ar-SA" sz="2200" dirty="0">
                <a:solidFill>
                  <a:schemeClr val="bg1"/>
                </a:solidFill>
                <a:latin typeface="Traditional Arabic" panose="02020603050405020304" pitchFamily="18" charset="-78"/>
                <a:cs typeface="Traditional Arabic" panose="02020603050405020304" pitchFamily="18" charset="-78"/>
              </a:rPr>
              <a:t>وقوله: (وَلَا تَتَفَرَّقُوا فِيهِ) يحتمل وجهين</a:t>
            </a:r>
            <a:r>
              <a:rPr lang="tr-TR" sz="2200" dirty="0">
                <a:solidFill>
                  <a:schemeClr val="bg1"/>
                </a:solidFill>
                <a:latin typeface="Traditional Arabic" panose="02020603050405020304" pitchFamily="18" charset="-78"/>
                <a:cs typeface="Traditional Arabic" panose="02020603050405020304" pitchFamily="18" charset="-78"/>
              </a:rPr>
              <a:t>:</a:t>
            </a:r>
            <a:br>
              <a:rPr lang="tr-TR" sz="2200" dirty="0">
                <a:solidFill>
                  <a:schemeClr val="bg1"/>
                </a:solidFill>
                <a:latin typeface="Traditional Arabic" panose="02020603050405020304" pitchFamily="18" charset="-78"/>
                <a:cs typeface="Traditional Arabic" panose="02020603050405020304" pitchFamily="18" charset="-78"/>
              </a:rPr>
            </a:br>
            <a:r>
              <a:rPr lang="ar-SA" sz="2200" dirty="0">
                <a:solidFill>
                  <a:schemeClr val="bg1"/>
                </a:solidFill>
                <a:latin typeface="Traditional Arabic" panose="02020603050405020304" pitchFamily="18" charset="-78"/>
                <a:cs typeface="Traditional Arabic" panose="02020603050405020304" pitchFamily="18" charset="-78"/>
              </a:rPr>
              <a:t>أحدهما: (وَلَا تَتَفَرَّقُوا فِيهِ)، أي: في عبادة اللَّه - تعالى - أي: اعبدوه جميعًا</a:t>
            </a:r>
            <a:r>
              <a:rPr lang="tr-TR" sz="2200" dirty="0">
                <a:solidFill>
                  <a:schemeClr val="bg1"/>
                </a:solidFill>
                <a:latin typeface="Traditional Arabic" panose="02020603050405020304" pitchFamily="18" charset="-78"/>
                <a:cs typeface="Traditional Arabic" panose="02020603050405020304" pitchFamily="18" charset="-78"/>
              </a:rPr>
              <a:t>.</a:t>
            </a:r>
            <a:br>
              <a:rPr lang="tr-TR" sz="2200" dirty="0">
                <a:solidFill>
                  <a:schemeClr val="bg1"/>
                </a:solidFill>
                <a:latin typeface="Traditional Arabic" panose="02020603050405020304" pitchFamily="18" charset="-78"/>
                <a:cs typeface="Traditional Arabic" panose="02020603050405020304" pitchFamily="18" charset="-78"/>
              </a:rPr>
            </a:br>
            <a:r>
              <a:rPr lang="ar-SA" sz="2200" dirty="0">
                <a:solidFill>
                  <a:schemeClr val="bg1"/>
                </a:solidFill>
                <a:latin typeface="Traditional Arabic" panose="02020603050405020304" pitchFamily="18" charset="-78"/>
                <a:cs typeface="Traditional Arabic" panose="02020603050405020304" pitchFamily="18" charset="-78"/>
              </a:rPr>
              <a:t>والثاني: (وَلَا تَتَفَرَّقُوا فِيهِ) أي: في الدِّين الذي ذكر، وهو التوحيد، واللَّه أعلم</a:t>
            </a:r>
            <a:r>
              <a:rPr lang="tr-TR" sz="2200" dirty="0">
                <a:solidFill>
                  <a:schemeClr val="bg1"/>
                </a:solidFill>
                <a:latin typeface="Traditional Arabic" panose="02020603050405020304" pitchFamily="18" charset="-78"/>
                <a:cs typeface="Traditional Arabic" panose="02020603050405020304" pitchFamily="18" charset="-78"/>
              </a:rPr>
              <a:t>.</a:t>
            </a:r>
            <a:br>
              <a:rPr lang="tr-TR" sz="2200" dirty="0">
                <a:solidFill>
                  <a:schemeClr val="bg1"/>
                </a:solidFill>
                <a:latin typeface="Traditional Arabic" panose="02020603050405020304" pitchFamily="18" charset="-78"/>
                <a:cs typeface="Traditional Arabic" panose="02020603050405020304" pitchFamily="18" charset="-78"/>
              </a:rPr>
            </a:br>
            <a:r>
              <a:rPr lang="ar-SA" sz="2200" dirty="0">
                <a:solidFill>
                  <a:schemeClr val="bg1"/>
                </a:solidFill>
                <a:latin typeface="Traditional Arabic" panose="02020603050405020304" pitchFamily="18" charset="-78"/>
                <a:cs typeface="Traditional Arabic" panose="02020603050405020304" pitchFamily="18" charset="-78"/>
              </a:rPr>
              <a:t>وقوله - عَزَّ وَجَلَّ -: (كَبُرَ عَلَى الْمُشْرِكِينَ مَا تَدْعُوهُمْ إِلَيْهِ) أي: عظم عليهم دعاؤكم إلى التوحيد وعبادة اللَّه وحده</a:t>
            </a:r>
            <a:r>
              <a:rPr lang="tr-TR" sz="2200" dirty="0">
                <a:solidFill>
                  <a:schemeClr val="bg1"/>
                </a:solidFill>
                <a:latin typeface="Traditional Arabic" panose="02020603050405020304" pitchFamily="18" charset="-78"/>
                <a:cs typeface="Traditional Arabic" panose="02020603050405020304" pitchFamily="18" charset="-78"/>
              </a:rPr>
              <a:t>.</a:t>
            </a:r>
            <a:br>
              <a:rPr lang="tr-TR" sz="2200" dirty="0">
                <a:solidFill>
                  <a:schemeClr val="bg1"/>
                </a:solidFill>
                <a:latin typeface="Traditional Arabic" panose="02020603050405020304" pitchFamily="18" charset="-78"/>
                <a:cs typeface="Traditional Arabic" panose="02020603050405020304" pitchFamily="18" charset="-78"/>
              </a:rPr>
            </a:br>
            <a:r>
              <a:rPr lang="ar-SA" sz="2200" dirty="0">
                <a:solidFill>
                  <a:schemeClr val="bg1"/>
                </a:solidFill>
                <a:latin typeface="Traditional Arabic" panose="02020603050405020304" pitchFamily="18" charset="-78"/>
                <a:cs typeface="Traditional Arabic" panose="02020603050405020304" pitchFamily="18" charset="-78"/>
              </a:rPr>
              <a:t>وقوله: (اللَّهُ يَجْتَبِي إِلَيْهِ مَنْ يَشَاءُ وَيَهْدِي إِلَيْهِ مَنْ يُنِيبُ) هذا ينقض على المعتزلة: إنه - تعالى - أخبر أنه يجتبي إليه من يشاء، ولو كان على ما يقوله المعتزلة أنه قد أعطى الكافر جميع ما أعطى المؤمن، فالمؤمن حيث صار مجتبى مصطفى مختارًا إنما كان منه بفعله لا من اللَّه - تعالى - وقد أخبر أنه هو يجتبي من يشاء، وهو يهديه؛ فبطل قولهم</a:t>
            </a:r>
            <a:r>
              <a:rPr lang="tr-TR" sz="2200" dirty="0">
                <a:solidFill>
                  <a:schemeClr val="bg1"/>
                </a:solidFill>
                <a:latin typeface="Traditional Arabic" panose="02020603050405020304" pitchFamily="18" charset="-78"/>
                <a:cs typeface="Traditional Arabic" panose="02020603050405020304" pitchFamily="18" charset="-78"/>
              </a:rPr>
              <a:t>.</a:t>
            </a:r>
            <a:br>
              <a:rPr lang="tr-TR" sz="2200" dirty="0">
                <a:solidFill>
                  <a:schemeClr val="bg1"/>
                </a:solidFill>
                <a:latin typeface="Traditional Arabic" panose="02020603050405020304" pitchFamily="18" charset="-78"/>
                <a:cs typeface="Traditional Arabic" panose="02020603050405020304" pitchFamily="18" charset="-78"/>
              </a:rPr>
            </a:br>
            <a:r>
              <a:rPr lang="ar-SA" sz="2200" dirty="0">
                <a:solidFill>
                  <a:schemeClr val="bg1"/>
                </a:solidFill>
                <a:latin typeface="Traditional Arabic" panose="02020603050405020304" pitchFamily="18" charset="-78"/>
                <a:cs typeface="Traditional Arabic" panose="02020603050405020304" pitchFamily="18" charset="-78"/>
              </a:rPr>
              <a:t>وقوله: (وَيَهْدِي إِلَيْهِ مَنْ يُنِيبُ) أي: هو يهدي من يطلب منه ما به يكون الهدى، وهو التوفيق؛ أي: ما لم يطلب منه ذلك ولم يسأل فإنه لا يهدي به ولا يوفقه.</a:t>
            </a:r>
            <a:r>
              <a:rPr lang="tr-TR" sz="2200" dirty="0">
                <a:solidFill>
                  <a:schemeClr val="bg1"/>
                </a:solidFill>
                <a:latin typeface="Traditional Arabic" panose="02020603050405020304" pitchFamily="18" charset="-78"/>
                <a:cs typeface="Traditional Arabic" panose="02020603050405020304" pitchFamily="18" charset="-78"/>
              </a:rPr>
              <a:t/>
            </a:r>
            <a:br>
              <a:rPr lang="tr-TR" sz="2200" dirty="0">
                <a:solidFill>
                  <a:schemeClr val="bg1"/>
                </a:solidFill>
                <a:latin typeface="Traditional Arabic" panose="02020603050405020304" pitchFamily="18" charset="-78"/>
                <a:cs typeface="Traditional Arabic" panose="02020603050405020304" pitchFamily="18" charset="-78"/>
              </a:rPr>
            </a:br>
            <a:r>
              <a:rPr lang="ar-SA" sz="2200" dirty="0">
                <a:solidFill>
                  <a:schemeClr val="bg1"/>
                </a:solidFill>
                <a:latin typeface="Traditional Arabic" panose="02020603050405020304" pitchFamily="18" charset="-78"/>
                <a:cs typeface="Traditional Arabic" panose="02020603050405020304" pitchFamily="18" charset="-78"/>
              </a:rPr>
              <a:t>وقَالَ بَعْضُهُمْ: (وَيَهْدِي إِلَيْهِ مَنْ يُنِيبُ) تفسير قوله - تعالى -: (اللَّهُ يَجْتَبِي إِلَيْهِ مَنْ يَشَاءُ) أي: يجتبي للهداية من ينيب إليه، فأمَّا من لم ينب إليه فلا يجتبيه للهداية، لكن المراد من الهداية - هاهنا - ليس هدى البيان؛ لأن هدى البيان قد كان عامًّا لمن أناب إليه ومن لم ينب، ولكن الهدى - هاهنا - هدى الرحمة، أو هدى النعمة، والنعمة سميّ التوحيد والإيمان مرة: رحمة؛ كقوله - تعالى -: (وَلَكِنْ يُدْخِلُ مَنْ يَشَاءُ فِي رَحْمَتِهِ)، وسمّاه: نعمة؛ كقوله: (صِرَاطَ الَّذِينَ أَنْعَمْتَ عَلَيْهِمْ)، وسمَّاه: منَّة؛ كقوله - تعالى -: (بَلِ اللَّهُ يَمُنُّ عَلَيْكُمْ أَنْ هَدَاكُمْ لِلْإِيمَانِ)، وسماه: نورًا؛ كقوله تعالى: (أَفَمَنْ شَرَحَ اللَّهُ صَدْرَهُ لِلْإِسْلَامِ فَهُوَ عَلَى نُورٍ مِنْ رَبِّهِ)؛ فلذلك قلنا: إن الهدى المذكور - هاهنا - ليس هو هدى البيان، ولكن سواه، والله أعلم</a:t>
            </a:r>
            <a:r>
              <a:rPr lang="tr-TR" sz="2200" dirty="0">
                <a:solidFill>
                  <a:schemeClr val="bg1"/>
                </a:solidFill>
                <a:latin typeface="Traditional Arabic" panose="02020603050405020304" pitchFamily="18" charset="-78"/>
                <a:cs typeface="Traditional Arabic" panose="02020603050405020304" pitchFamily="18" charset="-78"/>
              </a:rPr>
              <a:t>.</a:t>
            </a:r>
            <a:br>
              <a:rPr lang="tr-TR" sz="2200" dirty="0">
                <a:solidFill>
                  <a:schemeClr val="bg1"/>
                </a:solidFill>
                <a:latin typeface="Traditional Arabic" panose="02020603050405020304" pitchFamily="18" charset="-78"/>
                <a:cs typeface="Traditional Arabic" panose="02020603050405020304" pitchFamily="18" charset="-78"/>
              </a:rPr>
            </a:br>
            <a:endParaRPr lang="tr-TR" sz="2200" dirty="0">
              <a:solidFill>
                <a:schemeClr val="bg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529879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0" y="43031"/>
            <a:ext cx="7756263" cy="1054250"/>
          </a:xfrm>
        </p:spPr>
        <p:txBody>
          <a:bodyPr>
            <a:normAutofit/>
          </a:bodyPr>
          <a:lstStyle/>
          <a:p>
            <a:pPr algn="l"/>
            <a:r>
              <a:rPr lang="tr-TR" sz="4600" u="sng" dirty="0" smtClean="0">
                <a:solidFill>
                  <a:schemeClr val="bg1"/>
                </a:solidFill>
              </a:rPr>
              <a:t>15. ayet</a:t>
            </a:r>
            <a:endParaRPr lang="tr-TR" sz="4600" dirty="0">
              <a:solidFill>
                <a:schemeClr val="bg1"/>
              </a:solidFill>
            </a:endParaRPr>
          </a:p>
        </p:txBody>
      </p:sp>
      <p:sp>
        <p:nvSpPr>
          <p:cNvPr id="3" name="Metin Yer Tutucusu 2"/>
          <p:cNvSpPr>
            <a:spLocks noGrp="1"/>
          </p:cNvSpPr>
          <p:nvPr>
            <p:ph type="body" idx="4294967295"/>
          </p:nvPr>
        </p:nvSpPr>
        <p:spPr>
          <a:xfrm>
            <a:off x="0" y="788670"/>
            <a:ext cx="9144000" cy="6431280"/>
          </a:xfrm>
        </p:spPr>
        <p:txBody>
          <a:bodyPr>
            <a:noAutofit/>
          </a:bodyPr>
          <a:lstStyle/>
          <a:p>
            <a:pPr marL="0" indent="0" algn="ctr">
              <a:lnSpc>
                <a:spcPct val="150000"/>
              </a:lnSpc>
              <a:buNone/>
            </a:pPr>
            <a:r>
              <a:rPr lang="ar-SA" sz="4800" dirty="0" smtClean="0">
                <a:latin typeface="Times New Roman" panose="02020603050405020304" pitchFamily="18" charset="0"/>
                <a:cs typeface="Times New Roman" panose="02020603050405020304" pitchFamily="18" charset="0"/>
              </a:rPr>
              <a:t>فَلِذٰلِكَ فَادْعُ </a:t>
            </a:r>
            <a:r>
              <a:rPr lang="ar-SA" sz="4800" dirty="0">
                <a:latin typeface="Times New Roman" panose="02020603050405020304" pitchFamily="18" charset="0"/>
                <a:cs typeface="Times New Roman" panose="02020603050405020304" pitchFamily="18" charset="0"/>
              </a:rPr>
              <a:t>وَاسْتَقِمْ كَمَٓا </a:t>
            </a:r>
            <a:r>
              <a:rPr lang="ar-SA" sz="4800" dirty="0" smtClean="0">
                <a:latin typeface="Times New Roman" panose="02020603050405020304" pitchFamily="18" charset="0"/>
                <a:cs typeface="Times New Roman" panose="02020603050405020304" pitchFamily="18" charset="0"/>
              </a:rPr>
              <a:t>اُمِرْتَ </a:t>
            </a:r>
            <a:r>
              <a:rPr lang="ar-SA" sz="4800" dirty="0">
                <a:latin typeface="Times New Roman" panose="02020603050405020304" pitchFamily="18" charset="0"/>
                <a:cs typeface="Times New Roman" panose="02020603050405020304" pitchFamily="18" charset="0"/>
              </a:rPr>
              <a:t>وَلَا </a:t>
            </a:r>
            <a:r>
              <a:rPr lang="ar-SA" sz="4800" dirty="0" smtClean="0">
                <a:latin typeface="Times New Roman" panose="02020603050405020304" pitchFamily="18" charset="0"/>
                <a:cs typeface="Times New Roman" panose="02020603050405020304" pitchFamily="18" charset="0"/>
              </a:rPr>
              <a:t>تَتَّبِعْ اَهْوَاءَهُمْ </a:t>
            </a:r>
            <a:r>
              <a:rPr lang="ar-SA" sz="4800" dirty="0">
                <a:latin typeface="Times New Roman" panose="02020603050405020304" pitchFamily="18" charset="0"/>
                <a:cs typeface="Times New Roman" panose="02020603050405020304" pitchFamily="18" charset="0"/>
              </a:rPr>
              <a:t>وَقُلْ اٰمَنْتُ بِمَٓا اَنْزَلَ اللّٰهُ </a:t>
            </a:r>
            <a:r>
              <a:rPr lang="ar-SA" sz="4800" dirty="0">
                <a:solidFill>
                  <a:srgbClr val="FF0000"/>
                </a:solidFill>
                <a:latin typeface="Times New Roman" panose="02020603050405020304" pitchFamily="18" charset="0"/>
                <a:cs typeface="Times New Roman" panose="02020603050405020304" pitchFamily="18" charset="0"/>
              </a:rPr>
              <a:t>مِنْ </a:t>
            </a:r>
            <a:r>
              <a:rPr lang="ar-SA" sz="4800" dirty="0" smtClean="0">
                <a:solidFill>
                  <a:srgbClr val="FF0000"/>
                </a:solidFill>
                <a:latin typeface="Times New Roman" panose="02020603050405020304" pitchFamily="18" charset="0"/>
                <a:cs typeface="Times New Roman" panose="02020603050405020304" pitchFamily="18" charset="0"/>
              </a:rPr>
              <a:t>كِتَابٍ </a:t>
            </a:r>
            <a:r>
              <a:rPr lang="ar-SA" sz="4800" dirty="0">
                <a:latin typeface="Times New Roman" panose="02020603050405020304" pitchFamily="18" charset="0"/>
                <a:cs typeface="Times New Roman" panose="02020603050405020304" pitchFamily="18" charset="0"/>
              </a:rPr>
              <a:t>وَاُمِرْتُ لِاَعْدِلَ </a:t>
            </a:r>
            <a:r>
              <a:rPr lang="ar-SA" sz="4800" dirty="0" smtClean="0">
                <a:latin typeface="Times New Roman" panose="02020603050405020304" pitchFamily="18" charset="0"/>
                <a:cs typeface="Times New Roman" panose="02020603050405020304" pitchFamily="18" charset="0"/>
              </a:rPr>
              <a:t>بَيْنَكُمْ </a:t>
            </a:r>
            <a:r>
              <a:rPr lang="ar-SA" sz="4800" dirty="0">
                <a:latin typeface="Times New Roman" panose="02020603050405020304" pitchFamily="18" charset="0"/>
                <a:cs typeface="Times New Roman" panose="02020603050405020304" pitchFamily="18" charset="0"/>
              </a:rPr>
              <a:t>اَللّٰهُ رَبُّنَا </a:t>
            </a:r>
            <a:r>
              <a:rPr lang="ar-SA" sz="4800" dirty="0" smtClean="0">
                <a:latin typeface="Times New Roman" panose="02020603050405020304" pitchFamily="18" charset="0"/>
                <a:cs typeface="Times New Roman" panose="02020603050405020304" pitchFamily="18" charset="0"/>
              </a:rPr>
              <a:t>وَرَبُّكُمْ </a:t>
            </a:r>
            <a:r>
              <a:rPr lang="ar-SA" sz="4800" dirty="0">
                <a:latin typeface="Times New Roman" panose="02020603050405020304" pitchFamily="18" charset="0"/>
                <a:cs typeface="Times New Roman" panose="02020603050405020304" pitchFamily="18" charset="0"/>
              </a:rPr>
              <a:t>لَنَٓا اَعْمَالُنَا وَلَكُمْ </a:t>
            </a:r>
            <a:r>
              <a:rPr lang="ar-SA" sz="4800" dirty="0" smtClean="0">
                <a:latin typeface="Times New Roman" panose="02020603050405020304" pitchFamily="18" charset="0"/>
                <a:cs typeface="Times New Roman" panose="02020603050405020304" pitchFamily="18" charset="0"/>
              </a:rPr>
              <a:t>اَعْمَالُكُمْ </a:t>
            </a:r>
            <a:r>
              <a:rPr lang="ar-SA" sz="4800" dirty="0">
                <a:solidFill>
                  <a:srgbClr val="FF0000"/>
                </a:solidFill>
                <a:latin typeface="Times New Roman" panose="02020603050405020304" pitchFamily="18" charset="0"/>
                <a:cs typeface="Times New Roman" panose="02020603050405020304" pitchFamily="18" charset="0"/>
              </a:rPr>
              <a:t>لَا حُجَّةَ بَيْنَنَا </a:t>
            </a:r>
            <a:r>
              <a:rPr lang="ar-SA" sz="4800" dirty="0" smtClean="0">
                <a:solidFill>
                  <a:srgbClr val="FF0000"/>
                </a:solidFill>
                <a:latin typeface="Times New Roman" panose="02020603050405020304" pitchFamily="18" charset="0"/>
                <a:cs typeface="Times New Roman" panose="02020603050405020304" pitchFamily="18" charset="0"/>
              </a:rPr>
              <a:t>وَبَيْنَكُمْ </a:t>
            </a:r>
            <a:r>
              <a:rPr lang="ar-SA" sz="4800" dirty="0">
                <a:latin typeface="Times New Roman" panose="02020603050405020304" pitchFamily="18" charset="0"/>
                <a:cs typeface="Times New Roman" panose="02020603050405020304" pitchFamily="18" charset="0"/>
              </a:rPr>
              <a:t>اَللّٰهُ يَجْمَعُ بَيْنَنَاۚ وَاِلَيْهِ </a:t>
            </a:r>
            <a:r>
              <a:rPr lang="ar-SA" sz="4800" dirty="0" smtClean="0">
                <a:latin typeface="Times New Roman" panose="02020603050405020304" pitchFamily="18" charset="0"/>
                <a:cs typeface="Times New Roman" panose="02020603050405020304" pitchFamily="18" charset="0"/>
              </a:rPr>
              <a:t>الْمَص۪يرُ</a:t>
            </a:r>
            <a:r>
              <a:rPr lang="ar-SA" sz="3600" dirty="0" smtClean="0">
                <a:latin typeface="Times New Roman" panose="02020603050405020304" pitchFamily="18" charset="0"/>
                <a:cs typeface="Times New Roman" panose="02020603050405020304" pitchFamily="18" charset="0"/>
              </a:rPr>
              <a:t> </a:t>
            </a:r>
            <a:r>
              <a:rPr lang="ar-SA" sz="1800" dirty="0">
                <a:latin typeface="Times New Roman" panose="02020603050405020304" pitchFamily="18" charset="0"/>
                <a:cs typeface="Times New Roman" panose="02020603050405020304" pitchFamily="18" charset="0"/>
              </a:rPr>
              <a:t>﴿15﴾</a:t>
            </a:r>
            <a:endParaRPr lang="tr-TR" sz="1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8907949"/>
      </p:ext>
    </p:extLst>
  </p:cSld>
  <p:clrMapOvr>
    <a:masterClrMapping/>
  </p:clrMapOvr>
  <p:timing>
    <p:tnLst>
      <p:par>
        <p:cTn id="1" dur="indefinite" restart="never" nodeType="tmRoot"/>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10110</TotalTime>
  <Words>524</Words>
  <Application>Microsoft Office PowerPoint</Application>
  <PresentationFormat>Ekran Gösterisi (4:3)</PresentationFormat>
  <Paragraphs>34</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Gothic</vt:lpstr>
      <vt:lpstr>Times New Roman</vt:lpstr>
      <vt:lpstr>Traditional Arabic</vt:lpstr>
      <vt:lpstr>Wingdings 3</vt:lpstr>
      <vt:lpstr>Dilim</vt:lpstr>
      <vt:lpstr> Tefsir IV (İlahiyat Fakültesi  4. Sınıf)</vt:lpstr>
      <vt:lpstr> </vt:lpstr>
      <vt:lpstr>Sureyi Takdim</vt:lpstr>
      <vt:lpstr>10-12. ayetler</vt:lpstr>
      <vt:lpstr>وقوله: (وَمَا اخْتَلَفْتُمْ فِيهِ مِنْ شَيْءٍ فَحُكْمُهُ إِلَى اللَّهِ ذَلِكُمُ اللَّهُ رَبِّي عَلَيْهِ تَوَكَّلْتُ وَإِلَيْهِ أُنِيبُ (10) يحتمل قوله: (وَمَا اخْتَلَفْتُمْ فِيهِ) وجوهًا: أحدها: في القرآن. والثاني: في رسول اللَّه - صَلَّى اللَّهُ عَلَيهِ وَسَلَّمَ - أنه رسول أو ليس برسول، فقد أقام من الدلائل والبراهين ما يدل على رسالته ونبوته: سمعيات وعقليات، ما لا يتعرض لردّها إلا من كابر عقله وعاند لبّه، وكذلك لو كان اختلافهم في الدِّين فقد أقام ما يعلم كل ذي عقل ولب: أنه هو الصواب، وأن غيره من الأديان ليس بحق. وقال بعض أهل التأويل في قوله: (وَمَا اخْتَلَفْتُمْ فِيهِ مِنْ شَيْءٍ فَحُكْمُهُ إِلَى اللَّهِ) أي: إلى كتاب اللَّه، كقوله: (فَإِنْ تَنَازَعْتُمْ فِي شَيْءٍ فَرُدُّوهُ إِلَى اللَّهِ وَالرَّسُولِ)، أي: إلى كتاب اللَّه. لكن هذا لا يصح، فإن قوله: (فَإِنْ تَنَازَعْتُمْ فِي شَيْءٍ فَرُدُّوهُ إِلَى اللَّهِ وَالرَّسُولِ)، إنما هو في المؤمنين إذا وقع بينهم الاختلاف في شيء من الأحكام يردّ ذلك إلى كتاب اللَّه، وإلى سنة رسوله - صَلَّى اللَّهُ عَلَيهِ وَسَلَّمَ -. وأمّا قوله - تعالى -: (وَمَا اخْتَلَفْتُمْ فِيهِ مِنْ شَيْءٍ فَحُكْمُهُ إِلَى اللَّهِ) إنما هو في محاجة الكفرة، فهو في غير ذلك المعنى؛ إذ هم لا يعتقدون كونه حجة، وإنما يرجع إلى دليل آخر عقلي.</vt:lpstr>
      <vt:lpstr>13-14. ayetler</vt:lpstr>
      <vt:lpstr>وقوله: (شَرَعَ لَكُمْ مِنَ الدِّينِ مَا وَصَّى بِهِ نُوحًا) الدِّين يذكر، ويراد به الجزاء، وهو قوله: (مَالِكِ يَوْمِ الدِّينِ)، أي: يوم الجزاء، أو يذكر ويراد به الحكم؛ كقوله - تعالى - خبرًا عن يوسف - عليه السلام -: (مَا كَانَ لِيَأْخُذَ أَخَاهُ فِي دِينِ الْمَلِكِ)، أي: في حكم الملك، ويذكر ويراد به المذهب والمعتقد؛ كقوله: (لَكُمْ دِينُكُمْ وَلِيَ دِينِ)، وقوله - تعالى -: (إِنَّ الدِّينَ عِنْدَ اللَّهِ الْإِسْلَامُ)، فكأن المعنى من قوله: (شَرَعَ لَكُمْ مِنَ الدِّينِ مَا وَصَّى بِهِ نُوحًا): هو المذهب وما يعتقد، وقد ذكر الدِّين معرفًا بالألف واللام وأنه للجنس، فيكون كأنه قال: شرع لكم من الأديان جملة الدِّين الذي وصى به نوحًا ومن ذكر من الأنبياء، وهو التوحيد لله - تعالى - والعبادة له، والأنبياء والرسل جميعًا إنما بعثوا للدعاء إلى توحيد اللَّه، وجعل العبادة له، وإن اختلفت شرائعهم وأحكامهم، وذلك قوله: (لِكُلٍّ جَعَلْنَا مِنْكُمْ شِرْعَةً وَمِنْهَاجًا). ومن الناس من يقول: (شَرَعَ لَكُمْ مِنَ الدِّينِ) أي: شرع لكم الدِّين، ويجعل (مِن) صلة زائدة فيه؛ أي: شرع لكم الدِّين الذي وصى به نوحًا ومن ذكر، والوجه فيه ما ذكرنا. </vt:lpstr>
      <vt:lpstr>وقوله: (وَلَا تَتَفَرَّقُوا فِيهِ) يحتمل وجهين: أحدهما: (وَلَا تَتَفَرَّقُوا فِيهِ)، أي: في عبادة اللَّه - تعالى - أي: اعبدوه جميعًا. والثاني: (وَلَا تَتَفَرَّقُوا فِيهِ) أي: في الدِّين الذي ذكر، وهو التوحيد، واللَّه أعلم. وقوله - عَزَّ وَجَلَّ -: (كَبُرَ عَلَى الْمُشْرِكِينَ مَا تَدْعُوهُمْ إِلَيْهِ) أي: عظم عليهم دعاؤكم إلى التوحيد وعبادة اللَّه وحده. وقوله: (اللَّهُ يَجْتَبِي إِلَيْهِ مَنْ يَشَاءُ وَيَهْدِي إِلَيْهِ مَنْ يُنِيبُ) هذا ينقض على المعتزلة: إنه - تعالى - أخبر أنه يجتبي إليه من يشاء، ولو كان على ما يقوله المعتزلة أنه قد أعطى الكافر جميع ما أعطى المؤمن، فالمؤمن حيث صار مجتبى مصطفى مختارًا إنما كان منه بفعله لا من اللَّه - تعالى - وقد أخبر أنه هو يجتبي من يشاء، وهو يهديه؛ فبطل قولهم. وقوله: (وَيَهْدِي إِلَيْهِ مَنْ يُنِيبُ) أي: هو يهدي من يطلب منه ما به يكون الهدى، وهو التوفيق؛ أي: ما لم يطلب منه ذلك ولم يسأل فإنه لا يهدي به ولا يوفقه. وقَالَ بَعْضُهُمْ: (وَيَهْدِي إِلَيْهِ مَنْ يُنِيبُ) تفسير قوله - تعالى -: (اللَّهُ يَجْتَبِي إِلَيْهِ مَنْ يَشَاءُ) أي: يجتبي للهداية من ينيب إليه، فأمَّا من لم ينب إليه فلا يجتبيه للهداية، لكن المراد من الهداية - هاهنا - ليس هدى البيان؛ لأن هدى البيان قد كان عامًّا لمن أناب إليه ومن لم ينب، ولكن الهدى - هاهنا - هدى الرحمة، أو هدى النعمة، والنعمة سميّ التوحيد والإيمان مرة: رحمة؛ كقوله - تعالى -: (وَلَكِنْ يُدْخِلُ مَنْ يَشَاءُ فِي رَحْمَتِهِ)، وسمّاه: نعمة؛ كقوله: (صِرَاطَ الَّذِينَ أَنْعَمْتَ عَلَيْهِمْ)، وسمَّاه: منَّة؛ كقوله - تعالى -: (بَلِ اللَّهُ يَمُنُّ عَلَيْكُمْ أَنْ هَدَاكُمْ لِلْإِيمَانِ)، وسماه: نورًا؛ كقوله تعالى: (أَفَمَنْ شَرَحَ اللَّهُ صَدْرَهُ لِلْإِسْلَامِ فَهُوَ عَلَى نُورٍ مِنْ رَبِّهِ)؛ فلذلك قلنا: إن الهدى المذكور - هاهنا - ليس هو هدى البيان، ولكن سواه، والله أعلم. </vt:lpstr>
      <vt:lpstr>15. ayet</vt:lpstr>
      <vt:lpstr>16-19. ayetler</vt:lpstr>
      <vt:lpstr>وقوله: (وَقُلْ آمَنْتُ بِمَا أَنْزَلَ اللَّهُ مِنْ كِتَابٍ) أمره بأن يخبر بأنه مؤمن بجميع الكتب التي أنزل اللَّه؛ ليوافقوه في الإيمان بجميع الكتب، وأُولَئِكَ الكفرة كانوا يؤمنون ببعض الكتب، ويكفرون ببعض. وقوله - عَزَّ وَجَلَّ -: (وَأُمِرْتُ لِأَعْدِلَ بَيْنَكُمُ) ويحتمل وجوهًا: أحدها: أي: أمرت لأعدل بينكم يحتمل: في الحكم؛ أي: أحكم فيما بينكم بالعدل؛ كقوله - تعالى -: (وَلَا يَجْرِمَنَّكُمْ شَنَآنُ قَوْمٍ عَلَى أَلَّا تَعْدِلُوا اعْدِلُوا( ويحتمل قوله: (وَأُمِرْتُ لِأَعْدِلَ بَيْنَكُمُ) في الدعاء إلى توحيد اللَّه ودينه، والعدل في الدعاء، دعاؤهم إلى دينه الذي أمر أن يدعوهم إليه. </vt:lpstr>
    </vt:vector>
  </TitlesOfParts>
  <Company>istanbul ünivesitesi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user</cp:lastModifiedBy>
  <cp:revision>499</cp:revision>
  <cp:lastPrinted>2016-03-08T11:30:58Z</cp:lastPrinted>
  <dcterms:created xsi:type="dcterms:W3CDTF">2014-10-29T07:48:48Z</dcterms:created>
  <dcterms:modified xsi:type="dcterms:W3CDTF">2019-10-02T08:34:22Z</dcterms:modified>
</cp:coreProperties>
</file>