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6">
  <p:sldMasterIdLst>
    <p:sldMasterId id="2147483660" r:id="rId1"/>
    <p:sldMasterId id="2147483673" r:id="rId2"/>
    <p:sldMasterId id="2147483690" r:id="rId3"/>
  </p:sldMasterIdLst>
  <p:notesMasterIdLst>
    <p:notesMasterId r:id="rId13"/>
  </p:notesMasterIdLst>
  <p:sldIdLst>
    <p:sldId id="1082" r:id="rId4"/>
    <p:sldId id="1085" r:id="rId5"/>
    <p:sldId id="1086" r:id="rId6"/>
    <p:sldId id="1087" r:id="rId7"/>
    <p:sldId id="1088" r:id="rId8"/>
    <p:sldId id="1089" r:id="rId9"/>
    <p:sldId id="1090" r:id="rId10"/>
    <p:sldId id="1091" r:id="rId11"/>
    <p:sldId id="1092" r:id="rId12"/>
  </p:sldIdLst>
  <p:sldSz cx="9144000" cy="6858000" type="screen4x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userDrawn="1">
          <p15:clr>
            <a:srgbClr val="A4A3A4"/>
          </p15:clr>
        </p15:guide>
        <p15:guide id="2" pos="2880" userDrawn="1">
          <p15:clr>
            <a:srgbClr val="A4A3A4"/>
          </p15:clr>
        </p15:guide>
      </p15:sldGuideLst>
    </p:ext>
    <p:ext uri="{2D200454-40CA-4A62-9FC3-DE9A4176ACB9}">
      <p15:notes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7176C"/>
    <a:srgbClr val="46166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Orta Stil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Orta Stil 2 - Vurgu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Orta Stil 2 - Vurgu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D5ABB26-0587-4C30-8999-92F81FD0307C}" styleName="Stil Yok, Kılavuz Yok">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E3FDE45-AF77-4B5C-9715-49D594BDF05E}" styleName="Açık Stil 1 - Vurgu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5940675A-B579-460E-94D1-54222C63F5DA}" styleName="Stil Yok, Tablo Kılavuz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7164" autoAdjust="0"/>
    <p:restoredTop sz="91471" autoAdjust="0"/>
  </p:normalViewPr>
  <p:slideViewPr>
    <p:cSldViewPr snapToGrid="0">
      <p:cViewPr varScale="1">
        <p:scale>
          <a:sx n="57" d="100"/>
          <a:sy n="57" d="100"/>
        </p:scale>
        <p:origin x="-1170" y="-90"/>
      </p:cViewPr>
      <p:guideLst>
        <p:guide orient="horz" pos="2160"/>
        <p:guide pos="2880"/>
      </p:guideLst>
    </p:cSldViewPr>
  </p:slideViewPr>
  <p:notesTextViewPr>
    <p:cViewPr>
      <p:scale>
        <a:sx n="66" d="100"/>
        <a:sy n="66" d="100"/>
      </p:scale>
      <p:origin x="0" y="0"/>
    </p:cViewPr>
  </p:notesTextViewPr>
  <p:sorterViewPr>
    <p:cViewPr>
      <p:scale>
        <a:sx n="100" d="100"/>
        <a:sy n="100" d="100"/>
      </p:scale>
      <p:origin x="0" y="0"/>
    </p:cViewPr>
  </p:sorterViewPr>
  <p:notesViewPr>
    <p:cSldViewPr snapToGrid="0" showGuides="1">
      <p:cViewPr varScale="1">
        <p:scale>
          <a:sx n="61" d="100"/>
          <a:sy n="61" d="100"/>
        </p:scale>
        <p:origin x="3378" y="9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notesMaster" Target="notesMasters/notesMaster1.xml"/><Relationship Id="rId3" Type="http://schemas.openxmlformats.org/officeDocument/2006/relationships/slideMaster" Target="slideMasters/slideMaster3.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viewProps" Target="viewProps.xml"/><Relationship Id="rId10" Type="http://schemas.openxmlformats.org/officeDocument/2006/relationships/slide" Target="slides/slide7.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US"/>
          </a:p>
        </p:txBody>
      </p:sp>
      <p:sp>
        <p:nvSpPr>
          <p:cNvPr id="3" name="Veri Yer Tutucusu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C3F88CA5-4B52-431F-9D0B-7834703D4155}" type="datetimeFigureOut">
              <a:rPr lang="en-US" smtClean="0"/>
              <a:t>2/28/2020</a:t>
            </a:fld>
            <a:endParaRPr lang="en-US"/>
          </a:p>
        </p:txBody>
      </p:sp>
      <p:sp>
        <p:nvSpPr>
          <p:cNvPr id="4" name="Slayt Görüntüsü Yer Tutucusu 3"/>
          <p:cNvSpPr>
            <a:spLocks noGrp="1" noRot="1" noChangeAspect="1"/>
          </p:cNvSpPr>
          <p:nvPr>
            <p:ph type="sldImg" idx="2"/>
          </p:nvPr>
        </p:nvSpPr>
        <p:spPr>
          <a:xfrm>
            <a:off x="1165225" y="1241425"/>
            <a:ext cx="4467225" cy="3349625"/>
          </a:xfrm>
          <a:prstGeom prst="rect">
            <a:avLst/>
          </a:prstGeom>
          <a:noFill/>
          <a:ln w="12700">
            <a:solidFill>
              <a:prstClr val="black"/>
            </a:solidFill>
          </a:ln>
        </p:spPr>
        <p:txBody>
          <a:bodyPr vert="horz" lIns="91440" tIns="45720" rIns="91440" bIns="45720" rtlCol="0" anchor="ctr"/>
          <a:lstStyle/>
          <a:p>
            <a:endParaRPr lang="en-US"/>
          </a:p>
        </p:txBody>
      </p:sp>
      <p:sp>
        <p:nvSpPr>
          <p:cNvPr id="5" name="Not Yer Tutucusu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6" name="Altbilgi Yer Tutucusu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US"/>
          </a:p>
        </p:txBody>
      </p:sp>
      <p:sp>
        <p:nvSpPr>
          <p:cNvPr id="7" name="Slayt Numarası Yer Tutucusu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5185FB67-13BD-4A07-A42B-F2DDB568A1B4}" type="slidenum">
              <a:rPr lang="en-US" smtClean="0"/>
              <a:t>‹#›</a:t>
            </a:fld>
            <a:endParaRPr lang="en-US"/>
          </a:p>
        </p:txBody>
      </p:sp>
    </p:spTree>
    <p:extLst>
      <p:ext uri="{BB962C8B-B14F-4D97-AF65-F5344CB8AC3E}">
        <p14:creationId xmlns:p14="http://schemas.microsoft.com/office/powerpoint/2010/main" val="91252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tr-TR"/>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BFAC2E16-D5DA-4D9C-92CB-3D0DDCA7AE5C}" type="datetime1">
              <a:rPr lang="en-US" smtClean="0"/>
              <a:t>2/28/2020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37714002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3DC021E8-F963-4E7B-98CE-B76E5E287BD9}" type="datetime1">
              <a:rPr lang="en-US" smtClean="0"/>
              <a:t>2/28/2020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6073875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9F771BD1-7858-4A7D-AB54-A4451F562A85}" type="datetime1">
              <a:rPr lang="en-US" smtClean="0"/>
              <a:t>2/28/2020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39668786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1066800" y="304800"/>
            <a:ext cx="7543800" cy="5791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3" name="Rectangle 17"/>
          <p:cNvSpPr>
            <a:spLocks noGrp="1" noChangeArrowheads="1"/>
          </p:cNvSpPr>
          <p:nvPr>
            <p:ph type="dt" sz="half" idx="10"/>
          </p:nvPr>
        </p:nvSpPr>
        <p:spPr>
          <a:ln/>
        </p:spPr>
        <p:txBody>
          <a:bodyPr/>
          <a:lstStyle>
            <a:lvl1pPr>
              <a:defRPr/>
            </a:lvl1pPr>
          </a:lstStyle>
          <a:p>
            <a:pPr>
              <a:defRPr/>
            </a:pPr>
            <a:endParaRPr lang="tr-TR"/>
          </a:p>
        </p:txBody>
      </p:sp>
      <p:sp>
        <p:nvSpPr>
          <p:cNvPr id="4" name="Rectangle 18"/>
          <p:cNvSpPr>
            <a:spLocks noGrp="1" noChangeArrowheads="1"/>
          </p:cNvSpPr>
          <p:nvPr>
            <p:ph type="ftr" sz="quarter" idx="11"/>
          </p:nvPr>
        </p:nvSpPr>
        <p:spPr>
          <a:ln/>
        </p:spPr>
        <p:txBody>
          <a:bodyPr/>
          <a:lstStyle>
            <a:lvl1pPr>
              <a:defRPr/>
            </a:lvl1pPr>
          </a:lstStyle>
          <a:p>
            <a:pPr>
              <a:defRPr/>
            </a:pPr>
            <a:endParaRPr lang="tr-TR"/>
          </a:p>
        </p:txBody>
      </p:sp>
      <p:sp>
        <p:nvSpPr>
          <p:cNvPr id="5" name="Rectangle 19"/>
          <p:cNvSpPr>
            <a:spLocks noGrp="1" noChangeArrowheads="1"/>
          </p:cNvSpPr>
          <p:nvPr>
            <p:ph type="sldNum" sz="quarter" idx="12"/>
          </p:nvPr>
        </p:nvSpPr>
        <p:spPr>
          <a:ln/>
        </p:spPr>
        <p:txBody>
          <a:bodyPr/>
          <a:lstStyle>
            <a:lvl1pPr>
              <a:defRPr/>
            </a:lvl1pPr>
          </a:lstStyle>
          <a:p>
            <a:fld id="{E24DB031-92E8-45A5-8D15-81850C813C05}" type="slidenum">
              <a:rPr lang="tr-TR" altLang="tr-TR"/>
              <a:pPr/>
              <a:t>‹#›</a:t>
            </a:fld>
            <a:endParaRPr lang="tr-TR" altLang="tr-TR"/>
          </a:p>
        </p:txBody>
      </p:sp>
    </p:spTree>
    <p:extLst>
      <p:ext uri="{BB962C8B-B14F-4D97-AF65-F5344CB8AC3E}">
        <p14:creationId xmlns:p14="http://schemas.microsoft.com/office/powerpoint/2010/main" val="50717126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tr-TR"/>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A73093B4-1CC8-466C-AC69-8C4EAAC07B96}" type="datetime1">
              <a:rPr lang="en-US" smtClean="0"/>
              <a:t>2/28/2020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83248083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D590254B-BB82-4C80-A262-98BD5C0B4A90}" type="datetime1">
              <a:rPr lang="en-US" smtClean="0"/>
              <a:t>2/28/2020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388757136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tr-TR"/>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E3955901-25EF-4B6B-8217-40AE73B567A5}" type="datetime1">
              <a:rPr lang="en-US" smtClean="0"/>
              <a:t>2/28/2020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261986849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Date Placeholder 4"/>
          <p:cNvSpPr>
            <a:spLocks noGrp="1"/>
          </p:cNvSpPr>
          <p:nvPr>
            <p:ph type="dt" sz="half" idx="10"/>
          </p:nvPr>
        </p:nvSpPr>
        <p:spPr/>
        <p:txBody>
          <a:bodyPr/>
          <a:lstStyle/>
          <a:p>
            <a:fld id="{FA38C9F5-99EE-46C1-925D-08171F3997F5}" type="datetime1">
              <a:rPr lang="en-US" smtClean="0"/>
              <a:t>2/28/2020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28348045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6"/>
          <p:cNvSpPr>
            <a:spLocks noGrp="1"/>
          </p:cNvSpPr>
          <p:nvPr>
            <p:ph type="dt" sz="half" idx="10"/>
          </p:nvPr>
        </p:nvSpPr>
        <p:spPr/>
        <p:txBody>
          <a:bodyPr/>
          <a:lstStyle/>
          <a:p>
            <a:fld id="{B5ECB38C-929A-4885-8B3A-FB2E643FA28D}" type="datetime1">
              <a:rPr lang="en-US" smtClean="0"/>
              <a:t>2/28/2020</a:t>
            </a:fld>
            <a:endParaRPr lang="tr-TR"/>
          </a:p>
        </p:txBody>
      </p:sp>
      <p:sp>
        <p:nvSpPr>
          <p:cNvPr id="8" name="Footer Placeholder 7"/>
          <p:cNvSpPr>
            <a:spLocks noGrp="1"/>
          </p:cNvSpPr>
          <p:nvPr>
            <p:ph type="ftr" sz="quarter" idx="11"/>
          </p:nvPr>
        </p:nvSpPr>
        <p:spPr/>
        <p:txBody>
          <a:bodyPr/>
          <a:lstStyle/>
          <a:p>
            <a:r>
              <a:rPr lang="tr-TR"/>
              <a:t>Prof. Dr. Harun TANRIVERMİŞ, Yrd. Doç. Dr. Yeşim ALİEFENDİOĞLU Ekonomi I 2016-2017 Güz Dönemi</a:t>
            </a:r>
          </a:p>
        </p:txBody>
      </p:sp>
      <p:sp>
        <p:nvSpPr>
          <p:cNvPr id="9" name="Slide Number Placeholder 8"/>
          <p:cNvSpPr>
            <a:spLocks noGrp="1"/>
          </p:cNvSpPr>
          <p:nvPr>
            <p:ph type="sldNum" sz="quarter" idx="12"/>
          </p:nvPr>
        </p:nvSpPr>
        <p:spPr/>
        <p:txBody>
          <a:bodyPr/>
          <a:lstStyle/>
          <a:p>
            <a:fld id="{B1DEFA8C-F947-479F-BE07-76B6B3F80BF1}" type="slidenum">
              <a:rPr lang="tr-TR" smtClean="0"/>
              <a:pPr/>
              <a:t>‹#›</a:t>
            </a:fld>
            <a:endParaRPr lang="tr-TR"/>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1492942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AEB3DAA0-B6AA-4ACD-9FB1-17185E43A90D}" type="datetime1">
              <a:rPr lang="en-US" smtClean="0"/>
              <a:t>2/28/2020</a:t>
            </a:fld>
            <a:endParaRPr lang="tr-TR"/>
          </a:p>
        </p:txBody>
      </p:sp>
      <p:sp>
        <p:nvSpPr>
          <p:cNvPr id="4" name="Footer Placeholder 3"/>
          <p:cNvSpPr>
            <a:spLocks noGrp="1"/>
          </p:cNvSpPr>
          <p:nvPr>
            <p:ph type="ftr" sz="quarter" idx="11"/>
          </p:nvPr>
        </p:nvSpPr>
        <p:spPr/>
        <p:txBody>
          <a:bodyPr/>
          <a:lstStyle/>
          <a:p>
            <a:r>
              <a:rPr lang="tr-TR"/>
              <a:t>Prof. Dr. Harun TANRIVERMİŞ, Yrd. Doç. Dr. Yeşim ALİEFENDİOĞLU Ekonomi I 2016-2017 Güz Dönemi</a:t>
            </a:r>
          </a:p>
        </p:txBody>
      </p:sp>
      <p:sp>
        <p:nvSpPr>
          <p:cNvPr id="5" name="Slide Number Placeholder 4"/>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7469024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1D7F1EA-F52B-42F5-8478-0AF9BFD7E958}" type="datetime1">
              <a:rPr lang="en-US" smtClean="0"/>
              <a:t>2/28/2020</a:t>
            </a:fld>
            <a:endParaRPr lang="tr-TR"/>
          </a:p>
        </p:txBody>
      </p:sp>
      <p:sp>
        <p:nvSpPr>
          <p:cNvPr id="3" name="Footer Placeholder 2"/>
          <p:cNvSpPr>
            <a:spLocks noGrp="1"/>
          </p:cNvSpPr>
          <p:nvPr>
            <p:ph type="ftr" sz="quarter" idx="11"/>
          </p:nvPr>
        </p:nvSpPr>
        <p:spPr/>
        <p:txBody>
          <a:bodyPr/>
          <a:lstStyle/>
          <a:p>
            <a:r>
              <a:rPr lang="tr-TR"/>
              <a:t>Prof. Dr. Harun TANRIVERMİŞ, Yrd. Doç. Dr. Yeşim ALİEFENDİOĞLU Ekonomi I 2016-2017 Güz Dönemi</a:t>
            </a:r>
          </a:p>
        </p:txBody>
      </p:sp>
      <p:sp>
        <p:nvSpPr>
          <p:cNvPr id="4" name="Slide Number Placeholder 3"/>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3747553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Asıl başlık stili için tıklatın</a:t>
            </a:r>
            <a:endParaRPr lang="en-US" dirty="0"/>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Tree>
    <p:extLst>
      <p:ext uri="{BB962C8B-B14F-4D97-AF65-F5344CB8AC3E}">
        <p14:creationId xmlns:p14="http://schemas.microsoft.com/office/powerpoint/2010/main" val="183211488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tr-TR"/>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989E4876-F515-4632-ACBF-711C6699D7F1}" type="datetime1">
              <a:rPr lang="en-US" smtClean="0"/>
              <a:t>2/28/2020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4544585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tr-TR"/>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6EC930EE-5137-4864-99E0-78D0AA38347E}" type="datetime1">
              <a:rPr lang="en-US" smtClean="0"/>
              <a:t>2/28/2020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8547969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DDDF37A8-D33E-4B0E-8235-475DB97D5147}" type="datetime1">
              <a:rPr lang="en-US" smtClean="0"/>
              <a:t>2/28/2020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103643762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F4E96E1F-70EC-4C9F-84B9-309ABB33F145}" type="datetime1">
              <a:rPr lang="en-US" smtClean="0"/>
              <a:t>2/28/2020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7974391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Only" preserve="1">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457200" y="277813"/>
            <a:ext cx="8229600" cy="585311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3" name="Rectangle 44"/>
          <p:cNvSpPr>
            <a:spLocks noGrp="1" noChangeArrowheads="1"/>
          </p:cNvSpPr>
          <p:nvPr>
            <p:ph type="dt" sz="half" idx="10"/>
          </p:nvPr>
        </p:nvSpPr>
        <p:spPr>
          <a:ln/>
        </p:spPr>
        <p:txBody>
          <a:bodyPr/>
          <a:lstStyle>
            <a:lvl1pPr>
              <a:defRPr/>
            </a:lvl1pPr>
          </a:lstStyle>
          <a:p>
            <a:pPr>
              <a:defRPr/>
            </a:pPr>
            <a:fld id="{852F65B9-AF3F-4168-8F3A-EA905B549768}" type="datetime1">
              <a:rPr lang="en-US" smtClean="0"/>
              <a:t>2/28/2020</a:t>
            </a:fld>
            <a:endParaRPr lang="tr-TR"/>
          </a:p>
        </p:txBody>
      </p:sp>
      <p:sp>
        <p:nvSpPr>
          <p:cNvPr id="4"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5" name="Rectangle 46"/>
          <p:cNvSpPr>
            <a:spLocks noGrp="1" noChangeArrowheads="1"/>
          </p:cNvSpPr>
          <p:nvPr>
            <p:ph type="sldNum" sz="quarter" idx="12"/>
          </p:nvPr>
        </p:nvSpPr>
        <p:spPr>
          <a:ln/>
        </p:spPr>
        <p:txBody>
          <a:bodyPr/>
          <a:lstStyle>
            <a:lvl1pPr>
              <a:defRPr/>
            </a:lvl1pPr>
          </a:lstStyle>
          <a:p>
            <a:pPr>
              <a:defRPr/>
            </a:pPr>
            <a:fld id="{4ACC9CEF-1B2B-47A9-B112-A53E035B6F79}" type="slidenum">
              <a:rPr lang="tr-TR" smtClean="0"/>
              <a:pPr>
                <a:defRPr/>
              </a:pPr>
              <a:t>‹#›</a:t>
            </a:fld>
            <a:endParaRPr lang="tr-TR"/>
          </a:p>
        </p:txBody>
      </p:sp>
    </p:spTree>
    <p:extLst>
      <p:ext uri="{BB962C8B-B14F-4D97-AF65-F5344CB8AC3E}">
        <p14:creationId xmlns:p14="http://schemas.microsoft.com/office/powerpoint/2010/main" val="411206933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xAndObj" preserve="1">
  <p:cSld name="Başlık, Metin ve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a:t>Asıl başlık stili için tıklatın</a:t>
            </a:r>
          </a:p>
        </p:txBody>
      </p:sp>
      <p:sp>
        <p:nvSpPr>
          <p:cNvPr id="3" name="Metin Yer Tutucusu 2"/>
          <p:cNvSpPr>
            <a:spLocks noGrp="1"/>
          </p:cNvSpPr>
          <p:nvPr>
            <p:ph type="body" sz="half" idx="1"/>
          </p:nvPr>
        </p:nvSpPr>
        <p:spPr>
          <a:xfrm>
            <a:off x="457200" y="1600202"/>
            <a:ext cx="4038600" cy="4530725"/>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4648200" y="1600202"/>
            <a:ext cx="4038600" cy="4530725"/>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Rectangle 44"/>
          <p:cNvSpPr>
            <a:spLocks noGrp="1" noChangeArrowheads="1"/>
          </p:cNvSpPr>
          <p:nvPr>
            <p:ph type="dt" sz="half" idx="10"/>
          </p:nvPr>
        </p:nvSpPr>
        <p:spPr>
          <a:ln/>
        </p:spPr>
        <p:txBody>
          <a:bodyPr/>
          <a:lstStyle>
            <a:lvl1pPr>
              <a:defRPr/>
            </a:lvl1pPr>
          </a:lstStyle>
          <a:p>
            <a:pPr>
              <a:defRPr/>
            </a:pPr>
            <a:fld id="{06D7AFE2-252A-473E-B74B-445E14A41A1C}" type="datetime1">
              <a:rPr lang="en-US" smtClean="0"/>
              <a:t>2/28/2020</a:t>
            </a:fld>
            <a:endParaRPr lang="tr-TR"/>
          </a:p>
        </p:txBody>
      </p:sp>
      <p:sp>
        <p:nvSpPr>
          <p:cNvPr id="6"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7" name="Rectangle 46"/>
          <p:cNvSpPr>
            <a:spLocks noGrp="1" noChangeArrowheads="1"/>
          </p:cNvSpPr>
          <p:nvPr>
            <p:ph type="sldNum" sz="quarter" idx="12"/>
          </p:nvPr>
        </p:nvSpPr>
        <p:spPr>
          <a:ln/>
        </p:spPr>
        <p:txBody>
          <a:bodyPr/>
          <a:lstStyle>
            <a:lvl1pPr>
              <a:defRPr/>
            </a:lvl1pPr>
          </a:lstStyle>
          <a:p>
            <a:pPr>
              <a:defRPr/>
            </a:pPr>
            <a:fld id="{5F9C2CDE-511F-4CCA-A6CE-70569E99ECA7}" type="slidenum">
              <a:rPr lang="tr-TR" smtClean="0"/>
              <a:pPr>
                <a:defRPr/>
              </a:pPr>
              <a:t>‹#›</a:t>
            </a:fld>
            <a:endParaRPr lang="tr-TR"/>
          </a:p>
        </p:txBody>
      </p:sp>
    </p:spTree>
    <p:extLst>
      <p:ext uri="{BB962C8B-B14F-4D97-AF65-F5344CB8AC3E}">
        <p14:creationId xmlns:p14="http://schemas.microsoft.com/office/powerpoint/2010/main" val="245389097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bl" preserve="1">
  <p:cSld name="Başlık ve Tablo">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a:t>Asıl başlık stili için tıklatın</a:t>
            </a:r>
          </a:p>
        </p:txBody>
      </p:sp>
      <p:sp>
        <p:nvSpPr>
          <p:cNvPr id="3" name="Tablo Yer Tutucusu 2"/>
          <p:cNvSpPr>
            <a:spLocks noGrp="1"/>
          </p:cNvSpPr>
          <p:nvPr>
            <p:ph type="tbl" idx="1"/>
          </p:nvPr>
        </p:nvSpPr>
        <p:spPr>
          <a:xfrm>
            <a:off x="457200" y="1600202"/>
            <a:ext cx="8229600" cy="4530725"/>
          </a:xfrm>
        </p:spPr>
        <p:txBody>
          <a:bodyPr/>
          <a:lstStyle/>
          <a:p>
            <a:pPr lvl="0"/>
            <a:r>
              <a:rPr lang="tr-TR" noProof="0"/>
              <a:t>Tablo eklemek için simgeyi tıklatın</a:t>
            </a:r>
          </a:p>
        </p:txBody>
      </p:sp>
      <p:sp>
        <p:nvSpPr>
          <p:cNvPr id="4" name="Rectangle 44"/>
          <p:cNvSpPr>
            <a:spLocks noGrp="1" noChangeArrowheads="1"/>
          </p:cNvSpPr>
          <p:nvPr>
            <p:ph type="dt" sz="half" idx="10"/>
          </p:nvPr>
        </p:nvSpPr>
        <p:spPr>
          <a:ln/>
        </p:spPr>
        <p:txBody>
          <a:bodyPr/>
          <a:lstStyle>
            <a:lvl1pPr>
              <a:defRPr/>
            </a:lvl1pPr>
          </a:lstStyle>
          <a:p>
            <a:pPr>
              <a:defRPr/>
            </a:pPr>
            <a:fld id="{6A24C5B5-B0BC-4A99-9668-7AA50979CB18}" type="datetime1">
              <a:rPr lang="en-US" smtClean="0"/>
              <a:t>2/28/2020</a:t>
            </a:fld>
            <a:endParaRPr lang="tr-TR"/>
          </a:p>
        </p:txBody>
      </p:sp>
      <p:sp>
        <p:nvSpPr>
          <p:cNvPr id="5"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6" name="Rectangle 46"/>
          <p:cNvSpPr>
            <a:spLocks noGrp="1" noChangeArrowheads="1"/>
          </p:cNvSpPr>
          <p:nvPr>
            <p:ph type="sldNum" sz="quarter" idx="12"/>
          </p:nvPr>
        </p:nvSpPr>
        <p:spPr>
          <a:ln/>
        </p:spPr>
        <p:txBody>
          <a:bodyPr/>
          <a:lstStyle>
            <a:lvl1pPr>
              <a:defRPr/>
            </a:lvl1pPr>
          </a:lstStyle>
          <a:p>
            <a:pPr>
              <a:defRPr/>
            </a:pPr>
            <a:fld id="{B5694B09-DDCA-463B-A0FD-225071502900}" type="slidenum">
              <a:rPr lang="tr-TR" smtClean="0"/>
              <a:pPr>
                <a:defRPr/>
              </a:pPr>
              <a:t>‹#›</a:t>
            </a:fld>
            <a:endParaRPr lang="tr-TR"/>
          </a:p>
        </p:txBody>
      </p:sp>
    </p:spTree>
    <p:extLst>
      <p:ext uri="{BB962C8B-B14F-4D97-AF65-F5344CB8AC3E}">
        <p14:creationId xmlns:p14="http://schemas.microsoft.com/office/powerpoint/2010/main" val="247452489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fourObj" preserve="1">
  <p:cSld name="Başlık, 4 İçerik">
    <p:spTree>
      <p:nvGrpSpPr>
        <p:cNvPr id="1" name=""/>
        <p:cNvGrpSpPr/>
        <p:nvPr/>
      </p:nvGrpSpPr>
      <p:grpSpPr>
        <a:xfrm>
          <a:off x="0" y="0"/>
          <a:ext cx="0" cy="0"/>
          <a:chOff x="0" y="0"/>
          <a:chExt cx="0" cy="0"/>
        </a:xfrm>
      </p:grpSpPr>
      <p:sp>
        <p:nvSpPr>
          <p:cNvPr id="2" name="Başlık 1"/>
          <p:cNvSpPr>
            <a:spLocks noGrp="1"/>
          </p:cNvSpPr>
          <p:nvPr>
            <p:ph type="title" sz="quarter"/>
          </p:nvPr>
        </p:nvSpPr>
        <p:spPr>
          <a:xfrm>
            <a:off x="457200" y="277813"/>
            <a:ext cx="8229600" cy="1143000"/>
          </a:xfrm>
        </p:spPr>
        <p:txBody>
          <a:bodyPr/>
          <a:lstStyle/>
          <a:p>
            <a:r>
              <a:rPr lang="tr-TR"/>
              <a:t>Asıl başlık stili için tıklatın</a:t>
            </a:r>
          </a:p>
        </p:txBody>
      </p:sp>
      <p:sp>
        <p:nvSpPr>
          <p:cNvPr id="3" name="İçerik Yer Tutucusu 2"/>
          <p:cNvSpPr>
            <a:spLocks noGrp="1"/>
          </p:cNvSpPr>
          <p:nvPr>
            <p:ph sz="quarter" idx="1"/>
          </p:nvPr>
        </p:nvSpPr>
        <p:spPr>
          <a:xfrm>
            <a:off x="457200" y="1600202"/>
            <a:ext cx="4038600" cy="218916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quarter" idx="2"/>
          </p:nvPr>
        </p:nvSpPr>
        <p:spPr>
          <a:xfrm>
            <a:off x="4648200" y="1600202"/>
            <a:ext cx="4038600" cy="218916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İçerik Yer Tutucusu 4"/>
          <p:cNvSpPr>
            <a:spLocks noGrp="1"/>
          </p:cNvSpPr>
          <p:nvPr>
            <p:ph sz="quarter" idx="3"/>
          </p:nvPr>
        </p:nvSpPr>
        <p:spPr>
          <a:xfrm>
            <a:off x="457200" y="3941763"/>
            <a:ext cx="4038600" cy="218916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6" name="İçerik Yer Tutucusu 5"/>
          <p:cNvSpPr>
            <a:spLocks noGrp="1"/>
          </p:cNvSpPr>
          <p:nvPr>
            <p:ph sz="quarter" idx="4"/>
          </p:nvPr>
        </p:nvSpPr>
        <p:spPr>
          <a:xfrm>
            <a:off x="4648200" y="3941763"/>
            <a:ext cx="4038600" cy="218916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7" name="Rectangle 44"/>
          <p:cNvSpPr>
            <a:spLocks noGrp="1" noChangeArrowheads="1"/>
          </p:cNvSpPr>
          <p:nvPr>
            <p:ph type="dt" sz="half" idx="10"/>
          </p:nvPr>
        </p:nvSpPr>
        <p:spPr>
          <a:ln/>
        </p:spPr>
        <p:txBody>
          <a:bodyPr/>
          <a:lstStyle>
            <a:lvl1pPr>
              <a:defRPr/>
            </a:lvl1pPr>
          </a:lstStyle>
          <a:p>
            <a:pPr>
              <a:defRPr/>
            </a:pPr>
            <a:fld id="{37B4A527-8F12-4586-8896-F9A7002F02D4}" type="datetime1">
              <a:rPr lang="en-US" smtClean="0"/>
              <a:t>2/28/2020</a:t>
            </a:fld>
            <a:endParaRPr lang="tr-TR"/>
          </a:p>
        </p:txBody>
      </p:sp>
      <p:sp>
        <p:nvSpPr>
          <p:cNvPr id="8"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9" name="Rectangle 46"/>
          <p:cNvSpPr>
            <a:spLocks noGrp="1" noChangeArrowheads="1"/>
          </p:cNvSpPr>
          <p:nvPr>
            <p:ph type="sldNum" sz="quarter" idx="12"/>
          </p:nvPr>
        </p:nvSpPr>
        <p:spPr>
          <a:ln/>
        </p:spPr>
        <p:txBody>
          <a:bodyPr/>
          <a:lstStyle>
            <a:lvl1pPr>
              <a:defRPr/>
            </a:lvl1pPr>
          </a:lstStyle>
          <a:p>
            <a:pPr>
              <a:defRPr/>
            </a:pPr>
            <a:fld id="{1DFE3CA1-1F67-46BC-B6F2-EBF60CBDD860}" type="slidenum">
              <a:rPr lang="tr-TR" smtClean="0"/>
              <a:pPr>
                <a:defRPr/>
              </a:pPr>
              <a:t>‹#›</a:t>
            </a:fld>
            <a:endParaRPr lang="tr-TR"/>
          </a:p>
        </p:txBody>
      </p:sp>
    </p:spTree>
    <p:extLst>
      <p:ext uri="{BB962C8B-B14F-4D97-AF65-F5344CB8AC3E}">
        <p14:creationId xmlns:p14="http://schemas.microsoft.com/office/powerpoint/2010/main" val="217563434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Başlık Slaydı">
    <p:spTree>
      <p:nvGrpSpPr>
        <p:cNvPr id="1" name=""/>
        <p:cNvGrpSpPr/>
        <p:nvPr/>
      </p:nvGrpSpPr>
      <p:grpSpPr>
        <a:xfrm>
          <a:off x="0" y="0"/>
          <a:ext cx="0" cy="0"/>
          <a:chOff x="0" y="0"/>
          <a:chExt cx="0" cy="0"/>
        </a:xfrm>
      </p:grpSpPr>
      <p:sp>
        <p:nvSpPr>
          <p:cNvPr id="7" name="Metin Yer Tutucusu 11"/>
          <p:cNvSpPr>
            <a:spLocks noGrp="1"/>
          </p:cNvSpPr>
          <p:nvPr>
            <p:ph idx="1"/>
          </p:nvPr>
        </p:nvSpPr>
        <p:spPr>
          <a:xfrm>
            <a:off x="410935" y="1299507"/>
            <a:ext cx="7886700" cy="1179054"/>
          </a:xfrm>
          <a:prstGeom prst="rect">
            <a:avLst/>
          </a:prstGeom>
        </p:spPr>
        <p:txBody>
          <a:bodyPr rIns="0" anchor="b" anchorCtr="0">
            <a:noAutofit/>
          </a:bodyPr>
          <a:lstStyle>
            <a:lvl1pPr marL="0" indent="0" algn="l">
              <a:buNone/>
              <a:defRPr sz="2000" b="0" i="0" baseline="0">
                <a:latin typeface="Arial" panose="020B0604020202020204" pitchFamily="34" charset="0"/>
                <a:cs typeface="Arial" panose="020B0604020202020204" pitchFamily="34" charset="0"/>
              </a:defRPr>
            </a:lvl1pPr>
          </a:lstStyle>
          <a:p>
            <a:pPr lvl="0"/>
            <a:r>
              <a:rPr lang="tr-TR" noProof="0" smtClean="0"/>
              <a:t>Asıl metin stillerini düzenle</a:t>
            </a:r>
          </a:p>
        </p:txBody>
      </p:sp>
      <p:sp>
        <p:nvSpPr>
          <p:cNvPr id="9" name="Başlık Yer Tutucusu 10"/>
          <p:cNvSpPr>
            <a:spLocks noGrp="1"/>
          </p:cNvSpPr>
          <p:nvPr>
            <p:ph type="title"/>
          </p:nvPr>
        </p:nvSpPr>
        <p:spPr>
          <a:xfrm>
            <a:off x="410935" y="370117"/>
            <a:ext cx="7886700" cy="673965"/>
          </a:xfrm>
          <a:prstGeom prst="rect">
            <a:avLst/>
          </a:prstGeom>
        </p:spPr>
        <p:txBody>
          <a:bodyPr rIns="0" anchor="b" anchorCtr="0">
            <a:normAutofit/>
          </a:bodyPr>
          <a:lstStyle>
            <a:lvl1pPr>
              <a:defRPr sz="2400"/>
            </a:lvl1pPr>
          </a:lstStyle>
          <a:p>
            <a:pPr lvl="0"/>
            <a:r>
              <a:rPr lang="tr-TR" smtClean="0"/>
              <a:t>Asıl başlık stili için tıklatın</a:t>
            </a:r>
            <a:endParaRPr lang="tr-TR" dirty="0"/>
          </a:p>
        </p:txBody>
      </p:sp>
    </p:spTree>
    <p:extLst>
      <p:ext uri="{BB962C8B-B14F-4D97-AF65-F5344CB8AC3E}">
        <p14:creationId xmlns:p14="http://schemas.microsoft.com/office/powerpoint/2010/main" val="233627385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cSld name="Özel Düze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dirty="0"/>
          </a:p>
        </p:txBody>
      </p:sp>
    </p:spTree>
    <p:extLst>
      <p:ext uri="{BB962C8B-B14F-4D97-AF65-F5344CB8AC3E}">
        <p14:creationId xmlns:p14="http://schemas.microsoft.com/office/powerpoint/2010/main" val="1954219885"/>
      </p:ext>
    </p:extLst>
  </p:cSld>
  <p:clrMapOvr>
    <a:masterClrMapping/>
  </p:clrMapOvr>
  <p:hf sldNum="0" hdr="0" dt="0"/>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tr-TR"/>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13212512-3B4A-4C0D-950D-6FFEACF07EB0}" type="datetime1">
              <a:rPr lang="en-US" smtClean="0"/>
              <a:t>2/28/2020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80110625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1_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Asıl başlık stili için tıklatın</a:t>
            </a:r>
            <a:endParaRPr lang="en-US" dirty="0"/>
          </a:p>
        </p:txBody>
      </p:sp>
      <p:sp>
        <p:nvSpPr>
          <p:cNvPr id="4" name="Date Placeholder 3"/>
          <p:cNvSpPr>
            <a:spLocks noGrp="1"/>
          </p:cNvSpPr>
          <p:nvPr>
            <p:ph type="dt" sz="half" idx="10"/>
          </p:nvPr>
        </p:nvSpPr>
        <p:spPr/>
        <p:txBody>
          <a:bodyPr/>
          <a:lstStyle/>
          <a:p>
            <a:fld id="{419913B4-353A-43F0-919E-C9E766A5124A}" type="datetime1">
              <a:rPr lang="en-US" smtClean="0"/>
              <a:t>2/28/2020</a:t>
            </a:fld>
            <a:endParaRPr lang="en-US"/>
          </a:p>
        </p:txBody>
      </p:sp>
      <p:sp>
        <p:nvSpPr>
          <p:cNvPr id="5" name="Footer Placeholder 4"/>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90747082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Asıl başlık stili için tıklatın</a:t>
            </a:r>
            <a:endParaRPr lang="tr-TR" dirty="0"/>
          </a:p>
        </p:txBody>
      </p:sp>
      <p:sp>
        <p:nvSpPr>
          <p:cNvPr id="3" name="İçerik Yer Tutucusu 2"/>
          <p:cNvSpPr>
            <a:spLocks noGrp="1"/>
          </p:cNvSpPr>
          <p:nvPr>
            <p:ph idx="1"/>
          </p:nvPr>
        </p:nvSpPr>
        <p:spPr>
          <a:xfrm>
            <a:off x="1066800" y="1981200"/>
            <a:ext cx="7543800" cy="4114800"/>
          </a:xfrm>
          <a:prstGeom prst="rect">
            <a:avLst/>
          </a:prstGeom>
        </p:spPr>
        <p:txBody>
          <a:bodyPr/>
          <a:lstStyle>
            <a:lvl1pPr marL="171450" indent="-17145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1pPr>
            <a:lvl2pPr marL="514350" indent="-17145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2pPr>
            <a:lvl3pPr marL="857250" indent="-17145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3pPr>
            <a:lvl4pPr marL="1200150" indent="-17145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4pPr>
            <a:lvl5pPr marL="1543050" indent="-17145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5pPr>
          </a:lstStyle>
          <a:p>
            <a:pPr lvl="0"/>
            <a:r>
              <a:rPr lang="tr-TR" dirty="0" smtClean="0"/>
              <a:t>Asıl metin stillerini düzenle</a:t>
            </a:r>
          </a:p>
          <a:p>
            <a:pPr lvl="1"/>
            <a:r>
              <a:rPr lang="tr-TR" dirty="0" smtClean="0"/>
              <a:t>İkinci düzey</a:t>
            </a:r>
          </a:p>
          <a:p>
            <a:pPr lvl="2"/>
            <a:r>
              <a:rPr lang="tr-TR" dirty="0" smtClean="0"/>
              <a:t>Üçüncü düzey</a:t>
            </a:r>
          </a:p>
          <a:p>
            <a:pPr lvl="3"/>
            <a:r>
              <a:rPr lang="tr-TR" dirty="0" smtClean="0"/>
              <a:t>Dördüncü düzey</a:t>
            </a:r>
          </a:p>
          <a:p>
            <a:pPr lvl="4"/>
            <a:r>
              <a:rPr lang="tr-TR" dirty="0" smtClean="0"/>
              <a:t>Beşinci düzey</a:t>
            </a:r>
            <a:endParaRPr lang="tr-TR" dirty="0"/>
          </a:p>
        </p:txBody>
      </p:sp>
      <p:sp>
        <p:nvSpPr>
          <p:cNvPr id="4" name="Rectangle 17"/>
          <p:cNvSpPr>
            <a:spLocks noGrp="1" noChangeArrowheads="1"/>
          </p:cNvSpPr>
          <p:nvPr>
            <p:ph type="dt" sz="half" idx="10"/>
          </p:nvPr>
        </p:nvSpPr>
        <p:spPr>
          <a:xfrm>
            <a:off x="1066800" y="6248400"/>
            <a:ext cx="1905000" cy="457200"/>
          </a:xfrm>
          <a:prstGeom prst="rect">
            <a:avLst/>
          </a:prstGeom>
          <a:ln/>
        </p:spPr>
        <p:txBody>
          <a:bodyPr/>
          <a:lstStyle>
            <a:lvl1pPr>
              <a:defRPr/>
            </a:lvl1pPr>
          </a:lstStyle>
          <a:p>
            <a:fld id="{419913B4-353A-43F0-919E-C9E766A5124A}" type="datetime1">
              <a:rPr lang="en-US" smtClean="0"/>
              <a:t>2/28/2020</a:t>
            </a:fld>
            <a:endParaRPr lang="en-US"/>
          </a:p>
        </p:txBody>
      </p:sp>
      <p:sp>
        <p:nvSpPr>
          <p:cNvPr id="5" name="Rectangle 18"/>
          <p:cNvSpPr>
            <a:spLocks noGrp="1" noChangeArrowheads="1"/>
          </p:cNvSpPr>
          <p:nvPr>
            <p:ph type="ftr" sz="quarter" idx="11"/>
          </p:nvPr>
        </p:nvSpPr>
        <p:spPr>
          <a:xfrm>
            <a:off x="3429000" y="6248400"/>
            <a:ext cx="2895600" cy="457200"/>
          </a:xfrm>
          <a:prstGeom prst="rect">
            <a:avLst/>
          </a:prstGeom>
          <a:ln/>
        </p:spPr>
        <p:txBody>
          <a:bodyPr/>
          <a:lstStyle>
            <a:lvl1pPr>
              <a:defRPr/>
            </a:lvl1pPr>
          </a:lstStyle>
          <a:p>
            <a:pPr>
              <a:defRPr/>
            </a:pPr>
            <a:endParaRPr lang="tr-TR"/>
          </a:p>
        </p:txBody>
      </p:sp>
      <p:sp>
        <p:nvSpPr>
          <p:cNvPr id="6" name="Rectangle 19"/>
          <p:cNvSpPr>
            <a:spLocks noGrp="1" noChangeArrowheads="1"/>
          </p:cNvSpPr>
          <p:nvPr>
            <p:ph type="sldNum" sz="quarter" idx="12"/>
          </p:nvPr>
        </p:nvSpPr>
        <p:spPr>
          <a:xfrm>
            <a:off x="6705600" y="6248400"/>
            <a:ext cx="1905000" cy="457200"/>
          </a:xfrm>
          <a:prstGeom prst="rect">
            <a:avLst/>
          </a:prstGeom>
          <a:ln/>
        </p:spPr>
        <p:txBody>
          <a:bodyPr/>
          <a:lstStyle>
            <a:lvl1pPr>
              <a:defRPr/>
            </a:lvl1pPr>
          </a:lstStyle>
          <a:p>
            <a:fld id="{450E119D-8EDB-4D0A-AB54-479909DD9FBC}" type="slidenum">
              <a:rPr lang="en-US" smtClean="0"/>
              <a:t>‹#›</a:t>
            </a:fld>
            <a:endParaRPr lang="en-US"/>
          </a:p>
        </p:txBody>
      </p:sp>
    </p:spTree>
    <p:extLst>
      <p:ext uri="{BB962C8B-B14F-4D97-AF65-F5344CB8AC3E}">
        <p14:creationId xmlns:p14="http://schemas.microsoft.com/office/powerpoint/2010/main" val="12107004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Date Placeholder 4"/>
          <p:cNvSpPr>
            <a:spLocks noGrp="1"/>
          </p:cNvSpPr>
          <p:nvPr>
            <p:ph type="dt" sz="half" idx="10"/>
          </p:nvPr>
        </p:nvSpPr>
        <p:spPr/>
        <p:txBody>
          <a:bodyPr/>
          <a:lstStyle/>
          <a:p>
            <a:fld id="{FEB19078-E88E-432E-B463-E382E09B18DC}" type="datetime1">
              <a:rPr lang="en-US" smtClean="0"/>
              <a:t>2/28/2020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9026643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6"/>
          <p:cNvSpPr>
            <a:spLocks noGrp="1"/>
          </p:cNvSpPr>
          <p:nvPr>
            <p:ph type="dt" sz="half" idx="10"/>
          </p:nvPr>
        </p:nvSpPr>
        <p:spPr/>
        <p:txBody>
          <a:bodyPr/>
          <a:lstStyle/>
          <a:p>
            <a:fld id="{32BF88A8-F742-4F69-A35B-1B28FBF07202}" type="datetime1">
              <a:rPr lang="en-US" smtClean="0"/>
              <a:t>2/28/2020</a:t>
            </a:fld>
            <a:endParaRPr lang="en-US"/>
          </a:p>
        </p:txBody>
      </p:sp>
      <p:sp>
        <p:nvSpPr>
          <p:cNvPr id="8" name="Footer Placeholder 7"/>
          <p:cNvSpPr>
            <a:spLocks noGrp="1"/>
          </p:cNvSpPr>
          <p:nvPr>
            <p:ph type="ftr" sz="quarter" idx="11"/>
          </p:nvPr>
        </p:nvSpPr>
        <p:spPr/>
        <p:txBody>
          <a:bodyPr/>
          <a:lstStyle/>
          <a:p>
            <a:r>
              <a:rPr lang="en-US"/>
              <a:t>Prof. Dr. Harun TANRIVERMİŞ, Yrd. Doç. Dr. Yeşim ALİEFENDİOĞLU Ekonomi I 2016-2017 Güz Dönemi</a:t>
            </a:r>
          </a:p>
        </p:txBody>
      </p:sp>
      <p:sp>
        <p:nvSpPr>
          <p:cNvPr id="9" name="Slide Number Placeholder 8"/>
          <p:cNvSpPr>
            <a:spLocks noGrp="1"/>
          </p:cNvSpPr>
          <p:nvPr>
            <p:ph type="sldNum" sz="quarter" idx="12"/>
          </p:nvPr>
        </p:nvSpPr>
        <p:spPr/>
        <p:txBody>
          <a:bodyPr/>
          <a:lstStyle/>
          <a:p>
            <a:fld id="{450E119D-8EDB-4D0A-AB54-479909DD9FBC}" type="slidenum">
              <a:rPr lang="en-US" smtClean="0"/>
              <a:t>‹#›</a:t>
            </a:fld>
            <a:endParaRPr lang="en-US"/>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43776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246C0540-C812-4A10-A4A2-8F2918206376}" type="datetime1">
              <a:rPr lang="en-US" smtClean="0"/>
              <a:t>2/28/2020</a:t>
            </a:fld>
            <a:endParaRPr lang="en-US"/>
          </a:p>
        </p:txBody>
      </p:sp>
      <p:sp>
        <p:nvSpPr>
          <p:cNvPr id="4" name="Footer Placeholder 3"/>
          <p:cNvSpPr>
            <a:spLocks noGrp="1"/>
          </p:cNvSpPr>
          <p:nvPr>
            <p:ph type="ftr" sz="quarter" idx="11"/>
          </p:nvPr>
        </p:nvSpPr>
        <p:spPr/>
        <p:txBody>
          <a:bodyPr/>
          <a:lstStyle/>
          <a:p>
            <a:r>
              <a:rPr lang="en-US"/>
              <a:t>Prof. Dr. Harun TANRIVERMİŞ, Yrd. Doç. Dr. Yeşim ALİEFENDİOĞLU Ekonomi I 2016-2017 Güz Dönemi</a:t>
            </a:r>
          </a:p>
        </p:txBody>
      </p:sp>
      <p:sp>
        <p:nvSpPr>
          <p:cNvPr id="5" name="Slide Number Placeholder 4"/>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0046229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180DDDF-7A43-4041-A150-A5265DD17B5B}" type="datetime1">
              <a:rPr lang="en-US" smtClean="0"/>
              <a:t>2/28/2020</a:t>
            </a:fld>
            <a:endParaRPr lang="en-US"/>
          </a:p>
        </p:txBody>
      </p:sp>
      <p:sp>
        <p:nvSpPr>
          <p:cNvPr id="3" name="Footer Placeholder 2"/>
          <p:cNvSpPr>
            <a:spLocks noGrp="1"/>
          </p:cNvSpPr>
          <p:nvPr>
            <p:ph type="ftr" sz="quarter" idx="11"/>
          </p:nvPr>
        </p:nvSpPr>
        <p:spPr/>
        <p:txBody>
          <a:bodyPr/>
          <a:lstStyle/>
          <a:p>
            <a:r>
              <a:rPr lang="en-US"/>
              <a:t>Prof. Dr. Harun TANRIVERMİŞ, Yrd. Doç. Dr. Yeşim ALİEFENDİOĞLU Ekonomi I 2016-2017 Güz Dönemi</a:t>
            </a:r>
          </a:p>
        </p:txBody>
      </p:sp>
      <p:sp>
        <p:nvSpPr>
          <p:cNvPr id="4" name="Slide Number Placeholder 3"/>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4838819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tr-TR"/>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737B923B-C384-40AA-8590-01472514B94D}" type="datetime1">
              <a:rPr lang="en-US" smtClean="0"/>
              <a:t>2/28/2020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943253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tr-TR"/>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E3210B27-1C63-4458-A0DE-D05A3D5ED342}" type="datetime1">
              <a:rPr lang="en-US" smtClean="0"/>
              <a:t>2/28/2020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7582204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6" Type="http://schemas.openxmlformats.org/officeDocument/2006/relationships/theme" Target="../theme/theme2.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slideLayout" Target="../slideLayouts/slideLayout2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slideLayout" Target="../slideLayouts/slideLayout26.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30.xml"/><Relationship Id="rId2" Type="http://schemas.openxmlformats.org/officeDocument/2006/relationships/slideLayout" Target="../slideLayouts/slideLayout29.xml"/><Relationship Id="rId1" Type="http://schemas.openxmlformats.org/officeDocument/2006/relationships/slideLayout" Target="../slideLayouts/slideLayout28.xml"/><Relationship Id="rId6" Type="http://schemas.openxmlformats.org/officeDocument/2006/relationships/image" Target="../media/image2.jpeg"/><Relationship Id="rId5" Type="http://schemas.openxmlformats.org/officeDocument/2006/relationships/theme" Target="../theme/theme3.xml"/><Relationship Id="rId4"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D5BA3AE7-9ECF-44E5-AA35-A658ADA8F751}" type="datetime1">
              <a:rPr lang="en-US" smtClean="0"/>
              <a:t>2/28/2020</a:t>
            </a:fld>
            <a:endParaRPr lang="en-US"/>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r>
              <a:rPr lang="en-US"/>
              <a:t>Prof. Dr. Harun TANRIVERMİŞ, Yrd. Doç. Dr. Yeşim ALİEFENDİOĞLU Ekonomi I 2016-2017 Güz Dönemi</a:t>
            </a:r>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450E119D-8EDB-4D0A-AB54-479909DD9FBC}" type="slidenum">
              <a:rPr lang="en-US" smtClean="0"/>
              <a:t>‹#›</a:t>
            </a:fld>
            <a:endParaRPr lang="en-US"/>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63282708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89" r:id="rId12"/>
  </p:sldLayoutIdLst>
  <p:hf sldNum="0" hdr="0" dt="0"/>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39369955-C8A4-4023-9F6B-3A82C0FA9480}" type="datetime1">
              <a:rPr lang="en-US" smtClean="0"/>
              <a:t>2/28/2020</a:t>
            </a:fld>
            <a:endParaRPr lang="tr-TR"/>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r>
              <a:rPr lang="tr-TR"/>
              <a:t>Prof. Dr. Harun TANRIVERMİŞ, Yrd. Doç. Dr. Yeşim ALİEFENDİOĞLU Ekonomi I 2016-2017 Güz Dönemi</a:t>
            </a:r>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B1DEFA8C-F947-479F-BE07-76B6B3F80BF1}" type="slidenum">
              <a:rPr lang="tr-TR" smtClean="0"/>
              <a:pPr/>
              <a:t>‹#›</a:t>
            </a:fld>
            <a:endParaRPr lang="tr-TR"/>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941729721"/>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 id="2147483686" r:id="rId13"/>
    <p:sldLayoutId id="2147483687" r:id="rId14"/>
    <p:sldLayoutId id="2147483688" r:id="rId15"/>
  </p:sldLayoutIdLst>
  <p:hf sldNum="0" hdr="0" dt="0"/>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Resim 6"/>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0" y="2"/>
            <a:ext cx="9144000" cy="6856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57028069"/>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6" r:id="rId3"/>
    <p:sldLayoutId id="2147483697" r:id="rId4"/>
  </p:sldLayoutIdLst>
  <p:hf sldNum="0" hdr="0" dt="0"/>
  <p:txStyles>
    <p:titleStyle>
      <a:lvl1pPr algn="l" rtl="0" eaLnBrk="1" fontAlgn="base" hangingPunct="1">
        <a:lnSpc>
          <a:spcPct val="90000"/>
        </a:lnSpc>
        <a:spcBef>
          <a:spcPct val="0"/>
        </a:spcBef>
        <a:spcAft>
          <a:spcPct val="0"/>
        </a:spcAft>
        <a:defRPr lang="tr-TR" sz="2000" b="1" kern="1200" dirty="0">
          <a:solidFill>
            <a:srgbClr val="160093"/>
          </a:solidFill>
          <a:latin typeface="Arial"/>
          <a:ea typeface="ＭＳ Ｐゴシック" charset="0"/>
          <a:cs typeface="Arial"/>
        </a:defRPr>
      </a:lvl1pPr>
      <a:lvl2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2pPr>
      <a:lvl3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3pPr>
      <a:lvl4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4pPr>
      <a:lvl5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5pPr>
      <a:lvl6pPr marL="4572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6pPr>
      <a:lvl7pPr marL="9144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7pPr>
      <a:lvl8pPr marL="13716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8pPr>
      <a:lvl9pPr marL="18288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9pPr>
    </p:titleStyle>
    <p:bodyStyle>
      <a:lvl1pPr marL="228600" indent="-228600" algn="l" rtl="0" eaLnBrk="1" fontAlgn="base" hangingPunct="1">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1" fontAlgn="base" hangingPunct="1">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1" fontAlgn="base" hangingPunct="1">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Dikdörtgen 13"/>
          <p:cNvSpPr/>
          <p:nvPr/>
        </p:nvSpPr>
        <p:spPr>
          <a:xfrm>
            <a:off x="503198" y="1533155"/>
            <a:ext cx="8137603" cy="2357568"/>
          </a:xfrm>
          <a:prstGeom prst="rect">
            <a:avLst/>
          </a:prstGeom>
        </p:spPr>
        <p:txBody>
          <a:bodyPr wrap="square">
            <a:spAutoFit/>
          </a:bodyPr>
          <a:lstStyle/>
          <a:p>
            <a:pPr marL="0" lvl="1" algn="ctr">
              <a:spcBef>
                <a:spcPct val="20000"/>
              </a:spcBef>
              <a:buClr>
                <a:schemeClr val="accent1"/>
              </a:buClr>
            </a:pPr>
            <a:r>
              <a:rPr lang="tr-TR" sz="3200" b="1" dirty="0">
                <a:latin typeface="Arial" panose="020B0604020202020204" pitchFamily="34" charset="0"/>
                <a:cs typeface="Arial" panose="020B0604020202020204" pitchFamily="34" charset="0"/>
              </a:rPr>
              <a:t>GGY </a:t>
            </a:r>
            <a:r>
              <a:rPr lang="tr-TR" sz="3200" b="1" dirty="0" smtClean="0">
                <a:latin typeface="Arial" panose="020B0604020202020204" pitchFamily="34" charset="0"/>
                <a:cs typeface="Arial" panose="020B0604020202020204" pitchFamily="34" charset="0"/>
              </a:rPr>
              <a:t>216</a:t>
            </a:r>
            <a:endParaRPr lang="tr-TR" sz="3200" b="1" dirty="0">
              <a:latin typeface="Arial" panose="020B0604020202020204" pitchFamily="34" charset="0"/>
              <a:cs typeface="Arial" panose="020B0604020202020204" pitchFamily="34" charset="0"/>
            </a:endParaRPr>
          </a:p>
          <a:p>
            <a:pPr marL="0" lvl="1" algn="ctr">
              <a:spcBef>
                <a:spcPct val="20000"/>
              </a:spcBef>
              <a:buClr>
                <a:schemeClr val="accent1"/>
              </a:buClr>
            </a:pPr>
            <a:r>
              <a:rPr lang="tr-TR" sz="3200" b="1" dirty="0" smtClean="0">
                <a:latin typeface="Arial" panose="020B0604020202020204" pitchFamily="34" charset="0"/>
                <a:cs typeface="Arial" panose="020B0604020202020204" pitchFamily="34" charset="0"/>
              </a:rPr>
              <a:t>KADASTRO BİLGİSİ</a:t>
            </a:r>
            <a:endParaRPr lang="tr-TR" sz="3200" b="1" dirty="0">
              <a:latin typeface="Arial" panose="020B0604020202020204" pitchFamily="34" charset="0"/>
              <a:cs typeface="Arial" panose="020B0604020202020204" pitchFamily="34" charset="0"/>
            </a:endParaRPr>
          </a:p>
          <a:p>
            <a:pPr marL="0" lvl="1" algn="ctr">
              <a:spcBef>
                <a:spcPct val="20000"/>
              </a:spcBef>
              <a:buClr>
                <a:schemeClr val="accent1"/>
              </a:buClr>
            </a:pPr>
            <a:r>
              <a:rPr lang="tr-TR" sz="3200" b="1" dirty="0" smtClean="0">
                <a:latin typeface="Arial" panose="020B0604020202020204" pitchFamily="34" charset="0"/>
                <a:cs typeface="Arial" panose="020B0604020202020204" pitchFamily="34" charset="0"/>
              </a:rPr>
              <a:t>(2-2) 4</a:t>
            </a:r>
          </a:p>
          <a:p>
            <a:pPr marL="0" lvl="1" algn="ctr">
              <a:spcBef>
                <a:spcPct val="20000"/>
              </a:spcBef>
              <a:buClr>
                <a:schemeClr val="accent1"/>
              </a:buClr>
            </a:pPr>
            <a:endParaRPr lang="tr-TR" sz="3200" b="1" dirty="0">
              <a:solidFill>
                <a:schemeClr val="tx2"/>
              </a:solidFill>
              <a:latin typeface="Arial" panose="020B0604020202020204" pitchFamily="34" charset="0"/>
              <a:cs typeface="Arial" panose="020B0604020202020204" pitchFamily="34" charset="0"/>
            </a:endParaRPr>
          </a:p>
        </p:txBody>
      </p:sp>
      <p:sp>
        <p:nvSpPr>
          <p:cNvPr id="13" name="Dikdörtgen 12"/>
          <p:cNvSpPr/>
          <p:nvPr/>
        </p:nvSpPr>
        <p:spPr>
          <a:xfrm>
            <a:off x="440762" y="4393802"/>
            <a:ext cx="8479708" cy="584775"/>
          </a:xfrm>
          <a:prstGeom prst="rect">
            <a:avLst/>
          </a:prstGeom>
        </p:spPr>
        <p:txBody>
          <a:bodyPr wrap="square">
            <a:spAutoFit/>
          </a:bodyPr>
          <a:lstStyle/>
          <a:p>
            <a:pPr algn="ctr">
              <a:spcAft>
                <a:spcPts val="0"/>
              </a:spcAft>
            </a:pPr>
            <a:r>
              <a:rPr lang="tr-TR" sz="1600" b="1" dirty="0" smtClean="0">
                <a:effectLst/>
                <a:latin typeface="Arial" panose="020B0604020202020204" pitchFamily="34" charset="0"/>
                <a:ea typeface="Times New Roman" panose="02020603050405020304" pitchFamily="18" charset="0"/>
                <a:cs typeface="Arial" panose="020B0604020202020204" pitchFamily="34" charset="0"/>
              </a:rPr>
              <a:t> Dr. Orhan ERCAN</a:t>
            </a:r>
          </a:p>
          <a:p>
            <a:pPr algn="ctr">
              <a:spcAft>
                <a:spcPts val="0"/>
              </a:spcAft>
            </a:pPr>
            <a:r>
              <a:rPr lang="tr-TR" sz="1600" dirty="0" smtClean="0">
                <a:latin typeface="Arial" panose="020B0604020202020204" pitchFamily="34" charset="0"/>
                <a:ea typeface="Times New Roman" panose="02020603050405020304" pitchFamily="18" charset="0"/>
                <a:cs typeface="Arial" panose="020B0604020202020204" pitchFamily="34" charset="0"/>
              </a:rPr>
              <a:t>Ankara Üniversitesi UBF Gayrimenkul Geliştirme ve Yönetimi Bölümü </a:t>
            </a:r>
            <a:endParaRPr lang="tr-TR" sz="1600" dirty="0">
              <a:effectLst/>
              <a:latin typeface="Arial" panose="020B060402020202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197435160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p:cNvSpPr>
            <a:spLocks noGrp="1"/>
          </p:cNvSpPr>
          <p:nvPr>
            <p:ph type="title"/>
          </p:nvPr>
        </p:nvSpPr>
        <p:spPr/>
        <p:txBody>
          <a:bodyPr/>
          <a:lstStyle/>
          <a:p>
            <a:r>
              <a:rPr lang="tr-TR" dirty="0" smtClean="0"/>
              <a:t>  </a:t>
            </a:r>
            <a:endParaRPr lang="en-US" dirty="0"/>
          </a:p>
        </p:txBody>
      </p:sp>
      <p:sp>
        <p:nvSpPr>
          <p:cNvPr id="5" name="Dikdörtgen 5"/>
          <p:cNvSpPr/>
          <p:nvPr/>
        </p:nvSpPr>
        <p:spPr>
          <a:xfrm>
            <a:off x="166119" y="669468"/>
            <a:ext cx="8517837" cy="293915"/>
          </a:xfrm>
          <a:prstGeom prst="rect">
            <a:avLst/>
          </a:prstGeom>
        </p:spPr>
        <p:txBody>
          <a:bodyPr/>
          <a:lstStyle/>
          <a:p>
            <a:pPr fontAlgn="base">
              <a:lnSpc>
                <a:spcPct val="90000"/>
              </a:lnSpc>
              <a:spcBef>
                <a:spcPct val="0"/>
              </a:spcBef>
              <a:spcAft>
                <a:spcPct val="0"/>
              </a:spcAft>
            </a:pPr>
            <a:r>
              <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Kadastronun İlkeleri</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
        <p:nvSpPr>
          <p:cNvPr id="8" name="İçerik Yer Tutucusu 2"/>
          <p:cNvSpPr>
            <a:spLocks noGrp="1"/>
          </p:cNvSpPr>
          <p:nvPr>
            <p:ph idx="1"/>
          </p:nvPr>
        </p:nvSpPr>
        <p:spPr>
          <a:xfrm>
            <a:off x="503060" y="1376138"/>
            <a:ext cx="7843954" cy="4309767"/>
          </a:xfrm>
        </p:spPr>
        <p:txBody>
          <a:bodyPr anchor="t">
            <a:noAutofit/>
          </a:bodyPr>
          <a:lstStyle/>
          <a:p>
            <a:pPr marL="0" indent="0" algn="just">
              <a:lnSpc>
                <a:spcPct val="100000"/>
              </a:lnSpc>
              <a:spcBef>
                <a:spcPts val="450"/>
              </a:spcBef>
              <a:buClr>
                <a:srgbClr val="160093"/>
              </a:buClr>
              <a:buFont typeface="Courier New" panose="02070309020205020404" pitchFamily="49" charset="0"/>
              <a:buChar char="o"/>
              <a:defRPr/>
            </a:pPr>
            <a:r>
              <a:rPr lang="tr-TR" sz="1800" dirty="0"/>
              <a:t>Tescil ilkesi,-Açıklık ilkesi –Devletin sorumluluğu ilkesi –Güven ilkesi  –Nedensellik ilkesi </a:t>
            </a:r>
          </a:p>
          <a:p>
            <a:pPr marL="0" indent="0" algn="just">
              <a:lnSpc>
                <a:spcPct val="100000"/>
              </a:lnSpc>
              <a:spcBef>
                <a:spcPts val="450"/>
              </a:spcBef>
              <a:buClr>
                <a:srgbClr val="160093"/>
              </a:buClr>
              <a:buFont typeface="Courier New" panose="02070309020205020404" pitchFamily="49" charset="0"/>
              <a:buChar char="o"/>
              <a:defRPr/>
            </a:pPr>
            <a:r>
              <a:rPr lang="tr-TR" sz="1800" dirty="0"/>
              <a:t>-Tescil ilkesi: Taşınmaz mal mülkiyeti edinebilmek için tapu kütüğüne tescil zorunludur. mülkiyet tescille doğar</a:t>
            </a:r>
          </a:p>
          <a:p>
            <a:pPr marL="0" indent="0" algn="just">
              <a:lnSpc>
                <a:spcPct val="100000"/>
              </a:lnSpc>
              <a:spcBef>
                <a:spcPts val="450"/>
              </a:spcBef>
              <a:buClr>
                <a:srgbClr val="160093"/>
              </a:buClr>
              <a:buFont typeface="Courier New" panose="02070309020205020404" pitchFamily="49" charset="0"/>
              <a:buChar char="o"/>
              <a:defRPr/>
            </a:pPr>
            <a:r>
              <a:rPr lang="tr-TR" sz="1800" dirty="0"/>
              <a:t>-Açıklık ilkesi : tapu kütüğü herkese açıktır ilgisi olduğunu kanıtlayan herkes tapu kütüğüne bakabilir. Açıklık ilkesi kadastro bilgi ve belgeleri içinde aynen geçerlidir.</a:t>
            </a:r>
          </a:p>
          <a:p>
            <a:pPr marL="0" indent="0" algn="just">
              <a:lnSpc>
                <a:spcPct val="100000"/>
              </a:lnSpc>
              <a:spcBef>
                <a:spcPts val="450"/>
              </a:spcBef>
              <a:buClr>
                <a:srgbClr val="160093"/>
              </a:buClr>
              <a:buFont typeface="Courier New" panose="02070309020205020404" pitchFamily="49" charset="0"/>
              <a:buChar char="o"/>
              <a:defRPr/>
            </a:pPr>
            <a:r>
              <a:rPr lang="tr-TR" sz="1800" dirty="0"/>
              <a:t>-Devletin sorumluluğu ilkesi:Tapu sicilleri devletin koruması altındadır tapu sicil kayıtlarından doğan tüm zararlardan devlet sorumludur </a:t>
            </a:r>
          </a:p>
          <a:p>
            <a:pPr marL="0" indent="0" algn="just">
              <a:lnSpc>
                <a:spcPct val="100000"/>
              </a:lnSpc>
              <a:spcBef>
                <a:spcPts val="450"/>
              </a:spcBef>
              <a:buClr>
                <a:srgbClr val="160093"/>
              </a:buClr>
              <a:buFont typeface="Courier New" panose="02070309020205020404" pitchFamily="49" charset="0"/>
              <a:buChar char="o"/>
              <a:defRPr/>
            </a:pPr>
            <a:r>
              <a:rPr lang="tr-TR" sz="1800" dirty="0"/>
              <a:t>-Güven ilkesi:Herkes tapu sicilindeki durumun tam ve doğru olduğuna güvenir</a:t>
            </a:r>
          </a:p>
          <a:p>
            <a:pPr marL="0" indent="0" algn="just">
              <a:lnSpc>
                <a:spcPct val="100000"/>
              </a:lnSpc>
              <a:spcBef>
                <a:spcPts val="450"/>
              </a:spcBef>
              <a:buClr>
                <a:srgbClr val="160093"/>
              </a:buClr>
              <a:buFont typeface="Courier New" panose="02070309020205020404" pitchFamily="49" charset="0"/>
              <a:buChar char="o"/>
              <a:defRPr/>
            </a:pPr>
            <a:r>
              <a:rPr lang="tr-TR" sz="1800" dirty="0"/>
              <a:t>-Nedensellik ilkesi:tapu sicilindeki her türlü değişiklik bir nedene bağlıdır.( miras, satış,takas, kamulaştırma)</a:t>
            </a:r>
          </a:p>
        </p:txBody>
      </p:sp>
    </p:spTree>
    <p:extLst>
      <p:ext uri="{BB962C8B-B14F-4D97-AF65-F5344CB8AC3E}">
        <p14:creationId xmlns:p14="http://schemas.microsoft.com/office/powerpoint/2010/main" val="280396283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p:cNvSpPr>
            <a:spLocks noGrp="1"/>
          </p:cNvSpPr>
          <p:nvPr>
            <p:ph type="title"/>
          </p:nvPr>
        </p:nvSpPr>
        <p:spPr/>
        <p:txBody>
          <a:bodyPr/>
          <a:lstStyle/>
          <a:p>
            <a:r>
              <a:rPr lang="tr-TR" dirty="0" smtClean="0"/>
              <a:t>  </a:t>
            </a:r>
            <a:endParaRPr lang="en-US" dirty="0"/>
          </a:p>
        </p:txBody>
      </p:sp>
      <p:sp>
        <p:nvSpPr>
          <p:cNvPr id="5" name="Dikdörtgen 5"/>
          <p:cNvSpPr/>
          <p:nvPr/>
        </p:nvSpPr>
        <p:spPr>
          <a:xfrm>
            <a:off x="166119" y="669468"/>
            <a:ext cx="8517837" cy="293915"/>
          </a:xfrm>
          <a:prstGeom prst="rect">
            <a:avLst/>
          </a:prstGeom>
        </p:spPr>
        <p:txBody>
          <a:bodyPr/>
          <a:lstStyle/>
          <a:p>
            <a:pPr fontAlgn="base">
              <a:lnSpc>
                <a:spcPct val="90000"/>
              </a:lnSpc>
              <a:spcBef>
                <a:spcPct val="0"/>
              </a:spcBef>
              <a:spcAft>
                <a:spcPct val="0"/>
              </a:spcAft>
            </a:pPr>
            <a:r>
              <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Kadastro Üretiminde Temel Olan Esaslar:</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
        <p:nvSpPr>
          <p:cNvPr id="8" name="İçerik Yer Tutucusu 2"/>
          <p:cNvSpPr>
            <a:spLocks noGrp="1"/>
          </p:cNvSpPr>
          <p:nvPr>
            <p:ph idx="1"/>
          </p:nvPr>
        </p:nvSpPr>
        <p:spPr>
          <a:xfrm>
            <a:off x="503060" y="1376138"/>
            <a:ext cx="7843954" cy="4309767"/>
          </a:xfrm>
        </p:spPr>
        <p:txBody>
          <a:bodyPr anchor="t">
            <a:noAutofit/>
          </a:bodyPr>
          <a:lstStyle/>
          <a:p>
            <a:pPr marL="0" indent="0" algn="just">
              <a:lnSpc>
                <a:spcPct val="150000"/>
              </a:lnSpc>
              <a:spcBef>
                <a:spcPts val="450"/>
              </a:spcBef>
              <a:buClr>
                <a:srgbClr val="160093"/>
              </a:buClr>
              <a:buFont typeface="Courier New" panose="02070309020205020404" pitchFamily="49" charset="0"/>
              <a:buChar char="o"/>
              <a:defRPr/>
            </a:pPr>
            <a:r>
              <a:rPr lang="tr-TR" sz="1800" dirty="0"/>
              <a:t>-Nirengi, poligon gibi yer kontrol noktalarının tespit tesis ve hesabı</a:t>
            </a:r>
          </a:p>
          <a:p>
            <a:pPr marL="0" indent="0" algn="just">
              <a:lnSpc>
                <a:spcPct val="150000"/>
              </a:lnSpc>
              <a:spcBef>
                <a:spcPts val="450"/>
              </a:spcBef>
              <a:buClr>
                <a:srgbClr val="160093"/>
              </a:buClr>
              <a:buFont typeface="Courier New" panose="02070309020205020404" pitchFamily="49" charset="0"/>
              <a:buChar char="o"/>
              <a:defRPr/>
            </a:pPr>
            <a:r>
              <a:rPr lang="tr-TR" sz="1800" dirty="0"/>
              <a:t>-Sınırlandırma </a:t>
            </a:r>
          </a:p>
          <a:p>
            <a:pPr marL="0" indent="0" algn="just">
              <a:lnSpc>
                <a:spcPct val="150000"/>
              </a:lnSpc>
              <a:spcBef>
                <a:spcPts val="450"/>
              </a:spcBef>
              <a:buClr>
                <a:srgbClr val="160093"/>
              </a:buClr>
              <a:buFont typeface="Courier New" panose="02070309020205020404" pitchFamily="49" charset="0"/>
              <a:buChar char="o"/>
              <a:defRPr/>
            </a:pPr>
            <a:r>
              <a:rPr lang="tr-TR" sz="1800" dirty="0"/>
              <a:t>-ölçü işleri </a:t>
            </a:r>
          </a:p>
          <a:p>
            <a:pPr marL="0" indent="0" algn="just">
              <a:lnSpc>
                <a:spcPct val="150000"/>
              </a:lnSpc>
              <a:spcBef>
                <a:spcPts val="450"/>
              </a:spcBef>
              <a:buClr>
                <a:srgbClr val="160093"/>
              </a:buClr>
              <a:buFont typeface="Courier New" panose="02070309020205020404" pitchFamily="49" charset="0"/>
              <a:buChar char="o"/>
              <a:defRPr/>
            </a:pPr>
            <a:r>
              <a:rPr lang="tr-TR" sz="1800" dirty="0"/>
              <a:t>-mülkiyet belirleme (tespit)</a:t>
            </a:r>
          </a:p>
          <a:p>
            <a:pPr marL="0" indent="0" algn="just">
              <a:lnSpc>
                <a:spcPct val="150000"/>
              </a:lnSpc>
              <a:spcBef>
                <a:spcPts val="450"/>
              </a:spcBef>
              <a:buClr>
                <a:srgbClr val="160093"/>
              </a:buClr>
              <a:buFont typeface="Courier New" panose="02070309020205020404" pitchFamily="49" charset="0"/>
              <a:buChar char="o"/>
              <a:defRPr/>
            </a:pPr>
            <a:r>
              <a:rPr lang="tr-TR" sz="1800" dirty="0"/>
              <a:t>-çizim ve arşivleme</a:t>
            </a:r>
          </a:p>
          <a:p>
            <a:pPr marL="0" indent="0" algn="just">
              <a:lnSpc>
                <a:spcPct val="150000"/>
              </a:lnSpc>
              <a:spcBef>
                <a:spcPts val="450"/>
              </a:spcBef>
              <a:buClr>
                <a:srgbClr val="160093"/>
              </a:buClr>
              <a:buFont typeface="Courier New" panose="02070309020205020404" pitchFamily="49" charset="0"/>
              <a:buChar char="o"/>
              <a:defRPr/>
            </a:pPr>
            <a:endParaRPr lang="tr-TR" sz="1800" dirty="0"/>
          </a:p>
        </p:txBody>
      </p:sp>
    </p:spTree>
    <p:extLst>
      <p:ext uri="{BB962C8B-B14F-4D97-AF65-F5344CB8AC3E}">
        <p14:creationId xmlns:p14="http://schemas.microsoft.com/office/powerpoint/2010/main" val="311621700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p:cNvSpPr>
            <a:spLocks noGrp="1"/>
          </p:cNvSpPr>
          <p:nvPr>
            <p:ph type="title"/>
          </p:nvPr>
        </p:nvSpPr>
        <p:spPr/>
        <p:txBody>
          <a:bodyPr/>
          <a:lstStyle/>
          <a:p>
            <a:r>
              <a:rPr lang="tr-TR" dirty="0" smtClean="0"/>
              <a:t>  </a:t>
            </a:r>
            <a:endParaRPr lang="en-US" dirty="0"/>
          </a:p>
        </p:txBody>
      </p:sp>
      <p:sp>
        <p:nvSpPr>
          <p:cNvPr id="5" name="Dikdörtgen 5"/>
          <p:cNvSpPr/>
          <p:nvPr/>
        </p:nvSpPr>
        <p:spPr>
          <a:xfrm>
            <a:off x="166118" y="363379"/>
            <a:ext cx="8517837" cy="293915"/>
          </a:xfrm>
          <a:prstGeom prst="rect">
            <a:avLst/>
          </a:prstGeom>
        </p:spPr>
        <p:txBody>
          <a:bodyPr/>
          <a:lstStyle/>
          <a:p>
            <a:pPr fontAlgn="base">
              <a:lnSpc>
                <a:spcPct val="90000"/>
              </a:lnSpc>
              <a:spcBef>
                <a:spcPct val="0"/>
              </a:spcBef>
              <a:spcAft>
                <a:spcPct val="0"/>
              </a:spcAft>
            </a:pPr>
            <a:r>
              <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rPr>
              <a:t>Kadastro işlemleri sırasında dikkat edilmesi gereken ilkeler</a:t>
            </a:r>
          </a:p>
        </p:txBody>
      </p:sp>
      <p:sp>
        <p:nvSpPr>
          <p:cNvPr id="8" name="İçerik Yer Tutucusu 2"/>
          <p:cNvSpPr>
            <a:spLocks noGrp="1"/>
          </p:cNvSpPr>
          <p:nvPr>
            <p:ph idx="1"/>
          </p:nvPr>
        </p:nvSpPr>
        <p:spPr>
          <a:xfrm>
            <a:off x="503060" y="1376138"/>
            <a:ext cx="7843954" cy="4309767"/>
          </a:xfrm>
        </p:spPr>
        <p:txBody>
          <a:bodyPr anchor="t">
            <a:noAutofit/>
          </a:bodyPr>
          <a:lstStyle/>
          <a:p>
            <a:pPr marL="0" indent="0" algn="just">
              <a:lnSpc>
                <a:spcPct val="150000"/>
              </a:lnSpc>
              <a:spcBef>
                <a:spcPts val="450"/>
              </a:spcBef>
              <a:buClr>
                <a:srgbClr val="160093"/>
              </a:buClr>
              <a:buFont typeface="Courier New" panose="02070309020205020404" pitchFamily="49" charset="0"/>
              <a:buChar char="o"/>
              <a:defRPr/>
            </a:pPr>
            <a:r>
              <a:rPr lang="tr-TR" sz="1800" dirty="0"/>
              <a:t>(kadastro üretiminde gözetilecek esaslar)</a:t>
            </a:r>
          </a:p>
          <a:p>
            <a:pPr marL="0" indent="0" algn="just">
              <a:lnSpc>
                <a:spcPct val="150000"/>
              </a:lnSpc>
              <a:spcBef>
                <a:spcPts val="450"/>
              </a:spcBef>
              <a:buClr>
                <a:srgbClr val="160093"/>
              </a:buClr>
              <a:buFont typeface="Courier New" panose="02070309020205020404" pitchFamily="49" charset="0"/>
              <a:buChar char="o"/>
              <a:defRPr/>
            </a:pPr>
            <a:r>
              <a:rPr lang="tr-TR" sz="1800" dirty="0"/>
              <a:t>(ürünlerin elde edilmesini etkileyen faktörler)</a:t>
            </a:r>
          </a:p>
          <a:p>
            <a:pPr marL="0" indent="0" algn="just">
              <a:lnSpc>
                <a:spcPct val="150000"/>
              </a:lnSpc>
              <a:spcBef>
                <a:spcPts val="450"/>
              </a:spcBef>
              <a:buClr>
                <a:srgbClr val="160093"/>
              </a:buClr>
              <a:buFont typeface="Courier New" panose="02070309020205020404" pitchFamily="49" charset="0"/>
              <a:buChar char="o"/>
              <a:defRPr/>
            </a:pPr>
            <a:r>
              <a:rPr lang="tr-TR" sz="1800" dirty="0"/>
              <a:t>-ölçü inceliği</a:t>
            </a:r>
          </a:p>
          <a:p>
            <a:pPr marL="0" indent="0" algn="just">
              <a:lnSpc>
                <a:spcPct val="150000"/>
              </a:lnSpc>
              <a:spcBef>
                <a:spcPts val="450"/>
              </a:spcBef>
              <a:buClr>
                <a:srgbClr val="160093"/>
              </a:buClr>
              <a:buFont typeface="Courier New" panose="02070309020205020404" pitchFamily="49" charset="0"/>
              <a:buChar char="o"/>
              <a:defRPr/>
            </a:pPr>
            <a:r>
              <a:rPr lang="tr-TR" sz="1800" dirty="0"/>
              <a:t>-maliyet</a:t>
            </a:r>
          </a:p>
          <a:p>
            <a:pPr marL="0" indent="0" algn="just">
              <a:lnSpc>
                <a:spcPct val="150000"/>
              </a:lnSpc>
              <a:spcBef>
                <a:spcPts val="450"/>
              </a:spcBef>
              <a:buClr>
                <a:srgbClr val="160093"/>
              </a:buClr>
              <a:buFont typeface="Courier New" panose="02070309020205020404" pitchFamily="49" charset="0"/>
              <a:buChar char="o"/>
              <a:defRPr/>
            </a:pPr>
            <a:r>
              <a:rPr lang="tr-TR" sz="1800" dirty="0"/>
              <a:t>-Hız-süre</a:t>
            </a:r>
          </a:p>
          <a:p>
            <a:pPr marL="0" indent="0" algn="just">
              <a:lnSpc>
                <a:spcPct val="150000"/>
              </a:lnSpc>
              <a:spcBef>
                <a:spcPts val="450"/>
              </a:spcBef>
              <a:buClr>
                <a:srgbClr val="160093"/>
              </a:buClr>
              <a:buFont typeface="Courier New" panose="02070309020205020404" pitchFamily="49" charset="0"/>
              <a:buChar char="o"/>
              <a:defRPr/>
            </a:pPr>
            <a:r>
              <a:rPr lang="tr-TR" sz="1800" dirty="0"/>
              <a:t>-kapasite</a:t>
            </a:r>
          </a:p>
          <a:p>
            <a:pPr marL="0" indent="0" algn="just">
              <a:lnSpc>
                <a:spcPct val="150000"/>
              </a:lnSpc>
              <a:spcBef>
                <a:spcPts val="450"/>
              </a:spcBef>
              <a:buClr>
                <a:srgbClr val="160093"/>
              </a:buClr>
              <a:buFont typeface="Courier New" panose="02070309020205020404" pitchFamily="49" charset="0"/>
              <a:buChar char="o"/>
              <a:defRPr/>
            </a:pPr>
            <a:r>
              <a:rPr lang="tr-TR" sz="1800" dirty="0"/>
              <a:t>Ülkemizde temel düşünce en az maliyetle en çok üretimin elde edilmesidir</a:t>
            </a:r>
          </a:p>
        </p:txBody>
      </p:sp>
    </p:spTree>
    <p:extLst>
      <p:ext uri="{BB962C8B-B14F-4D97-AF65-F5344CB8AC3E}">
        <p14:creationId xmlns:p14="http://schemas.microsoft.com/office/powerpoint/2010/main" val="327565705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p:cNvSpPr>
            <a:spLocks noGrp="1"/>
          </p:cNvSpPr>
          <p:nvPr>
            <p:ph type="title"/>
          </p:nvPr>
        </p:nvSpPr>
        <p:spPr/>
        <p:txBody>
          <a:bodyPr/>
          <a:lstStyle/>
          <a:p>
            <a:r>
              <a:rPr lang="tr-TR" dirty="0" smtClean="0"/>
              <a:t>  </a:t>
            </a:r>
            <a:endParaRPr lang="en-US" dirty="0"/>
          </a:p>
        </p:txBody>
      </p:sp>
      <p:sp>
        <p:nvSpPr>
          <p:cNvPr id="5" name="Dikdörtgen 5"/>
          <p:cNvSpPr/>
          <p:nvPr/>
        </p:nvSpPr>
        <p:spPr>
          <a:xfrm>
            <a:off x="166119" y="669468"/>
            <a:ext cx="8517837" cy="293915"/>
          </a:xfrm>
          <a:prstGeom prst="rect">
            <a:avLst/>
          </a:prstGeom>
        </p:spPr>
        <p:txBody>
          <a:bodyPr/>
          <a:lstStyle/>
          <a:p>
            <a:pPr fontAlgn="base">
              <a:lnSpc>
                <a:spcPct val="90000"/>
              </a:lnSpc>
              <a:spcBef>
                <a:spcPct val="0"/>
              </a:spcBef>
              <a:spcAft>
                <a:spcPct val="0"/>
              </a:spcAft>
            </a:pPr>
            <a:r>
              <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rPr>
              <a:t>Kadastroyu tanımlayınız?</a:t>
            </a:r>
          </a:p>
        </p:txBody>
      </p:sp>
      <p:sp>
        <p:nvSpPr>
          <p:cNvPr id="8" name="İçerik Yer Tutucusu 2"/>
          <p:cNvSpPr>
            <a:spLocks noGrp="1"/>
          </p:cNvSpPr>
          <p:nvPr>
            <p:ph idx="1"/>
          </p:nvPr>
        </p:nvSpPr>
        <p:spPr>
          <a:xfrm>
            <a:off x="299258" y="1309638"/>
            <a:ext cx="8711738" cy="4309767"/>
          </a:xfrm>
        </p:spPr>
        <p:txBody>
          <a:bodyPr anchor="t">
            <a:noAutofit/>
          </a:bodyPr>
          <a:lstStyle/>
          <a:p>
            <a:pPr marL="0" indent="0" algn="just">
              <a:lnSpc>
                <a:spcPct val="150000"/>
              </a:lnSpc>
              <a:spcBef>
                <a:spcPts val="450"/>
              </a:spcBef>
              <a:buClr>
                <a:srgbClr val="160093"/>
              </a:buClr>
              <a:buFont typeface="Courier New" panose="02070309020205020404" pitchFamily="49" charset="0"/>
              <a:buChar char="o"/>
              <a:defRPr/>
            </a:pPr>
            <a:r>
              <a:rPr lang="tr-TR" sz="1500" dirty="0"/>
              <a:t>Bir ülkedeki her çeşit arazi ve mülklerin yeryüzü üzerindeki yer ve konumlarını,alanlarını,değerlerini,üzerlerindeki her tür hak ve yükümlülükleri tespit ederek plana bağlama işi,kadastro olarak tanımlanmaktadır.Kadastro başlangıçta ve Batı Avrupa ülkelerinde , taşınmaz mallardan ve özellikle tarım topraklarından adil ve düzenli vergi alınabilmesi için düzenlenmiştir. </a:t>
            </a:r>
            <a:endParaRPr lang="tr-TR" sz="1500" dirty="0" smtClean="0"/>
          </a:p>
          <a:p>
            <a:pPr marL="0" indent="0" algn="just">
              <a:lnSpc>
                <a:spcPct val="150000"/>
              </a:lnSpc>
              <a:spcBef>
                <a:spcPts val="450"/>
              </a:spcBef>
              <a:buClr>
                <a:srgbClr val="160093"/>
              </a:buClr>
              <a:buFont typeface="Courier New" panose="02070309020205020404" pitchFamily="49" charset="0"/>
              <a:buChar char="o"/>
              <a:defRPr/>
            </a:pPr>
            <a:r>
              <a:rPr lang="tr-TR" sz="1500" dirty="0" smtClean="0"/>
              <a:t>Zamanla </a:t>
            </a:r>
            <a:r>
              <a:rPr lang="tr-TR" sz="1500" dirty="0"/>
              <a:t>, taşınmazlarda mülkiyet ve sınır güvenliğinin sağlanabilmesi için bir temel araç olduğu gibi; taşınmaz mallara ilişkin bilginin toplanabilmesi ve depolanabilmesi , toprağa ilişkin her tür planlama ve projelendirme çalışmaları,hazırlanan plan ve projelerin araziye uygulanabilmesi ve taşınmaz malların adil biçimde vergilendirebilmesi için gerekli altlıktır.Kadastro terimi, Batı Avrupa ülkelerinde, taşınmaz mallar kadastrosu , taşınmaz vergi kadastrosu , sınır kadastrosu , arazi kadastrosu , parsel kadastrosu , bina kadastrosu , yer altı hatları kadastrosu biçiminde terim bağlantıları ile birlikte kullanılmaktadır. Bu terim bağlantılarından , uygulanan kadastronun amacı ve hangi tür bilgilerin kadastroda toplandığı,değerlendirildiği anlaşılır.</a:t>
            </a:r>
          </a:p>
        </p:txBody>
      </p:sp>
    </p:spTree>
    <p:extLst>
      <p:ext uri="{BB962C8B-B14F-4D97-AF65-F5344CB8AC3E}">
        <p14:creationId xmlns:p14="http://schemas.microsoft.com/office/powerpoint/2010/main" val="300128357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p:cNvSpPr>
            <a:spLocks noGrp="1"/>
          </p:cNvSpPr>
          <p:nvPr>
            <p:ph type="title"/>
          </p:nvPr>
        </p:nvSpPr>
        <p:spPr/>
        <p:txBody>
          <a:bodyPr/>
          <a:lstStyle/>
          <a:p>
            <a:r>
              <a:rPr lang="tr-TR" dirty="0" smtClean="0"/>
              <a:t>  </a:t>
            </a:r>
            <a:endParaRPr lang="en-US" dirty="0"/>
          </a:p>
        </p:txBody>
      </p:sp>
      <p:sp>
        <p:nvSpPr>
          <p:cNvPr id="5" name="Dikdörtgen 5"/>
          <p:cNvSpPr/>
          <p:nvPr/>
        </p:nvSpPr>
        <p:spPr>
          <a:xfrm>
            <a:off x="166118" y="654913"/>
            <a:ext cx="8517837" cy="293915"/>
          </a:xfrm>
          <a:prstGeom prst="rect">
            <a:avLst/>
          </a:prstGeom>
        </p:spPr>
        <p:txBody>
          <a:bodyPr/>
          <a:lstStyle/>
          <a:p>
            <a:pPr fontAlgn="base">
              <a:lnSpc>
                <a:spcPct val="90000"/>
              </a:lnSpc>
              <a:spcBef>
                <a:spcPct val="0"/>
              </a:spcBef>
              <a:spcAft>
                <a:spcPct val="0"/>
              </a:spcAft>
            </a:pPr>
            <a:r>
              <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rPr>
              <a:t>Tapu nedir?</a:t>
            </a:r>
          </a:p>
        </p:txBody>
      </p:sp>
      <p:sp>
        <p:nvSpPr>
          <p:cNvPr id="8" name="İçerik Yer Tutucusu 2"/>
          <p:cNvSpPr>
            <a:spLocks noGrp="1"/>
          </p:cNvSpPr>
          <p:nvPr>
            <p:ph idx="1"/>
          </p:nvPr>
        </p:nvSpPr>
        <p:spPr>
          <a:xfrm>
            <a:off x="503060" y="1376138"/>
            <a:ext cx="7843954" cy="4309767"/>
          </a:xfrm>
        </p:spPr>
        <p:txBody>
          <a:bodyPr anchor="t">
            <a:noAutofit/>
          </a:bodyPr>
          <a:lstStyle/>
          <a:p>
            <a:pPr marL="0" indent="0" algn="just">
              <a:lnSpc>
                <a:spcPct val="150000"/>
              </a:lnSpc>
              <a:spcBef>
                <a:spcPts val="450"/>
              </a:spcBef>
              <a:buClr>
                <a:srgbClr val="160093"/>
              </a:buClr>
              <a:buFont typeface="Courier New" panose="02070309020205020404" pitchFamily="49" charset="0"/>
              <a:buChar char="o"/>
              <a:defRPr/>
            </a:pPr>
            <a:r>
              <a:rPr lang="tr-TR" sz="1800" dirty="0"/>
              <a:t>Tarla, bağ, bahçe, arsa, daire vb. taşınmaz malların kime yada kimlere ait olduğunu gösteren devlet tarafından verilmiş belgedir</a:t>
            </a:r>
            <a:r>
              <a:rPr lang="tr-TR" sz="1800" dirty="0" smtClean="0"/>
              <a:t>.</a:t>
            </a:r>
          </a:p>
          <a:p>
            <a:pPr marL="0" indent="0" algn="just">
              <a:lnSpc>
                <a:spcPct val="150000"/>
              </a:lnSpc>
              <a:spcBef>
                <a:spcPts val="450"/>
              </a:spcBef>
              <a:buClr>
                <a:srgbClr val="160093"/>
              </a:buClr>
              <a:buFont typeface="Courier New" panose="02070309020205020404" pitchFamily="49" charset="0"/>
              <a:buChar char="o"/>
              <a:defRPr/>
            </a:pPr>
            <a:r>
              <a:rPr lang="tr-TR" sz="1800" b="1" dirty="0"/>
              <a:t>Kadastro ekibi nasıl oluşur</a:t>
            </a:r>
            <a:r>
              <a:rPr lang="tr-TR" sz="1800" b="1" dirty="0" smtClean="0"/>
              <a:t>? </a:t>
            </a:r>
          </a:p>
          <a:p>
            <a:pPr marL="0" indent="0" algn="just">
              <a:lnSpc>
                <a:spcPct val="150000"/>
              </a:lnSpc>
              <a:spcBef>
                <a:spcPts val="450"/>
              </a:spcBef>
              <a:buClr>
                <a:srgbClr val="160093"/>
              </a:buClr>
              <a:buFont typeface="Courier New" panose="02070309020205020404" pitchFamily="49" charset="0"/>
              <a:buChar char="o"/>
              <a:defRPr/>
            </a:pPr>
            <a:r>
              <a:rPr lang="tr-TR" sz="1800" dirty="0" smtClean="0"/>
              <a:t>Kadastro </a:t>
            </a:r>
            <a:r>
              <a:rPr lang="tr-TR" sz="1800" dirty="0"/>
              <a:t>çalışmalarını eylemli olarak yürütecek teknik elemanlar , kadastro teknisyenleridir. Bir kadastro çalışma alanında , hukuki ve teknik ayrımı yapılmadan , çalışmalar kadastro ekibi tarafından yürütülür. Genellikle her köy yada mahalle için bir kadastro ekibi görevlendirilir. </a:t>
            </a:r>
          </a:p>
        </p:txBody>
      </p:sp>
    </p:spTree>
    <p:extLst>
      <p:ext uri="{BB962C8B-B14F-4D97-AF65-F5344CB8AC3E}">
        <p14:creationId xmlns:p14="http://schemas.microsoft.com/office/powerpoint/2010/main" val="161563184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p:cNvSpPr>
            <a:spLocks noGrp="1"/>
          </p:cNvSpPr>
          <p:nvPr>
            <p:ph type="title"/>
          </p:nvPr>
        </p:nvSpPr>
        <p:spPr/>
        <p:txBody>
          <a:bodyPr/>
          <a:lstStyle/>
          <a:p>
            <a:r>
              <a:rPr lang="tr-TR" dirty="0" smtClean="0"/>
              <a:t>  </a:t>
            </a:r>
            <a:endParaRPr lang="en-US" dirty="0"/>
          </a:p>
        </p:txBody>
      </p:sp>
      <p:sp>
        <p:nvSpPr>
          <p:cNvPr id="5" name="Dikdörtgen 5"/>
          <p:cNvSpPr/>
          <p:nvPr/>
        </p:nvSpPr>
        <p:spPr>
          <a:xfrm>
            <a:off x="166118" y="654913"/>
            <a:ext cx="8517837" cy="293915"/>
          </a:xfrm>
          <a:prstGeom prst="rect">
            <a:avLst/>
          </a:prstGeom>
        </p:spPr>
        <p:txBody>
          <a:bodyPr/>
          <a:lstStyle/>
          <a:p>
            <a:pPr fontAlgn="base">
              <a:lnSpc>
                <a:spcPct val="90000"/>
              </a:lnSpc>
              <a:spcBef>
                <a:spcPct val="0"/>
              </a:spcBef>
              <a:spcAft>
                <a:spcPct val="0"/>
              </a:spcAft>
            </a:pPr>
            <a:r>
              <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Bir Kadastro Ekibi Kimlerden Oluşur</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
        <p:nvSpPr>
          <p:cNvPr id="8" name="İçerik Yer Tutucusu 2"/>
          <p:cNvSpPr>
            <a:spLocks noGrp="1"/>
          </p:cNvSpPr>
          <p:nvPr>
            <p:ph idx="1"/>
          </p:nvPr>
        </p:nvSpPr>
        <p:spPr>
          <a:xfrm>
            <a:off x="503059" y="1143381"/>
            <a:ext cx="7843954" cy="4675528"/>
          </a:xfrm>
        </p:spPr>
        <p:txBody>
          <a:bodyPr anchor="t">
            <a:noAutofit/>
          </a:bodyPr>
          <a:lstStyle/>
          <a:p>
            <a:pPr marL="0" indent="0" algn="just">
              <a:lnSpc>
                <a:spcPct val="150000"/>
              </a:lnSpc>
              <a:spcBef>
                <a:spcPts val="450"/>
              </a:spcBef>
              <a:buClr>
                <a:srgbClr val="160093"/>
              </a:buClr>
              <a:buFont typeface="Courier New" panose="02070309020205020404" pitchFamily="49" charset="0"/>
              <a:buChar char="o"/>
              <a:defRPr/>
            </a:pPr>
            <a:r>
              <a:rPr lang="tr-TR" sz="1800" dirty="0"/>
              <a:t>2 kadastro teknisyeni ,</a:t>
            </a:r>
          </a:p>
          <a:p>
            <a:pPr marL="0" indent="0" algn="just">
              <a:lnSpc>
                <a:spcPct val="150000"/>
              </a:lnSpc>
              <a:spcBef>
                <a:spcPts val="450"/>
              </a:spcBef>
              <a:buClr>
                <a:srgbClr val="160093"/>
              </a:buClr>
              <a:buFont typeface="Courier New" panose="02070309020205020404" pitchFamily="49" charset="0"/>
              <a:buChar char="o"/>
              <a:defRPr/>
            </a:pPr>
            <a:r>
              <a:rPr lang="tr-TR" sz="1800" dirty="0"/>
              <a:t> 1 muhtar </a:t>
            </a:r>
          </a:p>
          <a:p>
            <a:pPr marL="0" indent="0" algn="just">
              <a:lnSpc>
                <a:spcPct val="150000"/>
              </a:lnSpc>
              <a:spcBef>
                <a:spcPts val="450"/>
              </a:spcBef>
              <a:buClr>
                <a:srgbClr val="160093"/>
              </a:buClr>
              <a:buFont typeface="Courier New" panose="02070309020205020404" pitchFamily="49" charset="0"/>
              <a:buChar char="o"/>
              <a:defRPr/>
            </a:pPr>
            <a:r>
              <a:rPr lang="tr-TR" sz="1800" dirty="0"/>
              <a:t> 3 bilirkişiden oluşur.</a:t>
            </a:r>
          </a:p>
          <a:p>
            <a:pPr marL="0" indent="0" algn="just">
              <a:lnSpc>
                <a:spcPct val="150000"/>
              </a:lnSpc>
              <a:spcBef>
                <a:spcPts val="450"/>
              </a:spcBef>
              <a:buClr>
                <a:srgbClr val="160093"/>
              </a:buClr>
              <a:buFont typeface="Courier New" panose="02070309020205020404" pitchFamily="49" charset="0"/>
              <a:buChar char="o"/>
              <a:defRPr/>
            </a:pPr>
            <a:r>
              <a:rPr lang="tr-TR" sz="1800" dirty="0"/>
              <a:t>Bilirkişilerde aranan şartlar:</a:t>
            </a:r>
          </a:p>
          <a:p>
            <a:pPr marL="0" indent="0" algn="just">
              <a:lnSpc>
                <a:spcPct val="150000"/>
              </a:lnSpc>
              <a:spcBef>
                <a:spcPts val="450"/>
              </a:spcBef>
              <a:buClr>
                <a:srgbClr val="160093"/>
              </a:buClr>
              <a:buFont typeface="Courier New" panose="02070309020205020404" pitchFamily="49" charset="0"/>
              <a:buChar char="o"/>
              <a:defRPr/>
            </a:pPr>
            <a:r>
              <a:rPr lang="tr-TR" sz="1800" dirty="0"/>
              <a:t>-T.C. vatandaşı olmak</a:t>
            </a:r>
          </a:p>
          <a:p>
            <a:pPr marL="0" indent="0" algn="just">
              <a:lnSpc>
                <a:spcPct val="150000"/>
              </a:lnSpc>
              <a:spcBef>
                <a:spcPts val="450"/>
              </a:spcBef>
              <a:buClr>
                <a:srgbClr val="160093"/>
              </a:buClr>
              <a:buFont typeface="Courier New" panose="02070309020205020404" pitchFamily="49" charset="0"/>
              <a:buChar char="o"/>
              <a:defRPr/>
            </a:pPr>
            <a:r>
              <a:rPr lang="tr-TR" sz="1800" dirty="0"/>
              <a:t>-40 yaşını doldurmuş olmak</a:t>
            </a:r>
          </a:p>
          <a:p>
            <a:pPr marL="0" indent="0" algn="just">
              <a:lnSpc>
                <a:spcPct val="150000"/>
              </a:lnSpc>
              <a:spcBef>
                <a:spcPts val="450"/>
              </a:spcBef>
              <a:buClr>
                <a:srgbClr val="160093"/>
              </a:buClr>
              <a:buFont typeface="Courier New" panose="02070309020205020404" pitchFamily="49" charset="0"/>
              <a:buChar char="o"/>
              <a:defRPr/>
            </a:pPr>
            <a:r>
              <a:rPr lang="tr-TR" sz="1800" dirty="0"/>
              <a:t>-Yüz kızartıcı suçu olmamak</a:t>
            </a:r>
          </a:p>
          <a:p>
            <a:pPr marL="0" indent="0" algn="just">
              <a:lnSpc>
                <a:spcPct val="150000"/>
              </a:lnSpc>
              <a:spcBef>
                <a:spcPts val="450"/>
              </a:spcBef>
              <a:buClr>
                <a:srgbClr val="160093"/>
              </a:buClr>
              <a:buFont typeface="Courier New" panose="02070309020205020404" pitchFamily="49" charset="0"/>
              <a:buChar char="o"/>
              <a:defRPr/>
            </a:pPr>
            <a:r>
              <a:rPr lang="tr-TR" sz="1800" dirty="0"/>
              <a:t>-En az 10 yıldır o bölgede ikamet ediyor olmak</a:t>
            </a:r>
          </a:p>
          <a:p>
            <a:pPr marL="0" indent="0" algn="just">
              <a:lnSpc>
                <a:spcPct val="150000"/>
              </a:lnSpc>
              <a:spcBef>
                <a:spcPts val="450"/>
              </a:spcBef>
              <a:buClr>
                <a:srgbClr val="160093"/>
              </a:buClr>
              <a:buFont typeface="Courier New" panose="02070309020205020404" pitchFamily="49" charset="0"/>
              <a:buChar char="o"/>
              <a:defRPr/>
            </a:pPr>
            <a:r>
              <a:rPr lang="tr-TR" sz="1800" dirty="0"/>
              <a:t>-Medeni haklarını kullanabilme ehliyeti olmalı</a:t>
            </a:r>
          </a:p>
          <a:p>
            <a:pPr marL="0" indent="0" algn="just">
              <a:lnSpc>
                <a:spcPct val="150000"/>
              </a:lnSpc>
              <a:spcBef>
                <a:spcPts val="450"/>
              </a:spcBef>
              <a:buClr>
                <a:srgbClr val="160093"/>
              </a:buClr>
              <a:buFont typeface="Courier New" panose="02070309020205020404" pitchFamily="49" charset="0"/>
              <a:buChar char="o"/>
              <a:defRPr/>
            </a:pPr>
            <a:r>
              <a:rPr lang="tr-TR" sz="1800" dirty="0"/>
              <a:t>-okuma yazma biliyor olmak</a:t>
            </a:r>
          </a:p>
        </p:txBody>
      </p:sp>
    </p:spTree>
    <p:extLst>
      <p:ext uri="{BB962C8B-B14F-4D97-AF65-F5344CB8AC3E}">
        <p14:creationId xmlns:p14="http://schemas.microsoft.com/office/powerpoint/2010/main" val="209826333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p:cNvSpPr>
            <a:spLocks noGrp="1"/>
          </p:cNvSpPr>
          <p:nvPr>
            <p:ph type="title"/>
          </p:nvPr>
        </p:nvSpPr>
        <p:spPr/>
        <p:txBody>
          <a:bodyPr/>
          <a:lstStyle/>
          <a:p>
            <a:r>
              <a:rPr lang="tr-TR" dirty="0" smtClean="0"/>
              <a:t>  </a:t>
            </a:r>
            <a:endParaRPr lang="en-US" dirty="0"/>
          </a:p>
        </p:txBody>
      </p:sp>
      <p:sp>
        <p:nvSpPr>
          <p:cNvPr id="5" name="Dikdörtgen 5"/>
          <p:cNvSpPr/>
          <p:nvPr/>
        </p:nvSpPr>
        <p:spPr>
          <a:xfrm>
            <a:off x="166118" y="654913"/>
            <a:ext cx="8517837" cy="293915"/>
          </a:xfrm>
          <a:prstGeom prst="rect">
            <a:avLst/>
          </a:prstGeom>
        </p:spPr>
        <p:txBody>
          <a:bodyPr/>
          <a:lstStyle/>
          <a:p>
            <a:pPr fontAlgn="base">
              <a:lnSpc>
                <a:spcPct val="90000"/>
              </a:lnSpc>
              <a:spcBef>
                <a:spcPct val="0"/>
              </a:spcBef>
              <a:spcAft>
                <a:spcPct val="0"/>
              </a:spcAft>
            </a:pPr>
            <a:r>
              <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Kadastro Komisyonu Nasıl Kurulur </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
        <p:nvSpPr>
          <p:cNvPr id="8" name="İçerik Yer Tutucusu 2"/>
          <p:cNvSpPr>
            <a:spLocks noGrp="1"/>
          </p:cNvSpPr>
          <p:nvPr>
            <p:ph idx="1"/>
          </p:nvPr>
        </p:nvSpPr>
        <p:spPr>
          <a:xfrm>
            <a:off x="503060" y="1376138"/>
            <a:ext cx="7843954" cy="4309767"/>
          </a:xfrm>
        </p:spPr>
        <p:txBody>
          <a:bodyPr anchor="t">
            <a:noAutofit/>
          </a:bodyPr>
          <a:lstStyle/>
          <a:p>
            <a:pPr marL="0" indent="0" algn="just">
              <a:lnSpc>
                <a:spcPct val="150000"/>
              </a:lnSpc>
              <a:spcBef>
                <a:spcPts val="450"/>
              </a:spcBef>
              <a:buClr>
                <a:srgbClr val="160093"/>
              </a:buClr>
              <a:buFont typeface="Courier New" panose="02070309020205020404" pitchFamily="49" charset="0"/>
              <a:buChar char="o"/>
              <a:defRPr/>
            </a:pPr>
            <a:r>
              <a:rPr lang="tr-TR" sz="1800" dirty="0"/>
              <a:t>Kadastro komisyonu , kadastro müdürü veya Genel Müdürlüğün olumlu görüşü alınmak suretiyle müdür yardımcısının başkanlığında kadastro üyesi ve itirazın niteliğine göre kontrol mühendisi veya tasarruf kontrol memuru olmak üzere üç kişiden oluşur. Kontrol mühendisinin bulunmaması veya izinli olması durumunda komisyona fen kontrol memuru katılır.</a:t>
            </a:r>
          </a:p>
          <a:p>
            <a:pPr marL="0" indent="0" algn="just">
              <a:lnSpc>
                <a:spcPct val="150000"/>
              </a:lnSpc>
              <a:spcBef>
                <a:spcPts val="450"/>
              </a:spcBef>
              <a:buClr>
                <a:srgbClr val="160093"/>
              </a:buClr>
              <a:buFont typeface="Courier New" panose="02070309020205020404" pitchFamily="49" charset="0"/>
              <a:buChar char="o"/>
              <a:defRPr/>
            </a:pPr>
            <a:r>
              <a:rPr lang="tr-TR" sz="1800" dirty="0"/>
              <a:t>Komisyonun görevleri şunlardır:</a:t>
            </a:r>
          </a:p>
          <a:p>
            <a:pPr marL="0" indent="0" algn="just">
              <a:lnSpc>
                <a:spcPct val="150000"/>
              </a:lnSpc>
              <a:spcBef>
                <a:spcPts val="450"/>
              </a:spcBef>
              <a:buClr>
                <a:srgbClr val="160093"/>
              </a:buClr>
              <a:buFont typeface="Courier New" panose="02070309020205020404" pitchFamily="49" charset="0"/>
              <a:buChar char="o"/>
              <a:defRPr/>
            </a:pPr>
            <a:r>
              <a:rPr lang="tr-TR" sz="1800" dirty="0"/>
              <a:t>-Kadastro ekibi teknisyenleri arasında görüş ayrılığı olduğu takdirde bu ayrılığı gidermek , taşınmaza ilişkin belgelerin aynı kuvvet ve nitelikte görülmesi durumunda doğan sorunları çözmek.</a:t>
            </a:r>
          </a:p>
          <a:p>
            <a:pPr marL="0" indent="0" algn="just">
              <a:lnSpc>
                <a:spcPct val="150000"/>
              </a:lnSpc>
              <a:spcBef>
                <a:spcPts val="450"/>
              </a:spcBef>
              <a:buClr>
                <a:srgbClr val="160093"/>
              </a:buClr>
              <a:buNone/>
              <a:defRPr/>
            </a:pPr>
            <a:endParaRPr lang="tr-TR" sz="1800" dirty="0"/>
          </a:p>
        </p:txBody>
      </p:sp>
    </p:spTree>
    <p:extLst>
      <p:ext uri="{BB962C8B-B14F-4D97-AF65-F5344CB8AC3E}">
        <p14:creationId xmlns:p14="http://schemas.microsoft.com/office/powerpoint/2010/main" val="211180750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p:cNvSpPr>
            <a:spLocks noGrp="1"/>
          </p:cNvSpPr>
          <p:nvPr>
            <p:ph type="title"/>
          </p:nvPr>
        </p:nvSpPr>
        <p:spPr/>
        <p:txBody>
          <a:bodyPr/>
          <a:lstStyle/>
          <a:p>
            <a:r>
              <a:rPr lang="tr-TR" dirty="0" smtClean="0"/>
              <a:t>  </a:t>
            </a:r>
            <a:endParaRPr lang="en-US" dirty="0"/>
          </a:p>
        </p:txBody>
      </p:sp>
      <p:sp>
        <p:nvSpPr>
          <p:cNvPr id="5" name="Dikdörtgen 5"/>
          <p:cNvSpPr/>
          <p:nvPr/>
        </p:nvSpPr>
        <p:spPr>
          <a:xfrm>
            <a:off x="166118" y="654913"/>
            <a:ext cx="8517837" cy="293915"/>
          </a:xfrm>
          <a:prstGeom prst="rect">
            <a:avLst/>
          </a:prstGeom>
        </p:spPr>
        <p:txBody>
          <a:bodyPr/>
          <a:lstStyle/>
          <a:p>
            <a:pPr fontAlgn="base">
              <a:lnSpc>
                <a:spcPct val="90000"/>
              </a:lnSpc>
              <a:spcBef>
                <a:spcPct val="0"/>
              </a:spcBef>
              <a:spcAft>
                <a:spcPct val="0"/>
              </a:spcAft>
            </a:pPr>
            <a:r>
              <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Kadastro Komisyonu Nasıl Kurulur </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
        <p:nvSpPr>
          <p:cNvPr id="8" name="İçerik Yer Tutucusu 2"/>
          <p:cNvSpPr>
            <a:spLocks noGrp="1"/>
          </p:cNvSpPr>
          <p:nvPr>
            <p:ph idx="1"/>
          </p:nvPr>
        </p:nvSpPr>
        <p:spPr>
          <a:xfrm>
            <a:off x="503060" y="1376138"/>
            <a:ext cx="7843954" cy="4309767"/>
          </a:xfrm>
        </p:spPr>
        <p:txBody>
          <a:bodyPr anchor="t">
            <a:noAutofit/>
          </a:bodyPr>
          <a:lstStyle/>
          <a:p>
            <a:pPr marL="0" indent="0" algn="just">
              <a:lnSpc>
                <a:spcPct val="100000"/>
              </a:lnSpc>
              <a:spcBef>
                <a:spcPts val="450"/>
              </a:spcBef>
              <a:buClr>
                <a:srgbClr val="160093"/>
              </a:buClr>
              <a:buFont typeface="Courier New" panose="02070309020205020404" pitchFamily="49" charset="0"/>
              <a:buChar char="o"/>
              <a:defRPr/>
            </a:pPr>
            <a:r>
              <a:rPr lang="tr-TR" sz="1800" dirty="0" smtClean="0"/>
              <a:t>-</a:t>
            </a:r>
            <a:r>
              <a:rPr lang="tr-TR" sz="1800" dirty="0"/>
              <a:t>Bir kadastro çalışma alanı sınırı içinde veya bitişiğindeki taşınmaz mallardan kadastro tutanağı düzenlemeyen taşınmaz mal bulunduğu ve bu taşınmazın kadastroya tabi tutulması yönünde iddia ve istek bulunduğu takdirde düzenlenen kadastro tutanaklarının geometrik ve hukuki sorunlarını çözmek.</a:t>
            </a:r>
          </a:p>
          <a:p>
            <a:pPr marL="0" indent="0" algn="just">
              <a:lnSpc>
                <a:spcPct val="100000"/>
              </a:lnSpc>
              <a:spcBef>
                <a:spcPts val="450"/>
              </a:spcBef>
              <a:buClr>
                <a:srgbClr val="160093"/>
              </a:buClr>
              <a:buFont typeface="Courier New" panose="02070309020205020404" pitchFamily="49" charset="0"/>
              <a:buChar char="o"/>
              <a:defRPr/>
            </a:pPr>
            <a:r>
              <a:rPr lang="tr-TR" sz="1800" dirty="0"/>
              <a:t>-Kontrol elemanları ile kadastro ekibi teknisyenleri arasında , yapılan kontroller sonucu görüş ayrılığı ortaya çıktığı takdirde , bu ayrılığı gidermek.</a:t>
            </a:r>
          </a:p>
          <a:p>
            <a:pPr marL="0" indent="0" algn="just">
              <a:lnSpc>
                <a:spcPct val="100000"/>
              </a:lnSpc>
              <a:spcBef>
                <a:spcPts val="450"/>
              </a:spcBef>
              <a:buClr>
                <a:srgbClr val="160093"/>
              </a:buClr>
              <a:buFont typeface="Courier New" panose="02070309020205020404" pitchFamily="49" charset="0"/>
              <a:buChar char="o"/>
              <a:defRPr/>
            </a:pPr>
            <a:r>
              <a:rPr lang="tr-TR" sz="1800" dirty="0"/>
              <a:t>-Kadastro tespitlerinde yapılan itirazları incelemek ve komisyon tutanağına bağlamak.</a:t>
            </a:r>
          </a:p>
          <a:p>
            <a:pPr marL="0" indent="0" algn="just">
              <a:lnSpc>
                <a:spcPct val="100000"/>
              </a:lnSpc>
              <a:spcBef>
                <a:spcPts val="450"/>
              </a:spcBef>
              <a:buClr>
                <a:srgbClr val="160093"/>
              </a:buClr>
              <a:buFont typeface="Courier New" panose="02070309020205020404" pitchFamily="49" charset="0"/>
              <a:buChar char="o"/>
              <a:defRPr/>
            </a:pPr>
            <a:r>
              <a:rPr lang="tr-TR" sz="1800" dirty="0"/>
              <a:t>-Kadastro yapılan yerlerde , son beyan dönemi emlak vergisi değeri belli olmayan taşınmaz mallara değer takdir etmek.</a:t>
            </a:r>
          </a:p>
        </p:txBody>
      </p:sp>
    </p:spTree>
    <p:extLst>
      <p:ext uri="{BB962C8B-B14F-4D97-AF65-F5344CB8AC3E}">
        <p14:creationId xmlns:p14="http://schemas.microsoft.com/office/powerpoint/2010/main" val="157101000"/>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konomi">
  <a:themeElements>
    <a:clrScheme name="Gazete kağıdı">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zete kağıdı">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extLst>
    <a:ext uri="{05A4C25C-085E-4340-85A3-A5531E510DB2}">
      <thm15:themeFamily xmlns="" xmlns:thm15="http://schemas.microsoft.com/office/thememl/2012/main" name="ekonomi" id="{14396F44-94C0-4BF2-8333-266569A57D02}" vid="{03703BF9-DFA0-42C9-89F9-C03DE1C4A071}"/>
    </a:ext>
  </a:extLst>
</a:theme>
</file>

<file path=ppt/theme/theme2.xml><?xml version="1.0" encoding="utf-8"?>
<a:theme xmlns:a="http://schemas.openxmlformats.org/drawingml/2006/main" name="1_Rics">
  <a:themeElements>
    <a:clrScheme name="NewsPrint">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NewsPrint">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theme>
</file>

<file path=ppt/theme/theme3.xml><?xml version="1.0" encoding="utf-8"?>
<a:theme xmlns:a="http://schemas.openxmlformats.org/drawingml/2006/main" name="h.t.">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h.t." id="{413A7544-DC64-4FD9-B67F-E82A6B382656}" vid="{2993C0EF-C761-423D-BA24-A50FC7959470}"/>
    </a:ext>
  </a:extLst>
</a:theme>
</file>

<file path=ppt/theme/theme4.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ekonomi</Template>
  <TotalTime>12519</TotalTime>
  <Words>652</Words>
  <Application>Microsoft Office PowerPoint</Application>
  <PresentationFormat>On-screen Show (4:3)</PresentationFormat>
  <Paragraphs>61</Paragraphs>
  <Slides>9</Slides>
  <Notes>0</Notes>
  <HiddenSlides>0</HiddenSlides>
  <MMClips>0</MMClips>
  <ScaleCrop>false</ScaleCrop>
  <HeadingPairs>
    <vt:vector size="4" baseType="variant">
      <vt:variant>
        <vt:lpstr>Theme</vt:lpstr>
      </vt:variant>
      <vt:variant>
        <vt:i4>3</vt:i4>
      </vt:variant>
      <vt:variant>
        <vt:lpstr>Slide Titles</vt:lpstr>
      </vt:variant>
      <vt:variant>
        <vt:i4>9</vt:i4>
      </vt:variant>
    </vt:vector>
  </HeadingPairs>
  <TitlesOfParts>
    <vt:vector size="12" baseType="lpstr">
      <vt:lpstr>ekonomi</vt:lpstr>
      <vt:lpstr>1_Rics</vt:lpstr>
      <vt:lpstr>h.t.</vt:lpstr>
      <vt:lpstr>PowerPoint Presentation</vt:lpstr>
      <vt:lpstr>  </vt:lpstr>
      <vt:lpstr>  </vt:lpstr>
      <vt:lpstr>  </vt:lpstr>
      <vt:lpstr>  </vt:lpstr>
      <vt:lpstr>  </vt:lpstr>
      <vt:lpstr>  </vt:lpstr>
      <vt:lpstr>  </vt:lpstr>
      <vt:lpstr>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ANKARA ÜNİVERSİTESİ UYGULAMALI BİLİMLER FAKÜLTESİ GAYRİMENKUL GELİŞTİRME VE YÖNETİMİ BÖLÜMÜ</dc:title>
  <dc:creator>sibel</dc:creator>
  <cp:lastModifiedBy>sibel</cp:lastModifiedBy>
  <cp:revision>820</cp:revision>
  <cp:lastPrinted>2016-10-24T07:53:35Z</cp:lastPrinted>
  <dcterms:created xsi:type="dcterms:W3CDTF">2016-09-18T09:35:24Z</dcterms:created>
  <dcterms:modified xsi:type="dcterms:W3CDTF">2020-02-28T11:15:13Z</dcterms:modified>
</cp:coreProperties>
</file>