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2" r:id="rId4"/>
    <p:sldId id="1085" r:id="rId5"/>
    <p:sldId id="1086" r:id="rId6"/>
    <p:sldId id="1087" r:id="rId7"/>
    <p:sldId id="1088" r:id="rId8"/>
    <p:sldId id="1089" r:id="rId9"/>
    <p:sldId id="1090" r:id="rId10"/>
    <p:sldId id="1091" r:id="rId11"/>
    <p:sldId id="1092"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57" d="100"/>
          <a:sy n="57" d="100"/>
        </p:scale>
        <p:origin x="-1170"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2/28/2020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1210700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216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KADASTRO BİLGİSİ</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(2-2) 4</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 Dr. Orhan ERCAN</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Kadastronun İlkeleri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800" dirty="0"/>
              <a:t>Tescil ilkesi,-Açıklık ilkesi –Devletin sorumluluğu ilkesi –Güven ilkesi  –Nedensellik ilkesi </a:t>
            </a:r>
          </a:p>
          <a:p>
            <a:pPr marL="0" indent="0" algn="just">
              <a:lnSpc>
                <a:spcPct val="100000"/>
              </a:lnSpc>
              <a:spcBef>
                <a:spcPts val="450"/>
              </a:spcBef>
              <a:buClr>
                <a:srgbClr val="160093"/>
              </a:buClr>
              <a:buFont typeface="Courier New" panose="02070309020205020404" pitchFamily="49" charset="0"/>
              <a:buChar char="o"/>
              <a:defRPr/>
            </a:pPr>
            <a:r>
              <a:rPr lang="tr-TR" sz="1800" dirty="0"/>
              <a:t>-Tescil ilkesi: Taşınmaz mal mülkiyeti edinebilmek için tapu kütüğüne tescil zorunludur. mülkiyet tescille doğar</a:t>
            </a:r>
          </a:p>
          <a:p>
            <a:pPr marL="0" indent="0" algn="just">
              <a:lnSpc>
                <a:spcPct val="100000"/>
              </a:lnSpc>
              <a:spcBef>
                <a:spcPts val="450"/>
              </a:spcBef>
              <a:buClr>
                <a:srgbClr val="160093"/>
              </a:buClr>
              <a:buFont typeface="Courier New" panose="02070309020205020404" pitchFamily="49" charset="0"/>
              <a:buChar char="o"/>
              <a:defRPr/>
            </a:pPr>
            <a:r>
              <a:rPr lang="tr-TR" sz="1800" dirty="0"/>
              <a:t>-Açıklık ilkesi : tapu kütüğü herkese açıktır ilgisi olduğunu kanıtlayan herkes tapu kütüğüne bakabilir. Açıklık ilkesi kadastro bilgi ve belgeleri içinde aynen geçerlidir.</a:t>
            </a:r>
          </a:p>
          <a:p>
            <a:pPr marL="0" indent="0" algn="just">
              <a:lnSpc>
                <a:spcPct val="100000"/>
              </a:lnSpc>
              <a:spcBef>
                <a:spcPts val="450"/>
              </a:spcBef>
              <a:buClr>
                <a:srgbClr val="160093"/>
              </a:buClr>
              <a:buFont typeface="Courier New" panose="02070309020205020404" pitchFamily="49" charset="0"/>
              <a:buChar char="o"/>
              <a:defRPr/>
            </a:pPr>
            <a:r>
              <a:rPr lang="tr-TR" sz="1800" dirty="0"/>
              <a:t>-Devletin sorumluluğu ilkesi:Tapu sicilleri devletin koruması altındadır tapu sicil kayıtlarından doğan tüm zararlardan devlet sorumludur </a:t>
            </a:r>
          </a:p>
          <a:p>
            <a:pPr marL="0" indent="0" algn="just">
              <a:lnSpc>
                <a:spcPct val="100000"/>
              </a:lnSpc>
              <a:spcBef>
                <a:spcPts val="450"/>
              </a:spcBef>
              <a:buClr>
                <a:srgbClr val="160093"/>
              </a:buClr>
              <a:buFont typeface="Courier New" panose="02070309020205020404" pitchFamily="49" charset="0"/>
              <a:buChar char="o"/>
              <a:defRPr/>
            </a:pPr>
            <a:r>
              <a:rPr lang="tr-TR" sz="1800" dirty="0"/>
              <a:t>-Güven ilkesi:Herkes tapu sicilindeki durumun tam ve doğru olduğuna güvenir</a:t>
            </a:r>
          </a:p>
          <a:p>
            <a:pPr marL="0" indent="0" algn="just">
              <a:lnSpc>
                <a:spcPct val="100000"/>
              </a:lnSpc>
              <a:spcBef>
                <a:spcPts val="450"/>
              </a:spcBef>
              <a:buClr>
                <a:srgbClr val="160093"/>
              </a:buClr>
              <a:buFont typeface="Courier New" panose="02070309020205020404" pitchFamily="49" charset="0"/>
              <a:buChar char="o"/>
              <a:defRPr/>
            </a:pPr>
            <a:r>
              <a:rPr lang="tr-TR" sz="1800" dirty="0"/>
              <a:t>-Nedensellik ilkesi:tapu sicilindeki her türlü değişiklik bir nedene bağlıdır.( miras, satış,takas, kamulaştırma)</a:t>
            </a:r>
          </a:p>
        </p:txBody>
      </p:sp>
    </p:spTree>
    <p:extLst>
      <p:ext uri="{BB962C8B-B14F-4D97-AF65-F5344CB8AC3E}">
        <p14:creationId xmlns:p14="http://schemas.microsoft.com/office/powerpoint/2010/main" val="2803962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Üretiminde Temel Olan Esaslar: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-Nirengi, poligon gibi yer kontrol noktalarının tespit tesis ve hesabı</a:t>
            </a:r>
          </a:p>
          <a:p>
            <a:pPr marL="0" indent="0" algn="just">
              <a:lnSpc>
                <a:spcPct val="150000"/>
              </a:lnSpc>
              <a:spcBef>
                <a:spcPts val="450"/>
              </a:spcBef>
              <a:buClr>
                <a:srgbClr val="160093"/>
              </a:buClr>
              <a:buFont typeface="Courier New" panose="02070309020205020404" pitchFamily="49" charset="0"/>
              <a:buChar char="o"/>
              <a:defRPr/>
            </a:pPr>
            <a:r>
              <a:rPr lang="tr-TR" sz="1800" dirty="0"/>
              <a:t>-Sınırlandırma </a:t>
            </a:r>
          </a:p>
          <a:p>
            <a:pPr marL="0" indent="0" algn="just">
              <a:lnSpc>
                <a:spcPct val="150000"/>
              </a:lnSpc>
              <a:spcBef>
                <a:spcPts val="450"/>
              </a:spcBef>
              <a:buClr>
                <a:srgbClr val="160093"/>
              </a:buClr>
              <a:buFont typeface="Courier New" panose="02070309020205020404" pitchFamily="49" charset="0"/>
              <a:buChar char="o"/>
              <a:defRPr/>
            </a:pPr>
            <a:r>
              <a:rPr lang="tr-TR" sz="1800" dirty="0"/>
              <a:t>-ölçü işleri </a:t>
            </a:r>
          </a:p>
          <a:p>
            <a:pPr marL="0" indent="0" algn="just">
              <a:lnSpc>
                <a:spcPct val="150000"/>
              </a:lnSpc>
              <a:spcBef>
                <a:spcPts val="450"/>
              </a:spcBef>
              <a:buClr>
                <a:srgbClr val="160093"/>
              </a:buClr>
              <a:buFont typeface="Courier New" panose="02070309020205020404" pitchFamily="49" charset="0"/>
              <a:buChar char="o"/>
              <a:defRPr/>
            </a:pPr>
            <a:r>
              <a:rPr lang="tr-TR" sz="1800" dirty="0"/>
              <a:t>-mülkiyet belirleme (tespit)</a:t>
            </a:r>
          </a:p>
          <a:p>
            <a:pPr marL="0" indent="0" algn="just">
              <a:lnSpc>
                <a:spcPct val="150000"/>
              </a:lnSpc>
              <a:spcBef>
                <a:spcPts val="450"/>
              </a:spcBef>
              <a:buClr>
                <a:srgbClr val="160093"/>
              </a:buClr>
              <a:buFont typeface="Courier New" panose="02070309020205020404" pitchFamily="49" charset="0"/>
              <a:buChar char="o"/>
              <a:defRPr/>
            </a:pPr>
            <a:r>
              <a:rPr lang="tr-TR" sz="1800" dirty="0"/>
              <a:t>-çizim ve arşivleme</a:t>
            </a:r>
          </a:p>
          <a:p>
            <a:pPr marL="0" indent="0" algn="just">
              <a:lnSpc>
                <a:spcPct val="150000"/>
              </a:lnSpc>
              <a:spcBef>
                <a:spcPts val="450"/>
              </a:spcBef>
              <a:buClr>
                <a:srgbClr val="160093"/>
              </a:buClr>
              <a:buFont typeface="Courier New" panose="02070309020205020404" pitchFamily="49" charset="0"/>
              <a:buChar char="o"/>
              <a:defRPr/>
            </a:pPr>
            <a:endParaRPr lang="tr-TR" sz="1800" dirty="0"/>
          </a:p>
        </p:txBody>
      </p:sp>
    </p:spTree>
    <p:extLst>
      <p:ext uri="{BB962C8B-B14F-4D97-AF65-F5344CB8AC3E}">
        <p14:creationId xmlns:p14="http://schemas.microsoft.com/office/powerpoint/2010/main" val="31162170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8" y="363379"/>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işlemleri sırasında dikkat edilmesi gereken ilkeler</a:t>
            </a: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(kadastro üretiminde gözetilecek esaslar)</a:t>
            </a:r>
          </a:p>
          <a:p>
            <a:pPr marL="0" indent="0" algn="just">
              <a:lnSpc>
                <a:spcPct val="150000"/>
              </a:lnSpc>
              <a:spcBef>
                <a:spcPts val="450"/>
              </a:spcBef>
              <a:buClr>
                <a:srgbClr val="160093"/>
              </a:buClr>
              <a:buFont typeface="Courier New" panose="02070309020205020404" pitchFamily="49" charset="0"/>
              <a:buChar char="o"/>
              <a:defRPr/>
            </a:pPr>
            <a:r>
              <a:rPr lang="tr-TR" sz="1800" dirty="0"/>
              <a:t>(ürünlerin elde edilmesini etkileyen faktörler)</a:t>
            </a:r>
          </a:p>
          <a:p>
            <a:pPr marL="0" indent="0" algn="just">
              <a:lnSpc>
                <a:spcPct val="150000"/>
              </a:lnSpc>
              <a:spcBef>
                <a:spcPts val="450"/>
              </a:spcBef>
              <a:buClr>
                <a:srgbClr val="160093"/>
              </a:buClr>
              <a:buFont typeface="Courier New" panose="02070309020205020404" pitchFamily="49" charset="0"/>
              <a:buChar char="o"/>
              <a:defRPr/>
            </a:pPr>
            <a:r>
              <a:rPr lang="tr-TR" sz="1800" dirty="0"/>
              <a:t>-ölçü inceliği</a:t>
            </a:r>
          </a:p>
          <a:p>
            <a:pPr marL="0" indent="0" algn="just">
              <a:lnSpc>
                <a:spcPct val="150000"/>
              </a:lnSpc>
              <a:spcBef>
                <a:spcPts val="450"/>
              </a:spcBef>
              <a:buClr>
                <a:srgbClr val="160093"/>
              </a:buClr>
              <a:buFont typeface="Courier New" panose="02070309020205020404" pitchFamily="49" charset="0"/>
              <a:buChar char="o"/>
              <a:defRPr/>
            </a:pPr>
            <a:r>
              <a:rPr lang="tr-TR" sz="1800" dirty="0"/>
              <a:t>-maliyet</a:t>
            </a:r>
          </a:p>
          <a:p>
            <a:pPr marL="0" indent="0" algn="just">
              <a:lnSpc>
                <a:spcPct val="150000"/>
              </a:lnSpc>
              <a:spcBef>
                <a:spcPts val="450"/>
              </a:spcBef>
              <a:buClr>
                <a:srgbClr val="160093"/>
              </a:buClr>
              <a:buFont typeface="Courier New" panose="02070309020205020404" pitchFamily="49" charset="0"/>
              <a:buChar char="o"/>
              <a:defRPr/>
            </a:pPr>
            <a:r>
              <a:rPr lang="tr-TR" sz="1800" dirty="0"/>
              <a:t>-Hız-süre</a:t>
            </a:r>
          </a:p>
          <a:p>
            <a:pPr marL="0" indent="0" algn="just">
              <a:lnSpc>
                <a:spcPct val="150000"/>
              </a:lnSpc>
              <a:spcBef>
                <a:spcPts val="450"/>
              </a:spcBef>
              <a:buClr>
                <a:srgbClr val="160093"/>
              </a:buClr>
              <a:buFont typeface="Courier New" panose="02070309020205020404" pitchFamily="49" charset="0"/>
              <a:buChar char="o"/>
              <a:defRPr/>
            </a:pPr>
            <a:r>
              <a:rPr lang="tr-TR" sz="1800" dirty="0"/>
              <a:t>-kapasite</a:t>
            </a:r>
          </a:p>
          <a:p>
            <a:pPr marL="0" indent="0" algn="just">
              <a:lnSpc>
                <a:spcPct val="150000"/>
              </a:lnSpc>
              <a:spcBef>
                <a:spcPts val="450"/>
              </a:spcBef>
              <a:buClr>
                <a:srgbClr val="160093"/>
              </a:buClr>
              <a:buFont typeface="Courier New" panose="02070309020205020404" pitchFamily="49" charset="0"/>
              <a:buChar char="o"/>
              <a:defRPr/>
            </a:pPr>
            <a:r>
              <a:rPr lang="tr-TR" sz="1800" dirty="0"/>
              <a:t>Ülkemizde temel düşünce en az maliyetle en çok üretimin elde edilmesidir</a:t>
            </a:r>
          </a:p>
        </p:txBody>
      </p:sp>
    </p:spTree>
    <p:extLst>
      <p:ext uri="{BB962C8B-B14F-4D97-AF65-F5344CB8AC3E}">
        <p14:creationId xmlns:p14="http://schemas.microsoft.com/office/powerpoint/2010/main" val="32756570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Kadastroyu tanımlayınız?</a:t>
            </a:r>
          </a:p>
        </p:txBody>
      </p:sp>
      <p:sp>
        <p:nvSpPr>
          <p:cNvPr id="8" name="İçerik Yer Tutucusu 2"/>
          <p:cNvSpPr>
            <a:spLocks noGrp="1"/>
          </p:cNvSpPr>
          <p:nvPr>
            <p:ph idx="1"/>
          </p:nvPr>
        </p:nvSpPr>
        <p:spPr>
          <a:xfrm>
            <a:off x="299258" y="1309638"/>
            <a:ext cx="8711738"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500" dirty="0"/>
              <a:t>Bir ülkedeki her çeşit arazi ve mülklerin yeryüzü üzerindeki yer ve konumlarını,alanlarını,değerlerini,üzerlerindeki her tür hak ve yükümlülükleri tespit ederek plana bağlama işi,kadastro olarak tanımlanmaktadır.Kadastro başlangıçta ve Batı Avrupa ülkelerinde , taşınmaz mallardan ve özellikle tarım topraklarından adil ve düzenli vergi alınabilmesi için düzenlenmiştir. </a:t>
            </a:r>
            <a:endParaRPr lang="tr-TR" sz="1500" dirty="0" smtClean="0"/>
          </a:p>
          <a:p>
            <a:pPr marL="0" indent="0" algn="just">
              <a:lnSpc>
                <a:spcPct val="150000"/>
              </a:lnSpc>
              <a:spcBef>
                <a:spcPts val="450"/>
              </a:spcBef>
              <a:buClr>
                <a:srgbClr val="160093"/>
              </a:buClr>
              <a:buFont typeface="Courier New" panose="02070309020205020404" pitchFamily="49" charset="0"/>
              <a:buChar char="o"/>
              <a:defRPr/>
            </a:pPr>
            <a:r>
              <a:rPr lang="tr-TR" sz="1500" dirty="0" smtClean="0"/>
              <a:t>Zamanla </a:t>
            </a:r>
            <a:r>
              <a:rPr lang="tr-TR" sz="1500" dirty="0"/>
              <a:t>, taşınmazlarda mülkiyet ve sınır güvenliğinin sağlanabilmesi için bir temel araç olduğu gibi; taşınmaz mallara ilişkin bilginin toplanabilmesi ve depolanabilmesi , toprağa ilişkin her tür planlama ve projelendirme çalışmaları,hazırlanan plan ve projelerin araziye uygulanabilmesi ve taşınmaz malların adil biçimde vergilendirebilmesi için gerekli altlıktır.Kadastro terimi, Batı Avrupa ülkelerinde, taşınmaz mallar kadastrosu , taşınmaz vergi kadastrosu , sınır kadastrosu , arazi kadastrosu , parsel kadastrosu , bina kadastrosu , yer altı hatları kadastrosu biçiminde terim bağlantıları ile birlikte kullanılmaktadır. Bu terim bağlantılarından , uygulanan kadastronun amacı ve hangi tür bilgilerin kadastroda toplandığı,değerlendirildiği anlaşılır.</a:t>
            </a:r>
          </a:p>
        </p:txBody>
      </p:sp>
    </p:spTree>
    <p:extLst>
      <p:ext uri="{BB962C8B-B14F-4D97-AF65-F5344CB8AC3E}">
        <p14:creationId xmlns:p14="http://schemas.microsoft.com/office/powerpoint/2010/main" val="30012835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8" y="654913"/>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Tapu nedir?</a:t>
            </a: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Tarla, bağ, bahçe, arsa, daire vb. taşınmaz malların kime yada kimlere ait olduğunu gösteren devlet tarafından verilmiş belgedir</a:t>
            </a:r>
            <a:r>
              <a:rPr lang="tr-TR" sz="1800" dirty="0" smtClean="0"/>
              <a:t>.</a:t>
            </a:r>
          </a:p>
          <a:p>
            <a:pPr marL="0" indent="0" algn="just">
              <a:lnSpc>
                <a:spcPct val="150000"/>
              </a:lnSpc>
              <a:spcBef>
                <a:spcPts val="450"/>
              </a:spcBef>
              <a:buClr>
                <a:srgbClr val="160093"/>
              </a:buClr>
              <a:buFont typeface="Courier New" panose="02070309020205020404" pitchFamily="49" charset="0"/>
              <a:buChar char="o"/>
              <a:defRPr/>
            </a:pPr>
            <a:r>
              <a:rPr lang="tr-TR" sz="1800" b="1" dirty="0"/>
              <a:t>Kadastro ekibi nasıl oluşur</a:t>
            </a:r>
            <a:r>
              <a:rPr lang="tr-TR" sz="1800" b="1" dirty="0" smtClean="0"/>
              <a:t>? </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Kadastro </a:t>
            </a:r>
            <a:r>
              <a:rPr lang="tr-TR" sz="1800" dirty="0"/>
              <a:t>çalışmalarını eylemli olarak yürütecek teknik elemanlar , kadastro teknisyenleridir. Bir kadastro çalışma alanında , hukuki ve teknik ayrımı yapılmadan , çalışmalar kadastro ekibi tarafından yürütülür. Genellikle her köy yada mahalle için bir kadastro ekibi görevlendirilir. </a:t>
            </a:r>
          </a:p>
        </p:txBody>
      </p:sp>
    </p:spTree>
    <p:extLst>
      <p:ext uri="{BB962C8B-B14F-4D97-AF65-F5344CB8AC3E}">
        <p14:creationId xmlns:p14="http://schemas.microsoft.com/office/powerpoint/2010/main" val="16156318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8" y="654913"/>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Bir Kadastro Ekibi Kimlerden Oluşur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59" y="1143381"/>
            <a:ext cx="7843954" cy="4675528"/>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2 kadastro teknisyeni ,</a:t>
            </a:r>
          </a:p>
          <a:p>
            <a:pPr marL="0" indent="0" algn="just">
              <a:lnSpc>
                <a:spcPct val="150000"/>
              </a:lnSpc>
              <a:spcBef>
                <a:spcPts val="450"/>
              </a:spcBef>
              <a:buClr>
                <a:srgbClr val="160093"/>
              </a:buClr>
              <a:buFont typeface="Courier New" panose="02070309020205020404" pitchFamily="49" charset="0"/>
              <a:buChar char="o"/>
              <a:defRPr/>
            </a:pPr>
            <a:r>
              <a:rPr lang="tr-TR" sz="1800" dirty="0"/>
              <a:t> 1 muhtar </a:t>
            </a:r>
          </a:p>
          <a:p>
            <a:pPr marL="0" indent="0" algn="just">
              <a:lnSpc>
                <a:spcPct val="150000"/>
              </a:lnSpc>
              <a:spcBef>
                <a:spcPts val="450"/>
              </a:spcBef>
              <a:buClr>
                <a:srgbClr val="160093"/>
              </a:buClr>
              <a:buFont typeface="Courier New" panose="02070309020205020404" pitchFamily="49" charset="0"/>
              <a:buChar char="o"/>
              <a:defRPr/>
            </a:pPr>
            <a:r>
              <a:rPr lang="tr-TR" sz="1800" dirty="0"/>
              <a:t> 3 bilirkişiden oluşur.</a:t>
            </a:r>
          </a:p>
          <a:p>
            <a:pPr marL="0" indent="0" algn="just">
              <a:lnSpc>
                <a:spcPct val="150000"/>
              </a:lnSpc>
              <a:spcBef>
                <a:spcPts val="450"/>
              </a:spcBef>
              <a:buClr>
                <a:srgbClr val="160093"/>
              </a:buClr>
              <a:buFont typeface="Courier New" panose="02070309020205020404" pitchFamily="49" charset="0"/>
              <a:buChar char="o"/>
              <a:defRPr/>
            </a:pPr>
            <a:r>
              <a:rPr lang="tr-TR" sz="1800" dirty="0"/>
              <a:t>Bilirkişilerde aranan şartlar:</a:t>
            </a:r>
          </a:p>
          <a:p>
            <a:pPr marL="0" indent="0" algn="just">
              <a:lnSpc>
                <a:spcPct val="150000"/>
              </a:lnSpc>
              <a:spcBef>
                <a:spcPts val="450"/>
              </a:spcBef>
              <a:buClr>
                <a:srgbClr val="160093"/>
              </a:buClr>
              <a:buFont typeface="Courier New" panose="02070309020205020404" pitchFamily="49" charset="0"/>
              <a:buChar char="o"/>
              <a:defRPr/>
            </a:pPr>
            <a:r>
              <a:rPr lang="tr-TR" sz="1800" dirty="0"/>
              <a:t>-T.C. vatandaşı olmak</a:t>
            </a:r>
          </a:p>
          <a:p>
            <a:pPr marL="0" indent="0" algn="just">
              <a:lnSpc>
                <a:spcPct val="150000"/>
              </a:lnSpc>
              <a:spcBef>
                <a:spcPts val="450"/>
              </a:spcBef>
              <a:buClr>
                <a:srgbClr val="160093"/>
              </a:buClr>
              <a:buFont typeface="Courier New" panose="02070309020205020404" pitchFamily="49" charset="0"/>
              <a:buChar char="o"/>
              <a:defRPr/>
            </a:pPr>
            <a:r>
              <a:rPr lang="tr-TR" sz="1800" dirty="0"/>
              <a:t>-40 yaşını doldurmuş olmak</a:t>
            </a:r>
          </a:p>
          <a:p>
            <a:pPr marL="0" indent="0" algn="just">
              <a:lnSpc>
                <a:spcPct val="150000"/>
              </a:lnSpc>
              <a:spcBef>
                <a:spcPts val="450"/>
              </a:spcBef>
              <a:buClr>
                <a:srgbClr val="160093"/>
              </a:buClr>
              <a:buFont typeface="Courier New" panose="02070309020205020404" pitchFamily="49" charset="0"/>
              <a:buChar char="o"/>
              <a:defRPr/>
            </a:pPr>
            <a:r>
              <a:rPr lang="tr-TR" sz="1800" dirty="0"/>
              <a:t>-Yüz kızartıcı suçu olmamak</a:t>
            </a:r>
          </a:p>
          <a:p>
            <a:pPr marL="0" indent="0" algn="just">
              <a:lnSpc>
                <a:spcPct val="150000"/>
              </a:lnSpc>
              <a:spcBef>
                <a:spcPts val="450"/>
              </a:spcBef>
              <a:buClr>
                <a:srgbClr val="160093"/>
              </a:buClr>
              <a:buFont typeface="Courier New" panose="02070309020205020404" pitchFamily="49" charset="0"/>
              <a:buChar char="o"/>
              <a:defRPr/>
            </a:pPr>
            <a:r>
              <a:rPr lang="tr-TR" sz="1800" dirty="0"/>
              <a:t>-En az 10 yıldır o bölgede ikamet ediyor olmak</a:t>
            </a:r>
          </a:p>
          <a:p>
            <a:pPr marL="0" indent="0" algn="just">
              <a:lnSpc>
                <a:spcPct val="150000"/>
              </a:lnSpc>
              <a:spcBef>
                <a:spcPts val="450"/>
              </a:spcBef>
              <a:buClr>
                <a:srgbClr val="160093"/>
              </a:buClr>
              <a:buFont typeface="Courier New" panose="02070309020205020404" pitchFamily="49" charset="0"/>
              <a:buChar char="o"/>
              <a:defRPr/>
            </a:pPr>
            <a:r>
              <a:rPr lang="tr-TR" sz="1800" dirty="0"/>
              <a:t>-Medeni haklarını kullanabilme ehliyeti olmalı</a:t>
            </a:r>
          </a:p>
          <a:p>
            <a:pPr marL="0" indent="0" algn="just">
              <a:lnSpc>
                <a:spcPct val="150000"/>
              </a:lnSpc>
              <a:spcBef>
                <a:spcPts val="450"/>
              </a:spcBef>
              <a:buClr>
                <a:srgbClr val="160093"/>
              </a:buClr>
              <a:buFont typeface="Courier New" panose="02070309020205020404" pitchFamily="49" charset="0"/>
              <a:buChar char="o"/>
              <a:defRPr/>
            </a:pPr>
            <a:r>
              <a:rPr lang="tr-TR" sz="1800" dirty="0"/>
              <a:t>-okuma yazma biliyor olmak</a:t>
            </a:r>
          </a:p>
        </p:txBody>
      </p:sp>
    </p:spTree>
    <p:extLst>
      <p:ext uri="{BB962C8B-B14F-4D97-AF65-F5344CB8AC3E}">
        <p14:creationId xmlns:p14="http://schemas.microsoft.com/office/powerpoint/2010/main" val="20982633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8" y="654913"/>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Komisyonu Nasıl Kurulur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Kadastro komisyonu , kadastro müdürü veya Genel Müdürlüğün olumlu görüşü alınmak suretiyle müdür yardımcısının başkanlığında kadastro üyesi ve itirazın niteliğine göre kontrol mühendisi veya tasarruf kontrol memuru olmak üzere üç kişiden oluşur. Kontrol mühendisinin bulunmaması veya izinli olması durumunda komisyona fen kontrol memuru katılır.</a:t>
            </a:r>
          </a:p>
          <a:p>
            <a:pPr marL="0" indent="0" algn="just">
              <a:lnSpc>
                <a:spcPct val="150000"/>
              </a:lnSpc>
              <a:spcBef>
                <a:spcPts val="450"/>
              </a:spcBef>
              <a:buClr>
                <a:srgbClr val="160093"/>
              </a:buClr>
              <a:buFont typeface="Courier New" panose="02070309020205020404" pitchFamily="49" charset="0"/>
              <a:buChar char="o"/>
              <a:defRPr/>
            </a:pPr>
            <a:r>
              <a:rPr lang="tr-TR" sz="1800" dirty="0"/>
              <a:t>Komisyonun görevleri şunlardır:</a:t>
            </a:r>
          </a:p>
          <a:p>
            <a:pPr marL="0" indent="0" algn="just">
              <a:lnSpc>
                <a:spcPct val="150000"/>
              </a:lnSpc>
              <a:spcBef>
                <a:spcPts val="450"/>
              </a:spcBef>
              <a:buClr>
                <a:srgbClr val="160093"/>
              </a:buClr>
              <a:buFont typeface="Courier New" panose="02070309020205020404" pitchFamily="49" charset="0"/>
              <a:buChar char="o"/>
              <a:defRPr/>
            </a:pPr>
            <a:r>
              <a:rPr lang="tr-TR" sz="1800" dirty="0"/>
              <a:t>-Kadastro ekibi teknisyenleri arasında görüş ayrılığı olduğu takdirde bu ayrılığı gidermek , taşınmaza ilişkin belgelerin aynı kuvvet ve nitelikte görülmesi durumunda doğan sorunları çözmek.</a:t>
            </a:r>
          </a:p>
          <a:p>
            <a:pPr marL="0" indent="0" algn="just">
              <a:lnSpc>
                <a:spcPct val="150000"/>
              </a:lnSpc>
              <a:spcBef>
                <a:spcPts val="450"/>
              </a:spcBef>
              <a:buClr>
                <a:srgbClr val="160093"/>
              </a:buClr>
              <a:buNone/>
              <a:defRPr/>
            </a:pPr>
            <a:endParaRPr lang="tr-TR" sz="1800" dirty="0"/>
          </a:p>
        </p:txBody>
      </p:sp>
    </p:spTree>
    <p:extLst>
      <p:ext uri="{BB962C8B-B14F-4D97-AF65-F5344CB8AC3E}">
        <p14:creationId xmlns:p14="http://schemas.microsoft.com/office/powerpoint/2010/main" val="21118075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8" y="654913"/>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Komisyonu Nasıl Kurulur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800" dirty="0" smtClean="0"/>
              <a:t>-</a:t>
            </a:r>
            <a:r>
              <a:rPr lang="tr-TR" sz="1800" dirty="0"/>
              <a:t>Bir kadastro çalışma alanı sınırı içinde veya bitişiğindeki taşınmaz mallardan kadastro tutanağı düzenlemeyen taşınmaz mal bulunduğu ve bu taşınmazın kadastroya tabi tutulması yönünde iddia ve istek bulunduğu takdirde düzenlenen kadastro tutanaklarının geometrik ve hukuki sorunlarını çözmek.</a:t>
            </a:r>
          </a:p>
          <a:p>
            <a:pPr marL="0" indent="0" algn="just">
              <a:lnSpc>
                <a:spcPct val="100000"/>
              </a:lnSpc>
              <a:spcBef>
                <a:spcPts val="450"/>
              </a:spcBef>
              <a:buClr>
                <a:srgbClr val="160093"/>
              </a:buClr>
              <a:buFont typeface="Courier New" panose="02070309020205020404" pitchFamily="49" charset="0"/>
              <a:buChar char="o"/>
              <a:defRPr/>
            </a:pPr>
            <a:r>
              <a:rPr lang="tr-TR" sz="1800" dirty="0"/>
              <a:t>-Kontrol elemanları ile kadastro ekibi teknisyenleri arasında , yapılan kontroller sonucu görüş ayrılığı ortaya çıktığı takdirde , bu ayrılığı gidermek.</a:t>
            </a:r>
          </a:p>
          <a:p>
            <a:pPr marL="0" indent="0" algn="just">
              <a:lnSpc>
                <a:spcPct val="100000"/>
              </a:lnSpc>
              <a:spcBef>
                <a:spcPts val="450"/>
              </a:spcBef>
              <a:buClr>
                <a:srgbClr val="160093"/>
              </a:buClr>
              <a:buFont typeface="Courier New" panose="02070309020205020404" pitchFamily="49" charset="0"/>
              <a:buChar char="o"/>
              <a:defRPr/>
            </a:pPr>
            <a:r>
              <a:rPr lang="tr-TR" sz="1800" dirty="0"/>
              <a:t>-Kadastro tespitlerinde yapılan itirazları incelemek ve komisyon tutanağına bağlamak.</a:t>
            </a:r>
          </a:p>
          <a:p>
            <a:pPr marL="0" indent="0" algn="just">
              <a:lnSpc>
                <a:spcPct val="100000"/>
              </a:lnSpc>
              <a:spcBef>
                <a:spcPts val="450"/>
              </a:spcBef>
              <a:buClr>
                <a:srgbClr val="160093"/>
              </a:buClr>
              <a:buFont typeface="Courier New" panose="02070309020205020404" pitchFamily="49" charset="0"/>
              <a:buChar char="o"/>
              <a:defRPr/>
            </a:pPr>
            <a:r>
              <a:rPr lang="tr-TR" sz="1800" dirty="0"/>
              <a:t>-Kadastro yapılan yerlerde , son beyan dönemi emlak vergisi değeri belli olmayan taşınmaz mallara değer takdir etmek.</a:t>
            </a:r>
          </a:p>
        </p:txBody>
      </p:sp>
    </p:spTree>
    <p:extLst>
      <p:ext uri="{BB962C8B-B14F-4D97-AF65-F5344CB8AC3E}">
        <p14:creationId xmlns:p14="http://schemas.microsoft.com/office/powerpoint/2010/main" val="1571010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12519</TotalTime>
  <Words>652</Words>
  <Application>Microsoft Office PowerPoint</Application>
  <PresentationFormat>On-screen Show (4:3)</PresentationFormat>
  <Paragraphs>61</Paragraphs>
  <Slides>9</Slides>
  <Notes>0</Notes>
  <HiddenSlides>0</HiddenSlides>
  <MMClips>0</MMClips>
  <ScaleCrop>false</ScaleCrop>
  <HeadingPairs>
    <vt:vector size="4" baseType="variant">
      <vt:variant>
        <vt:lpstr>Theme</vt:lpstr>
      </vt:variant>
      <vt:variant>
        <vt:i4>3</vt:i4>
      </vt:variant>
      <vt:variant>
        <vt:lpstr>Slide Titles</vt:lpstr>
      </vt:variant>
      <vt:variant>
        <vt:i4>9</vt:i4>
      </vt:variant>
    </vt:vector>
  </HeadingPairs>
  <TitlesOfParts>
    <vt:vector size="12" baseType="lpstr">
      <vt:lpstr>ekonomi</vt:lpstr>
      <vt:lpstr>1_Rics</vt:lpstr>
      <vt:lpstr>h.t.</vt:lpstr>
      <vt:lpstr>PowerPoint Presentation</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sibel</cp:lastModifiedBy>
  <cp:revision>820</cp:revision>
  <cp:lastPrinted>2016-10-24T07:53:35Z</cp:lastPrinted>
  <dcterms:created xsi:type="dcterms:W3CDTF">2016-09-18T09:35:24Z</dcterms:created>
  <dcterms:modified xsi:type="dcterms:W3CDTF">2020-02-28T11:15:13Z</dcterms:modified>
</cp:coreProperties>
</file>