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596EC5-6696-4A38-A780-42A0816EA710}"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C2E0ED6A-67D5-48D1-8FE0-8A9EAE929BAC}"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12596EC5-6696-4A38-A780-42A0816EA710}"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2E0ED6A-67D5-48D1-8FE0-8A9EAE929BAC}"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2596EC5-6696-4A38-A780-42A0816EA710}"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2525" y="2196936"/>
            <a:ext cx="11010075" cy="950026"/>
          </a:xfrm>
        </p:spPr>
        <p:txBody>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TURİZM PİYASASI (PAZAR)</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282700"/>
            <a:ext cx="10972800" cy="5219700"/>
          </a:xfrm>
        </p:spPr>
        <p:txBody>
          <a:bodyPr>
            <a:normAutofit/>
          </a:bodyPr>
          <a:lstStyle/>
          <a:p>
            <a:pPr marL="0" indent="0" algn="just">
              <a:buNone/>
            </a:pPr>
            <a:r>
              <a:rPr lang="tr-TR" sz="3600" b="1" dirty="0" smtClean="0">
                <a:latin typeface="Arial" panose="020B0604020202020204" pitchFamily="34" charset="0"/>
                <a:cs typeface="Arial" panose="020B0604020202020204" pitchFamily="34" charset="0"/>
              </a:rPr>
              <a:t>Pazarlama sistemi ve çevre: </a:t>
            </a:r>
            <a:r>
              <a:rPr lang="tr-TR" b="1" dirty="0" smtClean="0">
                <a:latin typeface="Arial" panose="020B0604020202020204" pitchFamily="34" charset="0"/>
                <a:cs typeface="Arial" panose="020B0604020202020204" pitchFamily="34" charset="0"/>
              </a:rPr>
              <a:t>Pazarlama sistemi işletmelerin çevresel etkinlikleriyle çok yakından bağlantılıdır.</a:t>
            </a:r>
            <a:r>
              <a:rPr lang="tr-TR" sz="3600"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Çevresel etkenler iki çeşittir;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1-Makro düzeydeki etkenler; kültürel, politik, teknik, ekonomik ve sosyal çevre ile rakiplerden oluşur.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2-Mikro düzeydeki etkenler; işletmenin üreticiyle daha yakından ilişkisi olan, aracı işletmeler, piyasa, reklam ve satış gerçekleştirme faaliyet ve kuruluşlarından oluşur.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1999"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863600"/>
            <a:ext cx="10972800" cy="983488"/>
          </a:xfrm>
        </p:spPr>
        <p:txBody>
          <a:bodyPr/>
          <a:lstStyle/>
          <a:p>
            <a:r>
              <a:rPr lang="tr-TR" b="1" dirty="0" smtClean="0">
                <a:solidFill>
                  <a:schemeClr val="tx1"/>
                </a:solidFill>
                <a:latin typeface="Arial" panose="020B0604020202020204" pitchFamily="34" charset="0"/>
                <a:cs typeface="Arial" panose="020B0604020202020204" pitchFamily="34" charset="0"/>
              </a:rPr>
              <a:t>C. TURİZM PAZARI (PİYASASI) </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Turizm pazarı, bir turizm ürününe yönelen taleptir veya turistik mal ve hizmetlere arz edenlerle, talep edenlerin karşılaştığı yerlerdir. Turizm piyasasının üç özelliği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1-Cografi bir bölgeyi ifade eder.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2-Kendisini oluşturan elemanlarla birlikte süreklilik arz eder, çok yavaş değişir.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3-Cografi bölgeler arasında içsel bir turist hareketi vardır.</a:t>
            </a:r>
            <a:endParaRPr lang="tr-T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282700"/>
            <a:ext cx="10972800" cy="5080000"/>
          </a:xfrm>
        </p:spPr>
        <p:txBody>
          <a:bodyPr/>
          <a:lstStyle/>
          <a:p>
            <a:pPr marL="0" indent="0" algn="just">
              <a:buNone/>
            </a:pPr>
            <a:r>
              <a:rPr lang="tr-TR" b="1" dirty="0">
                <a:latin typeface="Arial" panose="020B0604020202020204" pitchFamily="34" charset="0"/>
                <a:cs typeface="Arial" panose="020B0604020202020204" pitchFamily="34" charset="0"/>
              </a:rPr>
              <a:t> C</a:t>
            </a:r>
            <a:r>
              <a:rPr lang="tr-TR" b="1" dirty="0" smtClean="0">
                <a:latin typeface="Arial" panose="020B0604020202020204" pitchFamily="34" charset="0"/>
                <a:cs typeface="Arial" panose="020B0604020202020204" pitchFamily="34" charset="0"/>
              </a:rPr>
              <a:t>oğrafi bakımdan bir ülkenin turizm pazarı makro planda iki kısımda incelenebilir;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1-Ulusal turizm pazarı: Ülkede oturanların (diplomat, yabancı öğrenciler dahil) oluşturduğu pazardır.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2-Uluslararası turizm pazarı: Bir ülkenin sınırları dışında, alıcı ülkeye yönelik oluşan pazardır.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a-Komşu ülkelerde oturanlar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b-Dışarıda yerleşmiş olan ülke vatandaşları</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054100"/>
            <a:ext cx="10972800" cy="53594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 Otelcilik Piyasası: </a:t>
            </a:r>
            <a:r>
              <a:rPr lang="tr-TR" b="1" dirty="0" smtClean="0">
                <a:latin typeface="Arial" panose="020B0604020202020204" pitchFamily="34" charset="0"/>
                <a:cs typeface="Arial" panose="020B0604020202020204" pitchFamily="34" charset="0"/>
              </a:rPr>
              <a:t>Her ülkede otelcilik piyasası üç değişik talepten oluşur;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1-İç turizme katılanlar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2-Pasif dış turizmi oluşturanlar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3-Yurt dışından gelen turistler.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Bunlardan birincisi ve üçüncüsü o ülke için konaklama endüstrisine olan talebi oluşturur.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952500"/>
            <a:ext cx="12192000" cy="754888"/>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D. PAZAR BÖLÜMLENDİRME (Segmentasyon)</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41300" y="1935480"/>
            <a:ext cx="11341100" cy="4389120"/>
          </a:xfrm>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Pazar bölümlendirme ‘’bir pazarın aynı özellikleri taşıyan alıcı alt gruplara göre kısımlara ayrılması, diğer bir deyişle, hetorojen bir pazarın homojen bölümlere ayrılması işlemidir. Pazar bölümlendirme, talebe uygun mal veya hizmet üretilmesine yardımcı olur. Bunu yapmadan önce: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-Mevcut </a:t>
            </a:r>
            <a:r>
              <a:rPr lang="tr-TR" b="1" dirty="0">
                <a:latin typeface="Arial" panose="020B0604020202020204" pitchFamily="34" charset="0"/>
                <a:cs typeface="Arial" panose="020B0604020202020204" pitchFamily="34" charset="0"/>
              </a:rPr>
              <a:t>p</a:t>
            </a:r>
            <a:r>
              <a:rPr lang="tr-TR" b="1" dirty="0" smtClean="0">
                <a:latin typeface="Arial" panose="020B0604020202020204" pitchFamily="34" charset="0"/>
                <a:cs typeface="Arial" panose="020B0604020202020204" pitchFamily="34" charset="0"/>
              </a:rPr>
              <a:t>azar bölümleri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-Rakiplerin piyasadaki durumları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-Yeterince hizmet verilmeyen piyasalar tespit edilip incelenmelidir.</a:t>
            </a:r>
            <a:endParaRPr lang="tr-T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168400"/>
            <a:ext cx="10972800" cy="52578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Turizm </a:t>
            </a:r>
            <a:r>
              <a:rPr lang="tr-TR" sz="3600" b="1" dirty="0">
                <a:latin typeface="Arial" panose="020B0604020202020204" pitchFamily="34" charset="0"/>
                <a:cs typeface="Arial" panose="020B0604020202020204" pitchFamily="34" charset="0"/>
              </a:rPr>
              <a:t>P</a:t>
            </a:r>
            <a:r>
              <a:rPr lang="tr-TR" sz="3600" b="1" dirty="0" smtClean="0">
                <a:latin typeface="Arial" panose="020B0604020202020204" pitchFamily="34" charset="0"/>
                <a:cs typeface="Arial" panose="020B0604020202020204" pitchFamily="34" charset="0"/>
              </a:rPr>
              <a:t>azarı Bölümlendirilmesi: </a:t>
            </a:r>
            <a:endParaRPr lang="tr-TR" sz="36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 Her ülkenin politik sınırları ile sınırlandırılmış bölgeye ‘’turizm pazarı’’ diyebiliriz. </a:t>
            </a:r>
            <a:endParaRPr lang="tr-TR" b="1" dirty="0" smtClean="0">
              <a:latin typeface="Arial" panose="020B0604020202020204" pitchFamily="34" charset="0"/>
              <a:cs typeface="Arial" panose="020B0604020202020204" pitchFamily="34" charset="0"/>
            </a:endParaRPr>
          </a:p>
          <a:p>
            <a:pPr marL="0" indent="0">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Bölümleme ise en az maliyetle ve en yüksek verim, kar koşulları içinde müşterileri seçmek ve onlara ürünlerini kabul ettirip onları tatmin etmektir.</a:t>
            </a:r>
            <a:endParaRPr lang="tr-TR" sz="36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863600"/>
            <a:ext cx="10972800" cy="945388"/>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a-Başlıca Pazar </a:t>
            </a:r>
            <a:r>
              <a:rPr lang="tr-TR" b="1" dirty="0">
                <a:solidFill>
                  <a:schemeClr val="tx1"/>
                </a:solidFill>
                <a:latin typeface="Arial" panose="020B0604020202020204" pitchFamily="34" charset="0"/>
                <a:cs typeface="Arial" panose="020B0604020202020204" pitchFamily="34" charset="0"/>
              </a:rPr>
              <a:t>B</a:t>
            </a:r>
            <a:r>
              <a:rPr lang="tr-TR" b="1" dirty="0" smtClean="0">
                <a:solidFill>
                  <a:schemeClr val="tx1"/>
                </a:solidFill>
                <a:latin typeface="Arial" panose="020B0604020202020204" pitchFamily="34" charset="0"/>
                <a:cs typeface="Arial" panose="020B0604020202020204" pitchFamily="34" charset="0"/>
              </a:rPr>
              <a:t>ölümlendirme Çeşitleri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1-Cografi bölümlendirme: Burada pazar çeşitli bölgelere ayrılmaktadır.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2-Demografik bölümlendirme: Bu yöntemde pazar, yaş, cinsiyet, aile büyüklüğü, meslek, gelir, eğitim düzeyi vb. değişenlere göre bölümlendirilir.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3-Psikografik bölümlendirme: Bu usulde tüketicinin, kişiliği, sosyal sınıfı, yaşam tarzı gibi değişkenler dikkate alınır.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4-Davranışsal bölümlendirme: Yarar bölümlendirmesi denilen bu bölümlendirmede, alıcıların satın alma güdüsüne satın alma süresine, o ürünün kullanım süresine ve yoğunluğuna göre bir kriter belirlenir.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Tüketici Davranışları </a:t>
            </a:r>
            <a:r>
              <a:rPr lang="tr-TR" b="1" dirty="0">
                <a:solidFill>
                  <a:schemeClr val="tx1"/>
                </a:solidFill>
                <a:latin typeface="Arial" panose="020B0604020202020204" pitchFamily="34" charset="0"/>
                <a:cs typeface="Arial" panose="020B0604020202020204" pitchFamily="34" charset="0"/>
              </a:rPr>
              <a:t>v</a:t>
            </a:r>
            <a:r>
              <a:rPr lang="tr-TR" b="1" dirty="0" smtClean="0">
                <a:solidFill>
                  <a:schemeClr val="tx1"/>
                </a:solidFill>
                <a:latin typeface="Arial" panose="020B0604020202020204" pitchFamily="34" charset="0"/>
                <a:cs typeface="Arial" panose="020B0604020202020204" pitchFamily="34" charset="0"/>
              </a:rPr>
              <a:t>e Motivasyonları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Tüketici davranışları başlıca dört şekilde incelenebilir: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1-Tüketim alışkanlıkları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-Kim tüketiyor? (Babamı, annemi, yöneticilerimi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-Nerede tüketim yapılıyor? (İş esnasında mı, dinlenmede mi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-Ne zaman? (Hangi tarihlerde)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-Ne tüketiliyor? (Klasik mi, zincir otel 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-Hangi amaçla? (Turizm, iş, yıllık izin, ailevi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-Nasıl? (Tüketim alışkanlıkları)</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06500"/>
            <a:ext cx="10972800" cy="51181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Genel olarak, Pazar çok değişik şekillerde tanımlanmaktadır. Bunlardan bazıları şunlardır;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*Pazar, alıcı ile satıcının karşılaştığı yerdir.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mal veya hizmete olan taleptir.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ürünün pazarı, bu ürüne ilişkin arz ve talebin bütünüdür.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firmanın pazarı ise, onun çeşitli ürünlerine ilişkin pazarların toplamıdır.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Pazar genel olarak üç grupta incelenir: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a-Tüketiciler pazarı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b-Endüstriyel Pazar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c-Uluslararası pazar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2- Satın Alma Yöntemi ve Alışkanlıkları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9862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-Kim satın alıyor? (Tüketici kendisi, çocuğu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-Kim yazılıyor? (Tüketicinin kendisi, acanta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-Kim etkiliyor? (Arkadaş, sekreter, satıcı, garson vs.)</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-Ne zaman satın alıyor? (Önceden düşünülmüş mü, aniden mi)</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3-Tüketici Bilgi Edinme Alışkanlıkları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20497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-Genel basım, turistik, mutfak, rehber, basın takip etme alışkanlığı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-Radyo, TV dinleme alışkanlıkları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-Sosyo kültürel faaliyetleri izleme alışkanlığı</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4-Tüketici Davranış ve Motivasyonları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9608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-Tatmin edilecek ihtiyaçlar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-Yaşam şekli ve kişilik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-Mesleki, ailevi, sosyo-kültürel ilişkiler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Turizm işletmeleri yöneticileri şu özelliklere sahip gruplarla karşı karşıyadır.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1-Psikolojik ve sosyolojik ihtiyaçları tatmin edilecek gruplar.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2-Potansiyel veya mevcut satın alma güçleri olan gruplar.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3-Global talebi oluşturan ve kaynakları harcamak istediğinde olan gruplar.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422400"/>
            <a:ext cx="10972800" cy="5143500"/>
          </a:xfrm>
        </p:spPr>
        <p:txBody>
          <a:bodyPr/>
          <a:lstStyle/>
          <a:p>
            <a:pPr marL="0" indent="0" algn="just">
              <a:buNone/>
            </a:pPr>
            <a:r>
              <a:rPr lang="tr-TR" b="1" dirty="0" smtClean="0">
                <a:latin typeface="Arial" panose="020B0604020202020204" pitchFamily="34" charset="0"/>
                <a:cs typeface="Arial" panose="020B0604020202020204" pitchFamily="34" charset="0"/>
              </a:rPr>
              <a:t> Segmantasyon konusunda iki tanım sunmak istiyoruz;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1-Kotlerin (marketing-Management) isimli eserdeki tanım: ‘’Bölümlere ayırma, satın alıcılar arasındaki farklılıkları belirlemeye yarayan işlemdir.’’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2-Hugues’in tanımı ise ‘’Bir bölüm, segment, belirli kriterler yardımıyla ortaya çıkarılan ve her kriterin amacı kişileri tatmin etme gayesi olan belirgin bir topluluğu ifade eder.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4800" y="1155700"/>
            <a:ext cx="11709400" cy="5270500"/>
          </a:xfrm>
        </p:spPr>
        <p:txBody>
          <a:bodyPr>
            <a:normAutofit/>
          </a:bodyPr>
          <a:lstStyle/>
          <a:p>
            <a:pPr marL="0" indent="0" algn="just">
              <a:buNone/>
            </a:pPr>
            <a:r>
              <a:rPr lang="tr-TR" sz="2800" b="1" dirty="0" smtClean="0">
                <a:latin typeface="Arial" panose="020B0604020202020204" pitchFamily="34" charset="0"/>
                <a:cs typeface="Arial" panose="020B0604020202020204" pitchFamily="34" charset="0"/>
              </a:rPr>
              <a:t> </a:t>
            </a:r>
            <a:r>
              <a:rPr lang="tr-TR" sz="2900" b="1" dirty="0" smtClean="0">
                <a:latin typeface="Arial" panose="020B0604020202020204" pitchFamily="34" charset="0"/>
                <a:cs typeface="Arial" panose="020B0604020202020204" pitchFamily="34" charset="0"/>
              </a:rPr>
              <a:t>Segmentasyo’nun başlıca üç özelliği bulunması gerekir. Bunlar;</a:t>
            </a:r>
            <a:endParaRPr lang="tr-TR" sz="2900" b="1" dirty="0" smtClean="0">
              <a:latin typeface="Arial" panose="020B0604020202020204" pitchFamily="34" charset="0"/>
              <a:cs typeface="Arial" panose="020B0604020202020204" pitchFamily="34" charset="0"/>
            </a:endParaRPr>
          </a:p>
          <a:p>
            <a:pPr marL="0" indent="0" algn="just">
              <a:buNone/>
            </a:pPr>
            <a:endParaRPr lang="tr-TR" sz="3400"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1-Bölümleme ölçülebilir olmalıdır. Ölçülebilen istatistiki verilere dayanmalıdır. (Nüfus, yaş, ekonomik veriler vb.)</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2-Saptanan segment-bölüm için hazırlanan ürün, hitap edilen müşteri kitlesinin davranışlarıyla uyumlu olmalıdır.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3-Bölümleme ulaşılabilir olmalıdır.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b- Pazar Bölümleme Aşamaları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Bu aşamaların kurallarını şöyle sıralanır;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-Potansiyel pazarı belirlemek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-İhtiyaçlar doğrultusunda pazarı bölümlere ayırmak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-Belirlenen her bölümün avantajlarını, değerlerinin belirlenmesi,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-En önemli potansiyel müşterileri belirlemek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-Her bölümü, yatırımlara göre analiz etmek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-Yeterince veya hiç hizmet edilmeyen pazar bölümlerinin seçilmesi.</a:t>
            </a:r>
            <a:endParaRPr lang="tr-T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848591" y="2182625"/>
            <a:ext cx="10494818" cy="3894513"/>
          </a:xfrm>
        </p:spPr>
      </p:pic>
      <p:sp>
        <p:nvSpPr>
          <p:cNvPr id="4" name="Dikdörtgen 3"/>
          <p:cNvSpPr/>
          <p:nvPr/>
        </p:nvSpPr>
        <p:spPr>
          <a:xfrm>
            <a:off x="0" y="1023362"/>
            <a:ext cx="12065000" cy="1077218"/>
          </a:xfrm>
          <a:prstGeom prst="rect">
            <a:avLst/>
          </a:prstGeom>
        </p:spPr>
        <p:txBody>
          <a:bodyPr wrap="square">
            <a:spAutoFit/>
          </a:bodyPr>
          <a:lstStyle/>
          <a:p>
            <a:pPr algn="just"/>
            <a:r>
              <a:rPr lang="tr-TR" sz="3200" b="1" dirty="0">
                <a:latin typeface="Arial" panose="020B0604020202020204" pitchFamily="34" charset="0"/>
                <a:cs typeface="Arial" panose="020B0604020202020204" pitchFamily="34" charset="0"/>
              </a:rPr>
              <a:t>Otel Pazarlarında Bölümleme: Yedi bölüm (segment) aşağıdaki gibidir;</a:t>
            </a:r>
            <a:endParaRPr lang="tr-TR" sz="32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346200"/>
            <a:ext cx="10972800" cy="5194300"/>
          </a:xfrm>
        </p:spPr>
        <p:txBody>
          <a:bodyPr/>
          <a:lstStyle/>
          <a:p>
            <a:pPr marL="0" indent="0" algn="just">
              <a:buNone/>
            </a:pPr>
            <a:r>
              <a:rPr lang="tr-TR" b="1" dirty="0" smtClean="0">
                <a:latin typeface="Arial" panose="020B0604020202020204" pitchFamily="34" charset="0"/>
                <a:cs typeface="Arial" panose="020B0604020202020204" pitchFamily="34" charset="0"/>
              </a:rPr>
              <a:t>  Bir müşteri gruplaması veya bölümlemesi, müşterinin oteli kullanım amaçlarına göre yapılabilir.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-Konaklama amacıyla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-Yiyecek içecek amacıyla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-Eğlence, dinlence amacıyla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-Sosyal, psikolojik amaçlardır.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828800"/>
            <a:ext cx="10972800" cy="4584700"/>
          </a:xfrm>
        </p:spPr>
        <p:txBody>
          <a:bodyPr/>
          <a:lstStyle/>
          <a:p>
            <a:pPr marL="0" indent="0" algn="just">
              <a:buNone/>
            </a:pPr>
            <a:r>
              <a:rPr lang="tr-TR" b="1" dirty="0" smtClean="0">
                <a:latin typeface="Arial" panose="020B0604020202020204" pitchFamily="34" charset="0"/>
                <a:cs typeface="Arial" panose="020B0604020202020204" pitchFamily="34" charset="0"/>
              </a:rPr>
              <a:t>  Otel işletmelerinin Pazar bölümlemeleri tüketicilerin seyahate çıkış amaçlarına göre yapılabilmektedir. Turistler veya tüketiciler üç değişik temel amaç için otelde konaklama yaparlar.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a-Tatil</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b-İş</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c-Diğer amaçlarla</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c. Turizmde Hedef Pazar Seçimi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Pazar bölümlemesi yapıldıktan sonra, işletmelerin hitap edeceği pazar seçimi gerçekleştirilmelidir. Hedef pazar seçiminde üç değişik strateji vardır.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1-Tek </a:t>
            </a:r>
            <a:r>
              <a:rPr lang="tr-TR" b="1" dirty="0">
                <a:latin typeface="Arial" panose="020B0604020202020204" pitchFamily="34" charset="0"/>
                <a:cs typeface="Arial" panose="020B0604020202020204" pitchFamily="34" charset="0"/>
              </a:rPr>
              <a:t>Ü</a:t>
            </a:r>
            <a:r>
              <a:rPr lang="tr-TR" b="1" dirty="0" smtClean="0">
                <a:latin typeface="Arial" panose="020B0604020202020204" pitchFamily="34" charset="0"/>
                <a:cs typeface="Arial" panose="020B0604020202020204" pitchFamily="34" charset="0"/>
              </a:rPr>
              <a:t>rün Stratejisi: Bu strateji, tüketicilerin farklı özelliklerini değil, ortak yanlarını dikkate alıp, tek bir hizmet çeşidini sunarak geniş kitlelere ulaşmayı hedefler.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2-Yoğun Pazarlama </a:t>
            </a:r>
            <a:r>
              <a:rPr lang="tr-TR" b="1" dirty="0">
                <a:latin typeface="Arial" panose="020B0604020202020204" pitchFamily="34" charset="0"/>
                <a:cs typeface="Arial" panose="020B0604020202020204" pitchFamily="34" charset="0"/>
              </a:rPr>
              <a:t>S</a:t>
            </a:r>
            <a:r>
              <a:rPr lang="tr-TR" b="1" dirty="0" smtClean="0">
                <a:latin typeface="Arial" panose="020B0604020202020204" pitchFamily="34" charset="0"/>
                <a:cs typeface="Arial" panose="020B0604020202020204" pitchFamily="34" charset="0"/>
              </a:rPr>
              <a:t>tratejisi: Bütün pazar yerine işletmeye, ürüne uygun tek bir pazara yönelmedir.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3-Farklılaştırılmış Pazarlama </a:t>
            </a:r>
            <a:r>
              <a:rPr lang="tr-TR" b="1" dirty="0">
                <a:latin typeface="Arial" panose="020B0604020202020204" pitchFamily="34" charset="0"/>
                <a:cs typeface="Arial" panose="020B0604020202020204" pitchFamily="34" charset="0"/>
              </a:rPr>
              <a:t>S</a:t>
            </a:r>
            <a:r>
              <a:rPr lang="tr-TR" b="1" dirty="0" smtClean="0">
                <a:latin typeface="Arial" panose="020B0604020202020204" pitchFamily="34" charset="0"/>
                <a:cs typeface="Arial" panose="020B0604020202020204" pitchFamily="34" charset="0"/>
              </a:rPr>
              <a:t>tratejisi: Çeşitli Pazar bölümlerine hitap edecek şekilde bir ürünün farklı çeşitlerini sunma stratejisidir.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977900"/>
            <a:ext cx="10972800" cy="805688"/>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A. PİYASA (PAZAR) KAVRAMI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Piyasa belirli bir zamanda özel bir coğrafi mekanda, bir hizmet veya mal alıcıları ile satıcılarının kolayca buluşmalarını sağlayan bir örgüttür.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a-Tüketiciler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b-Üreticiler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c-Aracılar</a:t>
            </a:r>
            <a:endParaRPr lang="tr-TR" b="1" dirty="0" smtClean="0">
              <a:latin typeface="Arial" panose="020B0604020202020204" pitchFamily="34" charset="0"/>
              <a:cs typeface="Arial" panose="020B0604020202020204" pitchFamily="34" charset="0"/>
            </a:endParaRPr>
          </a:p>
          <a:p>
            <a:pPr marL="0" indent="0">
              <a:buNone/>
            </a:pPr>
            <a:r>
              <a:rPr lang="tr-TR" dirty="0"/>
              <a:t> </a:t>
            </a:r>
            <a:endParaRPr lang="tr-TR" dirty="0" smtClean="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tr-TR" sz="2400" dirty="0" smtClean="0">
                <a:latin typeface="Arial" panose="020B0604020202020204" pitchFamily="34" charset="0"/>
                <a:cs typeface="Arial" panose="020B0604020202020204" pitchFamily="34" charset="0"/>
                <a:sym typeface="+mn-ea"/>
              </a:rPr>
              <a:t>Kaynakça</a:t>
            </a:r>
            <a:endParaRPr lang="en-US"/>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lgn="l">
              <a:buNone/>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81100"/>
            <a:ext cx="10972800" cy="5143500"/>
          </a:xfrm>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Otelcilik sektöründe iki çeşit pazar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1-Gerçek mevcut piyasa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2-Potansiyel piyasa</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 Bir ürünün gerçek pazarı iki nedenin etkisi ile değişebilir.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1-Piyasa iç nedenler: Talep değişiklikleri gibi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2-Piyasa dışı nedenler: Diğer piyasaların mevcudiyeti, aynı ihtiyacı tatmin için piyasaya çok değişik ürünler sürerek diğer ürün ikame edilir.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93800"/>
            <a:ext cx="10972800" cy="5003800"/>
          </a:xfrm>
        </p:spPr>
        <p:txBody>
          <a:bodyPr>
            <a:normAutofit/>
          </a:bodyPr>
          <a:lstStyle/>
          <a:p>
            <a:pPr marL="0" indent="0" algn="just">
              <a:buNone/>
            </a:pPr>
            <a:r>
              <a:rPr lang="tr-TR" dirty="0"/>
              <a:t> </a:t>
            </a:r>
            <a:r>
              <a:rPr lang="tr-TR" b="1" dirty="0" smtClean="0">
                <a:latin typeface="Arial" panose="020B0604020202020204" pitchFamily="34" charset="0"/>
                <a:cs typeface="Arial" panose="020B0604020202020204" pitchFamily="34" charset="0"/>
              </a:rPr>
              <a:t>Tüketiciler açısından iki çeşit piyasa olgusu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a-İlk tüketim piyasası: Ürünü ilk defa satın alan kişilerin oluşturduğu piyasadır.</a:t>
            </a:r>
            <a:r>
              <a:rPr lang="tr-TR" dirty="0"/>
              <a:t> </a:t>
            </a:r>
            <a:r>
              <a:rPr lang="tr-TR" b="1" dirty="0" smtClean="0">
                <a:latin typeface="Arial" panose="020B0604020202020204" pitchFamily="34" charset="0"/>
                <a:cs typeface="Arial" panose="020B0604020202020204" pitchFamily="34" charset="0"/>
              </a:rPr>
              <a:t>İlk satın alma çok önemlidir. Çünkü; diğer gelecek satışları öncelikle etkiler. Buradan memnun olan kişi sonraki seyahatlerinde yerini değiştirmek istemez. Bu piyasayı oluşturan tüketicilerin özellikleri: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1-Tüketicinin sınırlı bütçesi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2-Tüketici ürünü tanımadığından, ürünü az kullanır ve ona güven duymak zorundadır tavsiyeler önemlidir.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3-Tüketici ürün için çıraklık devresi geçirmesi gerekir, ürüne alışma, ısınma devresi.</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3400" y="1409700"/>
            <a:ext cx="10972800" cy="52959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b-Tekrar satın alma veya yenileme piyasası: Birinci piyasaya göre daha önemlidir. Bu işlem, müşterinin sadakatini işletmeye, ürüne bağlılığını gösterir. Bu piyasadaki tüketici özellikleri;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1-Tüketici tüketimini yenilemesi için, küçük veya büyük manevra imkanı vardır. Bu piyasa politik olaylarda çabuk etkilenir.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2-Tüketici hizmet ve ürünlere alışmıştır. Rakip işletmelerin promosyon faaliyetlerine karşı duyarlıdır.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3-Sadık tüketici, ek, ilave hizmetlere alışır ve konaklama süresince dikkat ister.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177800" y="1158082"/>
            <a:ext cx="118110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Piyasa gelişiminin özelliklerine cevap vermek için yapılan faaliyetlerin şeması;</a:t>
            </a:r>
            <a:endParaRPr lang="tr-TR" b="1" dirty="0">
              <a:solidFill>
                <a:schemeClr val="tx1"/>
              </a:solidFill>
              <a:latin typeface="Arial" panose="020B0604020202020204" pitchFamily="34" charset="0"/>
              <a:cs typeface="Arial" panose="020B0604020202020204" pitchFamily="34" charset="0"/>
            </a:endParaRPr>
          </a:p>
        </p:txBody>
      </p:sp>
      <p:graphicFrame>
        <p:nvGraphicFramePr>
          <p:cNvPr id="4" name="İçerik Yer Tutucusu 3"/>
          <p:cNvGraphicFramePr>
            <a:graphicFrameLocks noGrp="1"/>
          </p:cNvGraphicFramePr>
          <p:nvPr>
            <p:ph idx="1"/>
          </p:nvPr>
        </p:nvGraphicFramePr>
        <p:xfrm>
          <a:off x="177801" y="2684463"/>
          <a:ext cx="11811000" cy="3078480"/>
        </p:xfrm>
        <a:graphic>
          <a:graphicData uri="http://schemas.openxmlformats.org/drawingml/2006/table">
            <a:tbl>
              <a:tblPr firstRow="1" bandRow="1">
                <a:tableStyleId>{8799B23B-EC83-4686-B30A-512413B5E67A}</a:tableStyleId>
              </a:tblPr>
              <a:tblGrid>
                <a:gridCol w="3937000"/>
                <a:gridCol w="3937000"/>
                <a:gridCol w="3937000"/>
              </a:tblGrid>
              <a:tr h="370840">
                <a:tc>
                  <a:txBody>
                    <a:bodyPr/>
                    <a:lstStyle/>
                    <a:p>
                      <a:r>
                        <a:rPr lang="tr-TR" sz="2800" dirty="0" smtClean="0">
                          <a:latin typeface="Arial" panose="020B0604020202020204" pitchFamily="34" charset="0"/>
                          <a:cs typeface="Arial" panose="020B0604020202020204" pitchFamily="34" charset="0"/>
                        </a:rPr>
                        <a:t>PİYASA</a:t>
                      </a:r>
                      <a:endParaRPr lang="tr-TR" sz="2800" dirty="0">
                        <a:latin typeface="Arial" panose="020B0604020202020204" pitchFamily="34" charset="0"/>
                        <a:cs typeface="Arial" panose="020B0604020202020204" pitchFamily="34" charset="0"/>
                      </a:endParaRPr>
                    </a:p>
                  </a:txBody>
                  <a:tcPr/>
                </a:tc>
                <a:tc>
                  <a:txBody>
                    <a:bodyPr/>
                    <a:lstStyle/>
                    <a:p>
                      <a:r>
                        <a:rPr lang="tr-TR" sz="2800" dirty="0" smtClean="0">
                          <a:latin typeface="Arial" panose="020B0604020202020204" pitchFamily="34" charset="0"/>
                          <a:cs typeface="Arial" panose="020B0604020202020204" pitchFamily="34" charset="0"/>
                        </a:rPr>
                        <a:t>MEVCUT</a:t>
                      </a:r>
                      <a:r>
                        <a:rPr lang="tr-TR" sz="2800" baseline="0" dirty="0" smtClean="0">
                          <a:latin typeface="Arial" panose="020B0604020202020204" pitchFamily="34" charset="0"/>
                          <a:cs typeface="Arial" panose="020B0604020202020204" pitchFamily="34" charset="0"/>
                        </a:rPr>
                        <a:t> PİYASA </a:t>
                      </a:r>
                      <a:endParaRPr lang="tr-TR" sz="2800" dirty="0">
                        <a:latin typeface="Arial" panose="020B0604020202020204" pitchFamily="34" charset="0"/>
                        <a:cs typeface="Arial" panose="020B0604020202020204" pitchFamily="34" charset="0"/>
                      </a:endParaRPr>
                    </a:p>
                  </a:txBody>
                  <a:tcPr/>
                </a:tc>
                <a:tc>
                  <a:txBody>
                    <a:bodyPr/>
                    <a:lstStyle/>
                    <a:p>
                      <a:r>
                        <a:rPr lang="tr-TR" sz="2800" dirty="0" smtClean="0">
                          <a:latin typeface="Arial" panose="020B0604020202020204" pitchFamily="34" charset="0"/>
                          <a:cs typeface="Arial" panose="020B0604020202020204" pitchFamily="34" charset="0"/>
                        </a:rPr>
                        <a:t>POTANSİYEL PİYASA</a:t>
                      </a:r>
                      <a:endParaRPr lang="tr-TR" sz="2800"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İlk tüketim </a:t>
                      </a:r>
                      <a:endParaRPr lang="tr-TR" sz="2600" b="1" dirty="0">
                        <a:latin typeface="Arial" panose="020B0604020202020204" pitchFamily="34" charset="0"/>
                        <a:cs typeface="Arial" panose="020B0604020202020204" pitchFamily="34" charset="0"/>
                      </a:endParaRPr>
                    </a:p>
                  </a:txBody>
                  <a:tcPr/>
                </a:tc>
                <a:tc>
                  <a:txBody>
                    <a:bodyPr/>
                    <a:lstStyle/>
                    <a:p>
                      <a:r>
                        <a:rPr lang="tr-TR" sz="2600" b="1" dirty="0" smtClean="0">
                          <a:latin typeface="Arial" panose="020B0604020202020204" pitchFamily="34" charset="0"/>
                          <a:cs typeface="Arial" panose="020B0604020202020204" pitchFamily="34" charset="0"/>
                        </a:rPr>
                        <a:t>Kaybolan müşterilerin ve müşteri fişlerinin</a:t>
                      </a:r>
                      <a:r>
                        <a:rPr lang="tr-TR" sz="2600" b="1" baseline="0" dirty="0" smtClean="0">
                          <a:latin typeface="Arial" panose="020B0604020202020204" pitchFamily="34" charset="0"/>
                          <a:cs typeface="Arial" panose="020B0604020202020204" pitchFamily="34" charset="0"/>
                        </a:rPr>
                        <a:t> yenilenmesi faaliyeti</a:t>
                      </a:r>
                      <a:endParaRPr lang="tr-TR" sz="2600" b="1" dirty="0">
                        <a:latin typeface="Arial" panose="020B0604020202020204" pitchFamily="34" charset="0"/>
                        <a:cs typeface="Arial" panose="020B0604020202020204" pitchFamily="34" charset="0"/>
                      </a:endParaRPr>
                    </a:p>
                  </a:txBody>
                  <a:tcPr/>
                </a:tc>
                <a:tc>
                  <a:txBody>
                    <a:bodyPr/>
                    <a:lstStyle/>
                    <a:p>
                      <a:r>
                        <a:rPr lang="tr-TR" sz="2600" b="1" dirty="0" smtClean="0">
                          <a:latin typeface="Arial" panose="020B0604020202020204" pitchFamily="34" charset="0"/>
                          <a:cs typeface="Arial" panose="020B0604020202020204" pitchFamily="34" charset="0"/>
                        </a:rPr>
                        <a:t>Yeni bir müşteri kitlesi oluşum faaliyeti</a:t>
                      </a:r>
                      <a:endParaRPr lang="tr-TR" sz="2600" b="1"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Tekrarlama</a:t>
                      </a:r>
                      <a:endParaRPr lang="tr-TR" sz="2600" b="1" dirty="0">
                        <a:latin typeface="Arial" panose="020B0604020202020204" pitchFamily="34" charset="0"/>
                        <a:cs typeface="Arial" panose="020B0604020202020204" pitchFamily="34" charset="0"/>
                      </a:endParaRPr>
                    </a:p>
                  </a:txBody>
                  <a:tcPr/>
                </a:tc>
                <a:tc>
                  <a:txBody>
                    <a:bodyPr/>
                    <a:lstStyle/>
                    <a:p>
                      <a:r>
                        <a:rPr lang="tr-TR" sz="2600" b="1" dirty="0" smtClean="0">
                          <a:latin typeface="Arial" panose="020B0604020202020204" pitchFamily="34" charset="0"/>
                          <a:cs typeface="Arial" panose="020B0604020202020204" pitchFamily="34" charset="0"/>
                        </a:rPr>
                        <a:t>Değişmez sabit bir piyasadaki müşteri kitle için ticari faaliyetler</a:t>
                      </a:r>
                      <a:endParaRPr lang="tr-TR" sz="2600" b="1" dirty="0">
                        <a:latin typeface="Arial" panose="020B0604020202020204" pitchFamily="34" charset="0"/>
                        <a:cs typeface="Arial" panose="020B0604020202020204" pitchFamily="34" charset="0"/>
                      </a:endParaRPr>
                    </a:p>
                  </a:txBody>
                  <a:tcPr/>
                </a:tc>
                <a:tc>
                  <a:txBody>
                    <a:bodyPr/>
                    <a:lstStyle/>
                    <a:p>
                      <a:r>
                        <a:rPr lang="tr-TR" sz="2600" b="1" dirty="0" smtClean="0">
                          <a:latin typeface="Arial" panose="020B0604020202020204" pitchFamily="34" charset="0"/>
                          <a:cs typeface="Arial" panose="020B0604020202020204" pitchFamily="34" charset="0"/>
                        </a:rPr>
                        <a:t>İkame piyasası üzerinde promosyon faaliyetleri</a:t>
                      </a:r>
                      <a:endParaRPr lang="tr-TR" sz="2600" b="1" dirty="0">
                        <a:latin typeface="Arial" panose="020B0604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B. PİYASA VE ÇEVRESİ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827276"/>
            <a:ext cx="10972800" cy="4389120"/>
          </a:xfrm>
        </p:spPr>
        <p:txBody>
          <a:bodyPr>
            <a:normAutofit/>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Çevrenin işletme üzerinde makro ekonomik düzeyde etkileri olabilir. Piyasayı oluşturan unsurlar;</a:t>
            </a:r>
            <a:r>
              <a:rPr lang="tr-TR" dirty="0" smtClean="0"/>
              <a:t> </a:t>
            </a:r>
            <a:r>
              <a:rPr lang="tr-TR" b="1" dirty="0" smtClean="0">
                <a:latin typeface="Arial" panose="020B0604020202020204" pitchFamily="34" charset="0"/>
                <a:cs typeface="Arial" panose="020B0604020202020204" pitchFamily="34" charset="0"/>
              </a:rPr>
              <a:t>piyasa potansiyeli, satın alma ve rekabettir.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Makro çevre etkenleri (turizm ile ilgili):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1-Turizm pazarında mevsimlik özellik vardır, zamana  göre akımlar değişmektedir.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İkinci bir mevsimlik olayda bayram, fuar ve kongreler tarafından yapılan yapay mevsimlik olayıdır. Bunlara göre işletmeciler değişik aktiviteler sunarak arzı çeşitlendirmeyi sağlamalıdır.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44600"/>
            <a:ext cx="10972800" cy="51562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2-Demografik çevredeki gelişmeler, etkenler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3-Teknolojik gelişmeler. Artık her türlü rezervasyon tüketicinin evinden de yapması sağlanmaktadır.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4-Ekonomik konjoktürde meydana gelen değişmeler. Enflasyonun artması gibi.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5-Politik ve hukuki çerçevede meydana gelen gelişmeler. Tüketiciyi koruma, güven, uluslararası barış görüşmeleri gibi.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6-Sosyo kültürel çevre; moda, değişik fikirler, yaş, sosyal olaylar, grevler, kültür çevreyi etkilemektedir.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9529</Words>
  <Application>WPS Presentation</Application>
  <PresentationFormat>Geniş ekran</PresentationFormat>
  <Paragraphs>195</Paragraphs>
  <Slides>30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30</vt:i4>
      </vt:variant>
    </vt:vector>
  </HeadingPairs>
  <TitlesOfParts>
    <vt:vector size="40" baseType="lpstr">
      <vt:lpstr>Arial</vt:lpstr>
      <vt:lpstr>SimSun</vt:lpstr>
      <vt:lpstr>Wingdings</vt:lpstr>
      <vt:lpstr>Wingdings 2</vt:lpstr>
      <vt:lpstr>Constantia</vt:lpstr>
      <vt:lpstr>Microsoft YaHei</vt:lpstr>
      <vt:lpstr/>
      <vt:lpstr>Arial Unicode MS</vt:lpstr>
      <vt:lpstr>Calibri</vt:lpstr>
      <vt:lpstr>Akış</vt:lpstr>
      <vt:lpstr>  TURİZM PİYASASI (PAZAR)</vt:lpstr>
      <vt:lpstr>PowerPoint 演示文稿</vt:lpstr>
      <vt:lpstr>A. PİYASA (PAZAR) KAVRAMI</vt:lpstr>
      <vt:lpstr>PowerPoint 演示文稿</vt:lpstr>
      <vt:lpstr>PowerPoint 演示文稿</vt:lpstr>
      <vt:lpstr>PowerPoint 演示文稿</vt:lpstr>
      <vt:lpstr>Piyasa gelişiminin özelliklerine cevap vermek için yapılan faaliyetlerin şeması;</vt:lpstr>
      <vt:lpstr>B. PİYASA VE ÇEVRESİ</vt:lpstr>
      <vt:lpstr>PowerPoint 演示文稿</vt:lpstr>
      <vt:lpstr>PowerPoint 演示文稿</vt:lpstr>
      <vt:lpstr>PowerPoint 演示文稿</vt:lpstr>
      <vt:lpstr>C. TURİZM PAZARI (PİYASASI) </vt:lpstr>
      <vt:lpstr>PowerPoint 演示文稿</vt:lpstr>
      <vt:lpstr>PowerPoint 演示文稿</vt:lpstr>
      <vt:lpstr>D. PAZAR BÖLÜMLENDİRME (Segmentasyon)</vt:lpstr>
      <vt:lpstr>PowerPoint 演示文稿</vt:lpstr>
      <vt:lpstr>PowerPoint 演示文稿</vt:lpstr>
      <vt:lpstr>a-Başlıca Pazar Bölümlendirme Çeşitleri</vt:lpstr>
      <vt:lpstr>Tüketici Davranışları ve Motivasyonları</vt:lpstr>
      <vt:lpstr>2- Satın Alma Yöntemi ve Alışkanlıkları</vt:lpstr>
      <vt:lpstr>3-Tüketici Bilgi Edinme Alışkanlıkları</vt:lpstr>
      <vt:lpstr>4-Tüketici Davranış ve Motivasyonları</vt:lpstr>
      <vt:lpstr>PowerPoint 演示文稿</vt:lpstr>
      <vt:lpstr>PowerPoint 演示文稿</vt:lpstr>
      <vt:lpstr>b- Pazar Bölümleme Aşamaları</vt:lpstr>
      <vt:lpstr>PowerPoint 演示文稿</vt:lpstr>
      <vt:lpstr>PowerPoint 演示文稿</vt:lpstr>
      <vt:lpstr>PowerPoint 演示文稿</vt:lpstr>
      <vt:lpstr>c. Turizmde Hedef Pazar Seçimi</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 TURİZM PİYASASI (PAZAR)</dc:title>
  <dc:creator>Windows Kullanıcısı</dc:creator>
  <cp:lastModifiedBy>ali</cp:lastModifiedBy>
  <cp:revision>6</cp:revision>
  <dcterms:created xsi:type="dcterms:W3CDTF">2018-02-12T18:11:00Z</dcterms:created>
  <dcterms:modified xsi:type="dcterms:W3CDTF">2018-02-16T10:34:48Z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