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60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70" r:id="rId1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4638" autoAdjust="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802"/>
    </p:cViewPr>
  </p:outlin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Dikdörtgen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11 Başlık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25" name="24 Alt Başlık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31" name="30 Veri Yer Tutucusu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EFEBBB18-AE43-4234-9F6D-891A04668D55}" type="datetimeFigureOut">
              <a:rPr lang="tr-TR" smtClean="0"/>
              <a:pPr/>
              <a:t>24.09.2014</a:t>
            </a:fld>
            <a:endParaRPr lang="tr-TR"/>
          </a:p>
        </p:txBody>
      </p:sp>
      <p:sp>
        <p:nvSpPr>
          <p:cNvPr id="18" name="17 Altbilgi Yer Tutucusu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C448EEC3-4A94-4AE9-9478-C412D691351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FEBBB18-AE43-4234-9F6D-891A04668D55}" type="datetimeFigureOut">
              <a:rPr lang="tr-TR" smtClean="0"/>
              <a:pPr/>
              <a:t>24.09.2014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448EEC3-4A94-4AE9-9478-C412D691351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EFEBBB18-AE43-4234-9F6D-891A04668D55}" type="datetimeFigureOut">
              <a:rPr lang="tr-TR" smtClean="0"/>
              <a:pPr/>
              <a:t>24.09.2014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C448EEC3-4A94-4AE9-9478-C412D691351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FEBBB18-AE43-4234-9F6D-891A04668D55}" type="datetimeFigureOut">
              <a:rPr lang="tr-TR" smtClean="0"/>
              <a:pPr/>
              <a:t>24.09.2014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448EEC3-4A94-4AE9-9478-C412D691351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EFEBBB18-AE43-4234-9F6D-891A04668D55}" type="datetimeFigureOut">
              <a:rPr lang="tr-TR" smtClean="0"/>
              <a:pPr/>
              <a:t>24.09.2014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C448EEC3-4A94-4AE9-9478-C412D691351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FEBBB18-AE43-4234-9F6D-891A04668D55}" type="datetimeFigureOut">
              <a:rPr lang="tr-TR" smtClean="0"/>
              <a:pPr/>
              <a:t>24.09.2014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448EEC3-4A94-4AE9-9478-C412D691351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FEBBB18-AE43-4234-9F6D-891A04668D55}" type="datetimeFigureOut">
              <a:rPr lang="tr-TR" smtClean="0"/>
              <a:pPr/>
              <a:t>24.09.2014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448EEC3-4A94-4AE9-9478-C412D691351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FEBBB18-AE43-4234-9F6D-891A04668D55}" type="datetimeFigureOut">
              <a:rPr lang="tr-TR" smtClean="0"/>
              <a:pPr/>
              <a:t>24.09.2014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448EEC3-4A94-4AE9-9478-C412D691351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EFEBBB18-AE43-4234-9F6D-891A04668D55}" type="datetimeFigureOut">
              <a:rPr lang="tr-TR" smtClean="0"/>
              <a:pPr/>
              <a:t>24.09.2014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448EEC3-4A94-4AE9-9478-C412D691351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FEBBB18-AE43-4234-9F6D-891A04668D55}" type="datetimeFigureOut">
              <a:rPr lang="tr-TR" smtClean="0"/>
              <a:pPr/>
              <a:t>24.09.2014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448EEC3-4A94-4AE9-9478-C412D691351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Dikdörtgen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Dikdörtgen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FEBBB18-AE43-4234-9F6D-891A04668D55}" type="datetimeFigureOut">
              <a:rPr lang="tr-TR" smtClean="0"/>
              <a:pPr/>
              <a:t>24.09.2014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448EEC3-4A94-4AE9-9478-C412D691351A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Resim Yer Tutucusu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Dikdörtgen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2 Başlık Yer Tutucusu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1" name="30 Metin Yer Tutucusu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27" name="26 Veri Yer Tutucusu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EFEBBB18-AE43-4234-9F6D-891A04668D55}" type="datetimeFigureOut">
              <a:rPr lang="tr-TR" smtClean="0"/>
              <a:pPr/>
              <a:t>24.09.2014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16" name="1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C448EEC3-4A94-4AE9-9478-C412D691351A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HUKUK DİLİ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SIKÇA KULLANILAN HUKUK TERİMLERİ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7641141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>
        <p:wipe/>
        <p:sndAc>
          <p:stSnd>
            <p:snd r:embed="rId3" name="type.wav"/>
          </p:stSnd>
        </p:sndAc>
      </p:transition>
    </mc:Choice>
    <mc:Fallback>
      <p:transition spd="slow">
        <p:wipe/>
        <p:sndAc>
          <p:stSnd>
            <p:snd r:embed="rId2" name="type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732696"/>
          </a:xfrm>
        </p:spPr>
        <p:txBody>
          <a:bodyPr>
            <a:normAutofit/>
          </a:bodyPr>
          <a:lstStyle/>
          <a:p>
            <a:r>
              <a:rPr lang="tr-TR" sz="3200" dirty="0" smtClean="0">
                <a:solidFill>
                  <a:srgbClr val="FF0000"/>
                </a:solidFill>
              </a:rPr>
              <a:t>SIKÇA KULLANILAN HUKUK TERİMLERİ</a:t>
            </a:r>
            <a:endParaRPr lang="tr-TR" sz="32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smtClean="0"/>
              <a:t>İfade: Söylem.</a:t>
            </a:r>
          </a:p>
          <a:p>
            <a:r>
              <a:rPr lang="tr-TR" dirty="0" smtClean="0"/>
              <a:t>İntikal: Geçme, ulaşma.</a:t>
            </a:r>
          </a:p>
          <a:p>
            <a:r>
              <a:rPr lang="tr-TR" dirty="0" smtClean="0"/>
              <a:t>İstimlak: Kamulaştırma.</a:t>
            </a:r>
          </a:p>
          <a:p>
            <a:r>
              <a:rPr lang="tr-TR" dirty="0" smtClean="0"/>
              <a:t>İstişare: </a:t>
            </a:r>
            <a:r>
              <a:rPr lang="tr-TR" dirty="0"/>
              <a:t>Danışma</a:t>
            </a:r>
            <a:endParaRPr lang="tr-TR" dirty="0" smtClean="0"/>
          </a:p>
          <a:p>
            <a:r>
              <a:rPr lang="tr-TR" dirty="0" smtClean="0"/>
              <a:t>İştirak: Katılım.</a:t>
            </a:r>
          </a:p>
          <a:p>
            <a:r>
              <a:rPr lang="tr-TR" dirty="0" err="1" smtClean="0"/>
              <a:t>Nisbi</a:t>
            </a:r>
            <a:r>
              <a:rPr lang="tr-TR" dirty="0" smtClean="0"/>
              <a:t>: Oransal.</a:t>
            </a:r>
          </a:p>
          <a:p>
            <a:r>
              <a:rPr lang="tr-TR" dirty="0" err="1" smtClean="0"/>
              <a:t>Re'sen</a:t>
            </a:r>
            <a:r>
              <a:rPr lang="tr-TR" dirty="0" smtClean="0"/>
              <a:t>: Kendiliğinden</a:t>
            </a:r>
            <a:r>
              <a:rPr lang="tr-TR" dirty="0"/>
              <a:t>, görevi </a:t>
            </a:r>
            <a:r>
              <a:rPr lang="tr-TR" dirty="0" smtClean="0"/>
              <a:t>gereği.</a:t>
            </a:r>
          </a:p>
          <a:p>
            <a:r>
              <a:rPr lang="tr-TR" dirty="0" smtClean="0"/>
              <a:t>Safha: Evre.</a:t>
            </a:r>
          </a:p>
          <a:p>
            <a:r>
              <a:rPr lang="tr-TR" dirty="0" smtClean="0"/>
              <a:t>Sarih: </a:t>
            </a:r>
            <a:r>
              <a:rPr lang="tr-TR" dirty="0"/>
              <a:t>Belirgin, </a:t>
            </a:r>
            <a:r>
              <a:rPr lang="tr-TR" dirty="0" smtClean="0"/>
              <a:t>açık.</a:t>
            </a:r>
          </a:p>
          <a:p>
            <a:r>
              <a:rPr lang="tr-TR" dirty="0" smtClean="0"/>
              <a:t>Tahdit: Sınırlamak.</a:t>
            </a:r>
          </a:p>
          <a:p>
            <a:r>
              <a:rPr lang="tr-TR" dirty="0" smtClean="0"/>
              <a:t>Tahkik: </a:t>
            </a:r>
            <a:r>
              <a:rPr lang="tr-TR" dirty="0"/>
              <a:t>Soruşturma, </a:t>
            </a:r>
            <a:r>
              <a:rPr lang="tr-TR" dirty="0" smtClean="0"/>
              <a:t>inceleme.</a:t>
            </a:r>
          </a:p>
          <a:p>
            <a:endParaRPr lang="tr-TR" dirty="0"/>
          </a:p>
          <a:p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xmlns="" val="19279357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804704"/>
          </a:xfrm>
        </p:spPr>
        <p:txBody>
          <a:bodyPr>
            <a:normAutofit/>
          </a:bodyPr>
          <a:lstStyle/>
          <a:p>
            <a:r>
              <a:rPr lang="tr-TR" sz="3200" dirty="0" smtClean="0">
                <a:solidFill>
                  <a:srgbClr val="FF0000"/>
                </a:solidFill>
              </a:rPr>
              <a:t>SIKÇA KULLANILAN HUKUK TERİMLERİ</a:t>
            </a:r>
            <a:endParaRPr lang="tr-TR" sz="32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 smtClean="0"/>
              <a:t>Umumi: Genel.</a:t>
            </a:r>
          </a:p>
          <a:p>
            <a:r>
              <a:rPr lang="tr-TR" dirty="0" smtClean="0"/>
              <a:t>Usul: Yöntem.</a:t>
            </a:r>
          </a:p>
          <a:p>
            <a:r>
              <a:rPr lang="tr-TR" dirty="0" smtClean="0"/>
              <a:t>Vesika: Belge.</a:t>
            </a:r>
          </a:p>
          <a:p>
            <a:r>
              <a:rPr lang="tr-TR" dirty="0" smtClean="0"/>
              <a:t>Yekun: Toplam.</a:t>
            </a:r>
          </a:p>
          <a:p>
            <a:r>
              <a:rPr lang="tr-TR" dirty="0" smtClean="0"/>
              <a:t>Zaruri: Zorunlu.</a:t>
            </a:r>
          </a:p>
          <a:p>
            <a:r>
              <a:rPr lang="tr-TR" dirty="0" smtClean="0"/>
              <a:t>Zat, Zati: Kişi, kişisel.</a:t>
            </a:r>
          </a:p>
          <a:p>
            <a:r>
              <a:rPr lang="tr-TR" dirty="0" smtClean="0"/>
              <a:t>Taahhüt: Bağıt.</a:t>
            </a:r>
          </a:p>
          <a:p>
            <a:r>
              <a:rPr lang="tr-TR" dirty="0" smtClean="0"/>
              <a:t>Tahakkuk: Gerçekleşme.</a:t>
            </a:r>
          </a:p>
          <a:p>
            <a:r>
              <a:rPr lang="tr-TR" dirty="0"/>
              <a:t>Taayyün: Belli olma, </a:t>
            </a:r>
            <a:r>
              <a:rPr lang="tr-TR" dirty="0" smtClean="0"/>
              <a:t>belirme.</a:t>
            </a:r>
          </a:p>
          <a:p>
            <a:r>
              <a:rPr lang="tr-TR" dirty="0" smtClean="0"/>
              <a:t>Zabıt: Tutanak.</a:t>
            </a:r>
          </a:p>
          <a:p>
            <a:r>
              <a:rPr lang="tr-TR" dirty="0" smtClean="0"/>
              <a:t>Zabıt Katibi: Tutanak yazmanı.</a:t>
            </a:r>
          </a:p>
          <a:p>
            <a:r>
              <a:rPr lang="tr-TR" dirty="0" smtClean="0"/>
              <a:t>Zan, Zanlı: Sanı, sanık.</a:t>
            </a:r>
          </a:p>
          <a:p>
            <a:endParaRPr lang="tr-TR" dirty="0" smtClean="0"/>
          </a:p>
          <a:p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xmlns="" val="2284163984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827584" y="260648"/>
            <a:ext cx="6624736" cy="936104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sz="3100" dirty="0" smtClean="0">
                <a:solidFill>
                  <a:srgbClr val="FF0000"/>
                </a:solidFill>
              </a:rPr>
              <a:t>SIKÇA </a:t>
            </a:r>
            <a:r>
              <a:rPr lang="tr-TR" sz="3100" dirty="0" smtClean="0">
                <a:solidFill>
                  <a:srgbClr val="FF0000"/>
                </a:solidFill>
              </a:rPr>
              <a:t>KULLANILAN HUKUK TERİMLERİ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Müşteki: Şikayette bulunan, şahsî davacı. İlgili makama derdini aktaran</a:t>
            </a:r>
            <a:r>
              <a:rPr lang="tr-TR" dirty="0" smtClean="0"/>
              <a:t>.</a:t>
            </a:r>
          </a:p>
          <a:p>
            <a:r>
              <a:rPr lang="tr-TR" dirty="0"/>
              <a:t>Tensip</a:t>
            </a:r>
            <a:r>
              <a:rPr lang="tr-TR" dirty="0" smtClean="0"/>
              <a:t>: Uygun görme</a:t>
            </a:r>
          </a:p>
          <a:p>
            <a:r>
              <a:rPr lang="tr-TR" dirty="0" smtClean="0"/>
              <a:t>Muaccel</a:t>
            </a:r>
            <a:r>
              <a:rPr lang="tr-TR" dirty="0"/>
              <a:t>: </a:t>
            </a:r>
            <a:r>
              <a:rPr lang="tr-TR" dirty="0" err="1"/>
              <a:t>Ivedi</a:t>
            </a:r>
            <a:r>
              <a:rPr lang="tr-TR" dirty="0"/>
              <a:t>; peşin; vadesi (eceli) gelmiş; ödenmesi gereken hale gelmiş</a:t>
            </a:r>
            <a:r>
              <a:rPr lang="tr-TR" dirty="0" smtClean="0"/>
              <a:t>.</a:t>
            </a:r>
          </a:p>
          <a:p>
            <a:r>
              <a:rPr lang="tr-TR" dirty="0"/>
              <a:t>İfa: Ödeme; yerine getirme; bir işi yapma; </a:t>
            </a:r>
            <a:r>
              <a:rPr lang="tr-TR" dirty="0" smtClean="0"/>
              <a:t>edim.</a:t>
            </a:r>
          </a:p>
          <a:p>
            <a:r>
              <a:rPr lang="tr-TR" dirty="0" err="1"/>
              <a:t>Asgari:En</a:t>
            </a:r>
            <a:r>
              <a:rPr lang="tr-TR" dirty="0"/>
              <a:t> az; en aşağı; en azından; en düşük; en </a:t>
            </a:r>
            <a:r>
              <a:rPr lang="tr-TR" dirty="0" smtClean="0"/>
              <a:t>küçük.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1326099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512" y="320040"/>
            <a:ext cx="7516688" cy="732696"/>
          </a:xfrm>
        </p:spPr>
        <p:txBody>
          <a:bodyPr>
            <a:normAutofit/>
          </a:bodyPr>
          <a:lstStyle/>
          <a:p>
            <a:r>
              <a:rPr lang="tr-TR" sz="3200" dirty="0" smtClean="0">
                <a:solidFill>
                  <a:srgbClr val="FF0000"/>
                </a:solidFill>
              </a:rPr>
              <a:t>SIKÇA KULLANILAN HUKUK TERİMLERİ</a:t>
            </a:r>
            <a:endParaRPr lang="tr-TR" sz="32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/>
              <a:t>Nizami: 1. </a:t>
            </a:r>
            <a:r>
              <a:rPr lang="tr-TR" dirty="0" err="1"/>
              <a:t>Nizâma</a:t>
            </a:r>
            <a:r>
              <a:rPr lang="tr-TR" dirty="0"/>
              <a:t> ve düzene ait, </a:t>
            </a:r>
            <a:r>
              <a:rPr lang="tr-TR" dirty="0" err="1"/>
              <a:t>nizâmında</a:t>
            </a:r>
            <a:r>
              <a:rPr lang="tr-TR" dirty="0"/>
              <a:t> olan, tertipli, muntazam. 2. Kanun ve nizama uygun</a:t>
            </a:r>
            <a:r>
              <a:rPr lang="tr-TR" dirty="0" smtClean="0"/>
              <a:t>.</a:t>
            </a:r>
          </a:p>
          <a:p>
            <a:r>
              <a:rPr lang="tr-TR" dirty="0" smtClean="0"/>
              <a:t>Bilahare: Sonra.</a:t>
            </a:r>
          </a:p>
          <a:p>
            <a:r>
              <a:rPr lang="tr-TR" dirty="0" err="1" smtClean="0"/>
              <a:t>Bilabedel</a:t>
            </a:r>
            <a:r>
              <a:rPr lang="tr-TR" dirty="0"/>
              <a:t>: Bedelsiz, ücretsiz</a:t>
            </a:r>
            <a:r>
              <a:rPr lang="tr-TR" dirty="0" smtClean="0"/>
              <a:t>.</a:t>
            </a:r>
          </a:p>
          <a:p>
            <a:r>
              <a:rPr lang="tr-TR" dirty="0" smtClean="0"/>
              <a:t>Bilasebep: Sebepsiz.</a:t>
            </a:r>
          </a:p>
          <a:p>
            <a:r>
              <a:rPr lang="tr-TR" dirty="0"/>
              <a:t>İhtiva: İçine alma, içinde bulundurma, </a:t>
            </a:r>
            <a:r>
              <a:rPr lang="tr-TR" dirty="0" smtClean="0"/>
              <a:t>içerme.</a:t>
            </a:r>
          </a:p>
          <a:p>
            <a:r>
              <a:rPr lang="tr-TR" dirty="0" smtClean="0"/>
              <a:t>Sanık: Suç işlediği sanılan kişi.</a:t>
            </a:r>
          </a:p>
          <a:p>
            <a:r>
              <a:rPr lang="tr-TR" dirty="0" smtClean="0"/>
              <a:t>Sabıka: </a:t>
            </a:r>
            <a:r>
              <a:rPr lang="tr-TR" dirty="0"/>
              <a:t>Geçmişte işlenmiş, mahkemece ispatlanıp cezalandırılmış olan </a:t>
            </a:r>
            <a:r>
              <a:rPr lang="tr-TR" dirty="0" smtClean="0"/>
              <a:t>suç.</a:t>
            </a:r>
          </a:p>
          <a:p>
            <a:r>
              <a:rPr lang="tr-TR" dirty="0"/>
              <a:t>İstinaden: Bir görüşe, bir düşünceye dayanarak, güvenerek.  </a:t>
            </a:r>
          </a:p>
        </p:txBody>
      </p:sp>
    </p:spTree>
    <p:extLst>
      <p:ext uri="{BB962C8B-B14F-4D97-AF65-F5344CB8AC3E}">
        <p14:creationId xmlns:p14="http://schemas.microsoft.com/office/powerpoint/2010/main" xmlns="" val="8305471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395536" y="320040"/>
            <a:ext cx="7300664" cy="804704"/>
          </a:xfrm>
        </p:spPr>
        <p:txBody>
          <a:bodyPr>
            <a:normAutofit/>
          </a:bodyPr>
          <a:lstStyle/>
          <a:p>
            <a:r>
              <a:rPr lang="tr-TR" sz="3200" dirty="0" smtClean="0">
                <a:solidFill>
                  <a:srgbClr val="FF0000"/>
                </a:solidFill>
              </a:rPr>
              <a:t>SIKÇA KULLANILAN HUKUK TERİMLERİ</a:t>
            </a:r>
            <a:endParaRPr lang="tr-TR" sz="32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Mamafih: Bununla birlikte, durum böyleyken manalarına </a:t>
            </a:r>
            <a:r>
              <a:rPr lang="tr-TR" dirty="0" smtClean="0"/>
              <a:t>gelir.</a:t>
            </a:r>
          </a:p>
          <a:p>
            <a:r>
              <a:rPr lang="tr-TR" dirty="0" smtClean="0"/>
              <a:t>İbra: Aklama, temize çıkarma.</a:t>
            </a:r>
          </a:p>
          <a:p>
            <a:r>
              <a:rPr lang="tr-TR" dirty="0" smtClean="0"/>
              <a:t>İbraz: Gösterme, sunma.</a:t>
            </a:r>
          </a:p>
          <a:p>
            <a:r>
              <a:rPr lang="tr-TR" dirty="0"/>
              <a:t>İfşa</a:t>
            </a:r>
            <a:r>
              <a:rPr lang="tr-TR" dirty="0" smtClean="0"/>
              <a:t>: Açığa </a:t>
            </a:r>
            <a:r>
              <a:rPr lang="tr-TR" dirty="0"/>
              <a:t>çıkarma, açığa vurma. </a:t>
            </a:r>
            <a:endParaRPr lang="tr-TR" dirty="0" smtClean="0"/>
          </a:p>
          <a:p>
            <a:r>
              <a:rPr lang="tr-TR" dirty="0"/>
              <a:t>İcra: Bir mahkemenin ilamının veya idari bir kararın hükmünün </a:t>
            </a:r>
            <a:r>
              <a:rPr lang="tr-TR" dirty="0" err="1"/>
              <a:t>yerne</a:t>
            </a:r>
            <a:r>
              <a:rPr lang="tr-TR" dirty="0"/>
              <a:t> getirmek demektir.</a:t>
            </a:r>
          </a:p>
        </p:txBody>
      </p:sp>
    </p:spTree>
    <p:extLst>
      <p:ext uri="{BB962C8B-B14F-4D97-AF65-F5344CB8AC3E}">
        <p14:creationId xmlns:p14="http://schemas.microsoft.com/office/powerpoint/2010/main" xmlns="" val="244146836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804704"/>
          </a:xfrm>
        </p:spPr>
        <p:txBody>
          <a:bodyPr>
            <a:normAutofit/>
          </a:bodyPr>
          <a:lstStyle/>
          <a:p>
            <a:r>
              <a:rPr lang="tr-TR" sz="3200" dirty="0" smtClean="0">
                <a:solidFill>
                  <a:srgbClr val="FF0000"/>
                </a:solidFill>
              </a:rPr>
              <a:t>SIKÇA KULLANILAN HUKUK TERİMLERİ</a:t>
            </a:r>
            <a:endParaRPr lang="tr-TR" sz="32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İkametgâh: </a:t>
            </a:r>
            <a:r>
              <a:rPr lang="fi-FI" dirty="0"/>
              <a:t>Mesken, konut, ikâmet edilen yer</a:t>
            </a:r>
            <a:r>
              <a:rPr lang="fi-FI" dirty="0" smtClean="0"/>
              <a:t>.</a:t>
            </a:r>
            <a:endParaRPr lang="tr-TR" dirty="0" smtClean="0"/>
          </a:p>
          <a:p>
            <a:r>
              <a:rPr lang="tr-TR" dirty="0" err="1" smtClean="0"/>
              <a:t>İktizâ</a:t>
            </a:r>
            <a:r>
              <a:rPr lang="tr-TR" dirty="0" smtClean="0"/>
              <a:t>: Gerek, lüzum.</a:t>
            </a:r>
          </a:p>
          <a:p>
            <a:r>
              <a:rPr lang="tr-TR" dirty="0" smtClean="0"/>
              <a:t>İlam</a:t>
            </a:r>
            <a:r>
              <a:rPr lang="tr-TR" dirty="0"/>
              <a:t>: Bir davanın mahkemece nasıl bir hükme bağlandığını gösteren resmi vesikalar; kararı bildiren belge</a:t>
            </a:r>
            <a:r>
              <a:rPr lang="tr-TR" dirty="0" smtClean="0"/>
              <a:t>.</a:t>
            </a:r>
          </a:p>
          <a:p>
            <a:r>
              <a:rPr lang="tr-TR" dirty="0"/>
              <a:t>İlliyet bağı: Nedensellik bağı; bir neden ile ortaya çıkan sonuç arasındaki ilişki.   </a:t>
            </a:r>
            <a:endParaRPr lang="tr-TR" dirty="0" smtClean="0"/>
          </a:p>
          <a:p>
            <a:r>
              <a:rPr lang="tr-TR" dirty="0"/>
              <a:t>İnfaz: Gereğini </a:t>
            </a:r>
            <a:r>
              <a:rPr lang="tr-TR" dirty="0" err="1"/>
              <a:t>yapma;yerine</a:t>
            </a:r>
            <a:r>
              <a:rPr lang="tr-TR" dirty="0"/>
              <a:t> getirme; icra etme </a:t>
            </a:r>
            <a:endParaRPr lang="tr-TR" dirty="0" smtClean="0"/>
          </a:p>
          <a:p>
            <a:r>
              <a:rPr lang="tr-TR" dirty="0"/>
              <a:t>İsticvap: Sorguya çekme. </a:t>
            </a:r>
            <a:endParaRPr lang="tr-TR" dirty="0" smtClean="0"/>
          </a:p>
          <a:p>
            <a:r>
              <a:rPr lang="tr-TR" dirty="0"/>
              <a:t>İstimrar: Sürüp gitme, süreklilik</a:t>
            </a:r>
            <a:r>
              <a:rPr lang="tr-TR" dirty="0" smtClean="0"/>
              <a:t>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34166378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512" y="332656"/>
            <a:ext cx="7239000" cy="792088"/>
          </a:xfrm>
        </p:spPr>
        <p:txBody>
          <a:bodyPr>
            <a:normAutofit/>
          </a:bodyPr>
          <a:lstStyle/>
          <a:p>
            <a:r>
              <a:rPr lang="tr-TR" sz="3200" dirty="0" smtClean="0">
                <a:solidFill>
                  <a:srgbClr val="FF0000"/>
                </a:solidFill>
              </a:rPr>
              <a:t>SIKÇA KULLANILAN HUKUK TERİMLERİ</a:t>
            </a:r>
            <a:endParaRPr lang="tr-TR" sz="32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dirty="0" smtClean="0"/>
              <a:t>İddianame: Soruşturma sonunda savcının topladığı delilleri, şüphelilerin cezalandırılmasını talep ettiği kanun hükümlerini ve bu hükümlerde yer alan karşılıklarını, gerekçeleri ve kurduğu illiyet bağı ile birlikte izah-talep ettiği metin.  </a:t>
            </a:r>
          </a:p>
          <a:p>
            <a:r>
              <a:rPr lang="tr-TR" dirty="0" smtClean="0"/>
              <a:t>İhtiyati tedbir: Davacının, davasını kazanması durumunda, dava konusu şeye kavuşabilmesi için, davadan önce veya dava sırasında o şeyi garanti altına almasına yarayan önlem.</a:t>
            </a:r>
          </a:p>
          <a:p>
            <a:r>
              <a:rPr lang="tr-TR" dirty="0"/>
              <a:t>İhtarname: Bir kimseye, bir hususu yerine getirmesi veya getirmemesi için yapılan yazılı uyarı; hatırlatma belgesi</a:t>
            </a:r>
            <a:r>
              <a:rPr lang="tr-TR" dirty="0" smtClean="0"/>
              <a:t>.</a:t>
            </a:r>
          </a:p>
          <a:p>
            <a:r>
              <a:rPr lang="tr-TR" dirty="0"/>
              <a:t>Beyanname: Bir makama veya kamuoyuna yapılan açıklama belgesi</a:t>
            </a:r>
            <a:r>
              <a:rPr lang="tr-TR" dirty="0" smtClean="0"/>
              <a:t>.</a:t>
            </a:r>
          </a:p>
          <a:p>
            <a:r>
              <a:rPr lang="tr-TR" dirty="0" smtClean="0"/>
              <a:t>Zabıtname: Tutanak.</a:t>
            </a:r>
          </a:p>
          <a:p>
            <a:endParaRPr lang="tr-TR" dirty="0" smtClean="0"/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37484297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804704"/>
          </a:xfrm>
        </p:spPr>
        <p:txBody>
          <a:bodyPr>
            <a:normAutofit/>
          </a:bodyPr>
          <a:lstStyle/>
          <a:p>
            <a:r>
              <a:rPr lang="tr-TR" sz="3200" dirty="0" smtClean="0">
                <a:solidFill>
                  <a:srgbClr val="FF0000"/>
                </a:solidFill>
              </a:rPr>
              <a:t>SIKÇA KULLANILAN HUKUK TERİMLERİ</a:t>
            </a:r>
            <a:endParaRPr lang="tr-TR" sz="32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tr-TR" dirty="0" smtClean="0"/>
              <a:t>Cebrî : Zorla yapılan; zor kullanarak yaptırılan; zor altında; güç kullanarak.</a:t>
            </a:r>
          </a:p>
          <a:p>
            <a:r>
              <a:rPr lang="tr-TR" dirty="0" err="1" smtClean="0"/>
              <a:t>Celpname:Yargılamada,davacı,davalı,tanık,bilirkişi</a:t>
            </a:r>
            <a:r>
              <a:rPr lang="tr-TR" dirty="0" smtClean="0"/>
              <a:t> gibi kimseleri mahkemeye getirtmek için yapılan çağrı.</a:t>
            </a:r>
          </a:p>
          <a:p>
            <a:r>
              <a:rPr lang="tr-TR" dirty="0" smtClean="0"/>
              <a:t>Maarif: Tahsil ile elde edilen ilim, malûmat, bilgi. </a:t>
            </a:r>
            <a:r>
              <a:rPr lang="tr-TR" dirty="0" err="1" smtClean="0"/>
              <a:t>meharet</a:t>
            </a:r>
            <a:r>
              <a:rPr lang="tr-TR" dirty="0" smtClean="0"/>
              <a:t>. </a:t>
            </a:r>
            <a:r>
              <a:rPr lang="tr-TR" dirty="0" err="1" smtClean="0"/>
              <a:t>üstadlık</a:t>
            </a:r>
            <a:r>
              <a:rPr lang="tr-TR" dirty="0" smtClean="0"/>
              <a:t>. hüner.</a:t>
            </a:r>
          </a:p>
          <a:p>
            <a:r>
              <a:rPr lang="tr-TR" dirty="0" smtClean="0"/>
              <a:t>Maktu: Götürü; belirli; miktarda; değeri biçilmiş; pazarlıksız.</a:t>
            </a:r>
          </a:p>
          <a:p>
            <a:r>
              <a:rPr lang="tr-TR" dirty="0" smtClean="0"/>
              <a:t>Mazbata: Tutanak.</a:t>
            </a:r>
          </a:p>
          <a:p>
            <a:r>
              <a:rPr lang="tr-TR" dirty="0" smtClean="0"/>
              <a:t>Tebliğ: </a:t>
            </a:r>
            <a:r>
              <a:rPr lang="tr-TR" dirty="0"/>
              <a:t>Bildirme, duyurma, anlatma, yazılı bir emri, mahkeme yazısını ilgili şahsa teslim etme, imzasını alma. Çoğulu </a:t>
            </a:r>
            <a:r>
              <a:rPr lang="tr-TR" dirty="0" err="1"/>
              <a:t>tebliğâtdır</a:t>
            </a:r>
            <a:r>
              <a:rPr lang="tr-TR" dirty="0"/>
              <a:t>; duyurular, anlatmalar.  </a:t>
            </a:r>
            <a:endParaRPr lang="tr-TR" dirty="0" smtClean="0"/>
          </a:p>
          <a:p>
            <a:r>
              <a:rPr lang="tr-TR" dirty="0" smtClean="0"/>
              <a:t>Müzekkere: Yargılama makamının, bir kararın yerine getirilmesi konusunda belli bir makama yazdığı yazı.</a:t>
            </a:r>
          </a:p>
          <a:p>
            <a:r>
              <a:rPr lang="tr-TR" dirty="0" err="1" smtClean="0"/>
              <a:t>Muvaffakat:Uygun</a:t>
            </a:r>
            <a:r>
              <a:rPr lang="tr-TR" dirty="0" smtClean="0"/>
              <a:t> görmek, onaylamak, kabul etmek.</a:t>
            </a:r>
          </a:p>
          <a:p>
            <a:r>
              <a:rPr lang="tr-TR" dirty="0" err="1" smtClean="0"/>
              <a:t>Muvâzaa</a:t>
            </a:r>
            <a:r>
              <a:rPr lang="tr-TR" dirty="0"/>
              <a:t>: Danışıklı </a:t>
            </a:r>
            <a:r>
              <a:rPr lang="tr-TR" dirty="0" smtClean="0"/>
              <a:t>işlem.</a:t>
            </a:r>
          </a:p>
          <a:p>
            <a:r>
              <a:rPr lang="tr-TR" dirty="0" smtClean="0"/>
              <a:t>Tebligat: Bir </a:t>
            </a:r>
            <a:r>
              <a:rPr lang="tr-TR" dirty="0"/>
              <a:t>hukuki işlemin yetkili makamca, ilgili kişinin bilgisine sunulmak üzere, kanun ve usule uygun olarak yazı veya ilanla bildirilmesi.  </a:t>
            </a:r>
          </a:p>
        </p:txBody>
      </p:sp>
    </p:spTree>
    <p:extLst>
      <p:ext uri="{BB962C8B-B14F-4D97-AF65-F5344CB8AC3E}">
        <p14:creationId xmlns:p14="http://schemas.microsoft.com/office/powerpoint/2010/main" xmlns="" val="14393548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804704"/>
          </a:xfrm>
        </p:spPr>
        <p:txBody>
          <a:bodyPr>
            <a:normAutofit/>
          </a:bodyPr>
          <a:lstStyle/>
          <a:p>
            <a:r>
              <a:rPr lang="tr-TR" sz="3200" dirty="0" smtClean="0">
                <a:solidFill>
                  <a:srgbClr val="FF0000"/>
                </a:solidFill>
              </a:rPr>
              <a:t>SIKÇA KULLANILAN HUKUK TERİMLERİ</a:t>
            </a:r>
            <a:endParaRPr lang="tr-TR" sz="32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tr-TR" dirty="0"/>
              <a:t>Tedbir: Tedbir, </a:t>
            </a:r>
            <a:r>
              <a:rPr lang="tr-TR" dirty="0" err="1"/>
              <a:t>Tedebbür</a:t>
            </a:r>
            <a:r>
              <a:rPr lang="tr-TR" dirty="0"/>
              <a:t>: Bir işin iyi ve sıhhatli olması için arkasını, önünü gözeterek takdir ve idare etmektir. Bütün evreni yönetmek, her işi evirip çevirmek. Tabii düzenini ayakta tutmak, kanunların işlemesini sağlamak</a:t>
            </a:r>
            <a:r>
              <a:rPr lang="tr-TR" dirty="0" smtClean="0"/>
              <a:t>.</a:t>
            </a:r>
          </a:p>
          <a:p>
            <a:r>
              <a:rPr lang="tr-TR" dirty="0"/>
              <a:t>Vade: Belirlenen süre, borcun ödeme zamanı, ifa zamanı. Ecel, ölüm, ölüm olayı.   </a:t>
            </a:r>
          </a:p>
          <a:p>
            <a:r>
              <a:rPr lang="tr-TR" dirty="0" smtClean="0"/>
              <a:t>Vakıa: Olay</a:t>
            </a:r>
            <a:r>
              <a:rPr lang="tr-TR" dirty="0"/>
              <a:t>, gerçek, olgu. Vuku': Düşüş. Başa gelen, çatan büyük iş</a:t>
            </a:r>
            <a:r>
              <a:rPr lang="tr-TR" dirty="0" smtClean="0"/>
              <a:t>.</a:t>
            </a:r>
          </a:p>
          <a:p>
            <a:r>
              <a:rPr lang="tr-TR" dirty="0" smtClean="0"/>
              <a:t>Vekalet: Vekillikte </a:t>
            </a:r>
            <a:r>
              <a:rPr lang="tr-TR" dirty="0"/>
              <a:t>bulunma, birisini temsil etme. Başkası </a:t>
            </a:r>
            <a:r>
              <a:rPr lang="tr-TR" dirty="0" err="1"/>
              <a:t>nâm</a:t>
            </a:r>
            <a:r>
              <a:rPr lang="tr-TR" dirty="0"/>
              <a:t> ve hesabına bir sözleşmeyle temsil eden kimse. Bakanlık, nâzırlık, icra organında görev alan ve belli işleri yürüten kişinin makamı</a:t>
            </a:r>
            <a:r>
              <a:rPr lang="tr-TR" dirty="0" smtClean="0"/>
              <a:t>.</a:t>
            </a:r>
          </a:p>
          <a:p>
            <a:r>
              <a:rPr lang="tr-TR" dirty="0" smtClean="0"/>
              <a:t>Velayet: Ana </a:t>
            </a:r>
            <a:r>
              <a:rPr lang="tr-TR" dirty="0"/>
              <a:t>ve/veya babanın, reşit olmamış çocukları üzerindeki (kanundan doğan) eğitim ve terbiye hak ve yetkisi</a:t>
            </a:r>
            <a:r>
              <a:rPr lang="tr-TR" dirty="0" smtClean="0"/>
              <a:t>.</a:t>
            </a:r>
          </a:p>
          <a:p>
            <a:r>
              <a:rPr lang="tr-TR" dirty="0" smtClean="0"/>
              <a:t>Zımnî: Üstü kapalı, açık olmayan.</a:t>
            </a:r>
          </a:p>
          <a:p>
            <a:r>
              <a:rPr lang="tr-TR" dirty="0"/>
              <a:t>Zilyet: Bir şeyi fiilen elinde bulunduran kişi; bir şeyde tasarrufta bulunan </a:t>
            </a:r>
            <a:r>
              <a:rPr lang="tr-TR" dirty="0" smtClean="0"/>
              <a:t>kişi.</a:t>
            </a:r>
          </a:p>
          <a:p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xmlns="" val="316617881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876712"/>
          </a:xfrm>
        </p:spPr>
        <p:txBody>
          <a:bodyPr>
            <a:normAutofit/>
          </a:bodyPr>
          <a:lstStyle/>
          <a:p>
            <a:r>
              <a:rPr lang="tr-TR" sz="3200" dirty="0" smtClean="0">
                <a:solidFill>
                  <a:srgbClr val="FF0000"/>
                </a:solidFill>
              </a:rPr>
              <a:t>SIKÇA KULLANILAN HUKUK TERİMLERİ</a:t>
            </a:r>
            <a:endParaRPr lang="tr-TR" sz="32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tr-TR" dirty="0" smtClean="0"/>
              <a:t>Cürüm: Suç.</a:t>
            </a:r>
          </a:p>
          <a:p>
            <a:r>
              <a:rPr lang="tr-TR" dirty="0"/>
              <a:t>Delalet </a:t>
            </a:r>
            <a:r>
              <a:rPr lang="tr-TR" dirty="0" smtClean="0"/>
              <a:t>etmek: Göstermek</a:t>
            </a:r>
            <a:r>
              <a:rPr lang="tr-TR" dirty="0"/>
              <a:t>, </a:t>
            </a:r>
            <a:r>
              <a:rPr lang="tr-TR" dirty="0" smtClean="0"/>
              <a:t>kanıtlamak.</a:t>
            </a:r>
          </a:p>
          <a:p>
            <a:r>
              <a:rPr lang="tr-TR" dirty="0"/>
              <a:t>Yediemin (</a:t>
            </a:r>
            <a:r>
              <a:rPr lang="tr-TR" dirty="0" err="1" smtClean="0"/>
              <a:t>Yeddiemin</a:t>
            </a:r>
            <a:r>
              <a:rPr lang="tr-TR" dirty="0" smtClean="0"/>
              <a:t>): Güvenilir kişi.</a:t>
            </a:r>
          </a:p>
          <a:p>
            <a:r>
              <a:rPr lang="tr-TR" dirty="0" smtClean="0"/>
              <a:t>Ehemmiyet: Önem.</a:t>
            </a:r>
          </a:p>
          <a:p>
            <a:r>
              <a:rPr lang="tr-TR" dirty="0" smtClean="0"/>
              <a:t>Emsal: Benzer.</a:t>
            </a:r>
          </a:p>
          <a:p>
            <a:r>
              <a:rPr lang="tr-TR" dirty="0" smtClean="0"/>
              <a:t>Eşkal: Kılık.</a:t>
            </a:r>
          </a:p>
          <a:p>
            <a:r>
              <a:rPr lang="tr-TR" dirty="0"/>
              <a:t>Feragat </a:t>
            </a:r>
            <a:r>
              <a:rPr lang="tr-TR" dirty="0" smtClean="0"/>
              <a:t>etmek: </a:t>
            </a:r>
            <a:r>
              <a:rPr lang="tr-TR" dirty="0"/>
              <a:t>Çekilmek, </a:t>
            </a:r>
            <a:r>
              <a:rPr lang="tr-TR" dirty="0" smtClean="0"/>
              <a:t>vazgeçmek.</a:t>
            </a:r>
          </a:p>
          <a:p>
            <a:r>
              <a:rPr lang="tr-TR" dirty="0" smtClean="0"/>
              <a:t>Fesih: Bozma.</a:t>
            </a:r>
          </a:p>
          <a:p>
            <a:r>
              <a:rPr lang="tr-TR" dirty="0" smtClean="0"/>
              <a:t>Menkul: Taşınır.</a:t>
            </a:r>
          </a:p>
          <a:p>
            <a:r>
              <a:rPr lang="tr-TR" dirty="0" smtClean="0"/>
              <a:t>Gayrimenkul: Taşınmaz.</a:t>
            </a:r>
          </a:p>
          <a:p>
            <a:r>
              <a:rPr lang="tr-TR" dirty="0" smtClean="0"/>
              <a:t>Haciz: </a:t>
            </a:r>
            <a:r>
              <a:rPr lang="tr-TR" dirty="0" err="1" smtClean="0"/>
              <a:t>Elkoyma</a:t>
            </a:r>
            <a:r>
              <a:rPr lang="tr-TR" dirty="0" smtClean="0"/>
              <a:t>.</a:t>
            </a:r>
          </a:p>
          <a:p>
            <a:r>
              <a:rPr lang="tr-TR" dirty="0" smtClean="0"/>
              <a:t>Harcırah: Yolluk.</a:t>
            </a:r>
          </a:p>
          <a:p>
            <a:r>
              <a:rPr lang="tr-TR" dirty="0" smtClean="0"/>
              <a:t>Hıfz: Saklama, koruma.</a:t>
            </a:r>
          </a:p>
          <a:p>
            <a:r>
              <a:rPr lang="tr-TR" dirty="0" smtClean="0"/>
              <a:t>Hibe: Bağış.</a:t>
            </a:r>
          </a:p>
          <a:p>
            <a:r>
              <a:rPr lang="tr-TR" dirty="0" smtClean="0"/>
              <a:t>Hitam: Sona erme.</a:t>
            </a:r>
          </a:p>
          <a:p>
            <a:r>
              <a:rPr lang="tr-TR" dirty="0"/>
              <a:t>Hükmi </a:t>
            </a:r>
            <a:r>
              <a:rPr lang="tr-TR" dirty="0" smtClean="0"/>
              <a:t>şahıs: Tüzelkişi.</a:t>
            </a:r>
          </a:p>
          <a:p>
            <a:r>
              <a:rPr lang="tr-TR" dirty="0" smtClean="0"/>
              <a:t>İddia: Sav.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41185919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10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1000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1000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Zengin">
  <a:themeElements>
    <a:clrScheme name="Zengin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Zengin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Zengin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97</TotalTime>
  <Words>646</Words>
  <Application>Microsoft Office PowerPoint</Application>
  <PresentationFormat>Ekran Gösterisi (4:3)</PresentationFormat>
  <Paragraphs>100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2" baseType="lpstr">
      <vt:lpstr>Zengin</vt:lpstr>
      <vt:lpstr>HUKUK DİLİ</vt:lpstr>
      <vt:lpstr> SIKÇA KULLANILAN HUKUK TERİMLERİ </vt:lpstr>
      <vt:lpstr>SIKÇA KULLANILAN HUKUK TERİMLERİ</vt:lpstr>
      <vt:lpstr>SIKÇA KULLANILAN HUKUK TERİMLERİ</vt:lpstr>
      <vt:lpstr>SIKÇA KULLANILAN HUKUK TERİMLERİ</vt:lpstr>
      <vt:lpstr>SIKÇA KULLANILAN HUKUK TERİMLERİ</vt:lpstr>
      <vt:lpstr>SIKÇA KULLANILAN HUKUK TERİMLERİ</vt:lpstr>
      <vt:lpstr>SIKÇA KULLANILAN HUKUK TERİMLERİ</vt:lpstr>
      <vt:lpstr>SIKÇA KULLANILAN HUKUK TERİMLERİ</vt:lpstr>
      <vt:lpstr>SIKÇA KULLANILAN HUKUK TERİMLERİ</vt:lpstr>
      <vt:lpstr>SIKÇA KULLANILAN HUKUK TERİMLERİ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HUKUK DİLİ</dc:title>
  <dc:creator>BERNAA</dc:creator>
  <cp:lastModifiedBy>Hülya GÜRSOY</cp:lastModifiedBy>
  <cp:revision>12</cp:revision>
  <dcterms:created xsi:type="dcterms:W3CDTF">2014-09-23T09:06:08Z</dcterms:created>
  <dcterms:modified xsi:type="dcterms:W3CDTF">2014-09-24T11:49:05Z</dcterms:modified>
</cp:coreProperties>
</file>