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0" autoAdjust="0"/>
    <p:restoredTop sz="94660"/>
  </p:normalViewPr>
  <p:slideViewPr>
    <p:cSldViewPr snapToGrid="0">
      <p:cViewPr varScale="1">
        <p:scale>
          <a:sx n="108" d="100"/>
          <a:sy n="108" d="100"/>
        </p:scale>
        <p:origin x="224"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Umut Öneş" userId="6c115fd5070c89cc" providerId="LiveId" clId="{D53E87C2-5769-4106-BC99-A9AEF7D4E93F}"/>
    <pc:docChg chg="modSld">
      <pc:chgData name="Umut Öneş" userId="6c115fd5070c89cc" providerId="LiveId" clId="{D53E87C2-5769-4106-BC99-A9AEF7D4E93F}" dt="2017-12-20T11:56:49.202" v="3" actId="14100"/>
      <pc:docMkLst>
        <pc:docMk/>
      </pc:docMkLst>
      <pc:sldChg chg="modSp">
        <pc:chgData name="Umut Öneş" userId="6c115fd5070c89cc" providerId="LiveId" clId="{D53E87C2-5769-4106-BC99-A9AEF7D4E93F}" dt="2017-12-20T11:56:49.202" v="3" actId="14100"/>
        <pc:sldMkLst>
          <pc:docMk/>
          <pc:sldMk cId="3569306811" sldId="264"/>
        </pc:sldMkLst>
        <pc:picChg chg="mod">
          <ac:chgData name="Umut Öneş" userId="6c115fd5070c89cc" providerId="LiveId" clId="{D53E87C2-5769-4106-BC99-A9AEF7D4E93F}" dt="2017-12-20T11:56:49.202" v="3" actId="14100"/>
          <ac:picMkLst>
            <pc:docMk/>
            <pc:sldMk cId="3569306811" sldId="264"/>
            <ac:picMk id="57348" creationId="{0E91983B-4A1E-4A9E-8A5D-E1F433281D67}"/>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B1B8C6-E9E0-4FF6-A422-E43C900EF2D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37FAA69-9263-4362-8929-82755FA2A8E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EEE662F-3E0D-4BA1-BC3F-8A25CD2891A9}"/>
              </a:ext>
            </a:extLst>
          </p:cNvPr>
          <p:cNvSpPr>
            <a:spLocks noGrp="1"/>
          </p:cNvSpPr>
          <p:nvPr>
            <p:ph type="dt" sz="half" idx="10"/>
          </p:nvPr>
        </p:nvSpPr>
        <p:spPr/>
        <p:txBody>
          <a:bodyPr/>
          <a:lstStyle/>
          <a:p>
            <a:fld id="{4969E83A-F12A-4293-9EAE-0366D8EA3012}" type="datetimeFigureOut">
              <a:rPr lang="en-US" smtClean="0"/>
              <a:t>9/13/18</a:t>
            </a:fld>
            <a:endParaRPr lang="en-US"/>
          </a:p>
        </p:txBody>
      </p:sp>
      <p:sp>
        <p:nvSpPr>
          <p:cNvPr id="5" name="Footer Placeholder 4">
            <a:extLst>
              <a:ext uri="{FF2B5EF4-FFF2-40B4-BE49-F238E27FC236}">
                <a16:creationId xmlns:a16="http://schemas.microsoft.com/office/drawing/2014/main" id="{AC62DCEC-D314-4EAD-A445-DEDE7A8A599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A188364-DFF0-45B6-8242-B81420158A6F}"/>
              </a:ext>
            </a:extLst>
          </p:cNvPr>
          <p:cNvSpPr>
            <a:spLocks noGrp="1"/>
          </p:cNvSpPr>
          <p:nvPr>
            <p:ph type="sldNum" sz="quarter" idx="12"/>
          </p:nvPr>
        </p:nvSpPr>
        <p:spPr/>
        <p:txBody>
          <a:bodyPr/>
          <a:lstStyle/>
          <a:p>
            <a:fld id="{269A939C-CCD5-431F-97BD-F081F6E0C944}" type="slidenum">
              <a:rPr lang="en-US" smtClean="0"/>
              <a:t>‹#›</a:t>
            </a:fld>
            <a:endParaRPr lang="en-US"/>
          </a:p>
        </p:txBody>
      </p:sp>
    </p:spTree>
    <p:extLst>
      <p:ext uri="{BB962C8B-B14F-4D97-AF65-F5344CB8AC3E}">
        <p14:creationId xmlns:p14="http://schemas.microsoft.com/office/powerpoint/2010/main" val="40400085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2A55CD-B6F7-4C82-9571-0351127BC40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FD0FFC6-484A-4DE1-97D0-63EB577FB37A}"/>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4E0F8D5-8614-4DD1-B8E6-75F080B99D1D}"/>
              </a:ext>
            </a:extLst>
          </p:cNvPr>
          <p:cNvSpPr>
            <a:spLocks noGrp="1"/>
          </p:cNvSpPr>
          <p:nvPr>
            <p:ph type="dt" sz="half" idx="10"/>
          </p:nvPr>
        </p:nvSpPr>
        <p:spPr/>
        <p:txBody>
          <a:bodyPr/>
          <a:lstStyle/>
          <a:p>
            <a:fld id="{4969E83A-F12A-4293-9EAE-0366D8EA3012}" type="datetimeFigureOut">
              <a:rPr lang="en-US" smtClean="0"/>
              <a:t>9/13/18</a:t>
            </a:fld>
            <a:endParaRPr lang="en-US"/>
          </a:p>
        </p:txBody>
      </p:sp>
      <p:sp>
        <p:nvSpPr>
          <p:cNvPr id="5" name="Footer Placeholder 4">
            <a:extLst>
              <a:ext uri="{FF2B5EF4-FFF2-40B4-BE49-F238E27FC236}">
                <a16:creationId xmlns:a16="http://schemas.microsoft.com/office/drawing/2014/main" id="{1AA57333-0198-49C5-8D06-13A4C67A97C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56DC3C9-CD35-4EDB-B49C-7699B2C68DB7}"/>
              </a:ext>
            </a:extLst>
          </p:cNvPr>
          <p:cNvSpPr>
            <a:spLocks noGrp="1"/>
          </p:cNvSpPr>
          <p:nvPr>
            <p:ph type="sldNum" sz="quarter" idx="12"/>
          </p:nvPr>
        </p:nvSpPr>
        <p:spPr/>
        <p:txBody>
          <a:bodyPr/>
          <a:lstStyle/>
          <a:p>
            <a:fld id="{269A939C-CCD5-431F-97BD-F081F6E0C944}" type="slidenum">
              <a:rPr lang="en-US" smtClean="0"/>
              <a:t>‹#›</a:t>
            </a:fld>
            <a:endParaRPr lang="en-US"/>
          </a:p>
        </p:txBody>
      </p:sp>
    </p:spTree>
    <p:extLst>
      <p:ext uri="{BB962C8B-B14F-4D97-AF65-F5344CB8AC3E}">
        <p14:creationId xmlns:p14="http://schemas.microsoft.com/office/powerpoint/2010/main" val="7831510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A125C13-C976-4433-B54E-3D2960DC6D4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7DD3A60-F349-4655-B551-065110962663}"/>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11640CD-C291-40D0-BAFF-88FDE20D0B35}"/>
              </a:ext>
            </a:extLst>
          </p:cNvPr>
          <p:cNvSpPr>
            <a:spLocks noGrp="1"/>
          </p:cNvSpPr>
          <p:nvPr>
            <p:ph type="dt" sz="half" idx="10"/>
          </p:nvPr>
        </p:nvSpPr>
        <p:spPr/>
        <p:txBody>
          <a:bodyPr/>
          <a:lstStyle/>
          <a:p>
            <a:fld id="{4969E83A-F12A-4293-9EAE-0366D8EA3012}" type="datetimeFigureOut">
              <a:rPr lang="en-US" smtClean="0"/>
              <a:t>9/13/18</a:t>
            </a:fld>
            <a:endParaRPr lang="en-US"/>
          </a:p>
        </p:txBody>
      </p:sp>
      <p:sp>
        <p:nvSpPr>
          <p:cNvPr id="5" name="Footer Placeholder 4">
            <a:extLst>
              <a:ext uri="{FF2B5EF4-FFF2-40B4-BE49-F238E27FC236}">
                <a16:creationId xmlns:a16="http://schemas.microsoft.com/office/drawing/2014/main" id="{66EF68E9-8C4E-4FCF-A6ED-6EC43BF9D96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90AA0CD-E980-4E37-BE6C-79E2FE0D97FC}"/>
              </a:ext>
            </a:extLst>
          </p:cNvPr>
          <p:cNvSpPr>
            <a:spLocks noGrp="1"/>
          </p:cNvSpPr>
          <p:nvPr>
            <p:ph type="sldNum" sz="quarter" idx="12"/>
          </p:nvPr>
        </p:nvSpPr>
        <p:spPr/>
        <p:txBody>
          <a:bodyPr/>
          <a:lstStyle/>
          <a:p>
            <a:fld id="{269A939C-CCD5-431F-97BD-F081F6E0C944}" type="slidenum">
              <a:rPr lang="en-US" smtClean="0"/>
              <a:t>‹#›</a:t>
            </a:fld>
            <a:endParaRPr lang="en-US"/>
          </a:p>
        </p:txBody>
      </p:sp>
    </p:spTree>
    <p:extLst>
      <p:ext uri="{BB962C8B-B14F-4D97-AF65-F5344CB8AC3E}">
        <p14:creationId xmlns:p14="http://schemas.microsoft.com/office/powerpoint/2010/main" val="3841689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B93704-9571-4BB9-B958-2C4A38669CC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75F4F75-5F6E-49A0-9B8A-1D4611C24B83}"/>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23452B2-AD79-4103-A9F4-7F3F00C3D28C}"/>
              </a:ext>
            </a:extLst>
          </p:cNvPr>
          <p:cNvSpPr>
            <a:spLocks noGrp="1"/>
          </p:cNvSpPr>
          <p:nvPr>
            <p:ph type="dt" sz="half" idx="10"/>
          </p:nvPr>
        </p:nvSpPr>
        <p:spPr/>
        <p:txBody>
          <a:bodyPr/>
          <a:lstStyle/>
          <a:p>
            <a:fld id="{4969E83A-F12A-4293-9EAE-0366D8EA3012}" type="datetimeFigureOut">
              <a:rPr lang="en-US" smtClean="0"/>
              <a:t>9/13/18</a:t>
            </a:fld>
            <a:endParaRPr lang="en-US"/>
          </a:p>
        </p:txBody>
      </p:sp>
      <p:sp>
        <p:nvSpPr>
          <p:cNvPr id="5" name="Footer Placeholder 4">
            <a:extLst>
              <a:ext uri="{FF2B5EF4-FFF2-40B4-BE49-F238E27FC236}">
                <a16:creationId xmlns:a16="http://schemas.microsoft.com/office/drawing/2014/main" id="{653DA2E0-7D65-4BFE-835C-4EFC268224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BB917B8-12C1-4C7A-990B-F2FAE05B0683}"/>
              </a:ext>
            </a:extLst>
          </p:cNvPr>
          <p:cNvSpPr>
            <a:spLocks noGrp="1"/>
          </p:cNvSpPr>
          <p:nvPr>
            <p:ph type="sldNum" sz="quarter" idx="12"/>
          </p:nvPr>
        </p:nvSpPr>
        <p:spPr/>
        <p:txBody>
          <a:bodyPr/>
          <a:lstStyle/>
          <a:p>
            <a:fld id="{269A939C-CCD5-431F-97BD-F081F6E0C944}" type="slidenum">
              <a:rPr lang="en-US" smtClean="0"/>
              <a:t>‹#›</a:t>
            </a:fld>
            <a:endParaRPr lang="en-US"/>
          </a:p>
        </p:txBody>
      </p:sp>
    </p:spTree>
    <p:extLst>
      <p:ext uri="{BB962C8B-B14F-4D97-AF65-F5344CB8AC3E}">
        <p14:creationId xmlns:p14="http://schemas.microsoft.com/office/powerpoint/2010/main" val="26771261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758981-C704-45D7-9C89-183914C84AC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CEA3973-07E2-4ED3-AEA7-EE59604E7C6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6F390C46-2EC1-47B4-86D1-F902ACA87338}"/>
              </a:ext>
            </a:extLst>
          </p:cNvPr>
          <p:cNvSpPr>
            <a:spLocks noGrp="1"/>
          </p:cNvSpPr>
          <p:nvPr>
            <p:ph type="dt" sz="half" idx="10"/>
          </p:nvPr>
        </p:nvSpPr>
        <p:spPr/>
        <p:txBody>
          <a:bodyPr/>
          <a:lstStyle/>
          <a:p>
            <a:fld id="{4969E83A-F12A-4293-9EAE-0366D8EA3012}" type="datetimeFigureOut">
              <a:rPr lang="en-US" smtClean="0"/>
              <a:t>9/13/18</a:t>
            </a:fld>
            <a:endParaRPr lang="en-US"/>
          </a:p>
        </p:txBody>
      </p:sp>
      <p:sp>
        <p:nvSpPr>
          <p:cNvPr id="5" name="Footer Placeholder 4">
            <a:extLst>
              <a:ext uri="{FF2B5EF4-FFF2-40B4-BE49-F238E27FC236}">
                <a16:creationId xmlns:a16="http://schemas.microsoft.com/office/drawing/2014/main" id="{7057BC7F-FB34-4F18-9177-FFD94DEBF72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312835-5267-4D56-8737-C686A1FB034C}"/>
              </a:ext>
            </a:extLst>
          </p:cNvPr>
          <p:cNvSpPr>
            <a:spLocks noGrp="1"/>
          </p:cNvSpPr>
          <p:nvPr>
            <p:ph type="sldNum" sz="quarter" idx="12"/>
          </p:nvPr>
        </p:nvSpPr>
        <p:spPr/>
        <p:txBody>
          <a:bodyPr/>
          <a:lstStyle/>
          <a:p>
            <a:fld id="{269A939C-CCD5-431F-97BD-F081F6E0C944}" type="slidenum">
              <a:rPr lang="en-US" smtClean="0"/>
              <a:t>‹#›</a:t>
            </a:fld>
            <a:endParaRPr lang="en-US"/>
          </a:p>
        </p:txBody>
      </p:sp>
    </p:spTree>
    <p:extLst>
      <p:ext uri="{BB962C8B-B14F-4D97-AF65-F5344CB8AC3E}">
        <p14:creationId xmlns:p14="http://schemas.microsoft.com/office/powerpoint/2010/main" val="10285743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612ACF-B848-4B16-897F-7565EB4962B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26E3094-B2F4-4FD3-AC68-D899A4A3673D}"/>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BBF426F-3C74-4BE8-895E-6F67DF0E9823}"/>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929EEB8-6355-467B-B0C6-DF794C8F7E54}"/>
              </a:ext>
            </a:extLst>
          </p:cNvPr>
          <p:cNvSpPr>
            <a:spLocks noGrp="1"/>
          </p:cNvSpPr>
          <p:nvPr>
            <p:ph type="dt" sz="half" idx="10"/>
          </p:nvPr>
        </p:nvSpPr>
        <p:spPr/>
        <p:txBody>
          <a:bodyPr/>
          <a:lstStyle/>
          <a:p>
            <a:fld id="{4969E83A-F12A-4293-9EAE-0366D8EA3012}" type="datetimeFigureOut">
              <a:rPr lang="en-US" smtClean="0"/>
              <a:t>9/13/18</a:t>
            </a:fld>
            <a:endParaRPr lang="en-US"/>
          </a:p>
        </p:txBody>
      </p:sp>
      <p:sp>
        <p:nvSpPr>
          <p:cNvPr id="6" name="Footer Placeholder 5">
            <a:extLst>
              <a:ext uri="{FF2B5EF4-FFF2-40B4-BE49-F238E27FC236}">
                <a16:creationId xmlns:a16="http://schemas.microsoft.com/office/drawing/2014/main" id="{063948CE-7503-459B-9BD7-251B0AD5DAA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4BDDB08-B7E5-4FBE-A012-6AC34020DEEE}"/>
              </a:ext>
            </a:extLst>
          </p:cNvPr>
          <p:cNvSpPr>
            <a:spLocks noGrp="1"/>
          </p:cNvSpPr>
          <p:nvPr>
            <p:ph type="sldNum" sz="quarter" idx="12"/>
          </p:nvPr>
        </p:nvSpPr>
        <p:spPr/>
        <p:txBody>
          <a:bodyPr/>
          <a:lstStyle/>
          <a:p>
            <a:fld id="{269A939C-CCD5-431F-97BD-F081F6E0C944}" type="slidenum">
              <a:rPr lang="en-US" smtClean="0"/>
              <a:t>‹#›</a:t>
            </a:fld>
            <a:endParaRPr lang="en-US"/>
          </a:p>
        </p:txBody>
      </p:sp>
    </p:spTree>
    <p:extLst>
      <p:ext uri="{BB962C8B-B14F-4D97-AF65-F5344CB8AC3E}">
        <p14:creationId xmlns:p14="http://schemas.microsoft.com/office/powerpoint/2010/main" val="18954877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FA4B18-86C3-4E10-9B7B-C3E4B2FE31B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E909385-B073-4172-85C8-49233412DC1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BE75407C-B2BA-444E-9D7D-804CFB8430C3}"/>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E73C87F-45FF-4434-BE6B-89AFE815D4E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9F107DA1-8CA1-4200-814B-B3A6B7CCBD7B}"/>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9274FAD-6319-49B7-9B49-B09F1D12B06B}"/>
              </a:ext>
            </a:extLst>
          </p:cNvPr>
          <p:cNvSpPr>
            <a:spLocks noGrp="1"/>
          </p:cNvSpPr>
          <p:nvPr>
            <p:ph type="dt" sz="half" idx="10"/>
          </p:nvPr>
        </p:nvSpPr>
        <p:spPr/>
        <p:txBody>
          <a:bodyPr/>
          <a:lstStyle/>
          <a:p>
            <a:fld id="{4969E83A-F12A-4293-9EAE-0366D8EA3012}" type="datetimeFigureOut">
              <a:rPr lang="en-US" smtClean="0"/>
              <a:t>9/13/18</a:t>
            </a:fld>
            <a:endParaRPr lang="en-US"/>
          </a:p>
        </p:txBody>
      </p:sp>
      <p:sp>
        <p:nvSpPr>
          <p:cNvPr id="8" name="Footer Placeholder 7">
            <a:extLst>
              <a:ext uri="{FF2B5EF4-FFF2-40B4-BE49-F238E27FC236}">
                <a16:creationId xmlns:a16="http://schemas.microsoft.com/office/drawing/2014/main" id="{DB1F5FFB-010E-4931-B6DD-B077CB3EB9F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CD03542-A0D4-4B0F-8B12-CE838E6EC8F2}"/>
              </a:ext>
            </a:extLst>
          </p:cNvPr>
          <p:cNvSpPr>
            <a:spLocks noGrp="1"/>
          </p:cNvSpPr>
          <p:nvPr>
            <p:ph type="sldNum" sz="quarter" idx="12"/>
          </p:nvPr>
        </p:nvSpPr>
        <p:spPr/>
        <p:txBody>
          <a:bodyPr/>
          <a:lstStyle/>
          <a:p>
            <a:fld id="{269A939C-CCD5-431F-97BD-F081F6E0C944}" type="slidenum">
              <a:rPr lang="en-US" smtClean="0"/>
              <a:t>‹#›</a:t>
            </a:fld>
            <a:endParaRPr lang="en-US"/>
          </a:p>
        </p:txBody>
      </p:sp>
    </p:spTree>
    <p:extLst>
      <p:ext uri="{BB962C8B-B14F-4D97-AF65-F5344CB8AC3E}">
        <p14:creationId xmlns:p14="http://schemas.microsoft.com/office/powerpoint/2010/main" val="8055671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A61701-FD90-4420-9102-F215C1A2BEC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1402158-5FA6-4639-9582-2C97F8A5D6D4}"/>
              </a:ext>
            </a:extLst>
          </p:cNvPr>
          <p:cNvSpPr>
            <a:spLocks noGrp="1"/>
          </p:cNvSpPr>
          <p:nvPr>
            <p:ph type="dt" sz="half" idx="10"/>
          </p:nvPr>
        </p:nvSpPr>
        <p:spPr/>
        <p:txBody>
          <a:bodyPr/>
          <a:lstStyle/>
          <a:p>
            <a:fld id="{4969E83A-F12A-4293-9EAE-0366D8EA3012}" type="datetimeFigureOut">
              <a:rPr lang="en-US" smtClean="0"/>
              <a:t>9/13/18</a:t>
            </a:fld>
            <a:endParaRPr lang="en-US"/>
          </a:p>
        </p:txBody>
      </p:sp>
      <p:sp>
        <p:nvSpPr>
          <p:cNvPr id="4" name="Footer Placeholder 3">
            <a:extLst>
              <a:ext uri="{FF2B5EF4-FFF2-40B4-BE49-F238E27FC236}">
                <a16:creationId xmlns:a16="http://schemas.microsoft.com/office/drawing/2014/main" id="{6C9715F2-C3A6-42FF-B2A7-C2F2A2C0CB0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77FD20A-299C-4B58-A053-CA044E61858F}"/>
              </a:ext>
            </a:extLst>
          </p:cNvPr>
          <p:cNvSpPr>
            <a:spLocks noGrp="1"/>
          </p:cNvSpPr>
          <p:nvPr>
            <p:ph type="sldNum" sz="quarter" idx="12"/>
          </p:nvPr>
        </p:nvSpPr>
        <p:spPr/>
        <p:txBody>
          <a:bodyPr/>
          <a:lstStyle/>
          <a:p>
            <a:fld id="{269A939C-CCD5-431F-97BD-F081F6E0C944}" type="slidenum">
              <a:rPr lang="en-US" smtClean="0"/>
              <a:t>‹#›</a:t>
            </a:fld>
            <a:endParaRPr lang="en-US"/>
          </a:p>
        </p:txBody>
      </p:sp>
    </p:spTree>
    <p:extLst>
      <p:ext uri="{BB962C8B-B14F-4D97-AF65-F5344CB8AC3E}">
        <p14:creationId xmlns:p14="http://schemas.microsoft.com/office/powerpoint/2010/main" val="16457499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8B25221-95A0-43B0-8BA1-EB6419EB1A23}"/>
              </a:ext>
            </a:extLst>
          </p:cNvPr>
          <p:cNvSpPr>
            <a:spLocks noGrp="1"/>
          </p:cNvSpPr>
          <p:nvPr>
            <p:ph type="dt" sz="half" idx="10"/>
          </p:nvPr>
        </p:nvSpPr>
        <p:spPr/>
        <p:txBody>
          <a:bodyPr/>
          <a:lstStyle/>
          <a:p>
            <a:fld id="{4969E83A-F12A-4293-9EAE-0366D8EA3012}" type="datetimeFigureOut">
              <a:rPr lang="en-US" smtClean="0"/>
              <a:t>9/13/18</a:t>
            </a:fld>
            <a:endParaRPr lang="en-US"/>
          </a:p>
        </p:txBody>
      </p:sp>
      <p:sp>
        <p:nvSpPr>
          <p:cNvPr id="3" name="Footer Placeholder 2">
            <a:extLst>
              <a:ext uri="{FF2B5EF4-FFF2-40B4-BE49-F238E27FC236}">
                <a16:creationId xmlns:a16="http://schemas.microsoft.com/office/drawing/2014/main" id="{90454D31-0129-439B-BC4B-80BC3CB6C40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657092D-109B-4298-BAE1-34F195B9982F}"/>
              </a:ext>
            </a:extLst>
          </p:cNvPr>
          <p:cNvSpPr>
            <a:spLocks noGrp="1"/>
          </p:cNvSpPr>
          <p:nvPr>
            <p:ph type="sldNum" sz="quarter" idx="12"/>
          </p:nvPr>
        </p:nvSpPr>
        <p:spPr/>
        <p:txBody>
          <a:bodyPr/>
          <a:lstStyle/>
          <a:p>
            <a:fld id="{269A939C-CCD5-431F-97BD-F081F6E0C944}" type="slidenum">
              <a:rPr lang="en-US" smtClean="0"/>
              <a:t>‹#›</a:t>
            </a:fld>
            <a:endParaRPr lang="en-US"/>
          </a:p>
        </p:txBody>
      </p:sp>
    </p:spTree>
    <p:extLst>
      <p:ext uri="{BB962C8B-B14F-4D97-AF65-F5344CB8AC3E}">
        <p14:creationId xmlns:p14="http://schemas.microsoft.com/office/powerpoint/2010/main" val="31991733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0DB320-DA71-41CA-B675-FD8A9DF928D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6DB417C-9762-41F9-8889-74A2CBE31B9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6FAE77B-B7F6-4B18-84C1-ADDF6464C91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8A4D6993-4162-47A9-A543-20CA86AAD4E6}"/>
              </a:ext>
            </a:extLst>
          </p:cNvPr>
          <p:cNvSpPr>
            <a:spLocks noGrp="1"/>
          </p:cNvSpPr>
          <p:nvPr>
            <p:ph type="dt" sz="half" idx="10"/>
          </p:nvPr>
        </p:nvSpPr>
        <p:spPr/>
        <p:txBody>
          <a:bodyPr/>
          <a:lstStyle/>
          <a:p>
            <a:fld id="{4969E83A-F12A-4293-9EAE-0366D8EA3012}" type="datetimeFigureOut">
              <a:rPr lang="en-US" smtClean="0"/>
              <a:t>9/13/18</a:t>
            </a:fld>
            <a:endParaRPr lang="en-US"/>
          </a:p>
        </p:txBody>
      </p:sp>
      <p:sp>
        <p:nvSpPr>
          <p:cNvPr id="6" name="Footer Placeholder 5">
            <a:extLst>
              <a:ext uri="{FF2B5EF4-FFF2-40B4-BE49-F238E27FC236}">
                <a16:creationId xmlns:a16="http://schemas.microsoft.com/office/drawing/2014/main" id="{D9276FF9-E63F-4210-A62E-0F74B9EC683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C57996C-7790-4FEC-A8F0-E443F555F154}"/>
              </a:ext>
            </a:extLst>
          </p:cNvPr>
          <p:cNvSpPr>
            <a:spLocks noGrp="1"/>
          </p:cNvSpPr>
          <p:nvPr>
            <p:ph type="sldNum" sz="quarter" idx="12"/>
          </p:nvPr>
        </p:nvSpPr>
        <p:spPr/>
        <p:txBody>
          <a:bodyPr/>
          <a:lstStyle/>
          <a:p>
            <a:fld id="{269A939C-CCD5-431F-97BD-F081F6E0C944}" type="slidenum">
              <a:rPr lang="en-US" smtClean="0"/>
              <a:t>‹#›</a:t>
            </a:fld>
            <a:endParaRPr lang="en-US"/>
          </a:p>
        </p:txBody>
      </p:sp>
    </p:spTree>
    <p:extLst>
      <p:ext uri="{BB962C8B-B14F-4D97-AF65-F5344CB8AC3E}">
        <p14:creationId xmlns:p14="http://schemas.microsoft.com/office/powerpoint/2010/main" val="5862014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2AB91-A674-4E04-B2CB-9F42A20EF78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C8244D2-006F-4744-8204-2D31F1618C5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0AE0BCE-EF6E-461E-A1EB-4EAF7BB8BEB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464BC48-1C78-4D3B-95D1-451059F4874D}"/>
              </a:ext>
            </a:extLst>
          </p:cNvPr>
          <p:cNvSpPr>
            <a:spLocks noGrp="1"/>
          </p:cNvSpPr>
          <p:nvPr>
            <p:ph type="dt" sz="half" idx="10"/>
          </p:nvPr>
        </p:nvSpPr>
        <p:spPr/>
        <p:txBody>
          <a:bodyPr/>
          <a:lstStyle/>
          <a:p>
            <a:fld id="{4969E83A-F12A-4293-9EAE-0366D8EA3012}" type="datetimeFigureOut">
              <a:rPr lang="en-US" smtClean="0"/>
              <a:t>9/13/18</a:t>
            </a:fld>
            <a:endParaRPr lang="en-US"/>
          </a:p>
        </p:txBody>
      </p:sp>
      <p:sp>
        <p:nvSpPr>
          <p:cNvPr id="6" name="Footer Placeholder 5">
            <a:extLst>
              <a:ext uri="{FF2B5EF4-FFF2-40B4-BE49-F238E27FC236}">
                <a16:creationId xmlns:a16="http://schemas.microsoft.com/office/drawing/2014/main" id="{1EC19EFD-4A77-4734-BEE3-76758C99838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13284B5-15F2-4186-B523-89B1C089C5A6}"/>
              </a:ext>
            </a:extLst>
          </p:cNvPr>
          <p:cNvSpPr>
            <a:spLocks noGrp="1"/>
          </p:cNvSpPr>
          <p:nvPr>
            <p:ph type="sldNum" sz="quarter" idx="12"/>
          </p:nvPr>
        </p:nvSpPr>
        <p:spPr/>
        <p:txBody>
          <a:bodyPr/>
          <a:lstStyle/>
          <a:p>
            <a:fld id="{269A939C-CCD5-431F-97BD-F081F6E0C944}" type="slidenum">
              <a:rPr lang="en-US" smtClean="0"/>
              <a:t>‹#›</a:t>
            </a:fld>
            <a:endParaRPr lang="en-US"/>
          </a:p>
        </p:txBody>
      </p:sp>
    </p:spTree>
    <p:extLst>
      <p:ext uri="{BB962C8B-B14F-4D97-AF65-F5344CB8AC3E}">
        <p14:creationId xmlns:p14="http://schemas.microsoft.com/office/powerpoint/2010/main" val="12018060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70C9EDC-8B3F-4D00-BD7B-CAB8DCE72C8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A082374-DEBC-4D35-833E-DB4B31D41DB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C68CBA9-10E5-415A-B80E-CDFEE2B3D63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69E83A-F12A-4293-9EAE-0366D8EA3012}" type="datetimeFigureOut">
              <a:rPr lang="en-US" smtClean="0"/>
              <a:t>9/13/18</a:t>
            </a:fld>
            <a:endParaRPr lang="en-US"/>
          </a:p>
        </p:txBody>
      </p:sp>
      <p:sp>
        <p:nvSpPr>
          <p:cNvPr id="5" name="Footer Placeholder 4">
            <a:extLst>
              <a:ext uri="{FF2B5EF4-FFF2-40B4-BE49-F238E27FC236}">
                <a16:creationId xmlns:a16="http://schemas.microsoft.com/office/drawing/2014/main" id="{4B43E919-A1CF-48B6-9CB1-47B4EB9D564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63E15C3-FC71-4536-997B-0B0FD3BED28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9A939C-CCD5-431F-97BD-F081F6E0C944}" type="slidenum">
              <a:rPr lang="en-US" smtClean="0"/>
              <a:t>‹#›</a:t>
            </a:fld>
            <a:endParaRPr lang="en-US"/>
          </a:p>
        </p:txBody>
      </p:sp>
    </p:spTree>
    <p:extLst>
      <p:ext uri="{BB962C8B-B14F-4D97-AF65-F5344CB8AC3E}">
        <p14:creationId xmlns:p14="http://schemas.microsoft.com/office/powerpoint/2010/main" val="25054081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8FB4C0-2371-4C0A-A487-CD7011E4438E}"/>
              </a:ext>
            </a:extLst>
          </p:cNvPr>
          <p:cNvSpPr>
            <a:spLocks noGrp="1"/>
          </p:cNvSpPr>
          <p:nvPr>
            <p:ph type="ctrTitle"/>
          </p:nvPr>
        </p:nvSpPr>
        <p:spPr/>
        <p:txBody>
          <a:bodyPr/>
          <a:lstStyle/>
          <a:p>
            <a:r>
              <a:rPr lang="tr-TR" dirty="0"/>
              <a:t>İKTİSADA GİRİŞ I DERS 11</a:t>
            </a:r>
            <a:endParaRPr lang="en-US" dirty="0"/>
          </a:p>
        </p:txBody>
      </p:sp>
      <p:sp>
        <p:nvSpPr>
          <p:cNvPr id="3" name="Subtitle 2">
            <a:extLst>
              <a:ext uri="{FF2B5EF4-FFF2-40B4-BE49-F238E27FC236}">
                <a16:creationId xmlns:a16="http://schemas.microsoft.com/office/drawing/2014/main" id="{8A27DEB9-BF50-42A3-A830-0EEECF710515}"/>
              </a:ext>
            </a:extLst>
          </p:cNvPr>
          <p:cNvSpPr>
            <a:spLocks noGrp="1"/>
          </p:cNvSpPr>
          <p:nvPr>
            <p:ph type="subTitle" idx="1"/>
          </p:nvPr>
        </p:nvSpPr>
        <p:spPr/>
        <p:txBody>
          <a:bodyPr/>
          <a:lstStyle/>
          <a:p>
            <a:r>
              <a:rPr lang="tr-TR" dirty="0" err="1"/>
              <a:t>Doç.Dr.Emel</a:t>
            </a:r>
            <a:r>
              <a:rPr lang="tr-TR" dirty="0"/>
              <a:t> </a:t>
            </a:r>
            <a:r>
              <a:rPr lang="tr-TR" dirty="0" err="1"/>
              <a:t>Memis</a:t>
            </a:r>
            <a:endParaRPr lang="en-US" dirty="0"/>
          </a:p>
        </p:txBody>
      </p:sp>
      <p:sp>
        <p:nvSpPr>
          <p:cNvPr id="4" name="TextBox 3">
            <a:extLst>
              <a:ext uri="{FF2B5EF4-FFF2-40B4-BE49-F238E27FC236}">
                <a16:creationId xmlns:a16="http://schemas.microsoft.com/office/drawing/2014/main" id="{06B927E6-6268-D44B-B980-68B654CEAEDA}"/>
              </a:ext>
            </a:extLst>
          </p:cNvPr>
          <p:cNvSpPr txBox="1"/>
          <p:nvPr/>
        </p:nvSpPr>
        <p:spPr>
          <a:xfrm>
            <a:off x="356260" y="6234545"/>
            <a:ext cx="3372592" cy="369332"/>
          </a:xfrm>
          <a:prstGeom prst="rect">
            <a:avLst/>
          </a:prstGeom>
          <a:noFill/>
        </p:spPr>
        <p:txBody>
          <a:bodyPr wrap="square" rtlCol="0">
            <a:spAutoFit/>
          </a:bodyPr>
          <a:lstStyle/>
          <a:p>
            <a:r>
              <a:rPr lang="tr-TR" dirty="0" err="1"/>
              <a:t>Slaytlari</a:t>
            </a:r>
            <a:r>
              <a:rPr lang="tr-TR" dirty="0"/>
              <a:t> </a:t>
            </a:r>
            <a:r>
              <a:rPr lang="tr-TR" dirty="0" err="1"/>
              <a:t>hazirlayan</a:t>
            </a:r>
            <a:r>
              <a:rPr lang="tr-TR" dirty="0"/>
              <a:t>: Umut </a:t>
            </a:r>
            <a:r>
              <a:rPr lang="tr-TR" dirty="0" err="1"/>
              <a:t>Ones</a:t>
            </a:r>
            <a:endParaRPr lang="tr-TR" dirty="0"/>
          </a:p>
        </p:txBody>
      </p:sp>
    </p:spTree>
    <p:extLst>
      <p:ext uri="{BB962C8B-B14F-4D97-AF65-F5344CB8AC3E}">
        <p14:creationId xmlns:p14="http://schemas.microsoft.com/office/powerpoint/2010/main" val="40403759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1 Başlık">
            <a:extLst>
              <a:ext uri="{FF2B5EF4-FFF2-40B4-BE49-F238E27FC236}">
                <a16:creationId xmlns:a16="http://schemas.microsoft.com/office/drawing/2014/main" id="{B575C7EB-1CCE-4117-BA73-45FA92E1A010}"/>
              </a:ext>
            </a:extLst>
          </p:cNvPr>
          <p:cNvSpPr>
            <a:spLocks noGrp="1"/>
          </p:cNvSpPr>
          <p:nvPr>
            <p:ph type="title"/>
          </p:nvPr>
        </p:nvSpPr>
        <p:spPr/>
        <p:txBody>
          <a:bodyPr/>
          <a:lstStyle/>
          <a:p>
            <a:pPr eaLnBrk="1" hangingPunct="1"/>
            <a:r>
              <a:rPr lang="tr-TR" altLang="en-US"/>
              <a:t>BÖLÜM 10/ÜRETİM MALİYETLERİ</a:t>
            </a:r>
          </a:p>
        </p:txBody>
      </p:sp>
      <p:sp>
        <p:nvSpPr>
          <p:cNvPr id="3" name="2 İçerik Yer Tutucusu">
            <a:extLst>
              <a:ext uri="{FF2B5EF4-FFF2-40B4-BE49-F238E27FC236}">
                <a16:creationId xmlns:a16="http://schemas.microsoft.com/office/drawing/2014/main" id="{6AF03551-7C38-4E42-84CB-A33F78FC435C}"/>
              </a:ext>
            </a:extLst>
          </p:cNvPr>
          <p:cNvSpPr>
            <a:spLocks noGrp="1"/>
          </p:cNvSpPr>
          <p:nvPr>
            <p:ph idx="1"/>
          </p:nvPr>
        </p:nvSpPr>
        <p:spPr>
          <a:xfrm>
            <a:off x="1952625" y="1214438"/>
            <a:ext cx="8229600" cy="5643562"/>
          </a:xfrm>
        </p:spPr>
        <p:txBody>
          <a:bodyPr>
            <a:normAutofit/>
          </a:bodyPr>
          <a:lstStyle/>
          <a:p>
            <a:pPr eaLnBrk="1" hangingPunct="1">
              <a:lnSpc>
                <a:spcPct val="80000"/>
              </a:lnSpc>
            </a:pPr>
            <a:r>
              <a:rPr lang="tr-TR" altLang="en-US" sz="2000" b="1"/>
              <a:t>MUHASEBE MALİYETİ-İKTİSADİ MALİYET AYRIMI: </a:t>
            </a:r>
            <a:r>
              <a:rPr lang="tr-TR" altLang="en-US" sz="2000"/>
              <a:t>İktisatçılar fırsat maliyeti anlamında tanımlanan üretim maliyetini, </a:t>
            </a:r>
            <a:r>
              <a:rPr lang="tr-TR" altLang="en-US" sz="2000" b="1"/>
              <a:t>iktisadi maliyet</a:t>
            </a:r>
            <a:r>
              <a:rPr lang="tr-TR" altLang="en-US" sz="2000"/>
              <a:t> diye nitelendirirler. İktisadi maliyet, </a:t>
            </a:r>
            <a:r>
              <a:rPr lang="tr-TR" altLang="en-US" sz="2000" b="1"/>
              <a:t>açık maliyet </a:t>
            </a:r>
            <a:r>
              <a:rPr lang="tr-TR" altLang="en-US" sz="2000"/>
              <a:t>ile </a:t>
            </a:r>
            <a:r>
              <a:rPr lang="tr-TR" altLang="en-US" sz="2000" b="1"/>
              <a:t>örtük maliyet </a:t>
            </a:r>
            <a:r>
              <a:rPr lang="tr-TR" altLang="en-US" sz="2000"/>
              <a:t>toplamına eşittir. Muhasebe sisteminde üretim maliyetleri açık maliyet anlamında tanımlandığından, açık maliyetler </a:t>
            </a:r>
            <a:r>
              <a:rPr lang="tr-TR" altLang="en-US" sz="2000" b="1"/>
              <a:t>muhasebe maliyetleri </a:t>
            </a:r>
            <a:r>
              <a:rPr lang="tr-TR" altLang="en-US" sz="2000"/>
              <a:t>diye de nitelendirilir. </a:t>
            </a:r>
            <a:r>
              <a:rPr lang="tr-TR" altLang="en-US" sz="2000" b="1"/>
              <a:t>Örtük maliyet,</a:t>
            </a:r>
            <a:r>
              <a:rPr lang="tr-TR" altLang="en-US" sz="2000"/>
              <a:t> üretimi gerçekleştiren firma tarafından o firmanın sahibi olanlara üretime katkıları karşılığında yapılması gereken ödemeleri kapsar. Zımni maliyet kavramının arkasında firmanın üretim sürecinde kendi sahip olduğu girdileri de kullanması yatar. </a:t>
            </a:r>
          </a:p>
          <a:p>
            <a:pPr eaLnBrk="1" hangingPunct="1">
              <a:lnSpc>
                <a:spcPct val="80000"/>
              </a:lnSpc>
            </a:pPr>
            <a:r>
              <a:rPr lang="tr-TR" altLang="en-US" sz="2000"/>
              <a:t>Satış hasılatı ile tüm girdilerin fırsat maliyeti-iktisadi maliyet arasındaki farka eşit olan iktisadi kar pozitif olunca, firma kendi sahip olduğu girdilerin en iyi alternatif üretim alanlarında elde edecekleri gelirlerin toplamından daha fazla bir net gelir elde eder. Bu durum </a:t>
            </a:r>
            <a:r>
              <a:rPr lang="tr-TR" altLang="en-US" sz="2000" b="1"/>
              <a:t>aşırı kar</a:t>
            </a:r>
            <a:r>
              <a:rPr lang="tr-TR" altLang="en-US" sz="2000"/>
              <a:t> durumu diye nitelendirilir.  </a:t>
            </a:r>
          </a:p>
          <a:p>
            <a:pPr eaLnBrk="1" hangingPunct="1">
              <a:lnSpc>
                <a:spcPct val="80000"/>
              </a:lnSpc>
            </a:pPr>
            <a:r>
              <a:rPr lang="tr-TR" altLang="en-US" sz="2000"/>
              <a:t>Buna karşılık iktisadi kar sıfır olunca, firma kendi sahip olduğu girdilerin en iyi alternatif üretim alanlarında elde edecekleri gelirlerin toplamı kadar bir net gelir elde eder. Bu duruma </a:t>
            </a:r>
            <a:r>
              <a:rPr lang="tr-TR" altLang="en-US" sz="2000" b="1"/>
              <a:t>normal kar</a:t>
            </a:r>
            <a:r>
              <a:rPr lang="tr-TR" altLang="en-US" sz="2000"/>
              <a:t> durumu denir. </a:t>
            </a:r>
          </a:p>
          <a:p>
            <a:pPr eaLnBrk="1" hangingPunct="1">
              <a:lnSpc>
                <a:spcPct val="80000"/>
              </a:lnSpc>
            </a:pPr>
            <a:r>
              <a:rPr lang="tr-TR" altLang="en-US" sz="2000"/>
              <a:t>Son olarak iktisadi karın negatif olunca, firma kendi sahip olduğu girdilerin en iyi alternatif üretim alanlarında elde edecekleri gelirler toplamından daha az bir net gelir elde eder. Bu durum </a:t>
            </a:r>
            <a:r>
              <a:rPr lang="tr-TR" altLang="en-US" sz="2000" b="1"/>
              <a:t>zarar</a:t>
            </a:r>
            <a:r>
              <a:rPr lang="tr-TR" altLang="en-US" sz="2000"/>
              <a:t> durumu olarak nitelendirilir. </a:t>
            </a:r>
          </a:p>
          <a:p>
            <a:pPr eaLnBrk="1" hangingPunct="1">
              <a:lnSpc>
                <a:spcPct val="80000"/>
              </a:lnSpc>
              <a:buFont typeface="Arial" panose="020B0604020202020204" pitchFamily="34" charset="0"/>
              <a:buNone/>
            </a:pPr>
            <a:endParaRPr lang="tr-TR" altLang="en-US" sz="2000"/>
          </a:p>
        </p:txBody>
      </p:sp>
    </p:spTree>
    <p:extLst>
      <p:ext uri="{BB962C8B-B14F-4D97-AF65-F5344CB8AC3E}">
        <p14:creationId xmlns:p14="http://schemas.microsoft.com/office/powerpoint/2010/main" val="36630569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1 Başlık">
            <a:extLst>
              <a:ext uri="{FF2B5EF4-FFF2-40B4-BE49-F238E27FC236}">
                <a16:creationId xmlns:a16="http://schemas.microsoft.com/office/drawing/2014/main" id="{665E9474-C59B-429E-88EF-1A905CEFC86A}"/>
              </a:ext>
            </a:extLst>
          </p:cNvPr>
          <p:cNvSpPr>
            <a:spLocks noGrp="1"/>
          </p:cNvSpPr>
          <p:nvPr>
            <p:ph type="title"/>
          </p:nvPr>
        </p:nvSpPr>
        <p:spPr/>
        <p:txBody>
          <a:bodyPr/>
          <a:lstStyle/>
          <a:p>
            <a:pPr eaLnBrk="1" hangingPunct="1"/>
            <a:endParaRPr lang="en-US" altLang="en-US"/>
          </a:p>
        </p:txBody>
      </p:sp>
      <p:sp>
        <p:nvSpPr>
          <p:cNvPr id="51203" name="2 İçerik Yer Tutucusu">
            <a:extLst>
              <a:ext uri="{FF2B5EF4-FFF2-40B4-BE49-F238E27FC236}">
                <a16:creationId xmlns:a16="http://schemas.microsoft.com/office/drawing/2014/main" id="{128FD57E-1044-4815-A780-08A42A7B913E}"/>
              </a:ext>
            </a:extLst>
          </p:cNvPr>
          <p:cNvSpPr>
            <a:spLocks noGrp="1"/>
          </p:cNvSpPr>
          <p:nvPr>
            <p:ph idx="1"/>
          </p:nvPr>
        </p:nvSpPr>
        <p:spPr/>
        <p:txBody>
          <a:bodyPr/>
          <a:lstStyle/>
          <a:p>
            <a:pPr eaLnBrk="1" hangingPunct="1"/>
            <a:r>
              <a:rPr lang="tr-TR" altLang="en-US" b="1"/>
              <a:t>KISA DÖNEM MALİYETLER: </a:t>
            </a:r>
            <a:r>
              <a:rPr lang="tr-TR" altLang="en-US"/>
              <a:t>Kısa dönem, üretim fonksiyonunda yer alan girdilerden en az birinin miktarının değiştirilmesinin mümkün olmadığı bir zaman dilimi demektir. Kısa dönem, üretim sürecinde sermaye ve emek gibi iki girdinin kullanıldığı varsayımı altında q=f (K,L) biçiminde bir üretim fonksiyonu ile gösterilir. </a:t>
            </a:r>
            <a:endParaRPr lang="tr-TR" altLang="en-US" b="1"/>
          </a:p>
        </p:txBody>
      </p:sp>
    </p:spTree>
    <p:extLst>
      <p:ext uri="{BB962C8B-B14F-4D97-AF65-F5344CB8AC3E}">
        <p14:creationId xmlns:p14="http://schemas.microsoft.com/office/powerpoint/2010/main" val="37031711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2 İçerik Yer Tutucusu">
            <a:extLst>
              <a:ext uri="{FF2B5EF4-FFF2-40B4-BE49-F238E27FC236}">
                <a16:creationId xmlns:a16="http://schemas.microsoft.com/office/drawing/2014/main" id="{099E6DC2-9B40-4E96-ADBE-02125DC37050}"/>
              </a:ext>
            </a:extLst>
          </p:cNvPr>
          <p:cNvSpPr>
            <a:spLocks noGrp="1"/>
          </p:cNvSpPr>
          <p:nvPr>
            <p:ph idx="1"/>
          </p:nvPr>
        </p:nvSpPr>
        <p:spPr>
          <a:xfrm>
            <a:off x="1952626" y="428626"/>
            <a:ext cx="8429625" cy="6143625"/>
          </a:xfrm>
        </p:spPr>
        <p:txBody>
          <a:bodyPr/>
          <a:lstStyle/>
          <a:p>
            <a:pPr eaLnBrk="1" hangingPunct="1"/>
            <a:r>
              <a:rPr lang="tr-TR" altLang="en-US" b="1"/>
              <a:t>TOPLAM MALİYETLER: </a:t>
            </a:r>
            <a:r>
              <a:rPr lang="tr-TR" altLang="en-US"/>
              <a:t>Üretim düzeyinden bağımsız olan maliyete, </a:t>
            </a:r>
            <a:r>
              <a:rPr lang="tr-TR" altLang="en-US" b="1"/>
              <a:t>toplam sabit maliyet (total fixed cost, TFC)</a:t>
            </a:r>
            <a:r>
              <a:rPr lang="tr-TR" altLang="en-US"/>
              <a:t> denir. Toplam sabit maliyet, üst düzey yöneticilerin maaşlarını, sermayenin kiralama maliyetini, normal karı ve üretim düzeyinden bağımsız olan benzeri unsurları kapsar. </a:t>
            </a:r>
          </a:p>
          <a:p>
            <a:pPr eaLnBrk="1" hangingPunct="1"/>
            <a:r>
              <a:rPr lang="tr-TR" altLang="en-US"/>
              <a:t>Firmanın değişken girdilerden dolayı uğradığı maliyete ise, </a:t>
            </a:r>
            <a:r>
              <a:rPr lang="tr-TR" altLang="en-US" b="1"/>
              <a:t>toplam değişken maliyet (total variable cost, TVC)</a:t>
            </a:r>
            <a:r>
              <a:rPr lang="tr-TR" altLang="en-US"/>
              <a:t> denir. Üretim düzeyinden bağımsız olan toplam sabit maliyet ile değişken girdilerden kaynaklanan toplam değişken maliyet toplamına, </a:t>
            </a:r>
            <a:r>
              <a:rPr lang="tr-TR" altLang="en-US" b="1"/>
              <a:t>kısa dönem toplam maliyet (short run total cost, SRTC)</a:t>
            </a:r>
            <a:r>
              <a:rPr lang="tr-TR" altLang="en-US"/>
              <a:t> denir.  </a:t>
            </a:r>
            <a:r>
              <a:rPr lang="tr-TR" altLang="en-US" b="1"/>
              <a:t>SRTC=TFC+TVC</a:t>
            </a:r>
            <a:endParaRPr lang="tr-TR" altLang="en-US"/>
          </a:p>
        </p:txBody>
      </p:sp>
    </p:spTree>
    <p:extLst>
      <p:ext uri="{BB962C8B-B14F-4D97-AF65-F5344CB8AC3E}">
        <p14:creationId xmlns:p14="http://schemas.microsoft.com/office/powerpoint/2010/main" val="13732113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2 İçerik Yer Tutucusu">
            <a:extLst>
              <a:ext uri="{FF2B5EF4-FFF2-40B4-BE49-F238E27FC236}">
                <a16:creationId xmlns:a16="http://schemas.microsoft.com/office/drawing/2014/main" id="{A4A8D1DD-72BF-4257-BA47-CE58DDDD00F9}"/>
              </a:ext>
            </a:extLst>
          </p:cNvPr>
          <p:cNvSpPr>
            <a:spLocks noGrp="1"/>
          </p:cNvSpPr>
          <p:nvPr>
            <p:ph idx="1"/>
          </p:nvPr>
        </p:nvSpPr>
        <p:spPr>
          <a:xfrm>
            <a:off x="1981200" y="428625"/>
            <a:ext cx="8229600" cy="5697538"/>
          </a:xfrm>
        </p:spPr>
        <p:txBody>
          <a:bodyPr/>
          <a:lstStyle/>
          <a:p>
            <a:pPr eaLnBrk="1" hangingPunct="1"/>
            <a:r>
              <a:rPr lang="tr-TR" altLang="en-US" sz="2400" b="1"/>
              <a:t>ORTALAMA MALİYETLER: </a:t>
            </a:r>
            <a:r>
              <a:rPr lang="tr-TR" altLang="en-US" sz="2400"/>
              <a:t>Kısa dönem toplam maliyet kavramlarının her birini üretilen çıktı miktarına bölerek, ortalama maliyet biçiminde ifade etmek mümkündür. Toplam sabit maliyetin çıktı miktarına oranına </a:t>
            </a:r>
            <a:r>
              <a:rPr lang="tr-TR" altLang="en-US" sz="2400" b="1"/>
              <a:t>ortalama sabit maliyet (avarage fixed cost, AFC) </a:t>
            </a:r>
            <a:r>
              <a:rPr lang="tr-TR" altLang="en-US" sz="2400"/>
              <a:t>denir. </a:t>
            </a:r>
            <a:r>
              <a:rPr lang="tr-TR" altLang="en-US" sz="2400" b="1"/>
              <a:t>AFC=TFC/Q. </a:t>
            </a:r>
            <a:r>
              <a:rPr lang="tr-TR" altLang="en-US" sz="2400"/>
              <a:t>Ortalama sabit maliyet, bir birim başına düşen toplam sabit maliyeti gösterir. Toplam sabit maliyet üretim düzeyinden bağımsız veya analiz döneminde sabit olduğundan, çıktı miktarı arttıkça ortalama maliyet giderek azalır. Grafiklerde toplam sabit maliyet ve ortalama sabit maliyet eğrileri gözükmektedir. </a:t>
            </a:r>
            <a:endParaRPr lang="tr-TR" altLang="en-US" sz="2400" b="1"/>
          </a:p>
        </p:txBody>
      </p:sp>
      <p:pic>
        <p:nvPicPr>
          <p:cNvPr id="53251" name="Picture 2">
            <a:extLst>
              <a:ext uri="{FF2B5EF4-FFF2-40B4-BE49-F238E27FC236}">
                <a16:creationId xmlns:a16="http://schemas.microsoft.com/office/drawing/2014/main" id="{41069DF3-5E57-4CB4-9D86-F23EC6730DA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24126" y="4214813"/>
            <a:ext cx="5643563" cy="1992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531925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2 İçerik Yer Tutucusu">
            <a:extLst>
              <a:ext uri="{FF2B5EF4-FFF2-40B4-BE49-F238E27FC236}">
                <a16:creationId xmlns:a16="http://schemas.microsoft.com/office/drawing/2014/main" id="{9DFC4A8E-70C3-433A-BDA1-9A3254ABFF90}"/>
              </a:ext>
            </a:extLst>
          </p:cNvPr>
          <p:cNvSpPr>
            <a:spLocks noGrp="1"/>
          </p:cNvSpPr>
          <p:nvPr>
            <p:ph idx="1"/>
          </p:nvPr>
        </p:nvSpPr>
        <p:spPr>
          <a:xfrm>
            <a:off x="1881188" y="428626"/>
            <a:ext cx="8229600" cy="4525963"/>
          </a:xfrm>
        </p:spPr>
        <p:txBody>
          <a:bodyPr/>
          <a:lstStyle/>
          <a:p>
            <a:pPr eaLnBrk="1" hangingPunct="1"/>
            <a:r>
              <a:rPr lang="tr-TR" altLang="en-US"/>
              <a:t>Toplam değişken maliyetin çıktı miktarına oranına </a:t>
            </a:r>
            <a:r>
              <a:rPr lang="tr-TR" altLang="en-US" b="1"/>
              <a:t>ortalama değişken maliyet (avarage variable cost, AVC) </a:t>
            </a:r>
            <a:r>
              <a:rPr lang="tr-TR" altLang="en-US"/>
              <a:t>denir. </a:t>
            </a:r>
            <a:r>
              <a:rPr lang="tr-TR" altLang="en-US" b="1"/>
              <a:t>AVC=TVC/Q</a:t>
            </a:r>
            <a:r>
              <a:rPr lang="tr-TR" altLang="en-US"/>
              <a:t>. AVC toplam değişken maliyet eğrisinin U biçiminde olmasının sebebi azalan verimler kanunudur. AVC=TVC/Q=wL/Q=w(1/APL)</a:t>
            </a:r>
          </a:p>
        </p:txBody>
      </p:sp>
      <p:pic>
        <p:nvPicPr>
          <p:cNvPr id="54275" name="Picture 3">
            <a:extLst>
              <a:ext uri="{FF2B5EF4-FFF2-40B4-BE49-F238E27FC236}">
                <a16:creationId xmlns:a16="http://schemas.microsoft.com/office/drawing/2014/main" id="{003E73B4-47B5-435F-ABBD-0563BC39C7F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67000" y="3357563"/>
            <a:ext cx="4000500" cy="3408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834168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2 İçerik Yer Tutucusu">
            <a:extLst>
              <a:ext uri="{FF2B5EF4-FFF2-40B4-BE49-F238E27FC236}">
                <a16:creationId xmlns:a16="http://schemas.microsoft.com/office/drawing/2014/main" id="{0BC04E5B-5DEA-4694-93BD-05C5097A6102}"/>
              </a:ext>
            </a:extLst>
          </p:cNvPr>
          <p:cNvSpPr>
            <a:spLocks noGrp="1"/>
          </p:cNvSpPr>
          <p:nvPr>
            <p:ph idx="1"/>
          </p:nvPr>
        </p:nvSpPr>
        <p:spPr>
          <a:xfrm>
            <a:off x="1981200" y="428625"/>
            <a:ext cx="8229600" cy="5697538"/>
          </a:xfrm>
        </p:spPr>
        <p:txBody>
          <a:bodyPr/>
          <a:lstStyle/>
          <a:p>
            <a:pPr eaLnBrk="1" hangingPunct="1"/>
            <a:r>
              <a:rPr lang="tr-TR" altLang="en-US" sz="2400" b="1"/>
              <a:t>Kısa dönem ortalama toplam maliyet (short run avarage total cost,SRATC) </a:t>
            </a:r>
            <a:r>
              <a:rPr lang="tr-TR" altLang="en-US" sz="2400"/>
              <a:t>kısa dönem toplam maliyetin çıktı oranına eşittir. </a:t>
            </a:r>
            <a:r>
              <a:rPr lang="tr-TR" altLang="en-US" sz="2400" b="1"/>
              <a:t>SRATC=SRTC/Q=(TFC+TVC)/Q=AFC+AVC.</a:t>
            </a:r>
          </a:p>
          <a:p>
            <a:pPr eaLnBrk="1" hangingPunct="1"/>
            <a:r>
              <a:rPr lang="tr-TR" altLang="en-US" sz="2400"/>
              <a:t>Kısa dönem toplam maliyetin geometrik yerinin U şeklinde bir eğri olmasının nedeni azalan verimler kanunudur. Zira kısa dönem ortalama toplam maliyet, ortalama sabit ve değişken maliyetlerin toplamına eşittir: </a:t>
            </a:r>
            <a:r>
              <a:rPr lang="tr-TR" altLang="en-US" sz="2400" b="1"/>
              <a:t>SRATC=SRTC/Q=(TFC+TVC)/Q=AFC+AVC</a:t>
            </a:r>
          </a:p>
        </p:txBody>
      </p:sp>
      <p:pic>
        <p:nvPicPr>
          <p:cNvPr id="55299" name="Picture 2">
            <a:extLst>
              <a:ext uri="{FF2B5EF4-FFF2-40B4-BE49-F238E27FC236}">
                <a16:creationId xmlns:a16="http://schemas.microsoft.com/office/drawing/2014/main" id="{E93B5F1A-CEB6-45E2-A947-EAE38C762CB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52750" y="3786188"/>
            <a:ext cx="3714750" cy="2684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242656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2 İçerik Yer Tutucusu">
            <a:extLst>
              <a:ext uri="{FF2B5EF4-FFF2-40B4-BE49-F238E27FC236}">
                <a16:creationId xmlns:a16="http://schemas.microsoft.com/office/drawing/2014/main" id="{4FD61DEA-08ED-42AD-BA48-09E893E8BF0E}"/>
              </a:ext>
            </a:extLst>
          </p:cNvPr>
          <p:cNvSpPr>
            <a:spLocks noGrp="1"/>
          </p:cNvSpPr>
          <p:nvPr>
            <p:ph idx="1"/>
          </p:nvPr>
        </p:nvSpPr>
        <p:spPr>
          <a:xfrm>
            <a:off x="1952625" y="285750"/>
            <a:ext cx="8229600" cy="6572250"/>
          </a:xfrm>
        </p:spPr>
        <p:txBody>
          <a:bodyPr/>
          <a:lstStyle/>
          <a:p>
            <a:pPr eaLnBrk="1" hangingPunct="1"/>
            <a:r>
              <a:rPr lang="tr-TR" altLang="en-US" sz="2400"/>
              <a:t>KISA DÖNEM MARJİNAL MALİYET: Üretilen mal miktarındaki veya kısaca çıktıdaki bir birim değişme sonucu kısa dönem toplam maliyette meydana gelen değişmeye, </a:t>
            </a:r>
            <a:r>
              <a:rPr lang="tr-TR" altLang="en-US" sz="2400" b="1"/>
              <a:t>kısa dönem marjinal maliyet (short run marginal cost, SRMC) </a:t>
            </a:r>
            <a:r>
              <a:rPr lang="tr-TR" altLang="en-US" sz="2400"/>
              <a:t>denir: </a:t>
            </a:r>
            <a:r>
              <a:rPr lang="tr-TR" altLang="en-US" sz="2400" b="1"/>
              <a:t>SRMC=    SRTC/    Q. </a:t>
            </a:r>
            <a:r>
              <a:rPr lang="tr-TR" altLang="en-US" sz="2400"/>
              <a:t>Kısa dönem marjinal maliyet, firmanın üretimi bir birim arttırmasının kısa dönemde ne kadar ilave maliyete yol açacağını gösterir. Kısa dönem toplam maliyetteki değişme toplam değişken maliyetteki değişmeye eşit olduğundan, kısa dönem marjinal maliyet, çıktıdaki bir birim değişme sonucu toplam değişken maliyette meydana gelen değişme diye de tanımlanabilir: </a:t>
            </a:r>
            <a:r>
              <a:rPr lang="tr-TR" altLang="en-US" sz="2400" b="1"/>
              <a:t>SRMC=    TVC/    Q</a:t>
            </a:r>
            <a:r>
              <a:rPr lang="tr-TR" altLang="en-US" sz="2400"/>
              <a:t>. SRMC kısa dönem marjinal maliyet eğrisinin U biçiminde olmasının nedeni, azalan verimler kanunudur. </a:t>
            </a:r>
          </a:p>
          <a:p>
            <a:pPr eaLnBrk="1" hangingPunct="1"/>
            <a:r>
              <a:rPr lang="tr-TR" altLang="en-US" sz="2400" b="1"/>
              <a:t>SRMC=    SRTC/     Q=    TVC/   Q=w    L/    Q=w(1/MPL)</a:t>
            </a:r>
          </a:p>
        </p:txBody>
      </p:sp>
      <p:sp>
        <p:nvSpPr>
          <p:cNvPr id="56323" name="Rectangle 2">
            <a:extLst>
              <a:ext uri="{FF2B5EF4-FFF2-40B4-BE49-F238E27FC236}">
                <a16:creationId xmlns:a16="http://schemas.microsoft.com/office/drawing/2014/main" id="{673B5F58-A332-4240-AD5E-C52456BF65AB}"/>
              </a:ext>
            </a:extLst>
          </p:cNvPr>
          <p:cNvSpPr>
            <a:spLocks noChangeArrowheads="1"/>
          </p:cNvSpPr>
          <p:nvPr/>
        </p:nvSpPr>
        <p:spPr bwMode="auto">
          <a:xfrm>
            <a:off x="1524001" y="43934"/>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pic>
        <p:nvPicPr>
          <p:cNvPr id="56324" name="Picture 1">
            <a:extLst>
              <a:ext uri="{FF2B5EF4-FFF2-40B4-BE49-F238E27FC236}">
                <a16:creationId xmlns:a16="http://schemas.microsoft.com/office/drawing/2014/main" id="{3BC21355-F159-4BF9-8CCA-09EBB2C160DA}"/>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238625" y="1714500"/>
            <a:ext cx="285750" cy="63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6325" name="Picture 1">
            <a:extLst>
              <a:ext uri="{FF2B5EF4-FFF2-40B4-BE49-F238E27FC236}">
                <a16:creationId xmlns:a16="http://schemas.microsoft.com/office/drawing/2014/main" id="{55A30CD4-07B0-4354-A49B-F7721C43DA31}"/>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238500" y="1714500"/>
            <a:ext cx="285750" cy="63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6326" name="Picture 1">
            <a:extLst>
              <a:ext uri="{FF2B5EF4-FFF2-40B4-BE49-F238E27FC236}">
                <a16:creationId xmlns:a16="http://schemas.microsoft.com/office/drawing/2014/main" id="{807B43FA-DC4D-405D-B2FC-D0588F36659E}"/>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167564" y="3857625"/>
            <a:ext cx="288925" cy="642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6327" name="Picture 1">
            <a:extLst>
              <a:ext uri="{FF2B5EF4-FFF2-40B4-BE49-F238E27FC236}">
                <a16:creationId xmlns:a16="http://schemas.microsoft.com/office/drawing/2014/main" id="{8910D0ED-0C1F-4295-9816-06A70E3AEDD0}"/>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8024813" y="3857625"/>
            <a:ext cx="285750" cy="642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6328" name="Picture 1">
            <a:extLst>
              <a:ext uri="{FF2B5EF4-FFF2-40B4-BE49-F238E27FC236}">
                <a16:creationId xmlns:a16="http://schemas.microsoft.com/office/drawing/2014/main" id="{4F78B0D0-DB68-4231-B256-5120406D4CF6}"/>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238501" y="5072064"/>
            <a:ext cx="288925" cy="642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6329" name="Picture 1">
            <a:extLst>
              <a:ext uri="{FF2B5EF4-FFF2-40B4-BE49-F238E27FC236}">
                <a16:creationId xmlns:a16="http://schemas.microsoft.com/office/drawing/2014/main" id="{ABBD327D-2C17-46B9-938C-67F7BA96CC2F}"/>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310064" y="5072064"/>
            <a:ext cx="288925" cy="642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6330" name="Picture 1">
            <a:extLst>
              <a:ext uri="{FF2B5EF4-FFF2-40B4-BE49-F238E27FC236}">
                <a16:creationId xmlns:a16="http://schemas.microsoft.com/office/drawing/2014/main" id="{DEA929E4-9623-4463-91DD-942B1600D7CE}"/>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881564" y="5072064"/>
            <a:ext cx="288925" cy="642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6331" name="Picture 1">
            <a:extLst>
              <a:ext uri="{FF2B5EF4-FFF2-40B4-BE49-F238E27FC236}">
                <a16:creationId xmlns:a16="http://schemas.microsoft.com/office/drawing/2014/main" id="{B0B95B72-878A-4DF2-9450-990C855119D2}"/>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738814" y="5072064"/>
            <a:ext cx="288925" cy="642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6332" name="Picture 1">
            <a:extLst>
              <a:ext uri="{FF2B5EF4-FFF2-40B4-BE49-F238E27FC236}">
                <a16:creationId xmlns:a16="http://schemas.microsoft.com/office/drawing/2014/main" id="{9A7A00CB-9D7E-4AD9-B972-236748D098F2}"/>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596064" y="5072064"/>
            <a:ext cx="288925" cy="642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6333" name="Picture 1">
            <a:extLst>
              <a:ext uri="{FF2B5EF4-FFF2-40B4-BE49-F238E27FC236}">
                <a16:creationId xmlns:a16="http://schemas.microsoft.com/office/drawing/2014/main" id="{D9EFCF3A-2980-4D7C-B5A4-8D62B7ED6B7C}"/>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096126" y="5072064"/>
            <a:ext cx="288925" cy="642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418453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1 Başlık">
            <a:extLst>
              <a:ext uri="{FF2B5EF4-FFF2-40B4-BE49-F238E27FC236}">
                <a16:creationId xmlns:a16="http://schemas.microsoft.com/office/drawing/2014/main" id="{1514AD9D-2072-47AC-B147-DD344FC75882}"/>
              </a:ext>
            </a:extLst>
          </p:cNvPr>
          <p:cNvSpPr>
            <a:spLocks noGrp="1"/>
          </p:cNvSpPr>
          <p:nvPr>
            <p:ph type="title"/>
          </p:nvPr>
        </p:nvSpPr>
        <p:spPr/>
        <p:txBody>
          <a:bodyPr/>
          <a:lstStyle/>
          <a:p>
            <a:pPr eaLnBrk="1" hangingPunct="1"/>
            <a:endParaRPr lang="en-US" altLang="en-US"/>
          </a:p>
        </p:txBody>
      </p:sp>
      <p:sp>
        <p:nvSpPr>
          <p:cNvPr id="57347" name="2 İçerik Yer Tutucusu">
            <a:extLst>
              <a:ext uri="{FF2B5EF4-FFF2-40B4-BE49-F238E27FC236}">
                <a16:creationId xmlns:a16="http://schemas.microsoft.com/office/drawing/2014/main" id="{4DF9AEDF-0BED-4295-B429-5947689D8B36}"/>
              </a:ext>
            </a:extLst>
          </p:cNvPr>
          <p:cNvSpPr>
            <a:spLocks noGrp="1"/>
          </p:cNvSpPr>
          <p:nvPr>
            <p:ph idx="1"/>
          </p:nvPr>
        </p:nvSpPr>
        <p:spPr/>
        <p:txBody>
          <a:bodyPr/>
          <a:lstStyle/>
          <a:p>
            <a:pPr eaLnBrk="1" hangingPunct="1"/>
            <a:endParaRPr lang="en-US" altLang="en-US"/>
          </a:p>
        </p:txBody>
      </p:sp>
      <p:pic>
        <p:nvPicPr>
          <p:cNvPr id="57348" name="Picture 2">
            <a:extLst>
              <a:ext uri="{FF2B5EF4-FFF2-40B4-BE49-F238E27FC236}">
                <a16:creationId xmlns:a16="http://schemas.microsoft.com/office/drawing/2014/main" id="{0E91983B-4A1E-4A9E-8A5D-E1F433281D6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24064" y="533400"/>
            <a:ext cx="8097836" cy="5486400"/>
          </a:xfrm>
          <a:prstGeom prst="rect">
            <a:avLst/>
          </a:prstGeom>
          <a:solidFill>
            <a:srgbClr val="000000">
              <a:shade val="95000"/>
            </a:srgbClr>
          </a:solidFill>
          <a:ln w="444500" cap="sq">
            <a:solidFill>
              <a:srgbClr val="000000"/>
            </a:solidFill>
            <a:miter lim="800000"/>
          </a:ln>
          <a:effectLst>
            <a:outerShdw blurRad="254000" dist="190500" dir="2700000" sy="90000" algn="bl" rotWithShape="0">
              <a:srgbClr val="000000">
                <a:alpha val="40000"/>
              </a:srgbClr>
            </a:outerShdw>
          </a:effectLst>
          <a:extLst/>
        </p:spPr>
      </p:pic>
    </p:spTree>
    <p:extLst>
      <p:ext uri="{BB962C8B-B14F-4D97-AF65-F5344CB8AC3E}">
        <p14:creationId xmlns:p14="http://schemas.microsoft.com/office/powerpoint/2010/main" val="35693068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736</Words>
  <Application>Microsoft Macintosh PowerPoint</Application>
  <PresentationFormat>Widescreen</PresentationFormat>
  <Paragraphs>17</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İKTİSADA GİRİŞ I DERS 11</vt:lpstr>
      <vt:lpstr>BÖLÜM 10/ÜRETİM MALİYETLERİ</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İKTİSADA GİRİŞ I DERS 11</dc:title>
  <dc:creator>Umut Öneş</dc:creator>
  <cp:lastModifiedBy>Microsoft Office User</cp:lastModifiedBy>
  <cp:revision>2</cp:revision>
  <dcterms:created xsi:type="dcterms:W3CDTF">2017-12-20T11:56:08Z</dcterms:created>
  <dcterms:modified xsi:type="dcterms:W3CDTF">2018-09-13T19:27:34Z</dcterms:modified>
</cp:coreProperties>
</file>