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6565-359E-44A9-859B-8E399C8AB8C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B08D-CF01-4328-BCE5-75DCEF16C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6565-359E-44A9-859B-8E399C8AB8C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B08D-CF01-4328-BCE5-75DCEF16C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86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6565-359E-44A9-859B-8E399C8AB8C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B08D-CF01-4328-BCE5-75DCEF16C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91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6565-359E-44A9-859B-8E399C8AB8C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B08D-CF01-4328-BCE5-75DCEF16C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917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6565-359E-44A9-859B-8E399C8AB8C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B08D-CF01-4328-BCE5-75DCEF16C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24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6565-359E-44A9-859B-8E399C8AB8C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B08D-CF01-4328-BCE5-75DCEF16C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45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6565-359E-44A9-859B-8E399C8AB8C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B08D-CF01-4328-BCE5-75DCEF16C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39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6565-359E-44A9-859B-8E399C8AB8C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B08D-CF01-4328-BCE5-75DCEF16C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5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6565-359E-44A9-859B-8E399C8AB8C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B08D-CF01-4328-BCE5-75DCEF16C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71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6565-359E-44A9-859B-8E399C8AB8C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B08D-CF01-4328-BCE5-75DCEF16C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0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56565-359E-44A9-859B-8E399C8AB8C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DB08D-CF01-4328-BCE5-75DCEF16C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9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56565-359E-44A9-859B-8E399C8AB8CE}" type="datetimeFigureOut">
              <a:rPr lang="en-US" smtClean="0"/>
              <a:t>10/12/2017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DB08D-CF01-4328-BCE5-75DCEF16C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06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Dersler\ders-donem-4\ozofajit1.M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Metin kutusu"/>
          <p:cNvSpPr txBox="1">
            <a:spLocks noChangeArrowheads="1"/>
          </p:cNvSpPr>
          <p:nvPr/>
        </p:nvSpPr>
        <p:spPr bwMode="auto">
          <a:xfrm>
            <a:off x="3563938" y="333375"/>
            <a:ext cx="28082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>
                <a:solidFill>
                  <a:srgbClr val="FF0000"/>
                </a:solidFill>
              </a:rPr>
              <a:t>Semptomlar</a:t>
            </a:r>
          </a:p>
        </p:txBody>
      </p:sp>
      <p:sp>
        <p:nvSpPr>
          <p:cNvPr id="76803" name="2 Metin kutusu"/>
          <p:cNvSpPr txBox="1">
            <a:spLocks noChangeArrowheads="1"/>
          </p:cNvSpPr>
          <p:nvPr/>
        </p:nvSpPr>
        <p:spPr bwMode="auto">
          <a:xfrm>
            <a:off x="395288" y="1196975"/>
            <a:ext cx="3816350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800">
                <a:solidFill>
                  <a:srgbClr val="FF0000"/>
                </a:solidFill>
              </a:rPr>
              <a:t>Özofageal sendromlar</a:t>
            </a:r>
          </a:p>
        </p:txBody>
      </p:sp>
      <p:sp>
        <p:nvSpPr>
          <p:cNvPr id="76804" name="3 Metin kutusu"/>
          <p:cNvSpPr txBox="1">
            <a:spLocks noChangeArrowheads="1"/>
          </p:cNvSpPr>
          <p:nvPr/>
        </p:nvSpPr>
        <p:spPr bwMode="auto">
          <a:xfrm>
            <a:off x="4356100" y="1196975"/>
            <a:ext cx="4679950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800">
                <a:solidFill>
                  <a:srgbClr val="FF0000"/>
                </a:solidFill>
              </a:rPr>
              <a:t>Ekstraözofageal sendromlar</a:t>
            </a:r>
          </a:p>
        </p:txBody>
      </p:sp>
      <p:sp>
        <p:nvSpPr>
          <p:cNvPr id="76805" name="4 Metin kutusu"/>
          <p:cNvSpPr txBox="1">
            <a:spLocks noChangeArrowheads="1"/>
          </p:cNvSpPr>
          <p:nvPr/>
        </p:nvSpPr>
        <p:spPr bwMode="auto">
          <a:xfrm>
            <a:off x="250825" y="2349500"/>
            <a:ext cx="1657350" cy="614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/>
              <a:t>Semptomatik </a:t>
            </a:r>
            <a:r>
              <a:rPr lang="tr-TR" altLang="en-US" sz="1600"/>
              <a:t>sendromlar</a:t>
            </a:r>
          </a:p>
        </p:txBody>
      </p:sp>
      <p:sp>
        <p:nvSpPr>
          <p:cNvPr id="76806" name="5 Metin kutusu"/>
          <p:cNvSpPr txBox="1">
            <a:spLocks noChangeArrowheads="1"/>
          </p:cNvSpPr>
          <p:nvPr/>
        </p:nvSpPr>
        <p:spPr bwMode="auto">
          <a:xfrm>
            <a:off x="2339975" y="2349500"/>
            <a:ext cx="1871663" cy="860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/>
              <a:t>Özofageal </a:t>
            </a:r>
            <a:r>
              <a:rPr lang="tr-TR" altLang="en-US" sz="1600"/>
              <a:t>hasarla birlikte olan sendromlar</a:t>
            </a:r>
          </a:p>
        </p:txBody>
      </p:sp>
      <p:sp>
        <p:nvSpPr>
          <p:cNvPr id="76807" name="6 Metin kutusu"/>
          <p:cNvSpPr txBox="1">
            <a:spLocks noChangeArrowheads="1"/>
          </p:cNvSpPr>
          <p:nvPr/>
        </p:nvSpPr>
        <p:spPr bwMode="auto">
          <a:xfrm>
            <a:off x="4643438" y="2205038"/>
            <a:ext cx="1944687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u="sng">
                <a:solidFill>
                  <a:srgbClr val="FF0000"/>
                </a:solidFill>
              </a:rPr>
              <a:t>Kanıtlanmış ilişki</a:t>
            </a:r>
          </a:p>
        </p:txBody>
      </p:sp>
      <p:sp>
        <p:nvSpPr>
          <p:cNvPr id="76808" name="7 Metin kutusu"/>
          <p:cNvSpPr txBox="1">
            <a:spLocks noChangeArrowheads="1"/>
          </p:cNvSpPr>
          <p:nvPr/>
        </p:nvSpPr>
        <p:spPr bwMode="auto">
          <a:xfrm>
            <a:off x="7019925" y="2205038"/>
            <a:ext cx="187325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>
                <a:solidFill>
                  <a:srgbClr val="FF0000"/>
                </a:solidFill>
              </a:rPr>
              <a:t>Muhtemel ilişki</a:t>
            </a:r>
          </a:p>
        </p:txBody>
      </p:sp>
      <p:sp>
        <p:nvSpPr>
          <p:cNvPr id="76809" name="8 Metin kutusu"/>
          <p:cNvSpPr txBox="1">
            <a:spLocks noChangeArrowheads="1"/>
          </p:cNvSpPr>
          <p:nvPr/>
        </p:nvSpPr>
        <p:spPr bwMode="auto">
          <a:xfrm>
            <a:off x="107950" y="3716338"/>
            <a:ext cx="2232025" cy="1477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tr-TR" altLang="en-US"/>
              <a:t>Tipik reflü </a:t>
            </a:r>
            <a:r>
              <a:rPr lang="tr-TR" altLang="en-US" sz="1600"/>
              <a:t>sendromu</a:t>
            </a:r>
          </a:p>
          <a:p>
            <a:pPr lvl="1" eaLnBrk="1" hangingPunct="1">
              <a:buFont typeface="Arial" charset="0"/>
              <a:buChar char="•"/>
            </a:pPr>
            <a:r>
              <a:rPr lang="tr-TR" altLang="en-US"/>
              <a:t>yanma</a:t>
            </a:r>
          </a:p>
          <a:p>
            <a:pPr lvl="1" eaLnBrk="1" hangingPunct="1">
              <a:buFont typeface="Arial" charset="0"/>
              <a:buChar char="•"/>
            </a:pPr>
            <a:r>
              <a:rPr lang="tr-TR" altLang="en-US"/>
              <a:t>Rejurjitasyon</a:t>
            </a:r>
          </a:p>
          <a:p>
            <a:pPr eaLnBrk="1" hangingPunct="1"/>
            <a:endParaRPr lang="tr-TR" altLang="en-US"/>
          </a:p>
          <a:p>
            <a:pPr eaLnBrk="1" hangingPunct="1">
              <a:buFont typeface="Arial" charset="0"/>
              <a:buChar char="•"/>
            </a:pPr>
            <a:r>
              <a:rPr lang="tr-TR" altLang="en-US"/>
              <a:t>Göğüs ağrısı </a:t>
            </a:r>
          </a:p>
        </p:txBody>
      </p:sp>
      <p:sp>
        <p:nvSpPr>
          <p:cNvPr id="76810" name="10 Metin kutusu"/>
          <p:cNvSpPr txBox="1">
            <a:spLocks noChangeArrowheads="1"/>
          </p:cNvSpPr>
          <p:nvPr/>
        </p:nvSpPr>
        <p:spPr bwMode="auto">
          <a:xfrm>
            <a:off x="2484438" y="3716338"/>
            <a:ext cx="1800225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tr-TR" altLang="en-US" sz="2000"/>
              <a:t>Özofajit</a:t>
            </a:r>
          </a:p>
          <a:p>
            <a:pPr eaLnBrk="1" hangingPunct="1">
              <a:buFont typeface="Arial" charset="0"/>
              <a:buChar char="•"/>
            </a:pPr>
            <a:r>
              <a:rPr lang="tr-TR" altLang="en-US" sz="2000"/>
              <a:t>Striktür</a:t>
            </a:r>
          </a:p>
          <a:p>
            <a:pPr eaLnBrk="1" hangingPunct="1">
              <a:buFont typeface="Arial" charset="0"/>
              <a:buChar char="•"/>
            </a:pPr>
            <a:r>
              <a:rPr lang="tr-TR" altLang="en-US" sz="2000"/>
              <a:t>Barrett</a:t>
            </a:r>
          </a:p>
          <a:p>
            <a:pPr eaLnBrk="1" hangingPunct="1">
              <a:buFont typeface="Arial" charset="0"/>
              <a:buChar char="•"/>
            </a:pPr>
            <a:r>
              <a:rPr lang="tr-TR" altLang="en-US" sz="2000"/>
              <a:t>Adenoca</a:t>
            </a:r>
          </a:p>
        </p:txBody>
      </p:sp>
      <p:sp>
        <p:nvSpPr>
          <p:cNvPr id="76811" name="11 Metin kutusu"/>
          <p:cNvSpPr txBox="1">
            <a:spLocks noChangeArrowheads="1"/>
          </p:cNvSpPr>
          <p:nvPr/>
        </p:nvSpPr>
        <p:spPr bwMode="auto">
          <a:xfrm>
            <a:off x="4859338" y="3357563"/>
            <a:ext cx="1944687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000"/>
              <a:t>Kr öksürük</a:t>
            </a:r>
          </a:p>
          <a:p>
            <a:pPr eaLnBrk="1" hangingPunct="1"/>
            <a:r>
              <a:rPr lang="tr-TR" altLang="en-US" sz="2000"/>
              <a:t>Kr larenjit</a:t>
            </a:r>
          </a:p>
          <a:p>
            <a:pPr eaLnBrk="1" hangingPunct="1"/>
            <a:r>
              <a:rPr lang="tr-TR" altLang="en-US" sz="2000"/>
              <a:t>Asthma</a:t>
            </a:r>
          </a:p>
          <a:p>
            <a:pPr eaLnBrk="1" hangingPunct="1"/>
            <a:r>
              <a:rPr lang="tr-TR" altLang="en-US" sz="2000" u="sng">
                <a:solidFill>
                  <a:srgbClr val="FF0000"/>
                </a:solidFill>
              </a:rPr>
              <a:t>Dental erozyon</a:t>
            </a:r>
          </a:p>
        </p:txBody>
      </p:sp>
      <p:sp>
        <p:nvSpPr>
          <p:cNvPr id="76812" name="12 Metin kutusu"/>
          <p:cNvSpPr txBox="1">
            <a:spLocks noChangeArrowheads="1"/>
          </p:cNvSpPr>
          <p:nvPr/>
        </p:nvSpPr>
        <p:spPr bwMode="auto">
          <a:xfrm>
            <a:off x="7164388" y="3357563"/>
            <a:ext cx="1728787" cy="203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tr-TR" altLang="en-US"/>
              <a:t>Farenjit</a:t>
            </a:r>
          </a:p>
          <a:p>
            <a:pPr eaLnBrk="1" hangingPunct="1">
              <a:buFont typeface="Arial" charset="0"/>
              <a:buChar char="•"/>
            </a:pPr>
            <a:r>
              <a:rPr lang="tr-TR" altLang="en-US"/>
              <a:t>Sinüzit</a:t>
            </a:r>
          </a:p>
          <a:p>
            <a:pPr eaLnBrk="1" hangingPunct="1">
              <a:buFont typeface="Arial" charset="0"/>
              <a:buChar char="•"/>
            </a:pPr>
            <a:r>
              <a:rPr lang="tr-TR" altLang="en-US"/>
              <a:t>İdyopatik pulmoner fibrozis</a:t>
            </a:r>
          </a:p>
          <a:p>
            <a:pPr eaLnBrk="1" hangingPunct="1">
              <a:buFont typeface="Arial" charset="0"/>
              <a:buChar char="•"/>
            </a:pPr>
            <a:r>
              <a:rPr lang="tr-TR" altLang="en-US"/>
              <a:t>Rekürren otitis media</a:t>
            </a:r>
          </a:p>
        </p:txBody>
      </p:sp>
      <p:cxnSp>
        <p:nvCxnSpPr>
          <p:cNvPr id="76813" name="14 Düz Ok Bağlayıcısı"/>
          <p:cNvCxnSpPr>
            <a:cxnSpLocks noChangeShapeType="1"/>
            <a:stCxn id="76803" idx="2"/>
          </p:cNvCxnSpPr>
          <p:nvPr/>
        </p:nvCxnSpPr>
        <p:spPr bwMode="auto">
          <a:xfrm flipH="1">
            <a:off x="1908175" y="1719263"/>
            <a:ext cx="395288" cy="630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4" name="18 Düz Ok Bağlayıcısı"/>
          <p:cNvCxnSpPr>
            <a:cxnSpLocks noChangeShapeType="1"/>
            <a:stCxn id="76803" idx="2"/>
          </p:cNvCxnSpPr>
          <p:nvPr/>
        </p:nvCxnSpPr>
        <p:spPr bwMode="auto">
          <a:xfrm>
            <a:off x="2303463" y="1719263"/>
            <a:ext cx="468312" cy="630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5" name="20 Düz Ok Bağlayıcısı"/>
          <p:cNvCxnSpPr>
            <a:cxnSpLocks noChangeShapeType="1"/>
          </p:cNvCxnSpPr>
          <p:nvPr/>
        </p:nvCxnSpPr>
        <p:spPr bwMode="auto">
          <a:xfrm>
            <a:off x="971550" y="2924175"/>
            <a:ext cx="0" cy="792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6" name="22 Düz Ok Bağlayıcısı"/>
          <p:cNvCxnSpPr>
            <a:cxnSpLocks noChangeShapeType="1"/>
            <a:stCxn id="76806" idx="2"/>
          </p:cNvCxnSpPr>
          <p:nvPr/>
        </p:nvCxnSpPr>
        <p:spPr bwMode="auto">
          <a:xfrm>
            <a:off x="3276600" y="3209925"/>
            <a:ext cx="0" cy="5064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7" name="24 Düz Ok Bağlayıcısı"/>
          <p:cNvCxnSpPr>
            <a:cxnSpLocks noChangeShapeType="1"/>
          </p:cNvCxnSpPr>
          <p:nvPr/>
        </p:nvCxnSpPr>
        <p:spPr bwMode="auto">
          <a:xfrm flipH="1">
            <a:off x="6084888" y="1700213"/>
            <a:ext cx="287337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8" name="26 Düz Ok Bağlayıcısı"/>
          <p:cNvCxnSpPr>
            <a:cxnSpLocks noChangeShapeType="1"/>
          </p:cNvCxnSpPr>
          <p:nvPr/>
        </p:nvCxnSpPr>
        <p:spPr bwMode="auto">
          <a:xfrm>
            <a:off x="6372225" y="1700213"/>
            <a:ext cx="647700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9" name="30 Düz Ok Bağlayıcısı"/>
          <p:cNvCxnSpPr>
            <a:cxnSpLocks noChangeShapeType="1"/>
            <a:stCxn id="76808" idx="2"/>
          </p:cNvCxnSpPr>
          <p:nvPr/>
        </p:nvCxnSpPr>
        <p:spPr bwMode="auto">
          <a:xfrm>
            <a:off x="7956550" y="2574925"/>
            <a:ext cx="0" cy="709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0" name="27 Düz Ok Bağlayıcısı"/>
          <p:cNvCxnSpPr>
            <a:cxnSpLocks noChangeShapeType="1"/>
            <a:stCxn id="76807" idx="2"/>
          </p:cNvCxnSpPr>
          <p:nvPr/>
        </p:nvCxnSpPr>
        <p:spPr bwMode="auto">
          <a:xfrm flipH="1">
            <a:off x="5580063" y="2574925"/>
            <a:ext cx="36512" cy="7826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572292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tr-TR" altLang="en-US" smtClean="0">
                <a:solidFill>
                  <a:srgbClr val="FF3399"/>
                </a:solidFill>
              </a:rPr>
              <a:t>Baryumlu özofagus grafisi</a:t>
            </a:r>
          </a:p>
          <a:p>
            <a:pPr eaLnBrk="1" hangingPunct="1"/>
            <a:r>
              <a:rPr lang="tr-TR" altLang="en-US" sz="3600" b="1" smtClean="0">
                <a:solidFill>
                  <a:srgbClr val="FF3300"/>
                </a:solidFill>
              </a:rPr>
              <a:t>Manometrik inceleme</a:t>
            </a:r>
          </a:p>
          <a:p>
            <a:pPr lvl="1" eaLnBrk="1" hangingPunct="1"/>
            <a:r>
              <a:rPr lang="tr-TR" altLang="en-US" smtClean="0"/>
              <a:t>AÖS basıncı, peristaltik aktivite</a:t>
            </a:r>
          </a:p>
          <a:p>
            <a:pPr lvl="1" eaLnBrk="1" hangingPunct="1"/>
            <a:r>
              <a:rPr lang="tr-TR" altLang="en-US" smtClean="0"/>
              <a:t>pH öncesi AÖS yerini belirlemede</a:t>
            </a:r>
          </a:p>
          <a:p>
            <a:pPr eaLnBrk="1" hangingPunct="1"/>
            <a:endParaRPr lang="tr-TR" altLang="en-US" smtClean="0"/>
          </a:p>
        </p:txBody>
      </p:sp>
    </p:spTree>
    <p:extLst>
      <p:ext uri="{BB962C8B-B14F-4D97-AF65-F5344CB8AC3E}">
        <p14:creationId xmlns:p14="http://schemas.microsoft.com/office/powerpoint/2010/main" val="3399503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tr-TR" altLang="en-US" b="1" u="sng" smtClean="0">
                <a:solidFill>
                  <a:srgbClr val="FF3300"/>
                </a:solidFill>
              </a:rPr>
              <a:t>PPI testi:</a:t>
            </a:r>
          </a:p>
          <a:p>
            <a:pPr lvl="1" eaLnBrk="1" hangingPunct="1"/>
            <a:r>
              <a:rPr lang="tr-TR" altLang="en-US" smtClean="0"/>
              <a:t>Semptomlarla ilişkisinin değerlendirilmesinde</a:t>
            </a:r>
          </a:p>
          <a:p>
            <a:pPr lvl="1" eaLnBrk="1" hangingPunct="1"/>
            <a:r>
              <a:rPr lang="tr-TR" altLang="en-US" smtClean="0"/>
              <a:t>Alarm semptomları olmayan hastalarda</a:t>
            </a:r>
          </a:p>
          <a:p>
            <a:pPr lvl="1" eaLnBrk="1" hangingPunct="1"/>
            <a:r>
              <a:rPr lang="tr-TR" altLang="en-US" smtClean="0"/>
              <a:t>1 haftalık 2x1 PPI tedavisi ile</a:t>
            </a:r>
          </a:p>
          <a:p>
            <a:pPr lvl="2" eaLnBrk="1" hangingPunct="1"/>
            <a:r>
              <a:rPr lang="tr-TR" altLang="en-US" smtClean="0"/>
              <a:t>Semptomlarda gerileme (%75 oranında)</a:t>
            </a:r>
          </a:p>
          <a:p>
            <a:pPr lvl="2" eaLnBrk="1" hangingPunct="1"/>
            <a:r>
              <a:rPr lang="tr-TR" altLang="en-US" smtClean="0"/>
              <a:t>İlacı kesince semptomların başlaması</a:t>
            </a:r>
          </a:p>
          <a:p>
            <a:pPr lvl="2" eaLnBrk="1" hangingPunct="1"/>
            <a:r>
              <a:rPr lang="tr-TR" altLang="en-US" smtClean="0"/>
              <a:t>Avantajları: ucuz, uygulaması kolay</a:t>
            </a:r>
          </a:p>
          <a:p>
            <a:pPr lvl="2" eaLnBrk="1" hangingPunct="1"/>
            <a:r>
              <a:rPr lang="tr-TR" altLang="en-US" smtClean="0"/>
              <a:t>Dezavantajı: plasebo etkisi, sensitivites ve spesifistesi düşük</a:t>
            </a:r>
          </a:p>
        </p:txBody>
      </p:sp>
    </p:spTree>
    <p:extLst>
      <p:ext uri="{BB962C8B-B14F-4D97-AF65-F5344CB8AC3E}">
        <p14:creationId xmlns:p14="http://schemas.microsoft.com/office/powerpoint/2010/main" val="2298219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tr-TR" altLang="en-US" b="1" smtClean="0">
                <a:solidFill>
                  <a:srgbClr val="FF3300"/>
                </a:solidFill>
              </a:rPr>
              <a:t>Biz ne yapalım?</a:t>
            </a:r>
          </a:p>
          <a:p>
            <a:pPr lvl="1" eaLnBrk="1" hangingPunct="1"/>
            <a:r>
              <a:rPr lang="tr-TR" altLang="en-US" smtClean="0"/>
              <a:t>Daha evvel endoskopi yapılmadıysa: </a:t>
            </a:r>
            <a:r>
              <a:rPr lang="tr-TR" altLang="en-US" u="sng" smtClean="0">
                <a:solidFill>
                  <a:srgbClr val="FF3300"/>
                </a:solidFill>
              </a:rPr>
              <a:t>yapalım</a:t>
            </a:r>
          </a:p>
          <a:p>
            <a:pPr lvl="1" eaLnBrk="1" hangingPunct="1"/>
            <a:r>
              <a:rPr lang="tr-TR" altLang="en-US" smtClean="0"/>
              <a:t>Endoskopi: normal, PPI: yanıt yok</a:t>
            </a:r>
          </a:p>
          <a:p>
            <a:pPr lvl="2" eaLnBrk="1" hangingPunct="1"/>
            <a:r>
              <a:rPr lang="tr-TR" altLang="en-US" smtClean="0"/>
              <a:t>pH</a:t>
            </a:r>
          </a:p>
          <a:p>
            <a:pPr lvl="1" eaLnBrk="1" hangingPunct="1"/>
            <a:r>
              <a:rPr lang="tr-TR" altLang="en-US" smtClean="0"/>
              <a:t>Endoskopi: normal, PPI: yanıt yok, pH:normal</a:t>
            </a:r>
          </a:p>
          <a:p>
            <a:pPr lvl="2" eaLnBrk="1" hangingPunct="1"/>
            <a:r>
              <a:rPr lang="tr-TR" altLang="en-US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6313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4"/>
          <p:cNvSpPr txBox="1">
            <a:spLocks noChangeArrowheads="1"/>
          </p:cNvSpPr>
          <p:nvPr/>
        </p:nvSpPr>
        <p:spPr bwMode="auto">
          <a:xfrm>
            <a:off x="3635375" y="836613"/>
            <a:ext cx="158432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2400"/>
              <a:t>GÖRH</a:t>
            </a:r>
          </a:p>
        </p:txBody>
      </p:sp>
      <p:sp>
        <p:nvSpPr>
          <p:cNvPr id="89091" name="Text Box 5"/>
          <p:cNvSpPr txBox="1">
            <a:spLocks noChangeArrowheads="1"/>
          </p:cNvSpPr>
          <p:nvPr/>
        </p:nvSpPr>
        <p:spPr bwMode="auto">
          <a:xfrm>
            <a:off x="2051050" y="2133600"/>
            <a:ext cx="165735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/>
              <a:t>% 50 NERH</a:t>
            </a:r>
          </a:p>
        </p:txBody>
      </p:sp>
      <p:sp>
        <p:nvSpPr>
          <p:cNvPr id="89092" name="Text Box 6"/>
          <p:cNvSpPr txBox="1">
            <a:spLocks noChangeArrowheads="1"/>
          </p:cNvSpPr>
          <p:nvPr/>
        </p:nvSpPr>
        <p:spPr bwMode="auto">
          <a:xfrm>
            <a:off x="5219700" y="2133600"/>
            <a:ext cx="165735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/>
              <a:t>% 50 Eroziv</a:t>
            </a:r>
          </a:p>
        </p:txBody>
      </p:sp>
      <p:sp>
        <p:nvSpPr>
          <p:cNvPr id="89093" name="Text Box 7"/>
          <p:cNvSpPr txBox="1">
            <a:spLocks noChangeArrowheads="1"/>
          </p:cNvSpPr>
          <p:nvPr/>
        </p:nvSpPr>
        <p:spPr bwMode="auto">
          <a:xfrm>
            <a:off x="323850" y="3284538"/>
            <a:ext cx="1800225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/>
              <a:t>%50 patolojik reflü</a:t>
            </a:r>
          </a:p>
        </p:txBody>
      </p:sp>
      <p:sp>
        <p:nvSpPr>
          <p:cNvPr id="89094" name="Text Box 8"/>
          <p:cNvSpPr txBox="1">
            <a:spLocks noChangeArrowheads="1"/>
          </p:cNvSpPr>
          <p:nvPr/>
        </p:nvSpPr>
        <p:spPr bwMode="auto">
          <a:xfrm>
            <a:off x="2411413" y="3284538"/>
            <a:ext cx="1873250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/>
              <a:t>%50 fizyolojik reflü</a:t>
            </a:r>
          </a:p>
        </p:txBody>
      </p:sp>
      <p:sp>
        <p:nvSpPr>
          <p:cNvPr id="89095" name="Text Box 9"/>
          <p:cNvSpPr txBox="1">
            <a:spLocks noChangeArrowheads="1"/>
          </p:cNvSpPr>
          <p:nvPr/>
        </p:nvSpPr>
        <p:spPr bwMode="auto">
          <a:xfrm>
            <a:off x="4643438" y="3357563"/>
            <a:ext cx="1800225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/>
              <a:t>%5 komplikasyonlu</a:t>
            </a:r>
          </a:p>
        </p:txBody>
      </p:sp>
      <p:sp>
        <p:nvSpPr>
          <p:cNvPr id="89096" name="Text Box 10"/>
          <p:cNvSpPr txBox="1">
            <a:spLocks noChangeArrowheads="1"/>
          </p:cNvSpPr>
          <p:nvPr/>
        </p:nvSpPr>
        <p:spPr bwMode="auto">
          <a:xfrm>
            <a:off x="7019925" y="3284538"/>
            <a:ext cx="1296988" cy="650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/>
              <a:t>%45 erozyon</a:t>
            </a:r>
          </a:p>
        </p:txBody>
      </p:sp>
      <p:sp>
        <p:nvSpPr>
          <p:cNvPr id="89097" name="Text Box 11"/>
          <p:cNvSpPr txBox="1">
            <a:spLocks noChangeArrowheads="1"/>
          </p:cNvSpPr>
          <p:nvPr/>
        </p:nvSpPr>
        <p:spPr bwMode="auto">
          <a:xfrm>
            <a:off x="2268538" y="4724400"/>
            <a:ext cx="2879725" cy="2032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Arial" charset="0"/>
              <a:buAutoNum type="arabicPeriod"/>
            </a:pPr>
            <a:r>
              <a:rPr lang="tr-TR" altLang="en-US"/>
              <a:t>Hipersensitif özofagus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/>
              <a:t>(</a:t>
            </a:r>
            <a:r>
              <a:rPr lang="tr-TR" altLang="en-US" u="sng"/>
              <a:t>Semptom indeksi +)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/>
              <a:t>2. Fonksiyonel reflü</a:t>
            </a:r>
          </a:p>
          <a:p>
            <a:pPr eaLnBrk="1" hangingPunct="1">
              <a:spcBef>
                <a:spcPct val="50000"/>
              </a:spcBef>
            </a:pPr>
            <a:r>
              <a:rPr lang="tr-TR" altLang="en-US"/>
              <a:t>(Semptom indeksi -)</a:t>
            </a:r>
          </a:p>
          <a:p>
            <a:pPr eaLnBrk="1" hangingPunct="1">
              <a:spcBef>
                <a:spcPct val="50000"/>
              </a:spcBef>
            </a:pPr>
            <a:endParaRPr lang="tr-TR" altLang="en-US"/>
          </a:p>
        </p:txBody>
      </p:sp>
      <p:sp>
        <p:nvSpPr>
          <p:cNvPr id="89098" name="Line 12"/>
          <p:cNvSpPr>
            <a:spLocks noChangeShapeType="1"/>
          </p:cNvSpPr>
          <p:nvPr/>
        </p:nvSpPr>
        <p:spPr bwMode="auto">
          <a:xfrm>
            <a:off x="4284663" y="126841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099" name="Line 13"/>
          <p:cNvSpPr>
            <a:spLocks noChangeShapeType="1"/>
          </p:cNvSpPr>
          <p:nvPr/>
        </p:nvSpPr>
        <p:spPr bwMode="auto">
          <a:xfrm>
            <a:off x="4500563" y="1268413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0" name="Line 14"/>
          <p:cNvSpPr>
            <a:spLocks noChangeShapeType="1"/>
          </p:cNvSpPr>
          <p:nvPr/>
        </p:nvSpPr>
        <p:spPr bwMode="auto">
          <a:xfrm flipH="1">
            <a:off x="3708400" y="2276475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1" name="Line 15"/>
          <p:cNvSpPr>
            <a:spLocks noChangeShapeType="1"/>
          </p:cNvSpPr>
          <p:nvPr/>
        </p:nvSpPr>
        <p:spPr bwMode="auto">
          <a:xfrm>
            <a:off x="4500563" y="2276475"/>
            <a:ext cx="7191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2" name="Line 16"/>
          <p:cNvSpPr>
            <a:spLocks noChangeShapeType="1"/>
          </p:cNvSpPr>
          <p:nvPr/>
        </p:nvSpPr>
        <p:spPr bwMode="auto">
          <a:xfrm flipH="1">
            <a:off x="2124075" y="2492375"/>
            <a:ext cx="3603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3" name="Line 17"/>
          <p:cNvSpPr>
            <a:spLocks noChangeShapeType="1"/>
          </p:cNvSpPr>
          <p:nvPr/>
        </p:nvSpPr>
        <p:spPr bwMode="auto">
          <a:xfrm>
            <a:off x="3203575" y="24923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4" name="Line 19"/>
          <p:cNvSpPr>
            <a:spLocks noChangeShapeType="1"/>
          </p:cNvSpPr>
          <p:nvPr/>
        </p:nvSpPr>
        <p:spPr bwMode="auto">
          <a:xfrm>
            <a:off x="5580063" y="2492375"/>
            <a:ext cx="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105" name="Line 20"/>
          <p:cNvSpPr>
            <a:spLocks noChangeShapeType="1"/>
          </p:cNvSpPr>
          <p:nvPr/>
        </p:nvSpPr>
        <p:spPr bwMode="auto">
          <a:xfrm>
            <a:off x="6804025" y="2492375"/>
            <a:ext cx="2159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9106" name="Picture 2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0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9107" name="20 Düz Ok Bağlayıcısı"/>
          <p:cNvCxnSpPr>
            <a:cxnSpLocks noChangeShapeType="1"/>
            <a:stCxn id="89094" idx="2"/>
          </p:cNvCxnSpPr>
          <p:nvPr/>
        </p:nvCxnSpPr>
        <p:spPr bwMode="auto">
          <a:xfrm flipH="1">
            <a:off x="3348038" y="3935413"/>
            <a:ext cx="0" cy="788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53932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altLang="en-US" sz="3600" smtClean="0">
                <a:solidFill>
                  <a:srgbClr val="FF3300"/>
                </a:solidFill>
              </a:rPr>
              <a:t>Komplikasyonlar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eaLnBrk="1" hangingPunct="1"/>
            <a:r>
              <a:rPr lang="tr-TR" altLang="en-US" sz="2800" smtClean="0">
                <a:solidFill>
                  <a:srgbClr val="FF3300"/>
                </a:solidFill>
              </a:rPr>
              <a:t>Özofajit</a:t>
            </a:r>
          </a:p>
          <a:p>
            <a:pPr eaLnBrk="1" hangingPunct="1"/>
            <a:r>
              <a:rPr lang="tr-TR" altLang="en-US" sz="2800" smtClean="0">
                <a:solidFill>
                  <a:srgbClr val="FF3300"/>
                </a:solidFill>
              </a:rPr>
              <a:t>Peptik striktür</a:t>
            </a:r>
          </a:p>
          <a:p>
            <a:pPr lvl="1" eaLnBrk="1" hangingPunct="1"/>
            <a:r>
              <a:rPr lang="tr-TR" altLang="en-US" sz="2400" smtClean="0">
                <a:solidFill>
                  <a:srgbClr val="FF00FF"/>
                </a:solidFill>
              </a:rPr>
              <a:t>Disfaji: </a:t>
            </a:r>
          </a:p>
          <a:p>
            <a:pPr lvl="2" eaLnBrk="1" hangingPunct="1"/>
            <a:r>
              <a:rPr lang="tr-TR" altLang="en-US" sz="2000" smtClean="0"/>
              <a:t>disfaji ilerledikçe heartburn azalır</a:t>
            </a:r>
          </a:p>
          <a:p>
            <a:pPr eaLnBrk="1" hangingPunct="1"/>
            <a:r>
              <a:rPr lang="tr-TR" altLang="en-US" sz="2800" smtClean="0">
                <a:solidFill>
                  <a:srgbClr val="FF3300"/>
                </a:solidFill>
              </a:rPr>
              <a:t>Barrett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40200" y="1600200"/>
            <a:ext cx="4546600" cy="4525963"/>
          </a:xfrm>
        </p:spPr>
        <p:txBody>
          <a:bodyPr/>
          <a:lstStyle/>
          <a:p>
            <a:pPr eaLnBrk="1" hangingPunct="1"/>
            <a:r>
              <a:rPr lang="tr-TR" altLang="en-US" sz="2800" smtClean="0">
                <a:solidFill>
                  <a:srgbClr val="FF3300"/>
                </a:solidFill>
              </a:rPr>
              <a:t>Ekstraözofageal belirtiler/komplikasyonlar</a:t>
            </a:r>
          </a:p>
          <a:p>
            <a:pPr lvl="1" eaLnBrk="1" hangingPunct="1"/>
            <a:r>
              <a:rPr lang="tr-TR" altLang="en-US" sz="2400" smtClean="0">
                <a:solidFill>
                  <a:srgbClr val="FF00FF"/>
                </a:solidFill>
              </a:rPr>
              <a:t>Göğüs ağrısı:</a:t>
            </a:r>
            <a:r>
              <a:rPr lang="tr-TR" altLang="en-US" sz="2400" smtClean="0"/>
              <a:t> </a:t>
            </a:r>
          </a:p>
          <a:p>
            <a:pPr lvl="2" eaLnBrk="1" hangingPunct="1"/>
            <a:r>
              <a:rPr lang="tr-TR" altLang="en-US" sz="2000" smtClean="0"/>
              <a:t>Longitudinal kasların uzun süreli kontraksiyonu</a:t>
            </a:r>
          </a:p>
          <a:p>
            <a:pPr lvl="1" eaLnBrk="1" hangingPunct="1"/>
            <a:r>
              <a:rPr lang="tr-TR" altLang="en-US" sz="2400" smtClean="0">
                <a:solidFill>
                  <a:srgbClr val="FF00FF"/>
                </a:solidFill>
              </a:rPr>
              <a:t>Solunum/KBB:</a:t>
            </a:r>
          </a:p>
          <a:p>
            <a:pPr lvl="2" eaLnBrk="1" hangingPunct="1"/>
            <a:r>
              <a:rPr lang="tr-TR" altLang="en-US" sz="2000" smtClean="0"/>
              <a:t>Mikroaspirasyonlar</a:t>
            </a:r>
          </a:p>
          <a:p>
            <a:pPr lvl="2" eaLnBrk="1" hangingPunct="1"/>
            <a:r>
              <a:rPr lang="tr-TR" altLang="en-US" sz="2000" smtClean="0"/>
              <a:t>Vagal refleks</a:t>
            </a:r>
          </a:p>
        </p:txBody>
      </p:sp>
    </p:spTree>
    <p:extLst>
      <p:ext uri="{BB962C8B-B14F-4D97-AF65-F5344CB8AC3E}">
        <p14:creationId xmlns:p14="http://schemas.microsoft.com/office/powerpoint/2010/main" val="256632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4 Başlık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011237"/>
          </a:xfrm>
        </p:spPr>
        <p:txBody>
          <a:bodyPr/>
          <a:lstStyle/>
          <a:p>
            <a:pPr eaLnBrk="1" hangingPunct="1"/>
            <a:r>
              <a:rPr lang="tr-TR" altLang="en-US" sz="3600" smtClean="0">
                <a:solidFill>
                  <a:srgbClr val="FF0000"/>
                </a:solidFill>
              </a:rPr>
              <a:t>Ekstraözofageal semptomlar</a:t>
            </a:r>
          </a:p>
        </p:txBody>
      </p:sp>
      <p:sp>
        <p:nvSpPr>
          <p:cNvPr id="77827" name="5 İçerik Yer Tutucusu"/>
          <p:cNvSpPr>
            <a:spLocks noGrp="1" noChangeArrowheads="1"/>
          </p:cNvSpPr>
          <p:nvPr>
            <p:ph idx="4294967295"/>
          </p:nvPr>
        </p:nvSpPr>
        <p:spPr>
          <a:xfrm>
            <a:off x="571500" y="1143000"/>
            <a:ext cx="8215313" cy="54292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tr-TR" altLang="en-US" sz="2800" smtClean="0"/>
              <a:t>Mikroaspirasyon (Reflux)</a:t>
            </a:r>
          </a:p>
          <a:p>
            <a:pPr eaLnBrk="1" hangingPunct="1"/>
            <a:r>
              <a:rPr lang="tr-TR" altLang="en-US" sz="2800" smtClean="0"/>
              <a:t>Vagal stimulasyon (Reflex)</a:t>
            </a:r>
          </a:p>
          <a:p>
            <a:pPr eaLnBrk="1" hangingPunct="1"/>
            <a:endParaRPr lang="tr-TR" altLang="en-US" smtClean="0"/>
          </a:p>
          <a:p>
            <a:pPr eaLnBrk="1" hangingPunct="1">
              <a:buFontTx/>
              <a:buNone/>
            </a:pPr>
            <a:r>
              <a:rPr lang="tr-TR" altLang="en-US" smtClean="0">
                <a:solidFill>
                  <a:srgbClr val="FF0000"/>
                </a:solidFill>
              </a:rPr>
              <a:t>Semptom 		Mekanizma</a:t>
            </a:r>
          </a:p>
          <a:p>
            <a:pPr eaLnBrk="1" hangingPunct="1">
              <a:buFontTx/>
              <a:buNone/>
            </a:pPr>
            <a:r>
              <a:rPr lang="tr-TR" altLang="en-US" sz="2400" smtClean="0"/>
              <a:t>Göğüs ağrısı 		Vagal stml, visseral hipersen</a:t>
            </a:r>
          </a:p>
          <a:p>
            <a:pPr eaLnBrk="1" hangingPunct="1">
              <a:buFontTx/>
              <a:buNone/>
            </a:pPr>
            <a:r>
              <a:rPr lang="tr-TR" altLang="en-US" sz="2400" smtClean="0"/>
              <a:t>Öksürük 			Mikroaspirasyon, vagal stiml</a:t>
            </a:r>
          </a:p>
          <a:p>
            <a:pPr eaLnBrk="1" hangingPunct="1">
              <a:buFontTx/>
              <a:buNone/>
            </a:pPr>
            <a:r>
              <a:rPr lang="tr-TR" altLang="en-US" sz="2400" smtClean="0"/>
              <a:t>Asthma 			Mikroaspirasyon, vgl stml</a:t>
            </a:r>
          </a:p>
          <a:p>
            <a:pPr eaLnBrk="1" hangingPunct="1">
              <a:buFontTx/>
              <a:buNone/>
            </a:pPr>
            <a:r>
              <a:rPr lang="tr-TR" altLang="en-US" sz="2400" smtClean="0"/>
              <a:t>Larinjit 			laringofaringeal reflü</a:t>
            </a:r>
          </a:p>
          <a:p>
            <a:pPr eaLnBrk="1" hangingPunct="1">
              <a:buFontTx/>
              <a:buNone/>
            </a:pPr>
            <a:r>
              <a:rPr lang="tr-TR" altLang="en-US" sz="2400" smtClean="0"/>
              <a:t>Otitis media 			orta kulak boşluğuna reflü</a:t>
            </a:r>
          </a:p>
          <a:p>
            <a:pPr eaLnBrk="1" hangingPunct="1">
              <a:buFontTx/>
              <a:buNone/>
            </a:pPr>
            <a:r>
              <a:rPr lang="tr-TR" altLang="en-US" sz="2400" smtClean="0"/>
              <a:t>Uyku apnesi 			frenoözofagea ligaman 					traksiyonu, negatif intratorasik 				basınç</a:t>
            </a:r>
          </a:p>
        </p:txBody>
      </p:sp>
    </p:spTree>
    <p:extLst>
      <p:ext uri="{BB962C8B-B14F-4D97-AF65-F5344CB8AC3E}">
        <p14:creationId xmlns:p14="http://schemas.microsoft.com/office/powerpoint/2010/main" val="1101452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altLang="en-US" smtClean="0">
                <a:solidFill>
                  <a:srgbClr val="FF3399"/>
                </a:solidFill>
              </a:rPr>
              <a:t>Tanısal Testler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600200"/>
            <a:ext cx="4316412" cy="4525963"/>
          </a:xfrm>
        </p:spPr>
        <p:txBody>
          <a:bodyPr/>
          <a:lstStyle/>
          <a:p>
            <a:pPr eaLnBrk="1" hangingPunct="1"/>
            <a:r>
              <a:rPr lang="tr-TR" altLang="en-US" sz="2800" smtClean="0">
                <a:solidFill>
                  <a:srgbClr val="FF3300"/>
                </a:solidFill>
              </a:rPr>
              <a:t>Reflüyü gösteren testler</a:t>
            </a:r>
          </a:p>
          <a:p>
            <a:pPr lvl="1" eaLnBrk="1" hangingPunct="1"/>
            <a:r>
              <a:rPr lang="tr-TR" altLang="en-US" sz="2400" smtClean="0"/>
              <a:t>pH</a:t>
            </a:r>
          </a:p>
          <a:p>
            <a:pPr lvl="1" eaLnBrk="1" hangingPunct="1"/>
            <a:r>
              <a:rPr lang="tr-TR" altLang="en-US" sz="2400" smtClean="0"/>
              <a:t>Bilitec</a:t>
            </a:r>
          </a:p>
          <a:p>
            <a:pPr lvl="1" eaLnBrk="1" hangingPunct="1"/>
            <a:r>
              <a:rPr lang="tr-TR" altLang="en-US" sz="2400" smtClean="0"/>
              <a:t>İmpedans</a:t>
            </a:r>
          </a:p>
          <a:p>
            <a:pPr eaLnBrk="1" hangingPunct="1"/>
            <a:r>
              <a:rPr lang="tr-TR" altLang="en-US" sz="2800" smtClean="0">
                <a:solidFill>
                  <a:srgbClr val="FF3300"/>
                </a:solidFill>
              </a:rPr>
              <a:t>Semptomları değerlendiren testler</a:t>
            </a:r>
          </a:p>
          <a:p>
            <a:pPr lvl="1" eaLnBrk="1" hangingPunct="1"/>
            <a:r>
              <a:rPr lang="tr-TR" altLang="en-US" sz="2400" smtClean="0"/>
              <a:t>pH + semptom analizi</a:t>
            </a:r>
          </a:p>
          <a:p>
            <a:pPr lvl="1" eaLnBrk="1" hangingPunct="1"/>
            <a:r>
              <a:rPr lang="tr-TR" altLang="en-US" sz="2400" smtClean="0"/>
              <a:t>Ampirik PPI tedavisi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00563" y="1600200"/>
            <a:ext cx="4464050" cy="4525963"/>
          </a:xfrm>
        </p:spPr>
        <p:txBody>
          <a:bodyPr/>
          <a:lstStyle/>
          <a:p>
            <a:pPr eaLnBrk="1" hangingPunct="1"/>
            <a:r>
              <a:rPr lang="tr-TR" altLang="en-US" sz="2800" smtClean="0">
                <a:solidFill>
                  <a:srgbClr val="FF3300"/>
                </a:solidFill>
              </a:rPr>
              <a:t>Mukozal hasarı gösteren testler</a:t>
            </a:r>
          </a:p>
          <a:p>
            <a:pPr lvl="1" eaLnBrk="1" hangingPunct="1"/>
            <a:r>
              <a:rPr lang="tr-TR" altLang="en-US" sz="2400" smtClean="0"/>
              <a:t>Endoskopi + bx</a:t>
            </a:r>
          </a:p>
          <a:p>
            <a:pPr lvl="1" eaLnBrk="1" hangingPunct="1"/>
            <a:r>
              <a:rPr lang="tr-TR" altLang="en-US" sz="2400" smtClean="0"/>
              <a:t>Özofagus grafisi</a:t>
            </a:r>
          </a:p>
          <a:p>
            <a:pPr eaLnBrk="1" hangingPunct="1"/>
            <a:r>
              <a:rPr lang="tr-TR" altLang="en-US" sz="2800" smtClean="0">
                <a:solidFill>
                  <a:srgbClr val="0070C0"/>
                </a:solidFill>
              </a:rPr>
              <a:t>Özofagus fonksiyonlarını gösteren testler</a:t>
            </a:r>
          </a:p>
          <a:p>
            <a:pPr lvl="1" eaLnBrk="1" hangingPunct="1"/>
            <a:r>
              <a:rPr lang="tr-TR" altLang="en-US" sz="2400" smtClean="0"/>
              <a:t>Manometri</a:t>
            </a:r>
          </a:p>
          <a:p>
            <a:pPr lvl="1" eaLnBrk="1" hangingPunct="1"/>
            <a:r>
              <a:rPr lang="tr-TR" altLang="en-US" sz="2400" smtClean="0"/>
              <a:t>İmpedans</a:t>
            </a:r>
          </a:p>
          <a:p>
            <a:pPr lvl="1" eaLnBrk="1" hangingPunct="1"/>
            <a:r>
              <a:rPr lang="tr-TR" altLang="en-US" sz="2400" smtClean="0"/>
              <a:t>floroskopi</a:t>
            </a:r>
          </a:p>
        </p:txBody>
      </p:sp>
    </p:spTree>
    <p:extLst>
      <p:ext uri="{BB962C8B-B14F-4D97-AF65-F5344CB8AC3E}">
        <p14:creationId xmlns:p14="http://schemas.microsoft.com/office/powerpoint/2010/main" val="1330884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0" y="244475"/>
          <a:ext cx="5508625" cy="386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5514286" imgH="3866667" progId="Paint.Picture">
                  <p:embed/>
                </p:oleObj>
              </mc:Choice>
              <mc:Fallback>
                <p:oleObj r:id="rId3" imgW="5514286" imgH="38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4475"/>
                        <a:ext cx="5508625" cy="386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5319713" y="2781300"/>
          <a:ext cx="3824287" cy="407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5" imgW="5361905" imgH="5714286" progId="Paint.Picture">
                  <p:embed/>
                </p:oleObj>
              </mc:Choice>
              <mc:Fallback>
                <p:oleObj r:id="rId5" imgW="5361905" imgH="57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9713" y="2781300"/>
                        <a:ext cx="3824287" cy="407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4619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404813"/>
            <a:ext cx="8229600" cy="57213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tr-TR" altLang="en-US" sz="3600" b="1" smtClean="0">
                <a:solidFill>
                  <a:srgbClr val="FF3300"/>
                </a:solidFill>
              </a:rPr>
              <a:t>Klinik uygulamada endoskopi;</a:t>
            </a:r>
          </a:p>
          <a:p>
            <a:pPr lvl="1" eaLnBrk="1" hangingPunct="1"/>
            <a:endParaRPr lang="tr-TR" altLang="en-US" sz="2400" smtClean="0"/>
          </a:p>
          <a:p>
            <a:pPr lvl="1" eaLnBrk="1" hangingPunct="1"/>
            <a:endParaRPr lang="tr-TR" altLang="en-US" sz="2400" smtClean="0"/>
          </a:p>
          <a:p>
            <a:pPr lvl="1" eaLnBrk="1" hangingPunct="1"/>
            <a:r>
              <a:rPr lang="tr-TR" altLang="en-US" sz="2400" smtClean="0"/>
              <a:t>Uygun doz ve sürede medikal tedaviye rağmen semptomları geçmeyenler</a:t>
            </a:r>
          </a:p>
          <a:p>
            <a:pPr lvl="1" eaLnBrk="1" hangingPunct="1"/>
            <a:r>
              <a:rPr lang="tr-TR" altLang="en-US" sz="2400" smtClean="0"/>
              <a:t>Alarm semptomları olanlarda,</a:t>
            </a:r>
          </a:p>
          <a:p>
            <a:pPr lvl="2" eaLnBrk="1" hangingPunct="1"/>
            <a:r>
              <a:rPr lang="tr-TR" altLang="en-US" sz="2000" smtClean="0"/>
              <a:t>Disfaji, odinofaji</a:t>
            </a:r>
          </a:p>
          <a:p>
            <a:pPr lvl="2" eaLnBrk="1" hangingPunct="1"/>
            <a:r>
              <a:rPr lang="tr-TR" altLang="en-US" sz="2000" smtClean="0"/>
              <a:t>GI kanama, kilo kaybı, anemi, başka bir görüntüleme yönteminde darlık kitle vs.sapta</a:t>
            </a:r>
            <a:r>
              <a:rPr lang="tr-TR" altLang="en-US" smtClean="0"/>
              <a:t>nması</a:t>
            </a:r>
          </a:p>
          <a:p>
            <a:pPr lvl="1" eaLnBrk="1" hangingPunct="1"/>
            <a:r>
              <a:rPr lang="tr-TR" altLang="en-US" sz="2400" smtClean="0"/>
              <a:t>Atipik reflü semptomları olanlar</a:t>
            </a:r>
          </a:p>
          <a:p>
            <a:pPr lvl="1" eaLnBrk="1" hangingPunct="1"/>
            <a:r>
              <a:rPr lang="tr-TR" altLang="en-US" sz="2400" smtClean="0"/>
              <a:t>Ekstraözofageal semptomarı olanlar</a:t>
            </a:r>
          </a:p>
          <a:p>
            <a:pPr lvl="1" eaLnBrk="1" hangingPunct="1"/>
            <a:r>
              <a:rPr lang="tr-TR" altLang="en-US" sz="2400" smtClean="0"/>
              <a:t>Kronik semptomları olanlarda Barrett tanı ve takibi</a:t>
            </a:r>
          </a:p>
          <a:p>
            <a:pPr lvl="1" eaLnBrk="1" hangingPunct="1"/>
            <a:r>
              <a:rPr lang="tr-TR" altLang="en-US" sz="2400" smtClean="0"/>
              <a:t>Cerrahi öncesinde ve cerrahi sonrası semptomları tekrarlayan hastalarda</a:t>
            </a:r>
          </a:p>
        </p:txBody>
      </p:sp>
    </p:spTree>
    <p:extLst>
      <p:ext uri="{BB962C8B-B14F-4D97-AF65-F5344CB8AC3E}">
        <p14:creationId xmlns:p14="http://schemas.microsoft.com/office/powerpoint/2010/main" val="4230991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ozofajit1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3352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22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33" fill="hold"/>
                                        <p:tgtEl>
                                          <p:spTgt spid="860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601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6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60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1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2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altLang="en-US" sz="3600" b="1" smtClean="0">
                <a:solidFill>
                  <a:srgbClr val="FF3300"/>
                </a:solidFill>
              </a:rPr>
              <a:t>Özofageal pH monitorizasyonu</a:t>
            </a:r>
          </a:p>
        </p:txBody>
      </p:sp>
      <p:sp>
        <p:nvSpPr>
          <p:cNvPr id="82947" name="Rectangle 1027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2948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628775"/>
            <a:ext cx="619283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4675"/>
            <a:ext cx="25146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691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tr-TR" altLang="en-US" sz="4000" b="1" smtClean="0">
                <a:solidFill>
                  <a:srgbClr val="FF3300"/>
                </a:solidFill>
              </a:rPr>
              <a:t>Özofageal pH monitorizasyonu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tr-TR" altLang="en-US" b="1" smtClean="0">
                <a:solidFill>
                  <a:srgbClr val="FF3300"/>
                </a:solidFill>
              </a:rPr>
              <a:t>Endikasyonlar</a:t>
            </a:r>
          </a:p>
          <a:p>
            <a:pPr lvl="1" eaLnBrk="1" hangingPunct="1"/>
            <a:r>
              <a:rPr lang="tr-TR" altLang="en-US" smtClean="0"/>
              <a:t>Operasyon öncesi</a:t>
            </a:r>
          </a:p>
          <a:p>
            <a:pPr lvl="1" eaLnBrk="1" hangingPunct="1"/>
            <a:r>
              <a:rPr lang="tr-TR" altLang="en-US" smtClean="0"/>
              <a:t>Cerrahi sonrası reflü semptomları devam eden hastalar</a:t>
            </a:r>
          </a:p>
          <a:p>
            <a:pPr lvl="1" eaLnBrk="1" hangingPunct="1"/>
            <a:r>
              <a:rPr lang="tr-TR" altLang="en-US" smtClean="0"/>
              <a:t>Endoskopi normal, reflü semptomları var</a:t>
            </a:r>
          </a:p>
          <a:p>
            <a:pPr lvl="1" eaLnBrk="1" hangingPunct="1"/>
            <a:r>
              <a:rPr lang="tr-TR" altLang="en-US" smtClean="0"/>
              <a:t>Ekstraözofageal semptomların reflüden kaynaklandığı düşünülüyorsa</a:t>
            </a:r>
          </a:p>
        </p:txBody>
      </p:sp>
    </p:spTree>
    <p:extLst>
      <p:ext uri="{BB962C8B-B14F-4D97-AF65-F5344CB8AC3E}">
        <p14:creationId xmlns:p14="http://schemas.microsoft.com/office/powerpoint/2010/main" val="2303948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1600200"/>
            <a:ext cx="44640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tr-TR" altLang="en-US" sz="2800" smtClean="0">
                <a:solidFill>
                  <a:srgbClr val="FF3300"/>
                </a:solidFill>
              </a:rPr>
              <a:t>Kablosuz kapsül kullanımı (Bravo)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2400" smtClean="0"/>
              <a:t>48 saat kayıt yapar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2400" smtClean="0"/>
              <a:t>Duyarlılığı daha fazladır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en-US" sz="2000" smtClean="0"/>
              <a:t>Ağrı 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en-US" sz="2000" smtClean="0"/>
              <a:t>Kanama </a:t>
            </a:r>
          </a:p>
          <a:p>
            <a:pPr lvl="2" eaLnBrk="1" hangingPunct="1">
              <a:lnSpc>
                <a:spcPct val="90000"/>
              </a:lnSpc>
            </a:pPr>
            <a:r>
              <a:rPr lang="tr-TR" altLang="en-US" sz="2000" smtClean="0"/>
              <a:t>Perforasyon</a:t>
            </a:r>
          </a:p>
          <a:p>
            <a:pPr eaLnBrk="1" hangingPunct="1">
              <a:lnSpc>
                <a:spcPct val="90000"/>
              </a:lnSpc>
            </a:pPr>
            <a:r>
              <a:rPr lang="tr-TR" altLang="en-US" sz="2800" smtClean="0">
                <a:solidFill>
                  <a:srgbClr val="FF3300"/>
                </a:solidFill>
              </a:rPr>
              <a:t>İmpedans monitorizasyonu</a:t>
            </a:r>
          </a:p>
          <a:p>
            <a:pPr lvl="1" eaLnBrk="1" hangingPunct="1">
              <a:lnSpc>
                <a:spcPct val="90000"/>
              </a:lnSpc>
            </a:pPr>
            <a:r>
              <a:rPr lang="tr-TR" altLang="en-US" sz="2400" smtClean="0"/>
              <a:t>Asit, zayıf asit, asit olmayan reflü</a:t>
            </a:r>
          </a:p>
          <a:p>
            <a:pPr eaLnBrk="1" hangingPunct="1">
              <a:lnSpc>
                <a:spcPct val="90000"/>
              </a:lnSpc>
            </a:pPr>
            <a:endParaRPr lang="tr-TR" altLang="en-US" sz="2800" smtClean="0"/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860800"/>
            <a:ext cx="177482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844675"/>
            <a:ext cx="204787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4998" name="Object 1024"/>
          <p:cNvGraphicFramePr>
            <a:graphicFrameLocks noChangeAspect="1"/>
          </p:cNvGraphicFramePr>
          <p:nvPr>
            <p:ph sz="half" idx="4294967295"/>
          </p:nvPr>
        </p:nvGraphicFramePr>
        <p:xfrm>
          <a:off x="6372225" y="188913"/>
          <a:ext cx="2627313" cy="269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5" imgW="3428571" imgH="3514286" progId="Paint.Picture">
                  <p:embed/>
                </p:oleObj>
              </mc:Choice>
              <mc:Fallback>
                <p:oleObj r:id="rId5" imgW="3428571" imgH="35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188913"/>
                        <a:ext cx="2627313" cy="269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862190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Ekran Gösterisi (4:3)</PresentationFormat>
  <Paragraphs>117</Paragraphs>
  <Slides>14</Slides>
  <Notes>0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6" baseType="lpstr">
      <vt:lpstr>Ofis Teması</vt:lpstr>
      <vt:lpstr>Bitmap Image</vt:lpstr>
      <vt:lpstr>PowerPoint Sunusu</vt:lpstr>
      <vt:lpstr>Ekstraözofageal semptomlar</vt:lpstr>
      <vt:lpstr>Tanısal Testler</vt:lpstr>
      <vt:lpstr>PowerPoint Sunusu</vt:lpstr>
      <vt:lpstr>PowerPoint Sunusu</vt:lpstr>
      <vt:lpstr>PowerPoint Sunusu</vt:lpstr>
      <vt:lpstr>Özofageal pH monitorizasyonu</vt:lpstr>
      <vt:lpstr>Özofageal pH monitorizasyonu</vt:lpstr>
      <vt:lpstr>PowerPoint Sunusu</vt:lpstr>
      <vt:lpstr>PowerPoint Sunusu</vt:lpstr>
      <vt:lpstr>PowerPoint Sunusu</vt:lpstr>
      <vt:lpstr>PowerPoint Sunusu</vt:lpstr>
      <vt:lpstr>PowerPoint Sunusu</vt:lpstr>
      <vt:lpstr>Komplikasyonlar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pc17</dc:creator>
  <cp:lastModifiedBy>pc17</cp:lastModifiedBy>
  <cp:revision>1</cp:revision>
  <dcterms:created xsi:type="dcterms:W3CDTF">2017-10-12T13:44:53Z</dcterms:created>
  <dcterms:modified xsi:type="dcterms:W3CDTF">2017-10-12T13:45:14Z</dcterms:modified>
</cp:coreProperties>
</file>