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24.12.2019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Anonim Şirketlerin Kuruluşu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b="1" i="1" dirty="0" smtClean="0"/>
              <a:t>Ana Hatlarıyla Kuruluş Süreci </a:t>
            </a:r>
          </a:p>
          <a:p>
            <a:pPr lvl="1"/>
            <a:r>
              <a:rPr lang="tr-TR" sz="2400" dirty="0" smtClean="0"/>
              <a:t>Kanun’da öngörülen asgari unsurları taşıyan yazılı esas sözleşmenin hazırlanması ve kurucular tarafından imzalanması</a:t>
            </a:r>
          </a:p>
          <a:p>
            <a:pPr lvl="1"/>
            <a:r>
              <a:rPr lang="tr-TR" sz="2400" dirty="0" smtClean="0"/>
              <a:t>Kurucu imzalarının notere onaylatılması</a:t>
            </a:r>
          </a:p>
          <a:p>
            <a:pPr lvl="1"/>
            <a:r>
              <a:rPr lang="tr-TR" sz="2400" dirty="0" smtClean="0"/>
              <a:t>Kuruluşu Gümrük ve Ticaret Bakanlığı iznine tabi şirketlerde Bakanlık izni alınması</a:t>
            </a:r>
          </a:p>
          <a:p>
            <a:pPr lvl="1"/>
            <a:r>
              <a:rPr lang="tr-TR" sz="2400" dirty="0" smtClean="0"/>
              <a:t>Esas sözleşmenin ticaret siciline tescili ve </a:t>
            </a:r>
            <a:r>
              <a:rPr lang="tr-TR" sz="2400" dirty="0" err="1" smtClean="0"/>
              <a:t>TTSG’de</a:t>
            </a:r>
            <a:r>
              <a:rPr lang="tr-TR" sz="2400" dirty="0" smtClean="0"/>
              <a:t> ilan</a:t>
            </a:r>
          </a:p>
          <a:p>
            <a:endParaRPr lang="tr-TR" sz="2400" dirty="0" smtClean="0"/>
          </a:p>
          <a:p>
            <a:r>
              <a:rPr lang="tr-TR" sz="2400" dirty="0" smtClean="0"/>
              <a:t>Önemle belirtelim ki, anonim şirketler tüzel kişiliğini “ticaret siciline tescil” ile kazanır.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0520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Anonim Şirketlerin Organları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Anonim şirketlerin iki zorunlu organı bulunmaktadır:</a:t>
            </a:r>
          </a:p>
          <a:p>
            <a:pPr lvl="1"/>
            <a:r>
              <a:rPr lang="tr-TR" dirty="0" smtClean="0"/>
              <a:t>Yönetim Kurulu (Yönetim ve Temsil Organı)</a:t>
            </a:r>
          </a:p>
          <a:p>
            <a:pPr lvl="1"/>
            <a:r>
              <a:rPr lang="tr-TR" dirty="0" smtClean="0"/>
              <a:t>Genel Kurul (Karar Organı)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marL="0" lvl="1" indent="268288" algn="just">
              <a:buFont typeface="Arial" pitchFamily="34" charset="0"/>
              <a:buChar char="•"/>
            </a:pPr>
            <a:r>
              <a:rPr lang="tr-TR" dirty="0" smtClean="0"/>
              <a:t>Mülga 6762 sayılı </a:t>
            </a:r>
            <a:r>
              <a:rPr lang="tr-TR" dirty="0" err="1" smtClean="0"/>
              <a:t>TTK’da</a:t>
            </a:r>
            <a:r>
              <a:rPr lang="tr-TR" dirty="0" smtClean="0"/>
              <a:t> organ konumunda bulunan “denetçi” 6102 sayılı yeni </a:t>
            </a:r>
            <a:r>
              <a:rPr lang="tr-TR" dirty="0" err="1" smtClean="0"/>
              <a:t>TTK’ya</a:t>
            </a:r>
            <a:r>
              <a:rPr lang="tr-TR" dirty="0" smtClean="0"/>
              <a:t> göre “organ” konumunda değildir.</a:t>
            </a:r>
          </a:p>
        </p:txBody>
      </p:sp>
    </p:spTree>
    <p:extLst>
      <p:ext uri="{BB962C8B-B14F-4D97-AF65-F5344CB8AC3E}">
        <p14:creationId xmlns:p14="http://schemas.microsoft.com/office/powerpoint/2010/main" val="42155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Ekran Gösterisi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Anonim Şirketlerin Kuruluşu</vt:lpstr>
      <vt:lpstr>Anonim Şirketlerin Organları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Anonim Şirketlerin Kuruluşu</dc:title>
  <dc:creator>KORKUT OZKORKUT</dc:creator>
  <cp:lastModifiedBy>KORKUT OZKORKUT</cp:lastModifiedBy>
  <cp:revision>1</cp:revision>
  <dcterms:created xsi:type="dcterms:W3CDTF">2019-12-24T09:19:50Z</dcterms:created>
  <dcterms:modified xsi:type="dcterms:W3CDTF">2019-12-24T09:23:49Z</dcterms:modified>
</cp:coreProperties>
</file>