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52" d="100"/>
          <a:sy n="52" d="100"/>
        </p:scale>
        <p:origin x="739" y="43"/>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31CD109B-61D7-48ED-85A4-8352D97A7141}"/>
              </a:ext>
            </a:extLst>
          </p:cNvPr>
          <p:cNvSpPr>
            <a:spLocks noGrp="1"/>
          </p:cNvSpPr>
          <p:nvPr>
            <p:ph type="ctrTitle"/>
          </p:nvPr>
        </p:nvSpPr>
        <p:spPr>
          <a:xfrm>
            <a:off x="1524000" y="1122363"/>
            <a:ext cx="9144000" cy="2387600"/>
          </a:xfrm>
        </p:spPr>
        <p:txBody>
          <a:bodyPr anchor="b"/>
          <a:lstStyle>
            <a:lvl1pPr algn="ctr">
              <a:defRPr sz="6000"/>
            </a:lvl1pPr>
          </a:lstStyle>
          <a:p>
            <a:r>
              <a:rPr lang="tr-TR"/>
              <a:t>Asıl başlık stilini düzenlemek için tıklayın</a:t>
            </a:r>
          </a:p>
        </p:txBody>
      </p:sp>
      <p:sp>
        <p:nvSpPr>
          <p:cNvPr id="3" name="Alt Başlık 2">
            <a:extLst>
              <a:ext uri="{FF2B5EF4-FFF2-40B4-BE49-F238E27FC236}">
                <a16:creationId xmlns:a16="http://schemas.microsoft.com/office/drawing/2014/main" id="{375249EB-13F3-400C-A915-7BD1EF2E894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p>
        </p:txBody>
      </p:sp>
      <p:sp>
        <p:nvSpPr>
          <p:cNvPr id="4" name="Veri Yer Tutucusu 3">
            <a:extLst>
              <a:ext uri="{FF2B5EF4-FFF2-40B4-BE49-F238E27FC236}">
                <a16:creationId xmlns:a16="http://schemas.microsoft.com/office/drawing/2014/main" id="{5A12A9DB-D4FA-4177-BF1F-8F89C022BE93}"/>
              </a:ext>
            </a:extLst>
          </p:cNvPr>
          <p:cNvSpPr>
            <a:spLocks noGrp="1"/>
          </p:cNvSpPr>
          <p:nvPr>
            <p:ph type="dt" sz="half" idx="10"/>
          </p:nvPr>
        </p:nvSpPr>
        <p:spPr/>
        <p:txBody>
          <a:bodyPr/>
          <a:lstStyle/>
          <a:p>
            <a:fld id="{59398F75-7974-47C6-9A07-34B21493C547}" type="datetimeFigureOut">
              <a:rPr lang="tr-TR" smtClean="0"/>
              <a:t>1.04.2020</a:t>
            </a:fld>
            <a:endParaRPr lang="tr-TR"/>
          </a:p>
        </p:txBody>
      </p:sp>
      <p:sp>
        <p:nvSpPr>
          <p:cNvPr id="5" name="Alt Bilgi Yer Tutucusu 4">
            <a:extLst>
              <a:ext uri="{FF2B5EF4-FFF2-40B4-BE49-F238E27FC236}">
                <a16:creationId xmlns:a16="http://schemas.microsoft.com/office/drawing/2014/main" id="{12D868DC-715A-4AE8-BC4E-18F8CDBDA362}"/>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257CBF66-7C61-40F2-AD47-D47B76962977}"/>
              </a:ext>
            </a:extLst>
          </p:cNvPr>
          <p:cNvSpPr>
            <a:spLocks noGrp="1"/>
          </p:cNvSpPr>
          <p:nvPr>
            <p:ph type="sldNum" sz="quarter" idx="12"/>
          </p:nvPr>
        </p:nvSpPr>
        <p:spPr/>
        <p:txBody>
          <a:bodyPr/>
          <a:lstStyle/>
          <a:p>
            <a:fld id="{4CD1889E-7179-41DC-A6EB-1EF2BBAF96B9}" type="slidenum">
              <a:rPr lang="tr-TR" smtClean="0"/>
              <a:t>‹#›</a:t>
            </a:fld>
            <a:endParaRPr lang="tr-TR"/>
          </a:p>
        </p:txBody>
      </p:sp>
    </p:spTree>
    <p:extLst>
      <p:ext uri="{BB962C8B-B14F-4D97-AF65-F5344CB8AC3E}">
        <p14:creationId xmlns:p14="http://schemas.microsoft.com/office/powerpoint/2010/main" val="235771574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96CC99E-1FA7-4457-871F-8E46A0C2EEA2}"/>
              </a:ext>
            </a:extLst>
          </p:cNvPr>
          <p:cNvSpPr>
            <a:spLocks noGrp="1"/>
          </p:cNvSpPr>
          <p:nvPr>
            <p:ph type="title"/>
          </p:nvPr>
        </p:nvSpPr>
        <p:spPr/>
        <p:txBody>
          <a:bodyPr/>
          <a:lstStyle/>
          <a:p>
            <a:r>
              <a:rPr lang="tr-TR"/>
              <a:t>Asıl başlık stilini düzenlemek için tıklayın</a:t>
            </a:r>
          </a:p>
        </p:txBody>
      </p:sp>
      <p:sp>
        <p:nvSpPr>
          <p:cNvPr id="3" name="Dikey Metin Yer Tutucusu 2">
            <a:extLst>
              <a:ext uri="{FF2B5EF4-FFF2-40B4-BE49-F238E27FC236}">
                <a16:creationId xmlns:a16="http://schemas.microsoft.com/office/drawing/2014/main" id="{8A9CE158-A9CD-40BF-83EC-D3B9823E98BF}"/>
              </a:ext>
            </a:extLst>
          </p:cNvPr>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B77D4838-DA02-40B8-9E30-6488E51C1C05}"/>
              </a:ext>
            </a:extLst>
          </p:cNvPr>
          <p:cNvSpPr>
            <a:spLocks noGrp="1"/>
          </p:cNvSpPr>
          <p:nvPr>
            <p:ph type="dt" sz="half" idx="10"/>
          </p:nvPr>
        </p:nvSpPr>
        <p:spPr/>
        <p:txBody>
          <a:bodyPr/>
          <a:lstStyle/>
          <a:p>
            <a:fld id="{59398F75-7974-47C6-9A07-34B21493C547}" type="datetimeFigureOut">
              <a:rPr lang="tr-TR" smtClean="0"/>
              <a:t>1.04.2020</a:t>
            </a:fld>
            <a:endParaRPr lang="tr-TR"/>
          </a:p>
        </p:txBody>
      </p:sp>
      <p:sp>
        <p:nvSpPr>
          <p:cNvPr id="5" name="Alt Bilgi Yer Tutucusu 4">
            <a:extLst>
              <a:ext uri="{FF2B5EF4-FFF2-40B4-BE49-F238E27FC236}">
                <a16:creationId xmlns:a16="http://schemas.microsoft.com/office/drawing/2014/main" id="{C9FF42A8-F5E3-4C8B-9966-817C5A0E01D9}"/>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6D0E012A-E1E5-41E9-A904-3526029DF043}"/>
              </a:ext>
            </a:extLst>
          </p:cNvPr>
          <p:cNvSpPr>
            <a:spLocks noGrp="1"/>
          </p:cNvSpPr>
          <p:nvPr>
            <p:ph type="sldNum" sz="quarter" idx="12"/>
          </p:nvPr>
        </p:nvSpPr>
        <p:spPr/>
        <p:txBody>
          <a:bodyPr/>
          <a:lstStyle/>
          <a:p>
            <a:fld id="{4CD1889E-7179-41DC-A6EB-1EF2BBAF96B9}" type="slidenum">
              <a:rPr lang="tr-TR" smtClean="0"/>
              <a:t>‹#›</a:t>
            </a:fld>
            <a:endParaRPr lang="tr-TR"/>
          </a:p>
        </p:txBody>
      </p:sp>
    </p:spTree>
    <p:extLst>
      <p:ext uri="{BB962C8B-B14F-4D97-AF65-F5344CB8AC3E}">
        <p14:creationId xmlns:p14="http://schemas.microsoft.com/office/powerpoint/2010/main" val="274136397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a:extLst>
              <a:ext uri="{FF2B5EF4-FFF2-40B4-BE49-F238E27FC236}">
                <a16:creationId xmlns:a16="http://schemas.microsoft.com/office/drawing/2014/main" id="{2705D087-E282-481C-8B71-BD1A51ADD5D4}"/>
              </a:ext>
            </a:extLst>
          </p:cNvPr>
          <p:cNvSpPr>
            <a:spLocks noGrp="1"/>
          </p:cNvSpPr>
          <p:nvPr>
            <p:ph type="title" orient="vert"/>
          </p:nvPr>
        </p:nvSpPr>
        <p:spPr>
          <a:xfrm>
            <a:off x="8724900" y="365125"/>
            <a:ext cx="2628900" cy="5811838"/>
          </a:xfrm>
        </p:spPr>
        <p:txBody>
          <a:bodyPr vert="eaVert"/>
          <a:lstStyle/>
          <a:p>
            <a:r>
              <a:rPr lang="tr-TR"/>
              <a:t>Asıl başlık stilini düzenlemek için tıklayın</a:t>
            </a:r>
          </a:p>
        </p:txBody>
      </p:sp>
      <p:sp>
        <p:nvSpPr>
          <p:cNvPr id="3" name="Dikey Metin Yer Tutucusu 2">
            <a:extLst>
              <a:ext uri="{FF2B5EF4-FFF2-40B4-BE49-F238E27FC236}">
                <a16:creationId xmlns:a16="http://schemas.microsoft.com/office/drawing/2014/main" id="{E217EF76-2F52-4658-A2B5-7CDA3C2EE02C}"/>
              </a:ext>
            </a:extLst>
          </p:cNvPr>
          <p:cNvSpPr>
            <a:spLocks noGrp="1"/>
          </p:cNvSpPr>
          <p:nvPr>
            <p:ph type="body" orient="vert" idx="1"/>
          </p:nvPr>
        </p:nvSpPr>
        <p:spPr>
          <a:xfrm>
            <a:off x="838200" y="365125"/>
            <a:ext cx="7734300" cy="5811838"/>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FBA83185-78B1-4545-BCC9-ACC9D1BE21A2}"/>
              </a:ext>
            </a:extLst>
          </p:cNvPr>
          <p:cNvSpPr>
            <a:spLocks noGrp="1"/>
          </p:cNvSpPr>
          <p:nvPr>
            <p:ph type="dt" sz="half" idx="10"/>
          </p:nvPr>
        </p:nvSpPr>
        <p:spPr/>
        <p:txBody>
          <a:bodyPr/>
          <a:lstStyle/>
          <a:p>
            <a:fld id="{59398F75-7974-47C6-9A07-34B21493C547}" type="datetimeFigureOut">
              <a:rPr lang="tr-TR" smtClean="0"/>
              <a:t>1.04.2020</a:t>
            </a:fld>
            <a:endParaRPr lang="tr-TR"/>
          </a:p>
        </p:txBody>
      </p:sp>
      <p:sp>
        <p:nvSpPr>
          <p:cNvPr id="5" name="Alt Bilgi Yer Tutucusu 4">
            <a:extLst>
              <a:ext uri="{FF2B5EF4-FFF2-40B4-BE49-F238E27FC236}">
                <a16:creationId xmlns:a16="http://schemas.microsoft.com/office/drawing/2014/main" id="{C1DDAB77-B724-4B58-8524-0B50E7B4CEF2}"/>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ED43E467-C0EA-45D8-9C84-4765ABD994DE}"/>
              </a:ext>
            </a:extLst>
          </p:cNvPr>
          <p:cNvSpPr>
            <a:spLocks noGrp="1"/>
          </p:cNvSpPr>
          <p:nvPr>
            <p:ph type="sldNum" sz="quarter" idx="12"/>
          </p:nvPr>
        </p:nvSpPr>
        <p:spPr/>
        <p:txBody>
          <a:bodyPr/>
          <a:lstStyle/>
          <a:p>
            <a:fld id="{4CD1889E-7179-41DC-A6EB-1EF2BBAF96B9}" type="slidenum">
              <a:rPr lang="tr-TR" smtClean="0"/>
              <a:t>‹#›</a:t>
            </a:fld>
            <a:endParaRPr lang="tr-TR"/>
          </a:p>
        </p:txBody>
      </p:sp>
    </p:spTree>
    <p:extLst>
      <p:ext uri="{BB962C8B-B14F-4D97-AF65-F5344CB8AC3E}">
        <p14:creationId xmlns:p14="http://schemas.microsoft.com/office/powerpoint/2010/main" val="390582173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7D10760-AC92-4443-8014-26ABBB055819}"/>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34809476-AD45-4191-BBA5-46C2B1FDA85B}"/>
              </a:ext>
            </a:extLst>
          </p:cNvPr>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8263BA0B-F338-4AA6-9E86-A02968887B6B}"/>
              </a:ext>
            </a:extLst>
          </p:cNvPr>
          <p:cNvSpPr>
            <a:spLocks noGrp="1"/>
          </p:cNvSpPr>
          <p:nvPr>
            <p:ph type="dt" sz="half" idx="10"/>
          </p:nvPr>
        </p:nvSpPr>
        <p:spPr/>
        <p:txBody>
          <a:bodyPr/>
          <a:lstStyle/>
          <a:p>
            <a:fld id="{59398F75-7974-47C6-9A07-34B21493C547}" type="datetimeFigureOut">
              <a:rPr lang="tr-TR" smtClean="0"/>
              <a:t>1.04.2020</a:t>
            </a:fld>
            <a:endParaRPr lang="tr-TR"/>
          </a:p>
        </p:txBody>
      </p:sp>
      <p:sp>
        <p:nvSpPr>
          <p:cNvPr id="5" name="Alt Bilgi Yer Tutucusu 4">
            <a:extLst>
              <a:ext uri="{FF2B5EF4-FFF2-40B4-BE49-F238E27FC236}">
                <a16:creationId xmlns:a16="http://schemas.microsoft.com/office/drawing/2014/main" id="{D8BA3F94-7BBA-40CD-9CAF-1F10F3318902}"/>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FA418BB3-ECAA-4932-BEF1-E3D1C30D21C9}"/>
              </a:ext>
            </a:extLst>
          </p:cNvPr>
          <p:cNvSpPr>
            <a:spLocks noGrp="1"/>
          </p:cNvSpPr>
          <p:nvPr>
            <p:ph type="sldNum" sz="quarter" idx="12"/>
          </p:nvPr>
        </p:nvSpPr>
        <p:spPr/>
        <p:txBody>
          <a:bodyPr/>
          <a:lstStyle/>
          <a:p>
            <a:fld id="{4CD1889E-7179-41DC-A6EB-1EF2BBAF96B9}" type="slidenum">
              <a:rPr lang="tr-TR" smtClean="0"/>
              <a:t>‹#›</a:t>
            </a:fld>
            <a:endParaRPr lang="tr-TR"/>
          </a:p>
        </p:txBody>
      </p:sp>
    </p:spTree>
    <p:extLst>
      <p:ext uri="{BB962C8B-B14F-4D97-AF65-F5344CB8AC3E}">
        <p14:creationId xmlns:p14="http://schemas.microsoft.com/office/powerpoint/2010/main" val="20228589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ADB4DA0-9D3A-4352-B09D-7A86263ECD1F}"/>
              </a:ext>
            </a:extLst>
          </p:cNvPr>
          <p:cNvSpPr>
            <a:spLocks noGrp="1"/>
          </p:cNvSpPr>
          <p:nvPr>
            <p:ph type="title"/>
          </p:nvPr>
        </p:nvSpPr>
        <p:spPr>
          <a:xfrm>
            <a:off x="831850" y="1709738"/>
            <a:ext cx="10515600" cy="2852737"/>
          </a:xfrm>
        </p:spPr>
        <p:txBody>
          <a:bodyPr anchor="b"/>
          <a:lstStyle>
            <a:lvl1pPr>
              <a:defRPr sz="6000"/>
            </a:lvl1pPr>
          </a:lstStyle>
          <a:p>
            <a:r>
              <a:rPr lang="tr-TR"/>
              <a:t>Asıl başlık stilini düzenlemek için tıklayın</a:t>
            </a:r>
          </a:p>
        </p:txBody>
      </p:sp>
      <p:sp>
        <p:nvSpPr>
          <p:cNvPr id="3" name="Metin Yer Tutucusu 2">
            <a:extLst>
              <a:ext uri="{FF2B5EF4-FFF2-40B4-BE49-F238E27FC236}">
                <a16:creationId xmlns:a16="http://schemas.microsoft.com/office/drawing/2014/main" id="{17B4FC07-668A-4047-809F-69B7F3C8ACCD}"/>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düzenlemek için tıklayın</a:t>
            </a:r>
          </a:p>
        </p:txBody>
      </p:sp>
      <p:sp>
        <p:nvSpPr>
          <p:cNvPr id="4" name="Veri Yer Tutucusu 3">
            <a:extLst>
              <a:ext uri="{FF2B5EF4-FFF2-40B4-BE49-F238E27FC236}">
                <a16:creationId xmlns:a16="http://schemas.microsoft.com/office/drawing/2014/main" id="{9CC39C9D-047C-4767-B559-A1D125D5B90A}"/>
              </a:ext>
            </a:extLst>
          </p:cNvPr>
          <p:cNvSpPr>
            <a:spLocks noGrp="1"/>
          </p:cNvSpPr>
          <p:nvPr>
            <p:ph type="dt" sz="half" idx="10"/>
          </p:nvPr>
        </p:nvSpPr>
        <p:spPr/>
        <p:txBody>
          <a:bodyPr/>
          <a:lstStyle/>
          <a:p>
            <a:fld id="{59398F75-7974-47C6-9A07-34B21493C547}" type="datetimeFigureOut">
              <a:rPr lang="tr-TR" smtClean="0"/>
              <a:t>1.04.2020</a:t>
            </a:fld>
            <a:endParaRPr lang="tr-TR"/>
          </a:p>
        </p:txBody>
      </p:sp>
      <p:sp>
        <p:nvSpPr>
          <p:cNvPr id="5" name="Alt Bilgi Yer Tutucusu 4">
            <a:extLst>
              <a:ext uri="{FF2B5EF4-FFF2-40B4-BE49-F238E27FC236}">
                <a16:creationId xmlns:a16="http://schemas.microsoft.com/office/drawing/2014/main" id="{3DA5A671-F844-4454-8794-9000F7F8C4F3}"/>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C7C77A28-FCD1-4E36-A295-0305A0C35A73}"/>
              </a:ext>
            </a:extLst>
          </p:cNvPr>
          <p:cNvSpPr>
            <a:spLocks noGrp="1"/>
          </p:cNvSpPr>
          <p:nvPr>
            <p:ph type="sldNum" sz="quarter" idx="12"/>
          </p:nvPr>
        </p:nvSpPr>
        <p:spPr/>
        <p:txBody>
          <a:bodyPr/>
          <a:lstStyle/>
          <a:p>
            <a:fld id="{4CD1889E-7179-41DC-A6EB-1EF2BBAF96B9}" type="slidenum">
              <a:rPr lang="tr-TR" smtClean="0"/>
              <a:t>‹#›</a:t>
            </a:fld>
            <a:endParaRPr lang="tr-TR"/>
          </a:p>
        </p:txBody>
      </p:sp>
    </p:spTree>
    <p:extLst>
      <p:ext uri="{BB962C8B-B14F-4D97-AF65-F5344CB8AC3E}">
        <p14:creationId xmlns:p14="http://schemas.microsoft.com/office/powerpoint/2010/main" val="32975559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51AF340-C396-4995-A085-34254469FA62}"/>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EAF9A0C0-FB39-46AC-BC8B-FD8B3DA9670B}"/>
              </a:ext>
            </a:extLst>
          </p:cNvPr>
          <p:cNvSpPr>
            <a:spLocks noGrp="1"/>
          </p:cNvSpPr>
          <p:nvPr>
            <p:ph sz="half" idx="1"/>
          </p:nvPr>
        </p:nvSpPr>
        <p:spPr>
          <a:xfrm>
            <a:off x="838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a:extLst>
              <a:ext uri="{FF2B5EF4-FFF2-40B4-BE49-F238E27FC236}">
                <a16:creationId xmlns:a16="http://schemas.microsoft.com/office/drawing/2014/main" id="{9218692C-761A-4CBC-91C4-533A00D233C9}"/>
              </a:ext>
            </a:extLst>
          </p:cNvPr>
          <p:cNvSpPr>
            <a:spLocks noGrp="1"/>
          </p:cNvSpPr>
          <p:nvPr>
            <p:ph sz="half" idx="2"/>
          </p:nvPr>
        </p:nvSpPr>
        <p:spPr>
          <a:xfrm>
            <a:off x="6172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a:extLst>
              <a:ext uri="{FF2B5EF4-FFF2-40B4-BE49-F238E27FC236}">
                <a16:creationId xmlns:a16="http://schemas.microsoft.com/office/drawing/2014/main" id="{89E0A519-3E7C-49F4-B0FF-613AAE0CD5F5}"/>
              </a:ext>
            </a:extLst>
          </p:cNvPr>
          <p:cNvSpPr>
            <a:spLocks noGrp="1"/>
          </p:cNvSpPr>
          <p:nvPr>
            <p:ph type="dt" sz="half" idx="10"/>
          </p:nvPr>
        </p:nvSpPr>
        <p:spPr/>
        <p:txBody>
          <a:bodyPr/>
          <a:lstStyle/>
          <a:p>
            <a:fld id="{59398F75-7974-47C6-9A07-34B21493C547}" type="datetimeFigureOut">
              <a:rPr lang="tr-TR" smtClean="0"/>
              <a:t>1.04.2020</a:t>
            </a:fld>
            <a:endParaRPr lang="tr-TR"/>
          </a:p>
        </p:txBody>
      </p:sp>
      <p:sp>
        <p:nvSpPr>
          <p:cNvPr id="6" name="Alt Bilgi Yer Tutucusu 5">
            <a:extLst>
              <a:ext uri="{FF2B5EF4-FFF2-40B4-BE49-F238E27FC236}">
                <a16:creationId xmlns:a16="http://schemas.microsoft.com/office/drawing/2014/main" id="{BB7EF62B-F910-46FF-B796-9BC579D099ED}"/>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D80145EB-9551-4A24-B5B3-AE7D41D222CF}"/>
              </a:ext>
            </a:extLst>
          </p:cNvPr>
          <p:cNvSpPr>
            <a:spLocks noGrp="1"/>
          </p:cNvSpPr>
          <p:nvPr>
            <p:ph type="sldNum" sz="quarter" idx="12"/>
          </p:nvPr>
        </p:nvSpPr>
        <p:spPr/>
        <p:txBody>
          <a:bodyPr/>
          <a:lstStyle/>
          <a:p>
            <a:fld id="{4CD1889E-7179-41DC-A6EB-1EF2BBAF96B9}" type="slidenum">
              <a:rPr lang="tr-TR" smtClean="0"/>
              <a:t>‹#›</a:t>
            </a:fld>
            <a:endParaRPr lang="tr-TR"/>
          </a:p>
        </p:txBody>
      </p:sp>
    </p:spTree>
    <p:extLst>
      <p:ext uri="{BB962C8B-B14F-4D97-AF65-F5344CB8AC3E}">
        <p14:creationId xmlns:p14="http://schemas.microsoft.com/office/powerpoint/2010/main" val="274171587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9A184F3-6192-46A9-B124-F5606A2EEFB9}"/>
              </a:ext>
            </a:extLst>
          </p:cNvPr>
          <p:cNvSpPr>
            <a:spLocks noGrp="1"/>
          </p:cNvSpPr>
          <p:nvPr>
            <p:ph type="title"/>
          </p:nvPr>
        </p:nvSpPr>
        <p:spPr>
          <a:xfrm>
            <a:off x="839788" y="365125"/>
            <a:ext cx="10515600" cy="1325563"/>
          </a:xfrm>
        </p:spPr>
        <p:txBody>
          <a:bodyPr/>
          <a:lstStyle/>
          <a:p>
            <a:r>
              <a:rPr lang="tr-TR"/>
              <a:t>Asıl başlık stilini düzenlemek için tıklayın</a:t>
            </a:r>
          </a:p>
        </p:txBody>
      </p:sp>
      <p:sp>
        <p:nvSpPr>
          <p:cNvPr id="3" name="Metin Yer Tutucusu 2">
            <a:extLst>
              <a:ext uri="{FF2B5EF4-FFF2-40B4-BE49-F238E27FC236}">
                <a16:creationId xmlns:a16="http://schemas.microsoft.com/office/drawing/2014/main" id="{47671924-4DFC-4D72-BCD4-84970E09256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İçerik Yer Tutucusu 3">
            <a:extLst>
              <a:ext uri="{FF2B5EF4-FFF2-40B4-BE49-F238E27FC236}">
                <a16:creationId xmlns:a16="http://schemas.microsoft.com/office/drawing/2014/main" id="{8A9113C5-A709-4D3C-9E3D-291A7D153AC7}"/>
              </a:ext>
            </a:extLst>
          </p:cNvPr>
          <p:cNvSpPr>
            <a:spLocks noGrp="1"/>
          </p:cNvSpPr>
          <p:nvPr>
            <p:ph sz="half" idx="2"/>
          </p:nvPr>
        </p:nvSpPr>
        <p:spPr>
          <a:xfrm>
            <a:off x="839788" y="2505075"/>
            <a:ext cx="5157787"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a:extLst>
              <a:ext uri="{FF2B5EF4-FFF2-40B4-BE49-F238E27FC236}">
                <a16:creationId xmlns:a16="http://schemas.microsoft.com/office/drawing/2014/main" id="{C08D4858-EE2D-4DE8-968C-E86AD153740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İçerik Yer Tutucusu 5">
            <a:extLst>
              <a:ext uri="{FF2B5EF4-FFF2-40B4-BE49-F238E27FC236}">
                <a16:creationId xmlns:a16="http://schemas.microsoft.com/office/drawing/2014/main" id="{F3344178-7D08-44B9-8FE7-3B9F0A66F593}"/>
              </a:ext>
            </a:extLst>
          </p:cNvPr>
          <p:cNvSpPr>
            <a:spLocks noGrp="1"/>
          </p:cNvSpPr>
          <p:nvPr>
            <p:ph sz="quarter" idx="4"/>
          </p:nvPr>
        </p:nvSpPr>
        <p:spPr>
          <a:xfrm>
            <a:off x="6172200" y="2505075"/>
            <a:ext cx="5183188"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a:extLst>
              <a:ext uri="{FF2B5EF4-FFF2-40B4-BE49-F238E27FC236}">
                <a16:creationId xmlns:a16="http://schemas.microsoft.com/office/drawing/2014/main" id="{C8FFAB40-68F1-4137-8389-318EA26CA911}"/>
              </a:ext>
            </a:extLst>
          </p:cNvPr>
          <p:cNvSpPr>
            <a:spLocks noGrp="1"/>
          </p:cNvSpPr>
          <p:nvPr>
            <p:ph type="dt" sz="half" idx="10"/>
          </p:nvPr>
        </p:nvSpPr>
        <p:spPr/>
        <p:txBody>
          <a:bodyPr/>
          <a:lstStyle/>
          <a:p>
            <a:fld id="{59398F75-7974-47C6-9A07-34B21493C547}" type="datetimeFigureOut">
              <a:rPr lang="tr-TR" smtClean="0"/>
              <a:t>1.04.2020</a:t>
            </a:fld>
            <a:endParaRPr lang="tr-TR"/>
          </a:p>
        </p:txBody>
      </p:sp>
      <p:sp>
        <p:nvSpPr>
          <p:cNvPr id="8" name="Alt Bilgi Yer Tutucusu 7">
            <a:extLst>
              <a:ext uri="{FF2B5EF4-FFF2-40B4-BE49-F238E27FC236}">
                <a16:creationId xmlns:a16="http://schemas.microsoft.com/office/drawing/2014/main" id="{42D19048-6AC6-45F3-8350-95CE914B5002}"/>
              </a:ext>
            </a:extLst>
          </p:cNvPr>
          <p:cNvSpPr>
            <a:spLocks noGrp="1"/>
          </p:cNvSpPr>
          <p:nvPr>
            <p:ph type="ftr" sz="quarter" idx="11"/>
          </p:nvPr>
        </p:nvSpPr>
        <p:spPr/>
        <p:txBody>
          <a:bodyPr/>
          <a:lstStyle/>
          <a:p>
            <a:endParaRPr lang="tr-TR"/>
          </a:p>
        </p:txBody>
      </p:sp>
      <p:sp>
        <p:nvSpPr>
          <p:cNvPr id="9" name="Slayt Numarası Yer Tutucusu 8">
            <a:extLst>
              <a:ext uri="{FF2B5EF4-FFF2-40B4-BE49-F238E27FC236}">
                <a16:creationId xmlns:a16="http://schemas.microsoft.com/office/drawing/2014/main" id="{A9AA7EC7-F0A8-418E-90AA-F4B998299D7E}"/>
              </a:ext>
            </a:extLst>
          </p:cNvPr>
          <p:cNvSpPr>
            <a:spLocks noGrp="1"/>
          </p:cNvSpPr>
          <p:nvPr>
            <p:ph type="sldNum" sz="quarter" idx="12"/>
          </p:nvPr>
        </p:nvSpPr>
        <p:spPr/>
        <p:txBody>
          <a:bodyPr/>
          <a:lstStyle/>
          <a:p>
            <a:fld id="{4CD1889E-7179-41DC-A6EB-1EF2BBAF96B9}" type="slidenum">
              <a:rPr lang="tr-TR" smtClean="0"/>
              <a:t>‹#›</a:t>
            </a:fld>
            <a:endParaRPr lang="tr-TR"/>
          </a:p>
        </p:txBody>
      </p:sp>
    </p:spTree>
    <p:extLst>
      <p:ext uri="{BB962C8B-B14F-4D97-AF65-F5344CB8AC3E}">
        <p14:creationId xmlns:p14="http://schemas.microsoft.com/office/powerpoint/2010/main" val="75898412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917CD8E-D20F-404A-8BBA-5A0970BFC1E2}"/>
              </a:ext>
            </a:extLst>
          </p:cNvPr>
          <p:cNvSpPr>
            <a:spLocks noGrp="1"/>
          </p:cNvSpPr>
          <p:nvPr>
            <p:ph type="title"/>
          </p:nvPr>
        </p:nvSpPr>
        <p:spPr/>
        <p:txBody>
          <a:bodyPr/>
          <a:lstStyle/>
          <a:p>
            <a:r>
              <a:rPr lang="tr-TR"/>
              <a:t>Asıl başlık stilini düzenlemek için tıklayın</a:t>
            </a:r>
          </a:p>
        </p:txBody>
      </p:sp>
      <p:sp>
        <p:nvSpPr>
          <p:cNvPr id="3" name="Veri Yer Tutucusu 2">
            <a:extLst>
              <a:ext uri="{FF2B5EF4-FFF2-40B4-BE49-F238E27FC236}">
                <a16:creationId xmlns:a16="http://schemas.microsoft.com/office/drawing/2014/main" id="{3B1B8D14-617C-42CA-B043-242CEED35D49}"/>
              </a:ext>
            </a:extLst>
          </p:cNvPr>
          <p:cNvSpPr>
            <a:spLocks noGrp="1"/>
          </p:cNvSpPr>
          <p:nvPr>
            <p:ph type="dt" sz="half" idx="10"/>
          </p:nvPr>
        </p:nvSpPr>
        <p:spPr/>
        <p:txBody>
          <a:bodyPr/>
          <a:lstStyle/>
          <a:p>
            <a:fld id="{59398F75-7974-47C6-9A07-34B21493C547}" type="datetimeFigureOut">
              <a:rPr lang="tr-TR" smtClean="0"/>
              <a:t>1.04.2020</a:t>
            </a:fld>
            <a:endParaRPr lang="tr-TR"/>
          </a:p>
        </p:txBody>
      </p:sp>
      <p:sp>
        <p:nvSpPr>
          <p:cNvPr id="4" name="Alt Bilgi Yer Tutucusu 3">
            <a:extLst>
              <a:ext uri="{FF2B5EF4-FFF2-40B4-BE49-F238E27FC236}">
                <a16:creationId xmlns:a16="http://schemas.microsoft.com/office/drawing/2014/main" id="{15DB5A7C-EF43-4779-96CE-3A6CC4A3EA99}"/>
              </a:ext>
            </a:extLst>
          </p:cNvPr>
          <p:cNvSpPr>
            <a:spLocks noGrp="1"/>
          </p:cNvSpPr>
          <p:nvPr>
            <p:ph type="ftr" sz="quarter" idx="11"/>
          </p:nvPr>
        </p:nvSpPr>
        <p:spPr/>
        <p:txBody>
          <a:bodyPr/>
          <a:lstStyle/>
          <a:p>
            <a:endParaRPr lang="tr-TR"/>
          </a:p>
        </p:txBody>
      </p:sp>
      <p:sp>
        <p:nvSpPr>
          <p:cNvPr id="5" name="Slayt Numarası Yer Tutucusu 4">
            <a:extLst>
              <a:ext uri="{FF2B5EF4-FFF2-40B4-BE49-F238E27FC236}">
                <a16:creationId xmlns:a16="http://schemas.microsoft.com/office/drawing/2014/main" id="{269595D6-9C1A-4819-99AA-F6E0D8468F2A}"/>
              </a:ext>
            </a:extLst>
          </p:cNvPr>
          <p:cNvSpPr>
            <a:spLocks noGrp="1"/>
          </p:cNvSpPr>
          <p:nvPr>
            <p:ph type="sldNum" sz="quarter" idx="12"/>
          </p:nvPr>
        </p:nvSpPr>
        <p:spPr/>
        <p:txBody>
          <a:bodyPr/>
          <a:lstStyle/>
          <a:p>
            <a:fld id="{4CD1889E-7179-41DC-A6EB-1EF2BBAF96B9}" type="slidenum">
              <a:rPr lang="tr-TR" smtClean="0"/>
              <a:t>‹#›</a:t>
            </a:fld>
            <a:endParaRPr lang="tr-TR"/>
          </a:p>
        </p:txBody>
      </p:sp>
    </p:spTree>
    <p:extLst>
      <p:ext uri="{BB962C8B-B14F-4D97-AF65-F5344CB8AC3E}">
        <p14:creationId xmlns:p14="http://schemas.microsoft.com/office/powerpoint/2010/main" val="127874103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a:extLst>
              <a:ext uri="{FF2B5EF4-FFF2-40B4-BE49-F238E27FC236}">
                <a16:creationId xmlns:a16="http://schemas.microsoft.com/office/drawing/2014/main" id="{A23B3A8D-AC11-4C55-A990-16BD0CDD4D67}"/>
              </a:ext>
            </a:extLst>
          </p:cNvPr>
          <p:cNvSpPr>
            <a:spLocks noGrp="1"/>
          </p:cNvSpPr>
          <p:nvPr>
            <p:ph type="dt" sz="half" idx="10"/>
          </p:nvPr>
        </p:nvSpPr>
        <p:spPr/>
        <p:txBody>
          <a:bodyPr/>
          <a:lstStyle/>
          <a:p>
            <a:fld id="{59398F75-7974-47C6-9A07-34B21493C547}" type="datetimeFigureOut">
              <a:rPr lang="tr-TR" smtClean="0"/>
              <a:t>1.04.2020</a:t>
            </a:fld>
            <a:endParaRPr lang="tr-TR"/>
          </a:p>
        </p:txBody>
      </p:sp>
      <p:sp>
        <p:nvSpPr>
          <p:cNvPr id="3" name="Alt Bilgi Yer Tutucusu 2">
            <a:extLst>
              <a:ext uri="{FF2B5EF4-FFF2-40B4-BE49-F238E27FC236}">
                <a16:creationId xmlns:a16="http://schemas.microsoft.com/office/drawing/2014/main" id="{AAE3CC4D-8B94-43B0-8A40-9E44E0450D35}"/>
              </a:ext>
            </a:extLst>
          </p:cNvPr>
          <p:cNvSpPr>
            <a:spLocks noGrp="1"/>
          </p:cNvSpPr>
          <p:nvPr>
            <p:ph type="ftr" sz="quarter" idx="11"/>
          </p:nvPr>
        </p:nvSpPr>
        <p:spPr/>
        <p:txBody>
          <a:bodyPr/>
          <a:lstStyle/>
          <a:p>
            <a:endParaRPr lang="tr-TR"/>
          </a:p>
        </p:txBody>
      </p:sp>
      <p:sp>
        <p:nvSpPr>
          <p:cNvPr id="4" name="Slayt Numarası Yer Tutucusu 3">
            <a:extLst>
              <a:ext uri="{FF2B5EF4-FFF2-40B4-BE49-F238E27FC236}">
                <a16:creationId xmlns:a16="http://schemas.microsoft.com/office/drawing/2014/main" id="{E6D1F2DF-DAD2-4B35-92F9-AC543D985D08}"/>
              </a:ext>
            </a:extLst>
          </p:cNvPr>
          <p:cNvSpPr>
            <a:spLocks noGrp="1"/>
          </p:cNvSpPr>
          <p:nvPr>
            <p:ph type="sldNum" sz="quarter" idx="12"/>
          </p:nvPr>
        </p:nvSpPr>
        <p:spPr/>
        <p:txBody>
          <a:bodyPr/>
          <a:lstStyle/>
          <a:p>
            <a:fld id="{4CD1889E-7179-41DC-A6EB-1EF2BBAF96B9}" type="slidenum">
              <a:rPr lang="tr-TR" smtClean="0"/>
              <a:t>‹#›</a:t>
            </a:fld>
            <a:endParaRPr lang="tr-TR"/>
          </a:p>
        </p:txBody>
      </p:sp>
    </p:spTree>
    <p:extLst>
      <p:ext uri="{BB962C8B-B14F-4D97-AF65-F5344CB8AC3E}">
        <p14:creationId xmlns:p14="http://schemas.microsoft.com/office/powerpoint/2010/main" val="16210339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B27A98F-378A-41BD-9B36-9E914A39D92D}"/>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İçerik Yer Tutucusu 2">
            <a:extLst>
              <a:ext uri="{FF2B5EF4-FFF2-40B4-BE49-F238E27FC236}">
                <a16:creationId xmlns:a16="http://schemas.microsoft.com/office/drawing/2014/main" id="{C9368D9B-E877-4BA4-8EBC-095EB1DFBAA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a:extLst>
              <a:ext uri="{FF2B5EF4-FFF2-40B4-BE49-F238E27FC236}">
                <a16:creationId xmlns:a16="http://schemas.microsoft.com/office/drawing/2014/main" id="{3942228F-EB5A-402B-84DE-0C42E613DB6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BABBB2AD-BE4F-4A6F-8687-4FF39DC4DEA7}"/>
              </a:ext>
            </a:extLst>
          </p:cNvPr>
          <p:cNvSpPr>
            <a:spLocks noGrp="1"/>
          </p:cNvSpPr>
          <p:nvPr>
            <p:ph type="dt" sz="half" idx="10"/>
          </p:nvPr>
        </p:nvSpPr>
        <p:spPr/>
        <p:txBody>
          <a:bodyPr/>
          <a:lstStyle/>
          <a:p>
            <a:fld id="{59398F75-7974-47C6-9A07-34B21493C547}" type="datetimeFigureOut">
              <a:rPr lang="tr-TR" smtClean="0"/>
              <a:t>1.04.2020</a:t>
            </a:fld>
            <a:endParaRPr lang="tr-TR"/>
          </a:p>
        </p:txBody>
      </p:sp>
      <p:sp>
        <p:nvSpPr>
          <p:cNvPr id="6" name="Alt Bilgi Yer Tutucusu 5">
            <a:extLst>
              <a:ext uri="{FF2B5EF4-FFF2-40B4-BE49-F238E27FC236}">
                <a16:creationId xmlns:a16="http://schemas.microsoft.com/office/drawing/2014/main" id="{A7FC5CEF-BB6E-4556-93AE-DF5C9705BE07}"/>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3136D180-B3D6-4304-A6EE-DB7E6D8134D5}"/>
              </a:ext>
            </a:extLst>
          </p:cNvPr>
          <p:cNvSpPr>
            <a:spLocks noGrp="1"/>
          </p:cNvSpPr>
          <p:nvPr>
            <p:ph type="sldNum" sz="quarter" idx="12"/>
          </p:nvPr>
        </p:nvSpPr>
        <p:spPr/>
        <p:txBody>
          <a:bodyPr/>
          <a:lstStyle/>
          <a:p>
            <a:fld id="{4CD1889E-7179-41DC-A6EB-1EF2BBAF96B9}" type="slidenum">
              <a:rPr lang="tr-TR" smtClean="0"/>
              <a:t>‹#›</a:t>
            </a:fld>
            <a:endParaRPr lang="tr-TR"/>
          </a:p>
        </p:txBody>
      </p:sp>
    </p:spTree>
    <p:extLst>
      <p:ext uri="{BB962C8B-B14F-4D97-AF65-F5344CB8AC3E}">
        <p14:creationId xmlns:p14="http://schemas.microsoft.com/office/powerpoint/2010/main" val="336966419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0D2CFC1-CFBB-423B-895B-3DE656F519F4}"/>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Resim Yer Tutucusu 2">
            <a:extLst>
              <a:ext uri="{FF2B5EF4-FFF2-40B4-BE49-F238E27FC236}">
                <a16:creationId xmlns:a16="http://schemas.microsoft.com/office/drawing/2014/main" id="{DB79878D-F7D8-4CAD-9589-932F04BF3FE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a:extLst>
              <a:ext uri="{FF2B5EF4-FFF2-40B4-BE49-F238E27FC236}">
                <a16:creationId xmlns:a16="http://schemas.microsoft.com/office/drawing/2014/main" id="{5D3C1C18-05A7-47DC-8405-4367C4FA396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8006231A-9455-4CC9-A663-8DE6803CF176}"/>
              </a:ext>
            </a:extLst>
          </p:cNvPr>
          <p:cNvSpPr>
            <a:spLocks noGrp="1"/>
          </p:cNvSpPr>
          <p:nvPr>
            <p:ph type="dt" sz="half" idx="10"/>
          </p:nvPr>
        </p:nvSpPr>
        <p:spPr/>
        <p:txBody>
          <a:bodyPr/>
          <a:lstStyle/>
          <a:p>
            <a:fld id="{59398F75-7974-47C6-9A07-34B21493C547}" type="datetimeFigureOut">
              <a:rPr lang="tr-TR" smtClean="0"/>
              <a:t>1.04.2020</a:t>
            </a:fld>
            <a:endParaRPr lang="tr-TR"/>
          </a:p>
        </p:txBody>
      </p:sp>
      <p:sp>
        <p:nvSpPr>
          <p:cNvPr id="6" name="Alt Bilgi Yer Tutucusu 5">
            <a:extLst>
              <a:ext uri="{FF2B5EF4-FFF2-40B4-BE49-F238E27FC236}">
                <a16:creationId xmlns:a16="http://schemas.microsoft.com/office/drawing/2014/main" id="{1F5ECAC2-D901-4490-B2AF-F19CF44E642C}"/>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3E79FDC8-3E07-4630-9828-D1B6EE7BF2EF}"/>
              </a:ext>
            </a:extLst>
          </p:cNvPr>
          <p:cNvSpPr>
            <a:spLocks noGrp="1"/>
          </p:cNvSpPr>
          <p:nvPr>
            <p:ph type="sldNum" sz="quarter" idx="12"/>
          </p:nvPr>
        </p:nvSpPr>
        <p:spPr/>
        <p:txBody>
          <a:bodyPr/>
          <a:lstStyle/>
          <a:p>
            <a:fld id="{4CD1889E-7179-41DC-A6EB-1EF2BBAF96B9}" type="slidenum">
              <a:rPr lang="tr-TR" smtClean="0"/>
              <a:t>‹#›</a:t>
            </a:fld>
            <a:endParaRPr lang="tr-TR"/>
          </a:p>
        </p:txBody>
      </p:sp>
    </p:spTree>
    <p:extLst>
      <p:ext uri="{BB962C8B-B14F-4D97-AF65-F5344CB8AC3E}">
        <p14:creationId xmlns:p14="http://schemas.microsoft.com/office/powerpoint/2010/main" val="27181761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a:extLst>
              <a:ext uri="{FF2B5EF4-FFF2-40B4-BE49-F238E27FC236}">
                <a16:creationId xmlns:a16="http://schemas.microsoft.com/office/drawing/2014/main" id="{F70A428E-12AC-4F54-A941-F3861E61270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a:t>Asıl başlık stilini düzenlemek için tıklayın</a:t>
            </a:r>
          </a:p>
        </p:txBody>
      </p:sp>
      <p:sp>
        <p:nvSpPr>
          <p:cNvPr id="3" name="Metin Yer Tutucusu 2">
            <a:extLst>
              <a:ext uri="{FF2B5EF4-FFF2-40B4-BE49-F238E27FC236}">
                <a16:creationId xmlns:a16="http://schemas.microsoft.com/office/drawing/2014/main" id="{00EFBA43-2412-489C-A052-E5ABBD19975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47B66DD3-53FB-4376-8EE6-9BEDADA490C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9398F75-7974-47C6-9A07-34B21493C547}" type="datetimeFigureOut">
              <a:rPr lang="tr-TR" smtClean="0"/>
              <a:t>1.04.2020</a:t>
            </a:fld>
            <a:endParaRPr lang="tr-TR"/>
          </a:p>
        </p:txBody>
      </p:sp>
      <p:sp>
        <p:nvSpPr>
          <p:cNvPr id="5" name="Alt Bilgi Yer Tutucusu 4">
            <a:extLst>
              <a:ext uri="{FF2B5EF4-FFF2-40B4-BE49-F238E27FC236}">
                <a16:creationId xmlns:a16="http://schemas.microsoft.com/office/drawing/2014/main" id="{4FF4D68B-D7CA-4869-AAEB-168364F75F6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a:extLst>
              <a:ext uri="{FF2B5EF4-FFF2-40B4-BE49-F238E27FC236}">
                <a16:creationId xmlns:a16="http://schemas.microsoft.com/office/drawing/2014/main" id="{3EE37DEB-CDE5-47D0-8586-A9309CBD9C1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CD1889E-7179-41DC-A6EB-1EF2BBAF96B9}" type="slidenum">
              <a:rPr lang="tr-TR" smtClean="0"/>
              <a:t>‹#›</a:t>
            </a:fld>
            <a:endParaRPr lang="tr-TR"/>
          </a:p>
        </p:txBody>
      </p:sp>
    </p:spTree>
    <p:extLst>
      <p:ext uri="{BB962C8B-B14F-4D97-AF65-F5344CB8AC3E}">
        <p14:creationId xmlns:p14="http://schemas.microsoft.com/office/powerpoint/2010/main" val="102391029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8445055F-4D82-4263-B376-E7232672EEBE}"/>
              </a:ext>
            </a:extLst>
          </p:cNvPr>
          <p:cNvSpPr>
            <a:spLocks noGrp="1"/>
          </p:cNvSpPr>
          <p:nvPr>
            <p:ph type="title"/>
          </p:nvPr>
        </p:nvSpPr>
        <p:spPr>
          <a:xfrm>
            <a:off x="251791" y="172277"/>
            <a:ext cx="11754679" cy="622853"/>
          </a:xfrm>
        </p:spPr>
        <p:txBody>
          <a:bodyPr>
            <a:normAutofit fontScale="90000"/>
          </a:bodyPr>
          <a:lstStyle/>
          <a:p>
            <a:r>
              <a:rPr lang="tr-TR" b="1" dirty="0">
                <a:solidFill>
                  <a:srgbClr val="FF0000"/>
                </a:solidFill>
              </a:rPr>
              <a:t>İşletme Kurma Süreci, Mevcut Bir İşletmeyi Satın Alma</a:t>
            </a:r>
          </a:p>
        </p:txBody>
      </p:sp>
      <p:sp>
        <p:nvSpPr>
          <p:cNvPr id="3" name="İçerik Yer Tutucusu 2">
            <a:extLst>
              <a:ext uri="{FF2B5EF4-FFF2-40B4-BE49-F238E27FC236}">
                <a16:creationId xmlns:a16="http://schemas.microsoft.com/office/drawing/2014/main" id="{B94C483B-A6BD-450B-982C-03572468E2D6}"/>
              </a:ext>
            </a:extLst>
          </p:cNvPr>
          <p:cNvSpPr>
            <a:spLocks noGrp="1"/>
          </p:cNvSpPr>
          <p:nvPr>
            <p:ph idx="1"/>
          </p:nvPr>
        </p:nvSpPr>
        <p:spPr>
          <a:xfrm>
            <a:off x="437322" y="901148"/>
            <a:ext cx="10916478" cy="5784575"/>
          </a:xfrm>
        </p:spPr>
        <p:txBody>
          <a:bodyPr>
            <a:normAutofit/>
          </a:bodyPr>
          <a:lstStyle/>
          <a:p>
            <a:r>
              <a:rPr lang="tr-TR" b="1" dirty="0">
                <a:solidFill>
                  <a:srgbClr val="FF0000"/>
                </a:solidFill>
              </a:rPr>
              <a:t>İŞ FİKRİ OLUŞTURMA</a:t>
            </a:r>
          </a:p>
          <a:p>
            <a:r>
              <a:rPr lang="tr-TR" b="1" dirty="0"/>
              <a:t>İş fikri, işletmenin ilk adımı ve başlangıcıdır. Girişimcilerin başarılı olabileceklerine inandıkları, yetenekleri, bilgi ve beceri düzeylerine uygun sahip olduğunu düşündükleri ve uygulamaya karar verdikleri fikirlere iş fikri denir. </a:t>
            </a:r>
          </a:p>
          <a:p>
            <a:r>
              <a:rPr lang="tr-TR" b="1" dirty="0"/>
              <a:t>Bir iş fikri bulmak ve uygulamak girişimciliğin ilk adımıdır. İş fikri bulabilmenin birkaç yolu mevcuttur. </a:t>
            </a:r>
          </a:p>
          <a:p>
            <a:r>
              <a:rPr lang="tr-TR" b="1" dirty="0">
                <a:solidFill>
                  <a:srgbClr val="FF0000"/>
                </a:solidFill>
              </a:rPr>
              <a:t>Bu yollar şu şekilde sıralanabilir:</a:t>
            </a:r>
          </a:p>
          <a:p>
            <a:r>
              <a:rPr lang="tr-TR" b="1" dirty="0"/>
              <a:t>Girişimci adayı yeni bir fikir geliştirebilir.</a:t>
            </a:r>
          </a:p>
          <a:p>
            <a:r>
              <a:rPr lang="tr-TR" b="1" dirty="0"/>
              <a:t>Başkasının fikrini model alabilir veya değiştirerek kullanabilir.</a:t>
            </a:r>
          </a:p>
          <a:p>
            <a:r>
              <a:rPr lang="tr-TR" b="1" dirty="0"/>
              <a:t>Başka birisinden iş fikri satın alabilir.</a:t>
            </a:r>
          </a:p>
          <a:p>
            <a:endParaRPr lang="tr-TR" dirty="0"/>
          </a:p>
        </p:txBody>
      </p:sp>
    </p:spTree>
    <p:extLst>
      <p:ext uri="{BB962C8B-B14F-4D97-AF65-F5344CB8AC3E}">
        <p14:creationId xmlns:p14="http://schemas.microsoft.com/office/powerpoint/2010/main" val="171598982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66A9EF8-6CEC-419E-A852-77E640DBCFAD}"/>
              </a:ext>
            </a:extLst>
          </p:cNvPr>
          <p:cNvSpPr>
            <a:spLocks noGrp="1"/>
          </p:cNvSpPr>
          <p:nvPr>
            <p:ph type="title"/>
          </p:nvPr>
        </p:nvSpPr>
        <p:spPr>
          <a:xfrm>
            <a:off x="838200" y="0"/>
            <a:ext cx="10515600" cy="681037"/>
          </a:xfrm>
        </p:spPr>
        <p:txBody>
          <a:bodyPr>
            <a:normAutofit fontScale="90000"/>
          </a:bodyPr>
          <a:lstStyle/>
          <a:p>
            <a:br>
              <a:rPr lang="tr-TR" dirty="0"/>
            </a:br>
            <a:r>
              <a:rPr lang="tr-TR" b="1" dirty="0">
                <a:solidFill>
                  <a:srgbClr val="FF0000"/>
                </a:solidFill>
              </a:rPr>
              <a:t>Mevcut İşletmenin Satın Alınmasının Üstünlükleri</a:t>
            </a:r>
            <a:br>
              <a:rPr lang="tr-TR" dirty="0"/>
            </a:br>
            <a:endParaRPr lang="tr-TR" dirty="0"/>
          </a:p>
        </p:txBody>
      </p:sp>
      <p:sp>
        <p:nvSpPr>
          <p:cNvPr id="3" name="İçerik Yer Tutucusu 2">
            <a:extLst>
              <a:ext uri="{FF2B5EF4-FFF2-40B4-BE49-F238E27FC236}">
                <a16:creationId xmlns:a16="http://schemas.microsoft.com/office/drawing/2014/main" id="{509B2EEA-773A-40C4-AB1C-3F50698F4F50}"/>
              </a:ext>
            </a:extLst>
          </p:cNvPr>
          <p:cNvSpPr>
            <a:spLocks noGrp="1"/>
          </p:cNvSpPr>
          <p:nvPr>
            <p:ph idx="1"/>
          </p:nvPr>
        </p:nvSpPr>
        <p:spPr>
          <a:xfrm>
            <a:off x="634181" y="681037"/>
            <a:ext cx="10719619" cy="6011311"/>
          </a:xfrm>
        </p:spPr>
        <p:txBody>
          <a:bodyPr>
            <a:normAutofit fontScale="85000" lnSpcReduction="20000"/>
          </a:bodyPr>
          <a:lstStyle/>
          <a:p>
            <a:pPr marL="0" indent="0">
              <a:buNone/>
            </a:pPr>
            <a:r>
              <a:rPr lang="tr-TR" b="1" dirty="0"/>
              <a:t>Hâlen faaliyetlerini sürdürmekte olan bir işletmenin satın alınması seçeneğinin değerlendirilmesi, girişimci için bazı üstünlükler sağlayabilir. </a:t>
            </a:r>
          </a:p>
          <a:p>
            <a:r>
              <a:rPr lang="tr-TR" b="1" dirty="0"/>
              <a:t>Aşağıda bu olası üstünlükler sıralanmıştır:</a:t>
            </a:r>
          </a:p>
          <a:p>
            <a:r>
              <a:rPr lang="tr-TR" b="1" dirty="0">
                <a:solidFill>
                  <a:srgbClr val="FF0000"/>
                </a:solidFill>
              </a:rPr>
              <a:t>Düşük Risk</a:t>
            </a:r>
          </a:p>
          <a:p>
            <a:pPr marL="0" indent="0">
              <a:buNone/>
            </a:pPr>
            <a:r>
              <a:rPr lang="tr-TR" b="1" dirty="0"/>
              <a:t>Mevcut durumda faaliyetlerini başarılı bir şekilde yürütmekte olan bir işletmenin makul bir fiyat ile satın alınması, girişimcinin başarı olasılığını da arttıracaktır. Ayrıca bu tip bir girişimin riski, sıfırdan işletme kurma sürecine göre daha azdır. Mevcut sadık müşteri</a:t>
            </a:r>
          </a:p>
          <a:p>
            <a:pPr marL="0" indent="0">
              <a:buNone/>
            </a:pPr>
            <a:r>
              <a:rPr lang="tr-TR" b="1" dirty="0"/>
              <a:t> profili, işletme için avantajdır.</a:t>
            </a:r>
          </a:p>
          <a:p>
            <a:r>
              <a:rPr lang="tr-TR" b="1" dirty="0">
                <a:solidFill>
                  <a:srgbClr val="FF0000"/>
                </a:solidFill>
              </a:rPr>
              <a:t>Olası Konum Üstünlüğü</a:t>
            </a:r>
          </a:p>
          <a:p>
            <a:pPr marL="0" indent="0">
              <a:buNone/>
            </a:pPr>
            <a:r>
              <a:rPr lang="tr-TR" b="1" dirty="0"/>
              <a:t>Özellikle kuruluş yeri ve konumun son derece önemli olduğu iş kolları vardır. Örneğin</a:t>
            </a:r>
          </a:p>
          <a:p>
            <a:pPr marL="0" indent="0">
              <a:buNone/>
            </a:pPr>
            <a:r>
              <a:rPr lang="tr-TR" b="1" dirty="0"/>
              <a:t> perakende iş kolunda bu ölçüt son derece önemlidir. Bu nedenle hâlihazırda iyi bir   konuma sahip bir işletmenin satın alınması, girişimci için akıllıca bir karar olacaktır. Geçtiğimiz yıllarda önemli restoran zincirlerinden biri, daha küçük bir restoran zincirini satın almıştır.</a:t>
            </a:r>
          </a:p>
          <a:p>
            <a:pPr marL="0" indent="0">
              <a:buNone/>
            </a:pPr>
            <a:r>
              <a:rPr lang="tr-TR" b="1" dirty="0"/>
              <a:t>Bu satın alma kararının ardındaki neden ise küçük zincirin sahip olduğu müşteri profilinden çok, bu zincirin şehrin önemli konumlarında restoranlara sahip olmasıdır.</a:t>
            </a:r>
          </a:p>
          <a:p>
            <a:endParaRPr lang="tr-TR" dirty="0"/>
          </a:p>
        </p:txBody>
      </p:sp>
    </p:spTree>
    <p:extLst>
      <p:ext uri="{BB962C8B-B14F-4D97-AF65-F5344CB8AC3E}">
        <p14:creationId xmlns:p14="http://schemas.microsoft.com/office/powerpoint/2010/main" val="344941674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89386193-0BF2-48C4-BDFB-9AC91B308F47}"/>
              </a:ext>
            </a:extLst>
          </p:cNvPr>
          <p:cNvSpPr>
            <a:spLocks noGrp="1"/>
          </p:cNvSpPr>
          <p:nvPr>
            <p:ph idx="1"/>
          </p:nvPr>
        </p:nvSpPr>
        <p:spPr>
          <a:xfrm>
            <a:off x="702365" y="477078"/>
            <a:ext cx="10651435" cy="6135757"/>
          </a:xfrm>
        </p:spPr>
        <p:txBody>
          <a:bodyPr>
            <a:normAutofit/>
          </a:bodyPr>
          <a:lstStyle/>
          <a:p>
            <a:endParaRPr lang="tr-TR" dirty="0"/>
          </a:p>
          <a:p>
            <a:r>
              <a:rPr lang="tr-TR" sz="3200" b="1" dirty="0">
                <a:solidFill>
                  <a:srgbClr val="FF0000"/>
                </a:solidFill>
              </a:rPr>
              <a:t>Yerleşmiş Çalışan ve Tedarikçi Yapısı</a:t>
            </a:r>
          </a:p>
          <a:p>
            <a:endParaRPr lang="tr-TR" dirty="0"/>
          </a:p>
          <a:p>
            <a:r>
              <a:rPr lang="tr-TR" sz="3200" b="1" dirty="0"/>
              <a:t>Hâlen faaliyet gösteren bir işletme, girişimciye geçiş sürecinde destek verebilecek tecrübeli çalışanlara sahiptir. Bu sayede girişimci, sektörü tanımaya ve iş kolundaki tecrübesini arttırmaya çalışırken çalışanlar da işletmenin faaliyetlerini sürdürmesine yardımcı olacaklardır.</a:t>
            </a:r>
          </a:p>
          <a:p>
            <a:r>
              <a:rPr lang="tr-TR" sz="3200" b="1" dirty="0"/>
              <a:t> Ayrıca işletmenin hâlen iş yapmaya devam ettiği tedarikçiler de vardır.</a:t>
            </a:r>
          </a:p>
          <a:p>
            <a:endParaRPr lang="tr-TR" dirty="0"/>
          </a:p>
        </p:txBody>
      </p:sp>
    </p:spTree>
    <p:extLst>
      <p:ext uri="{BB962C8B-B14F-4D97-AF65-F5344CB8AC3E}">
        <p14:creationId xmlns:p14="http://schemas.microsoft.com/office/powerpoint/2010/main" val="98925741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0CE523D7-2E06-472B-8D27-CC2BB3F6C7F6}"/>
              </a:ext>
            </a:extLst>
          </p:cNvPr>
          <p:cNvSpPr>
            <a:spLocks noGrp="1"/>
          </p:cNvSpPr>
          <p:nvPr>
            <p:ph type="title"/>
          </p:nvPr>
        </p:nvSpPr>
        <p:spPr>
          <a:xfrm>
            <a:off x="689113" y="1"/>
            <a:ext cx="10664687" cy="781878"/>
          </a:xfrm>
        </p:spPr>
        <p:txBody>
          <a:bodyPr>
            <a:normAutofit fontScale="90000"/>
          </a:bodyPr>
          <a:lstStyle/>
          <a:p>
            <a:br>
              <a:rPr lang="tr-TR" dirty="0"/>
            </a:br>
            <a:r>
              <a:rPr lang="tr-TR" b="1" dirty="0">
                <a:solidFill>
                  <a:srgbClr val="FF0000"/>
                </a:solidFill>
              </a:rPr>
              <a:t>Çalışan Ekipmanlar ve Bilinen Üretim Kapasitesi</a:t>
            </a:r>
            <a:br>
              <a:rPr lang="tr-TR" dirty="0"/>
            </a:br>
            <a:endParaRPr lang="tr-TR" dirty="0"/>
          </a:p>
        </p:txBody>
      </p:sp>
      <p:sp>
        <p:nvSpPr>
          <p:cNvPr id="3" name="İçerik Yer Tutucusu 2">
            <a:extLst>
              <a:ext uri="{FF2B5EF4-FFF2-40B4-BE49-F238E27FC236}">
                <a16:creationId xmlns:a16="http://schemas.microsoft.com/office/drawing/2014/main" id="{E4E423DE-527C-42FA-AFAE-73000565B7A7}"/>
              </a:ext>
            </a:extLst>
          </p:cNvPr>
          <p:cNvSpPr>
            <a:spLocks noGrp="1"/>
          </p:cNvSpPr>
          <p:nvPr>
            <p:ph idx="1"/>
          </p:nvPr>
        </p:nvSpPr>
        <p:spPr>
          <a:xfrm>
            <a:off x="689113" y="781879"/>
            <a:ext cx="10664687" cy="5976730"/>
          </a:xfrm>
        </p:spPr>
        <p:txBody>
          <a:bodyPr>
            <a:normAutofit/>
          </a:bodyPr>
          <a:lstStyle/>
          <a:p>
            <a:r>
              <a:rPr lang="tr-TR" b="1" dirty="0"/>
              <a:t>Yeni kurulan bir işletmenin karşı karşıya kaldığı en büyük finansal zorluklardan biri de makine ve ekipman yatırımlarının karşılanmasıdır. Girişimci, mevcut işletmeye ilişkin satın alma kararını vermeden önce fabrikaların, tesislerin, binaların, ekipmanların ve makinelerin durumunu ve kapasitelerini dikkatle incelemelidir.</a:t>
            </a:r>
          </a:p>
          <a:p>
            <a:r>
              <a:rPr lang="tr-TR" b="1" dirty="0"/>
              <a:t>Mevcut Stoklar ve Ticari İtibar</a:t>
            </a:r>
          </a:p>
          <a:p>
            <a:r>
              <a:rPr lang="tr-TR" b="1" dirty="0"/>
              <a:t>Maliyetlerin kontrol edilebilmesi ve yeterli miktarda satış yapılabilmesi için doğru miktarda stoka sahip olmak son derece önemlidir. Stok az ise işletmenin müşteri ihtiyaçları karşılanamayacak, fazla ise de kârlılık düşecek ve maliyet yükselecektir. Ayrıca önceki sahipler, iyi bir ticari itibar yaratmış olabilir. </a:t>
            </a:r>
          </a:p>
          <a:p>
            <a:r>
              <a:rPr lang="tr-TR" b="1" dirty="0"/>
              <a:t>Girişimci, böyle bir ticari itibardan da yararlanabilir.</a:t>
            </a:r>
          </a:p>
          <a:p>
            <a:endParaRPr lang="tr-TR" dirty="0"/>
          </a:p>
        </p:txBody>
      </p:sp>
    </p:spTree>
    <p:extLst>
      <p:ext uri="{BB962C8B-B14F-4D97-AF65-F5344CB8AC3E}">
        <p14:creationId xmlns:p14="http://schemas.microsoft.com/office/powerpoint/2010/main" val="343622509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FE1B45DF-8B8E-4C9E-BDE9-D30EB74D63DB}"/>
              </a:ext>
            </a:extLst>
          </p:cNvPr>
          <p:cNvSpPr>
            <a:spLocks noGrp="1"/>
          </p:cNvSpPr>
          <p:nvPr>
            <p:ph type="title"/>
          </p:nvPr>
        </p:nvSpPr>
        <p:spPr>
          <a:xfrm>
            <a:off x="838200" y="92765"/>
            <a:ext cx="10515600" cy="702365"/>
          </a:xfrm>
        </p:spPr>
        <p:txBody>
          <a:bodyPr/>
          <a:lstStyle/>
          <a:p>
            <a:r>
              <a:rPr lang="tr-TR" b="1" dirty="0">
                <a:solidFill>
                  <a:srgbClr val="FF0000"/>
                </a:solidFill>
              </a:rPr>
              <a:t>Önceki Sahip ya da Sahiplerin Tecrübeleri</a:t>
            </a:r>
          </a:p>
        </p:txBody>
      </p:sp>
      <p:sp>
        <p:nvSpPr>
          <p:cNvPr id="3" name="İçerik Yer Tutucusu 2">
            <a:extLst>
              <a:ext uri="{FF2B5EF4-FFF2-40B4-BE49-F238E27FC236}">
                <a16:creationId xmlns:a16="http://schemas.microsoft.com/office/drawing/2014/main" id="{627E6C55-9CD6-4793-BDD4-A6D9A65307C7}"/>
              </a:ext>
            </a:extLst>
          </p:cNvPr>
          <p:cNvSpPr>
            <a:spLocks noGrp="1"/>
          </p:cNvSpPr>
          <p:nvPr>
            <p:ph idx="1"/>
          </p:nvPr>
        </p:nvSpPr>
        <p:spPr>
          <a:xfrm>
            <a:off x="675861" y="795130"/>
            <a:ext cx="10677939" cy="5381833"/>
          </a:xfrm>
        </p:spPr>
        <p:txBody>
          <a:bodyPr>
            <a:normAutofit fontScale="70000" lnSpcReduction="20000"/>
          </a:bodyPr>
          <a:lstStyle/>
          <a:p>
            <a:pPr marL="0" indent="0">
              <a:buNone/>
            </a:pPr>
            <a:r>
              <a:rPr lang="tr-TR" sz="3400" b="1" dirty="0"/>
              <a:t>Önceki sahip ya da sahipler satıştan sonra kendilerini çok fazla göstermeseler de işletmede düzgün bir kayıt sistemi varsa girişimci, iş ve pazarlarla ilgili tecrübesini arttıracak işletme kayıtlarına erişebilir. Bu sayede önceden yapılmış hatalardan ders alır ve daha doğru kararlar verebilir.</a:t>
            </a:r>
          </a:p>
          <a:p>
            <a:r>
              <a:rPr lang="tr-TR" sz="3400" b="1" dirty="0"/>
              <a:t>Finansman Kolaylığı</a:t>
            </a:r>
          </a:p>
          <a:p>
            <a:pPr marL="0" indent="0">
              <a:buNone/>
            </a:pPr>
            <a:r>
              <a:rPr lang="tr-TR" sz="3400" b="1" dirty="0"/>
              <a:t>Faaliyetlerine devam eden başarılı bir işletme için finansal kaynaklara erişim, yeni</a:t>
            </a:r>
          </a:p>
          <a:p>
            <a:pPr marL="0" indent="0">
              <a:buNone/>
            </a:pPr>
            <a:r>
              <a:rPr lang="tr-TR" sz="3400" b="1" dirty="0"/>
              <a:t>   kurulan bir işletmeye göre çok daha kolaydır çünkü faaliyetlerine devam eden   işletmenin bankalar gibi çeşitli fon sağlayıcılarla ilişkisi bulunmaktadır.</a:t>
            </a:r>
          </a:p>
          <a:p>
            <a:r>
              <a:rPr lang="tr-TR" sz="3400" b="1" dirty="0"/>
              <a:t>Mevcut İşletmenin Satın Alınmasının Riskleri</a:t>
            </a:r>
          </a:p>
          <a:p>
            <a:pPr marL="0" indent="0">
              <a:buNone/>
            </a:pPr>
            <a:r>
              <a:rPr lang="tr-TR" sz="3400" b="1" dirty="0"/>
              <a:t>Hâlen faaliyetlerini sürdürmekte olan bir işletmenin satın alınması seçeneğinin</a:t>
            </a:r>
          </a:p>
          <a:p>
            <a:pPr marL="0" indent="0">
              <a:buNone/>
            </a:pPr>
            <a:r>
              <a:rPr lang="tr-TR" sz="3400" b="1" dirty="0"/>
              <a:t>değerlendirilmesi, girişimci için bazı üstünlükler yaratabileceği gibi çeşitli tehditler de</a:t>
            </a:r>
          </a:p>
          <a:p>
            <a:pPr marL="0" indent="0">
              <a:buNone/>
            </a:pPr>
            <a:r>
              <a:rPr lang="tr-TR" sz="3400" b="1" dirty="0"/>
              <a:t>barındırabilmektedir. Girişimcinin bu olumsuzluklara ve tehditlere karşı duyarlı ve uyanık olması, işletmenin başarısı için son derece önemlidir.</a:t>
            </a:r>
          </a:p>
          <a:p>
            <a:endParaRPr lang="tr-TR" dirty="0"/>
          </a:p>
        </p:txBody>
      </p:sp>
    </p:spTree>
    <p:extLst>
      <p:ext uri="{BB962C8B-B14F-4D97-AF65-F5344CB8AC3E}">
        <p14:creationId xmlns:p14="http://schemas.microsoft.com/office/powerpoint/2010/main" val="336293674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B5A8608D-87C1-42B3-A936-9881F8B1699F}"/>
              </a:ext>
            </a:extLst>
          </p:cNvPr>
          <p:cNvSpPr>
            <a:spLocks noGrp="1"/>
          </p:cNvSpPr>
          <p:nvPr>
            <p:ph idx="1"/>
          </p:nvPr>
        </p:nvSpPr>
        <p:spPr>
          <a:xfrm>
            <a:off x="728870" y="689112"/>
            <a:ext cx="10624930" cy="5897217"/>
          </a:xfrm>
        </p:spPr>
        <p:txBody>
          <a:bodyPr/>
          <a:lstStyle/>
          <a:p>
            <a:endParaRPr lang="tr-TR" dirty="0"/>
          </a:p>
          <a:p>
            <a:r>
              <a:rPr lang="tr-TR" sz="3200" b="1" dirty="0">
                <a:solidFill>
                  <a:srgbClr val="FF0000"/>
                </a:solidFill>
              </a:rPr>
              <a:t>Aşağıda mevcut işletmenin satın alınmasının olası riskler sıralanmıştır:</a:t>
            </a:r>
          </a:p>
          <a:p>
            <a:endParaRPr lang="tr-TR" sz="3200" b="1" dirty="0">
              <a:solidFill>
                <a:srgbClr val="FF0000"/>
              </a:solidFill>
            </a:endParaRPr>
          </a:p>
          <a:p>
            <a:r>
              <a:rPr lang="tr-TR" b="1" dirty="0"/>
              <a:t>Düşük Performans</a:t>
            </a:r>
          </a:p>
          <a:p>
            <a:r>
              <a:rPr lang="tr-TR" b="1" dirty="0"/>
              <a:t>Girişimcinin Kendisine Duyduğu Aşırı Güven</a:t>
            </a:r>
          </a:p>
          <a:p>
            <a:r>
              <a:rPr lang="tr-TR" b="1" dirty="0"/>
              <a:t>Önemli Çalışanların Kaybı</a:t>
            </a:r>
          </a:p>
          <a:p>
            <a:r>
              <a:rPr lang="tr-TR" b="1" dirty="0"/>
              <a:t> Aşırı Değerlenmiş İşletme</a:t>
            </a:r>
          </a:p>
          <a:p>
            <a:endParaRPr lang="tr-TR" dirty="0"/>
          </a:p>
        </p:txBody>
      </p:sp>
    </p:spTree>
    <p:extLst>
      <p:ext uri="{BB962C8B-B14F-4D97-AF65-F5344CB8AC3E}">
        <p14:creationId xmlns:p14="http://schemas.microsoft.com/office/powerpoint/2010/main" val="329758612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92F86DC2-6AFC-4B68-85A5-9070019B77E9}"/>
              </a:ext>
            </a:extLst>
          </p:cNvPr>
          <p:cNvSpPr>
            <a:spLocks noGrp="1"/>
          </p:cNvSpPr>
          <p:nvPr>
            <p:ph type="title"/>
          </p:nvPr>
        </p:nvSpPr>
        <p:spPr>
          <a:xfrm>
            <a:off x="702365" y="1"/>
            <a:ext cx="10651435" cy="681036"/>
          </a:xfrm>
        </p:spPr>
        <p:txBody>
          <a:bodyPr>
            <a:normAutofit fontScale="90000"/>
          </a:bodyPr>
          <a:lstStyle/>
          <a:p>
            <a:r>
              <a:rPr lang="tr-TR" dirty="0"/>
              <a:t>   </a:t>
            </a:r>
            <a:br>
              <a:rPr lang="tr-TR" dirty="0"/>
            </a:br>
            <a:r>
              <a:rPr lang="tr-TR" b="1" dirty="0">
                <a:solidFill>
                  <a:srgbClr val="FF0000"/>
                </a:solidFill>
              </a:rPr>
              <a:t>İş Fikri Üretmek İçin Kaynaklar</a:t>
            </a:r>
            <a:br>
              <a:rPr lang="tr-TR" dirty="0"/>
            </a:br>
            <a:endParaRPr lang="tr-TR" dirty="0"/>
          </a:p>
        </p:txBody>
      </p:sp>
      <p:sp>
        <p:nvSpPr>
          <p:cNvPr id="3" name="İçerik Yer Tutucusu 2">
            <a:extLst>
              <a:ext uri="{FF2B5EF4-FFF2-40B4-BE49-F238E27FC236}">
                <a16:creationId xmlns:a16="http://schemas.microsoft.com/office/drawing/2014/main" id="{9C93D916-420B-4242-996D-89EE09890611}"/>
              </a:ext>
            </a:extLst>
          </p:cNvPr>
          <p:cNvSpPr>
            <a:spLocks noGrp="1"/>
          </p:cNvSpPr>
          <p:nvPr>
            <p:ph idx="1"/>
          </p:nvPr>
        </p:nvSpPr>
        <p:spPr>
          <a:xfrm>
            <a:off x="344557" y="861391"/>
            <a:ext cx="11009243" cy="5764696"/>
          </a:xfrm>
        </p:spPr>
        <p:txBody>
          <a:bodyPr>
            <a:normAutofit fontScale="85000" lnSpcReduction="20000"/>
          </a:bodyPr>
          <a:lstStyle/>
          <a:p>
            <a:r>
              <a:rPr lang="tr-TR" b="1" dirty="0"/>
              <a:t>İş fikrinin gelişimini birçok unsur etkilemektedir. Geçmiş deneyimler, yaşanılan</a:t>
            </a:r>
          </a:p>
          <a:p>
            <a:pPr marL="0" indent="0">
              <a:buNone/>
            </a:pPr>
            <a:r>
              <a:rPr lang="tr-TR" b="1" dirty="0"/>
              <a:t>   başarıya da başarısızlıklar, gözlemlenen olaylar, işletmeler ve bireylerle olan ilişkiler iş</a:t>
            </a:r>
          </a:p>
          <a:p>
            <a:pPr marL="0" indent="0">
              <a:buNone/>
            </a:pPr>
            <a:r>
              <a:rPr lang="tr-TR" b="1" dirty="0"/>
              <a:t>   fikrinin doğmasını etkileyen başlıca unsurlardır. </a:t>
            </a:r>
          </a:p>
          <a:p>
            <a:r>
              <a:rPr lang="tr-TR" b="1" dirty="0"/>
              <a:t>İş fikrinin başlıca kaynakları şunlardır:</a:t>
            </a:r>
          </a:p>
          <a:p>
            <a:r>
              <a:rPr lang="tr-TR" b="1" dirty="0"/>
              <a:t>Mevcut işletmeler</a:t>
            </a:r>
          </a:p>
          <a:p>
            <a:r>
              <a:rPr lang="tr-TR" b="1" dirty="0"/>
              <a:t>Tüketiciler</a:t>
            </a:r>
          </a:p>
          <a:p>
            <a:r>
              <a:rPr lang="tr-TR" b="1" dirty="0"/>
              <a:t>Dağıtım kanalları</a:t>
            </a:r>
          </a:p>
          <a:p>
            <a:r>
              <a:rPr lang="tr-TR" b="1" dirty="0"/>
              <a:t>Araştırma ve geliştirme</a:t>
            </a:r>
          </a:p>
          <a:p>
            <a:r>
              <a:rPr lang="tr-TR" b="1" dirty="0"/>
              <a:t>Yenilikler</a:t>
            </a:r>
          </a:p>
          <a:p>
            <a:r>
              <a:rPr lang="tr-TR" b="1" dirty="0"/>
              <a:t>Patentler ve lisans anlaşmaları</a:t>
            </a:r>
          </a:p>
          <a:p>
            <a:r>
              <a:rPr lang="tr-TR" b="1" dirty="0"/>
              <a:t>Araştırma kurumları</a:t>
            </a:r>
          </a:p>
          <a:p>
            <a:r>
              <a:rPr lang="tr-TR" b="1" dirty="0"/>
              <a:t>Devlet</a:t>
            </a:r>
          </a:p>
          <a:p>
            <a:r>
              <a:rPr lang="tr-TR" b="1" dirty="0"/>
              <a:t>Sanayi ve ticaret bağlantıları ile fuarlar</a:t>
            </a:r>
          </a:p>
          <a:p>
            <a:r>
              <a:rPr lang="tr-TR" b="1" dirty="0"/>
              <a:t>Gazete, dergi ve ekonomik bültenler</a:t>
            </a:r>
          </a:p>
          <a:p>
            <a:endParaRPr lang="tr-TR" dirty="0"/>
          </a:p>
        </p:txBody>
      </p:sp>
    </p:spTree>
    <p:extLst>
      <p:ext uri="{BB962C8B-B14F-4D97-AF65-F5344CB8AC3E}">
        <p14:creationId xmlns:p14="http://schemas.microsoft.com/office/powerpoint/2010/main" val="83638612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19BC8D3-13F2-42C0-8BE1-18F77FB56E00}"/>
              </a:ext>
            </a:extLst>
          </p:cNvPr>
          <p:cNvSpPr>
            <a:spLocks noGrp="1"/>
          </p:cNvSpPr>
          <p:nvPr>
            <p:ph type="title"/>
          </p:nvPr>
        </p:nvSpPr>
        <p:spPr>
          <a:xfrm>
            <a:off x="715617" y="1"/>
            <a:ext cx="10638183" cy="681036"/>
          </a:xfrm>
        </p:spPr>
        <p:txBody>
          <a:bodyPr>
            <a:normAutofit fontScale="90000"/>
          </a:bodyPr>
          <a:lstStyle/>
          <a:p>
            <a:br>
              <a:rPr lang="tr-TR" dirty="0"/>
            </a:br>
            <a:r>
              <a:rPr lang="tr-TR" b="1" dirty="0">
                <a:solidFill>
                  <a:srgbClr val="FF0000"/>
                </a:solidFill>
              </a:rPr>
              <a:t>İş Fikirleri Oluşturma Yöntemleri</a:t>
            </a:r>
            <a:br>
              <a:rPr lang="tr-TR" dirty="0"/>
            </a:br>
            <a:endParaRPr lang="tr-TR" dirty="0"/>
          </a:p>
        </p:txBody>
      </p:sp>
      <p:sp>
        <p:nvSpPr>
          <p:cNvPr id="3" name="İçerik Yer Tutucusu 2">
            <a:extLst>
              <a:ext uri="{FF2B5EF4-FFF2-40B4-BE49-F238E27FC236}">
                <a16:creationId xmlns:a16="http://schemas.microsoft.com/office/drawing/2014/main" id="{45128D82-CA32-4E59-9F2A-F97E1CA70A3D}"/>
              </a:ext>
            </a:extLst>
          </p:cNvPr>
          <p:cNvSpPr>
            <a:spLocks noGrp="1"/>
          </p:cNvSpPr>
          <p:nvPr>
            <p:ph idx="1"/>
          </p:nvPr>
        </p:nvSpPr>
        <p:spPr>
          <a:xfrm>
            <a:off x="477078" y="781878"/>
            <a:ext cx="10999305" cy="6076122"/>
          </a:xfrm>
        </p:spPr>
        <p:txBody>
          <a:bodyPr>
            <a:normAutofit/>
          </a:bodyPr>
          <a:lstStyle/>
          <a:p>
            <a:r>
              <a:rPr lang="tr-TR" b="1" dirty="0"/>
              <a:t>İş fikirleri müşterilerin günümüzde ve gelecekteki ihtiyaçlarına cevap vermeli ve sorunlarını çözmelidir. </a:t>
            </a:r>
          </a:p>
          <a:p>
            <a:r>
              <a:rPr lang="tr-TR" b="1" dirty="0"/>
              <a:t>Öncelikle iş fikirlerinin oluşmasına zemin hazırlayan durumları inceleyelim.</a:t>
            </a:r>
          </a:p>
          <a:p>
            <a:r>
              <a:rPr lang="tr-TR" b="1" dirty="0"/>
              <a:t>Sorunların Çözümü</a:t>
            </a:r>
          </a:p>
          <a:p>
            <a:r>
              <a:rPr lang="tr-TR" b="1" dirty="0"/>
              <a:t>Birçok ürün ve hizmet, belli sorunlara yanıt olarak geliştirilmiştir.</a:t>
            </a:r>
          </a:p>
          <a:p>
            <a:r>
              <a:rPr lang="tr-TR" b="1" dirty="0"/>
              <a:t>Leke çözücü</a:t>
            </a:r>
          </a:p>
          <a:p>
            <a:r>
              <a:rPr lang="tr-TR" b="1" dirty="0"/>
              <a:t>Tüp cila (ayakkabı için)</a:t>
            </a:r>
          </a:p>
          <a:p>
            <a:r>
              <a:rPr lang="tr-TR" b="1" dirty="0"/>
              <a:t>Süper market el arabaları</a:t>
            </a:r>
          </a:p>
          <a:p>
            <a:r>
              <a:rPr lang="tr-TR" b="1" dirty="0"/>
              <a:t>Hırsızlık alarmı</a:t>
            </a:r>
          </a:p>
          <a:p>
            <a:r>
              <a:rPr lang="tr-TR" b="1" dirty="0"/>
              <a:t>Bunların her biri belli bir sorunla baş edebilmek için tasarlanmıştır.</a:t>
            </a:r>
          </a:p>
          <a:p>
            <a:endParaRPr lang="tr-TR" dirty="0"/>
          </a:p>
        </p:txBody>
      </p:sp>
    </p:spTree>
    <p:extLst>
      <p:ext uri="{BB962C8B-B14F-4D97-AF65-F5344CB8AC3E}">
        <p14:creationId xmlns:p14="http://schemas.microsoft.com/office/powerpoint/2010/main" val="30411212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7E48DE27-964C-46DE-9F72-B82490D05514}"/>
              </a:ext>
            </a:extLst>
          </p:cNvPr>
          <p:cNvSpPr>
            <a:spLocks noGrp="1"/>
          </p:cNvSpPr>
          <p:nvPr>
            <p:ph idx="1"/>
          </p:nvPr>
        </p:nvSpPr>
        <p:spPr>
          <a:xfrm>
            <a:off x="636105" y="530086"/>
            <a:ext cx="10717696" cy="6149009"/>
          </a:xfrm>
        </p:spPr>
        <p:txBody>
          <a:bodyPr/>
          <a:lstStyle/>
          <a:p>
            <a:pPr marL="0" indent="0">
              <a:buNone/>
            </a:pPr>
            <a:r>
              <a:rPr lang="tr-TR" sz="3200" b="1" dirty="0">
                <a:solidFill>
                  <a:srgbClr val="FF0000"/>
                </a:solidFill>
              </a:rPr>
              <a:t>          Olguların / gerçeklerin belirlenmesi</a:t>
            </a:r>
          </a:p>
          <a:p>
            <a:endParaRPr lang="tr-TR" dirty="0"/>
          </a:p>
          <a:p>
            <a:r>
              <a:rPr lang="tr-TR" b="1" dirty="0"/>
              <a:t>Sorunun nedenini öğrenilmesi</a:t>
            </a:r>
          </a:p>
          <a:p>
            <a:r>
              <a:rPr lang="tr-TR" b="1" dirty="0"/>
              <a:t>Çözümler hakkında düşünülmesi</a:t>
            </a:r>
          </a:p>
          <a:p>
            <a:r>
              <a:rPr lang="tr-TR" b="1" dirty="0"/>
              <a:t>Mümkün olan çözümlerin elenmesi</a:t>
            </a:r>
          </a:p>
          <a:p>
            <a:r>
              <a:rPr lang="tr-TR" b="1" dirty="0"/>
              <a:t>En iyi çözümün seçilmesi</a:t>
            </a:r>
          </a:p>
          <a:p>
            <a:r>
              <a:rPr lang="tr-TR" b="1" dirty="0"/>
              <a:t>Seçilen çözümün uygulanması</a:t>
            </a:r>
          </a:p>
          <a:p>
            <a:r>
              <a:rPr lang="tr-TR" b="1" dirty="0"/>
              <a:t> Başarı veya başarısızlığın değerlendirilmesi</a:t>
            </a:r>
          </a:p>
          <a:p>
            <a:r>
              <a:rPr lang="tr-TR" b="1" dirty="0"/>
              <a:t>İhtiyaçları Karşılamak</a:t>
            </a:r>
          </a:p>
          <a:p>
            <a:endParaRPr lang="tr-TR" dirty="0"/>
          </a:p>
        </p:txBody>
      </p:sp>
    </p:spTree>
    <p:extLst>
      <p:ext uri="{BB962C8B-B14F-4D97-AF65-F5344CB8AC3E}">
        <p14:creationId xmlns:p14="http://schemas.microsoft.com/office/powerpoint/2010/main" val="177425829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BE3740A1-75F8-4E59-9904-5EF8CEFD0848}"/>
              </a:ext>
            </a:extLst>
          </p:cNvPr>
          <p:cNvSpPr>
            <a:spLocks noGrp="1"/>
          </p:cNvSpPr>
          <p:nvPr>
            <p:ph idx="1"/>
          </p:nvPr>
        </p:nvSpPr>
        <p:spPr>
          <a:xfrm>
            <a:off x="848139" y="725694"/>
            <a:ext cx="10638183" cy="5343801"/>
          </a:xfrm>
        </p:spPr>
        <p:txBody>
          <a:bodyPr>
            <a:normAutofit/>
          </a:bodyPr>
          <a:lstStyle/>
          <a:p>
            <a:r>
              <a:rPr lang="tr-TR" b="1" dirty="0">
                <a:solidFill>
                  <a:srgbClr val="FF0000"/>
                </a:solidFill>
              </a:rPr>
              <a:t>Temel ihtiyaçları aşağıdaki gibi sıralanabilir:</a:t>
            </a:r>
          </a:p>
          <a:p>
            <a:r>
              <a:rPr lang="tr-TR" b="1" dirty="0"/>
              <a:t>Yiyecek ve içecek</a:t>
            </a:r>
          </a:p>
          <a:p>
            <a:r>
              <a:rPr lang="tr-TR" b="1" dirty="0"/>
              <a:t>Giyim</a:t>
            </a:r>
          </a:p>
          <a:p>
            <a:r>
              <a:rPr lang="tr-TR" b="1" dirty="0"/>
              <a:t>Barınma</a:t>
            </a:r>
          </a:p>
          <a:p>
            <a:r>
              <a:rPr lang="tr-TR" b="1" dirty="0"/>
              <a:t>Ulaştırma</a:t>
            </a:r>
          </a:p>
          <a:p>
            <a:r>
              <a:rPr lang="tr-TR" b="1" dirty="0"/>
              <a:t>Eğlence</a:t>
            </a:r>
          </a:p>
          <a:p>
            <a:r>
              <a:rPr lang="tr-TR" b="1" dirty="0"/>
              <a:t>Bilgi</a:t>
            </a:r>
          </a:p>
          <a:p>
            <a:r>
              <a:rPr lang="tr-TR" b="1" dirty="0"/>
              <a:t>Bunların hepsi çok geniş alanlardır. Bunlar üzerinde düşünerek yeni iş fikirleri oluşturabiliriz.</a:t>
            </a:r>
          </a:p>
          <a:p>
            <a:endParaRPr lang="tr-TR" dirty="0"/>
          </a:p>
        </p:txBody>
      </p:sp>
    </p:spTree>
    <p:extLst>
      <p:ext uri="{BB962C8B-B14F-4D97-AF65-F5344CB8AC3E}">
        <p14:creationId xmlns:p14="http://schemas.microsoft.com/office/powerpoint/2010/main" val="171816363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F043345D-09B0-431D-9382-BBFA812AEA70}"/>
              </a:ext>
            </a:extLst>
          </p:cNvPr>
          <p:cNvSpPr>
            <a:spLocks noGrp="1"/>
          </p:cNvSpPr>
          <p:nvPr>
            <p:ph type="title"/>
          </p:nvPr>
        </p:nvSpPr>
        <p:spPr>
          <a:xfrm>
            <a:off x="1987826" y="1"/>
            <a:ext cx="9365974" cy="681036"/>
          </a:xfrm>
        </p:spPr>
        <p:txBody>
          <a:bodyPr>
            <a:normAutofit fontScale="90000"/>
          </a:bodyPr>
          <a:lstStyle/>
          <a:p>
            <a:br>
              <a:rPr lang="tr-TR" dirty="0"/>
            </a:br>
            <a:r>
              <a:rPr lang="tr-TR" b="1" dirty="0">
                <a:solidFill>
                  <a:srgbClr val="FF0000"/>
                </a:solidFill>
              </a:rPr>
              <a:t>Yetenekleri Kullanmak</a:t>
            </a:r>
            <a:br>
              <a:rPr lang="tr-TR" dirty="0"/>
            </a:br>
            <a:endParaRPr lang="tr-TR" dirty="0"/>
          </a:p>
        </p:txBody>
      </p:sp>
      <p:sp>
        <p:nvSpPr>
          <p:cNvPr id="3" name="İçerik Yer Tutucusu 2">
            <a:extLst>
              <a:ext uri="{FF2B5EF4-FFF2-40B4-BE49-F238E27FC236}">
                <a16:creationId xmlns:a16="http://schemas.microsoft.com/office/drawing/2014/main" id="{A2D84392-401C-4F62-BF8A-A32B4E21E527}"/>
              </a:ext>
            </a:extLst>
          </p:cNvPr>
          <p:cNvSpPr>
            <a:spLocks noGrp="1"/>
          </p:cNvSpPr>
          <p:nvPr>
            <p:ph idx="1"/>
          </p:nvPr>
        </p:nvSpPr>
        <p:spPr>
          <a:xfrm>
            <a:off x="490331" y="940904"/>
            <a:ext cx="10863470" cy="5804453"/>
          </a:xfrm>
        </p:spPr>
        <p:txBody>
          <a:bodyPr>
            <a:normAutofit/>
          </a:bodyPr>
          <a:lstStyle/>
          <a:p>
            <a:r>
              <a:rPr lang="tr-TR" b="1" dirty="0"/>
              <a:t>Birçok insan, içgüdüsel bir şekilde sahip oldukları iş becerilerine dayalı bir iş kurmayı düşünür. Bunlar aşçılık, mühendislik veya kelime işlem hizmetleri olabilir.</a:t>
            </a:r>
          </a:p>
          <a:p>
            <a:r>
              <a:rPr lang="tr-TR" b="1" dirty="0"/>
              <a:t>İşte edinilen yeteneğe dayalı bir iş kurmak çoğu zaman mümkündür.</a:t>
            </a:r>
          </a:p>
          <a:p>
            <a:r>
              <a:rPr lang="tr-TR" b="1" dirty="0"/>
              <a:t>Başka birçok insanda da aynı yeteneklerin olması ve dolayısıyla çok güçlü bir rekabet olması muhtemeldir.</a:t>
            </a:r>
          </a:p>
          <a:p>
            <a:r>
              <a:rPr lang="tr-TR" b="1" dirty="0"/>
              <a:t>Buna karşı önlem almanın bir yolu, işe kendine has bir özellik vermektir. Örneğin yeteneğiniz aşçılıksa ihtisas gerektiren ve sizin yapabileceğiniz özel bir ürün arayınız.</a:t>
            </a:r>
          </a:p>
          <a:p>
            <a:endParaRPr lang="tr-TR" dirty="0"/>
          </a:p>
        </p:txBody>
      </p:sp>
    </p:spTree>
    <p:extLst>
      <p:ext uri="{BB962C8B-B14F-4D97-AF65-F5344CB8AC3E}">
        <p14:creationId xmlns:p14="http://schemas.microsoft.com/office/powerpoint/2010/main" val="380678650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21C5D24-B4F0-4939-9B02-9C44650C9365}"/>
              </a:ext>
            </a:extLst>
          </p:cNvPr>
          <p:cNvSpPr>
            <a:spLocks noGrp="1"/>
          </p:cNvSpPr>
          <p:nvPr>
            <p:ph type="title"/>
          </p:nvPr>
        </p:nvSpPr>
        <p:spPr>
          <a:xfrm>
            <a:off x="838200" y="1"/>
            <a:ext cx="10515600" cy="556590"/>
          </a:xfrm>
        </p:spPr>
        <p:txBody>
          <a:bodyPr>
            <a:normAutofit fontScale="90000"/>
          </a:bodyPr>
          <a:lstStyle/>
          <a:p>
            <a:br>
              <a:rPr lang="tr-TR" dirty="0"/>
            </a:br>
            <a:r>
              <a:rPr lang="tr-TR" dirty="0"/>
              <a:t>         </a:t>
            </a:r>
            <a:r>
              <a:rPr lang="tr-TR" b="1" dirty="0">
                <a:solidFill>
                  <a:srgbClr val="FF0000"/>
                </a:solidFill>
              </a:rPr>
              <a:t>Taklit</a:t>
            </a:r>
            <a:br>
              <a:rPr lang="tr-TR" dirty="0"/>
            </a:br>
            <a:endParaRPr lang="tr-TR" dirty="0"/>
          </a:p>
        </p:txBody>
      </p:sp>
      <p:sp>
        <p:nvSpPr>
          <p:cNvPr id="3" name="İçerik Yer Tutucusu 2">
            <a:extLst>
              <a:ext uri="{FF2B5EF4-FFF2-40B4-BE49-F238E27FC236}">
                <a16:creationId xmlns:a16="http://schemas.microsoft.com/office/drawing/2014/main" id="{99E30685-D5BA-4800-BC3C-0E41239D2F4E}"/>
              </a:ext>
            </a:extLst>
          </p:cNvPr>
          <p:cNvSpPr>
            <a:spLocks noGrp="1"/>
          </p:cNvSpPr>
          <p:nvPr>
            <p:ph idx="1"/>
          </p:nvPr>
        </p:nvSpPr>
        <p:spPr>
          <a:xfrm>
            <a:off x="662609" y="795130"/>
            <a:ext cx="10691191" cy="5777948"/>
          </a:xfrm>
        </p:spPr>
        <p:txBody>
          <a:bodyPr>
            <a:normAutofit/>
          </a:bodyPr>
          <a:lstStyle/>
          <a:p>
            <a:r>
              <a:rPr lang="tr-TR" sz="3200" b="1" dirty="0"/>
              <a:t>Yapılan bir girişimin başarılı olduğunu görerek aynı yerde, aynı tipte, benzer hizmetler veren bir şirket kurmak, Türkiye’de eskiden bu yana çok yaygın bir anlayıştır.</a:t>
            </a:r>
          </a:p>
          <a:p>
            <a:r>
              <a:rPr lang="tr-TR" sz="3200" b="1" dirty="0"/>
              <a:t>Oysa her işletme kendi içinde bir dinamiğe sahiptir. Bir başkasının yaptığının aynısını yaparak bir adım öne geçmek mümkün olmamaktadır. Bunun için yapılan işe ve hizmete mutlaka yenilik getirmeli, bir iş fikri hayata geçirirken yenilikçi tarafı mutlaka ön plana</a:t>
            </a:r>
          </a:p>
          <a:p>
            <a:pPr marL="0" indent="0">
              <a:buNone/>
            </a:pPr>
            <a:r>
              <a:rPr lang="tr-TR" sz="3200" b="1" dirty="0"/>
              <a:t>    çıkarılmalıdır.</a:t>
            </a:r>
          </a:p>
          <a:p>
            <a:endParaRPr lang="tr-TR" dirty="0"/>
          </a:p>
        </p:txBody>
      </p:sp>
    </p:spTree>
    <p:extLst>
      <p:ext uri="{BB962C8B-B14F-4D97-AF65-F5344CB8AC3E}">
        <p14:creationId xmlns:p14="http://schemas.microsoft.com/office/powerpoint/2010/main" val="14913865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56C66483-A24B-4FD9-9470-621C997F7CAD}"/>
              </a:ext>
            </a:extLst>
          </p:cNvPr>
          <p:cNvSpPr>
            <a:spLocks noGrp="1"/>
          </p:cNvSpPr>
          <p:nvPr>
            <p:ph idx="1"/>
          </p:nvPr>
        </p:nvSpPr>
        <p:spPr>
          <a:xfrm>
            <a:off x="689113" y="662609"/>
            <a:ext cx="10664687" cy="5976730"/>
          </a:xfrm>
        </p:spPr>
        <p:txBody>
          <a:bodyPr/>
          <a:lstStyle/>
          <a:p>
            <a:r>
              <a:rPr lang="tr-TR" sz="3200" b="1" dirty="0">
                <a:solidFill>
                  <a:srgbClr val="FF0000"/>
                </a:solidFill>
              </a:rPr>
              <a:t>Yöntemlerden bazıları şunlardır:</a:t>
            </a:r>
          </a:p>
          <a:p>
            <a:r>
              <a:rPr lang="tr-TR" b="1" dirty="0"/>
              <a:t>Beyin fırtınası</a:t>
            </a:r>
          </a:p>
          <a:p>
            <a:r>
              <a:rPr lang="tr-TR" b="1" dirty="0"/>
              <a:t>Ters beyin fırtınası</a:t>
            </a:r>
          </a:p>
          <a:p>
            <a:r>
              <a:rPr lang="tr-TR" b="1" dirty="0"/>
              <a:t>Zihin haritası</a:t>
            </a:r>
          </a:p>
          <a:p>
            <a:r>
              <a:rPr lang="tr-TR" b="1" dirty="0"/>
              <a:t>Akıcılık egzersizi</a:t>
            </a:r>
          </a:p>
          <a:p>
            <a:r>
              <a:rPr lang="tr-TR" b="1" dirty="0"/>
              <a:t>Beyin Fırtınası</a:t>
            </a:r>
          </a:p>
          <a:p>
            <a:endParaRPr lang="tr-TR" dirty="0"/>
          </a:p>
        </p:txBody>
      </p:sp>
    </p:spTree>
    <p:extLst>
      <p:ext uri="{BB962C8B-B14F-4D97-AF65-F5344CB8AC3E}">
        <p14:creationId xmlns:p14="http://schemas.microsoft.com/office/powerpoint/2010/main" val="365776869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8F4FD46F-BA4B-4ADC-83A6-B56C625305AF}"/>
              </a:ext>
            </a:extLst>
          </p:cNvPr>
          <p:cNvSpPr>
            <a:spLocks noGrp="1"/>
          </p:cNvSpPr>
          <p:nvPr>
            <p:ph type="title"/>
          </p:nvPr>
        </p:nvSpPr>
        <p:spPr>
          <a:xfrm>
            <a:off x="838200" y="1"/>
            <a:ext cx="10515600" cy="681036"/>
          </a:xfrm>
        </p:spPr>
        <p:txBody>
          <a:bodyPr>
            <a:normAutofit fontScale="90000"/>
          </a:bodyPr>
          <a:lstStyle/>
          <a:p>
            <a:br>
              <a:rPr lang="tr-TR" dirty="0"/>
            </a:br>
            <a:r>
              <a:rPr lang="tr-TR" dirty="0"/>
              <a:t> </a:t>
            </a:r>
            <a:r>
              <a:rPr lang="tr-TR" b="1" dirty="0">
                <a:solidFill>
                  <a:srgbClr val="FF0000"/>
                </a:solidFill>
              </a:rPr>
              <a:t>Kurulu Bir İşletmeyi Satın Almak</a:t>
            </a:r>
            <a:br>
              <a:rPr lang="tr-TR" dirty="0"/>
            </a:br>
            <a:endParaRPr lang="tr-TR" dirty="0"/>
          </a:p>
        </p:txBody>
      </p:sp>
      <p:sp>
        <p:nvSpPr>
          <p:cNvPr id="3" name="İçerik Yer Tutucusu 2">
            <a:extLst>
              <a:ext uri="{FF2B5EF4-FFF2-40B4-BE49-F238E27FC236}">
                <a16:creationId xmlns:a16="http://schemas.microsoft.com/office/drawing/2014/main" id="{305C23C2-C3CF-42EE-ABC5-02320071632D}"/>
              </a:ext>
            </a:extLst>
          </p:cNvPr>
          <p:cNvSpPr>
            <a:spLocks noGrp="1"/>
          </p:cNvSpPr>
          <p:nvPr>
            <p:ph idx="1"/>
          </p:nvPr>
        </p:nvSpPr>
        <p:spPr>
          <a:xfrm>
            <a:off x="636105" y="834886"/>
            <a:ext cx="10717696" cy="5857461"/>
          </a:xfrm>
        </p:spPr>
        <p:txBody>
          <a:bodyPr>
            <a:normAutofit/>
          </a:bodyPr>
          <a:lstStyle/>
          <a:p>
            <a:r>
              <a:rPr lang="tr-TR" b="1" dirty="0"/>
              <a:t>Zaman zaman girişimciler kendi işlerini en baştan kurmak yerine daha hızlı sonuca ulaşabilecekleri olasılıkları değerlendirebilir. Bu noktada yönelebilecekleri seçeneklerin başında mevcut bir işletmenin satın alınması gelmektedir. </a:t>
            </a:r>
          </a:p>
          <a:p>
            <a:r>
              <a:rPr lang="tr-TR" b="1" dirty="0"/>
              <a:t>ABD’de tipik olarak yılda 500.000 işletme alınıp satılmaktadır. Satın alma kararının en sağlıklı şekilde verilmesi son derece önemli bir konudur. </a:t>
            </a:r>
          </a:p>
          <a:p>
            <a:r>
              <a:rPr lang="tr-TR" b="1" dirty="0"/>
              <a:t>Doğru ve tam yapılan bir analiz, satın alınması düşünülen işletmenin</a:t>
            </a:r>
          </a:p>
          <a:p>
            <a:pPr marL="0" indent="0">
              <a:buNone/>
            </a:pPr>
            <a:r>
              <a:rPr lang="tr-TR" b="1" dirty="0"/>
              <a:t>   bütün artı ve eksi yönlerini ortaya koyacaktır.</a:t>
            </a:r>
          </a:p>
          <a:p>
            <a:endParaRPr lang="tr-TR" dirty="0"/>
          </a:p>
        </p:txBody>
      </p:sp>
    </p:spTree>
    <p:extLst>
      <p:ext uri="{BB962C8B-B14F-4D97-AF65-F5344CB8AC3E}">
        <p14:creationId xmlns:p14="http://schemas.microsoft.com/office/powerpoint/2010/main" val="1366230919"/>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83</TotalTime>
  <Words>1021</Words>
  <Application>Microsoft Office PowerPoint</Application>
  <PresentationFormat>Geniş ekran</PresentationFormat>
  <Paragraphs>106</Paragraphs>
  <Slides>14</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14</vt:i4>
      </vt:variant>
    </vt:vector>
  </HeadingPairs>
  <TitlesOfParts>
    <vt:vector size="18" baseType="lpstr">
      <vt:lpstr>Arial</vt:lpstr>
      <vt:lpstr>Calibri</vt:lpstr>
      <vt:lpstr>Calibri Light</vt:lpstr>
      <vt:lpstr>Office Teması</vt:lpstr>
      <vt:lpstr>İşletme Kurma Süreci, Mevcut Bir İşletmeyi Satın Alma</vt:lpstr>
      <vt:lpstr>    İş Fikri Üretmek İçin Kaynaklar </vt:lpstr>
      <vt:lpstr> İş Fikirleri Oluşturma Yöntemleri </vt:lpstr>
      <vt:lpstr>PowerPoint Sunusu</vt:lpstr>
      <vt:lpstr>PowerPoint Sunusu</vt:lpstr>
      <vt:lpstr> Yetenekleri Kullanmak </vt:lpstr>
      <vt:lpstr>          Taklit </vt:lpstr>
      <vt:lpstr>PowerPoint Sunusu</vt:lpstr>
      <vt:lpstr>  Kurulu Bir İşletmeyi Satın Almak </vt:lpstr>
      <vt:lpstr> Mevcut İşletmenin Satın Alınmasının Üstünlükleri </vt:lpstr>
      <vt:lpstr>PowerPoint Sunusu</vt:lpstr>
      <vt:lpstr> Çalışan Ekipmanlar ve Bilinen Üretim Kapasitesi </vt:lpstr>
      <vt:lpstr>Önceki Sahip ya da Sahiplerin Tecrübeleri</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İşletme Kurma Süreci, Mevcut Bir İşletmeyi Satın Alma</dc:title>
  <dc:creator>selami özal</dc:creator>
  <cp:lastModifiedBy>selami özal</cp:lastModifiedBy>
  <cp:revision>7</cp:revision>
  <dcterms:created xsi:type="dcterms:W3CDTF">2020-03-20T08:06:40Z</dcterms:created>
  <dcterms:modified xsi:type="dcterms:W3CDTF">2020-04-01T13:14:54Z</dcterms:modified>
</cp:coreProperties>
</file>