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6"/>
  </p:notesMasterIdLst>
  <p:sldIdLst>
    <p:sldId id="256" r:id="rId2"/>
    <p:sldId id="400" r:id="rId3"/>
    <p:sldId id="330" r:id="rId4"/>
    <p:sldId id="334" r:id="rId5"/>
    <p:sldId id="328" r:id="rId6"/>
    <p:sldId id="339" r:id="rId7"/>
    <p:sldId id="332" r:id="rId8"/>
    <p:sldId id="333" r:id="rId9"/>
    <p:sldId id="335" r:id="rId10"/>
    <p:sldId id="351" r:id="rId11"/>
    <p:sldId id="366" r:id="rId12"/>
    <p:sldId id="352" r:id="rId13"/>
    <p:sldId id="401" r:id="rId14"/>
    <p:sldId id="402" r:id="rId15"/>
    <p:sldId id="405" r:id="rId16"/>
    <p:sldId id="383" r:id="rId17"/>
    <p:sldId id="384" r:id="rId18"/>
    <p:sldId id="385" r:id="rId19"/>
    <p:sldId id="386" r:id="rId20"/>
    <p:sldId id="358" r:id="rId21"/>
    <p:sldId id="389" r:id="rId22"/>
    <p:sldId id="390" r:id="rId23"/>
    <p:sldId id="387" r:id="rId24"/>
    <p:sldId id="391" r:id="rId25"/>
    <p:sldId id="388" r:id="rId26"/>
    <p:sldId id="392" r:id="rId27"/>
    <p:sldId id="394" r:id="rId28"/>
    <p:sldId id="404" r:id="rId29"/>
    <p:sldId id="395" r:id="rId30"/>
    <p:sldId id="396" r:id="rId31"/>
    <p:sldId id="397" r:id="rId32"/>
    <p:sldId id="276" r:id="rId33"/>
    <p:sldId id="338" r:id="rId34"/>
    <p:sldId id="277"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0260"/>
    <a:srgbClr val="D0005E"/>
    <a:srgbClr val="018ACF"/>
    <a:srgbClr val="D68B1C"/>
    <a:srgbClr val="D09622"/>
    <a:srgbClr val="CC99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87" autoAdjust="0"/>
    <p:restoredTop sz="84422" autoAdjust="0"/>
  </p:normalViewPr>
  <p:slideViewPr>
    <p:cSldViewPr>
      <p:cViewPr varScale="1">
        <p:scale>
          <a:sx n="62" d="100"/>
          <a:sy n="62" d="100"/>
        </p:scale>
        <p:origin x="-1362" y="-90"/>
      </p:cViewPr>
      <p:guideLst>
        <p:guide orient="horz" pos="2160"/>
        <p:guide pos="2880"/>
      </p:guideLst>
    </p:cSldViewPr>
  </p:slideViewPr>
  <p:outlineViewPr>
    <p:cViewPr>
      <p:scale>
        <a:sx n="33" d="100"/>
        <a:sy n="33" d="100"/>
      </p:scale>
      <p:origin x="0" y="1176"/>
    </p:cViewPr>
  </p:outlineViewPr>
  <p:notesTextViewPr>
    <p:cViewPr>
      <p:scale>
        <a:sx n="1" d="1"/>
        <a:sy n="1" d="1"/>
      </p:scale>
      <p:origin x="0" y="0"/>
    </p:cViewPr>
  </p:notesTextViewPr>
  <p:gridSpacing cx="156370338" cy="1563703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31C738-AA6F-4C93-A44F-91B2AFE75D3C}" type="doc">
      <dgm:prSet loTypeId="urn:microsoft.com/office/officeart/2005/8/layout/process4" loCatId="process" qsTypeId="urn:microsoft.com/office/officeart/2005/8/quickstyle/simple4" qsCatId="simple" csTypeId="urn:microsoft.com/office/officeart/2005/8/colors/colorful5" csCatId="colorful" phldr="1"/>
      <dgm:spPr/>
      <dgm:t>
        <a:bodyPr/>
        <a:lstStyle/>
        <a:p>
          <a:endParaRPr lang="en-US"/>
        </a:p>
      </dgm:t>
    </dgm:pt>
    <dgm:pt modelId="{E9E2BB25-0ED7-4B3E-9401-89CCD8158DCF}">
      <dgm:prSet/>
      <dgm:spPr/>
      <dgm:t>
        <a:bodyPr/>
        <a:lstStyle/>
        <a:p>
          <a:r>
            <a:rPr lang="en-US" b="1" dirty="0">
              <a:solidFill>
                <a:schemeClr val="bg1"/>
              </a:solidFill>
              <a:latin typeface="Garamond" charset="0"/>
            </a:rPr>
            <a:t> Sperm </a:t>
          </a:r>
          <a:r>
            <a:rPr lang="en-US" b="1" dirty="0" err="1">
              <a:solidFill>
                <a:schemeClr val="bg1"/>
              </a:solidFill>
              <a:latin typeface="Garamond" charset="0"/>
            </a:rPr>
            <a:t>ve</a:t>
          </a:r>
          <a:r>
            <a:rPr lang="en-US" b="1" dirty="0">
              <a:solidFill>
                <a:schemeClr val="bg1"/>
              </a:solidFill>
              <a:latin typeface="Garamond" charset="0"/>
            </a:rPr>
            <a:t> </a:t>
          </a:r>
          <a:r>
            <a:rPr lang="en-US" b="1" dirty="0" err="1">
              <a:solidFill>
                <a:schemeClr val="bg1"/>
              </a:solidFill>
              <a:latin typeface="Garamond" charset="0"/>
            </a:rPr>
            <a:t>yumurtanın</a:t>
          </a:r>
          <a:r>
            <a:rPr lang="en-US" b="1" dirty="0">
              <a:solidFill>
                <a:schemeClr val="bg1"/>
              </a:solidFill>
              <a:latin typeface="Garamond" charset="0"/>
            </a:rPr>
            <a:t> </a:t>
          </a:r>
          <a:r>
            <a:rPr lang="en-US" b="1" dirty="0" err="1">
              <a:solidFill>
                <a:schemeClr val="bg1"/>
              </a:solidFill>
              <a:latin typeface="Garamond" charset="0"/>
            </a:rPr>
            <a:t>karışımı</a:t>
          </a:r>
          <a:r>
            <a:rPr lang="en-US" b="1" dirty="0">
              <a:solidFill>
                <a:schemeClr val="bg1"/>
              </a:solidFill>
              <a:latin typeface="Garamond" charset="0"/>
            </a:rPr>
            <a:t>, </a:t>
          </a:r>
          <a:r>
            <a:rPr lang="en-US" b="1" dirty="0" err="1">
              <a:solidFill>
                <a:schemeClr val="bg1"/>
              </a:solidFill>
              <a:latin typeface="Garamond" charset="0"/>
            </a:rPr>
            <a:t>iki</a:t>
          </a:r>
          <a:r>
            <a:rPr lang="en-US" b="1" dirty="0">
              <a:solidFill>
                <a:schemeClr val="bg1"/>
              </a:solidFill>
              <a:latin typeface="Garamond" charset="0"/>
            </a:rPr>
            <a:t> </a:t>
          </a:r>
          <a:r>
            <a:rPr lang="en-US" b="1" dirty="0" err="1">
              <a:solidFill>
                <a:schemeClr val="bg1"/>
              </a:solidFill>
              <a:latin typeface="Garamond" charset="0"/>
            </a:rPr>
            <a:t>ebeveynin</a:t>
          </a:r>
          <a:r>
            <a:rPr lang="en-US" b="1" dirty="0">
              <a:solidFill>
                <a:schemeClr val="bg1"/>
              </a:solidFill>
              <a:latin typeface="Garamond" charset="0"/>
            </a:rPr>
            <a:t> </a:t>
          </a:r>
          <a:r>
            <a:rPr lang="en-US" b="1" dirty="0" err="1">
              <a:solidFill>
                <a:schemeClr val="bg1"/>
              </a:solidFill>
              <a:latin typeface="Garamond" charset="0"/>
            </a:rPr>
            <a:t>özelliklerinin</a:t>
          </a:r>
          <a:r>
            <a:rPr lang="en-US" b="1" dirty="0">
              <a:solidFill>
                <a:schemeClr val="bg1"/>
              </a:solidFill>
              <a:latin typeface="Garamond" charset="0"/>
            </a:rPr>
            <a:t> </a:t>
          </a:r>
          <a:r>
            <a:rPr lang="en-US" b="1" dirty="0" err="1">
              <a:solidFill>
                <a:schemeClr val="bg1"/>
              </a:solidFill>
              <a:latin typeface="Garamond" charset="0"/>
            </a:rPr>
            <a:t>bir</a:t>
          </a:r>
          <a:r>
            <a:rPr lang="en-US" b="1" dirty="0">
              <a:solidFill>
                <a:schemeClr val="bg1"/>
              </a:solidFill>
              <a:latin typeface="Garamond" charset="0"/>
            </a:rPr>
            <a:t> "</a:t>
          </a:r>
          <a:r>
            <a:rPr lang="en-US" b="1" dirty="0" err="1">
              <a:solidFill>
                <a:schemeClr val="bg1"/>
              </a:solidFill>
              <a:latin typeface="Garamond" charset="0"/>
            </a:rPr>
            <a:t>karışımı</a:t>
          </a:r>
          <a:r>
            <a:rPr lang="en-US" b="1" dirty="0">
              <a:solidFill>
                <a:schemeClr val="bg1"/>
              </a:solidFill>
              <a:latin typeface="Garamond" charset="0"/>
            </a:rPr>
            <a:t>" </a:t>
          </a:r>
          <a:r>
            <a:rPr lang="en-US" b="1" dirty="0" err="1">
              <a:solidFill>
                <a:schemeClr val="bg1"/>
              </a:solidFill>
              <a:latin typeface="Garamond" charset="0"/>
            </a:rPr>
            <a:t>olan</a:t>
          </a:r>
          <a:r>
            <a:rPr lang="en-US" b="1" dirty="0">
              <a:solidFill>
                <a:schemeClr val="bg1"/>
              </a:solidFill>
              <a:latin typeface="Garamond" charset="0"/>
            </a:rPr>
            <a:t> </a:t>
          </a:r>
          <a:r>
            <a:rPr lang="en-US" b="1" dirty="0" err="1">
              <a:solidFill>
                <a:schemeClr val="bg1"/>
              </a:solidFill>
              <a:latin typeface="Garamond" charset="0"/>
            </a:rPr>
            <a:t>nesillerle</a:t>
          </a:r>
          <a:r>
            <a:rPr lang="en-US" b="1" dirty="0">
              <a:solidFill>
                <a:schemeClr val="bg1"/>
              </a:solidFill>
              <a:latin typeface="Garamond" charset="0"/>
            </a:rPr>
            <a:t> </a:t>
          </a:r>
          <a:r>
            <a:rPr lang="en-US" b="1" dirty="0" err="1">
              <a:solidFill>
                <a:schemeClr val="bg1"/>
              </a:solidFill>
              <a:latin typeface="Garamond" charset="0"/>
            </a:rPr>
            <a:t>sonuçlandı</a:t>
          </a:r>
          <a:r>
            <a:rPr lang="en-US" b="1" dirty="0">
              <a:solidFill>
                <a:schemeClr val="bg1"/>
              </a:solidFill>
              <a:latin typeface="Garamond" charset="0"/>
            </a:rPr>
            <a:t>.</a:t>
          </a:r>
          <a:endParaRPr lang="en-US" b="1" dirty="0">
            <a:solidFill>
              <a:schemeClr val="bg1"/>
            </a:solidFill>
          </a:endParaRPr>
        </a:p>
      </dgm:t>
    </dgm:pt>
    <dgm:pt modelId="{3C50836A-EB3A-4EDF-860B-B9E750849D17}" type="parTrans" cxnId="{23AE6B2E-3567-4ECA-B5B7-4A27E695D5A6}">
      <dgm:prSet/>
      <dgm:spPr/>
      <dgm:t>
        <a:bodyPr/>
        <a:lstStyle/>
        <a:p>
          <a:endParaRPr lang="en-US"/>
        </a:p>
      </dgm:t>
    </dgm:pt>
    <dgm:pt modelId="{ACBAFCE9-623C-4777-8B61-A09D9C0936A9}" type="sibTrans" cxnId="{23AE6B2E-3567-4ECA-B5B7-4A27E695D5A6}">
      <dgm:prSet/>
      <dgm:spPr/>
      <dgm:t>
        <a:bodyPr/>
        <a:lstStyle/>
        <a:p>
          <a:endParaRPr lang="en-US"/>
        </a:p>
      </dgm:t>
    </dgm:pt>
    <dgm:pt modelId="{9405397E-71F4-4BA2-BED8-8FF19EAECB8C}">
      <dgm:prSet/>
      <dgm:spPr/>
      <dgm:t>
        <a:bodyPr/>
        <a:lstStyle/>
        <a:p>
          <a:r>
            <a:rPr lang="en-US" b="1" dirty="0" err="1">
              <a:solidFill>
                <a:schemeClr val="bg1"/>
              </a:solidFill>
            </a:rPr>
            <a:t>Kırmızı</a:t>
          </a:r>
          <a:r>
            <a:rPr lang="en-US" b="1" dirty="0">
              <a:solidFill>
                <a:schemeClr val="bg1"/>
              </a:solidFill>
            </a:rPr>
            <a:t> </a:t>
          </a:r>
          <a:r>
            <a:rPr lang="en-US" b="1" dirty="0" err="1">
              <a:solidFill>
                <a:schemeClr val="bg1"/>
              </a:solidFill>
            </a:rPr>
            <a:t>çiçek</a:t>
          </a:r>
          <a:r>
            <a:rPr lang="en-US" b="1" dirty="0">
              <a:solidFill>
                <a:schemeClr val="bg1"/>
              </a:solidFill>
            </a:rPr>
            <a:t> § </a:t>
          </a:r>
          <a:r>
            <a:rPr lang="en-US" b="1" dirty="0" err="1">
              <a:solidFill>
                <a:schemeClr val="bg1"/>
              </a:solidFill>
            </a:rPr>
            <a:t>beyaz</a:t>
          </a:r>
          <a:r>
            <a:rPr lang="en-US" b="1" dirty="0">
              <a:solidFill>
                <a:schemeClr val="bg1"/>
              </a:solidFill>
            </a:rPr>
            <a:t> </a:t>
          </a:r>
          <a:r>
            <a:rPr lang="en-US" b="1" dirty="0" err="1">
              <a:solidFill>
                <a:schemeClr val="bg1"/>
              </a:solidFill>
            </a:rPr>
            <a:t>çiçek</a:t>
          </a:r>
          <a:r>
            <a:rPr lang="en-US" b="1" dirty="0">
              <a:solidFill>
                <a:schemeClr val="bg1"/>
              </a:solidFill>
            </a:rPr>
            <a:t>
</a:t>
          </a:r>
          <a:r>
            <a:rPr lang="en-US" b="1" dirty="0" err="1">
              <a:solidFill>
                <a:schemeClr val="bg1"/>
              </a:solidFill>
            </a:rPr>
            <a:t>Pembe</a:t>
          </a:r>
          <a:r>
            <a:rPr lang="en-US" b="1" dirty="0">
              <a:solidFill>
                <a:schemeClr val="bg1"/>
              </a:solidFill>
            </a:rPr>
            <a:t> </a:t>
          </a:r>
          <a:r>
            <a:rPr lang="en-US" b="1" dirty="0" err="1">
              <a:solidFill>
                <a:schemeClr val="bg1"/>
              </a:solidFill>
            </a:rPr>
            <a:t>çiçek</a:t>
          </a:r>
          <a:endParaRPr lang="en-US" b="1" dirty="0">
            <a:solidFill>
              <a:schemeClr val="bg1"/>
            </a:solidFill>
          </a:endParaRPr>
        </a:p>
      </dgm:t>
    </dgm:pt>
    <dgm:pt modelId="{5125B89A-44E2-45B5-88E4-C47B0189A047}" type="parTrans" cxnId="{4B28968E-42A8-4D21-ACC1-3AB3283C890F}">
      <dgm:prSet/>
      <dgm:spPr/>
      <dgm:t>
        <a:bodyPr/>
        <a:lstStyle/>
        <a:p>
          <a:endParaRPr lang="en-US"/>
        </a:p>
      </dgm:t>
    </dgm:pt>
    <dgm:pt modelId="{BEE5684F-DA10-44A6-BC1F-0A68F7130E67}" type="sibTrans" cxnId="{4B28968E-42A8-4D21-ACC1-3AB3283C890F}">
      <dgm:prSet/>
      <dgm:spPr/>
      <dgm:t>
        <a:bodyPr/>
        <a:lstStyle/>
        <a:p>
          <a:endParaRPr lang="en-US"/>
        </a:p>
      </dgm:t>
    </dgm:pt>
    <dgm:pt modelId="{0267B03A-6E67-5648-8E64-B8CA694FA7EA}" type="pres">
      <dgm:prSet presAssocID="{F631C738-AA6F-4C93-A44F-91B2AFE75D3C}" presName="Name0" presStyleCnt="0">
        <dgm:presLayoutVars>
          <dgm:dir/>
          <dgm:animLvl val="lvl"/>
          <dgm:resizeHandles val="exact"/>
        </dgm:presLayoutVars>
      </dgm:prSet>
      <dgm:spPr/>
      <dgm:t>
        <a:bodyPr/>
        <a:lstStyle/>
        <a:p>
          <a:endParaRPr lang="tr-TR"/>
        </a:p>
      </dgm:t>
    </dgm:pt>
    <dgm:pt modelId="{6C1F4E99-2D1E-5344-A974-9487194F5DE4}" type="pres">
      <dgm:prSet presAssocID="{9405397E-71F4-4BA2-BED8-8FF19EAECB8C}" presName="boxAndChildren" presStyleCnt="0"/>
      <dgm:spPr/>
    </dgm:pt>
    <dgm:pt modelId="{91B64BA8-78AE-BB46-9678-FB2883D2D310}" type="pres">
      <dgm:prSet presAssocID="{9405397E-71F4-4BA2-BED8-8FF19EAECB8C}" presName="parentTextBox" presStyleLbl="node1" presStyleIdx="0" presStyleCnt="2"/>
      <dgm:spPr/>
      <dgm:t>
        <a:bodyPr/>
        <a:lstStyle/>
        <a:p>
          <a:endParaRPr lang="tr-TR"/>
        </a:p>
      </dgm:t>
    </dgm:pt>
    <dgm:pt modelId="{F04004CC-39A2-CF4D-BE7B-58B1C01BF220}" type="pres">
      <dgm:prSet presAssocID="{ACBAFCE9-623C-4777-8B61-A09D9C0936A9}" presName="sp" presStyleCnt="0"/>
      <dgm:spPr/>
    </dgm:pt>
    <dgm:pt modelId="{1ADA4562-2B94-A64A-9530-9207FB91C860}" type="pres">
      <dgm:prSet presAssocID="{E9E2BB25-0ED7-4B3E-9401-89CCD8158DCF}" presName="arrowAndChildren" presStyleCnt="0"/>
      <dgm:spPr/>
    </dgm:pt>
    <dgm:pt modelId="{83CB48EC-61C2-CF42-871B-9B383BFB62F0}" type="pres">
      <dgm:prSet presAssocID="{E9E2BB25-0ED7-4B3E-9401-89CCD8158DCF}" presName="parentTextArrow" presStyleLbl="node1" presStyleIdx="1" presStyleCnt="2" custLinFactNeighborX="-4491" custLinFactNeighborY="613"/>
      <dgm:spPr/>
      <dgm:t>
        <a:bodyPr/>
        <a:lstStyle/>
        <a:p>
          <a:endParaRPr lang="tr-TR"/>
        </a:p>
      </dgm:t>
    </dgm:pt>
  </dgm:ptLst>
  <dgm:cxnLst>
    <dgm:cxn modelId="{C50068A6-E88D-A246-B7E9-F8D442C6FE4D}" type="presOf" srcId="{9405397E-71F4-4BA2-BED8-8FF19EAECB8C}" destId="{91B64BA8-78AE-BB46-9678-FB2883D2D310}" srcOrd="0" destOrd="0" presId="urn:microsoft.com/office/officeart/2005/8/layout/process4"/>
    <dgm:cxn modelId="{23AE6B2E-3567-4ECA-B5B7-4A27E695D5A6}" srcId="{F631C738-AA6F-4C93-A44F-91B2AFE75D3C}" destId="{E9E2BB25-0ED7-4B3E-9401-89CCD8158DCF}" srcOrd="0" destOrd="0" parTransId="{3C50836A-EB3A-4EDF-860B-B9E750849D17}" sibTransId="{ACBAFCE9-623C-4777-8B61-A09D9C0936A9}"/>
    <dgm:cxn modelId="{4B28968E-42A8-4D21-ACC1-3AB3283C890F}" srcId="{F631C738-AA6F-4C93-A44F-91B2AFE75D3C}" destId="{9405397E-71F4-4BA2-BED8-8FF19EAECB8C}" srcOrd="1" destOrd="0" parTransId="{5125B89A-44E2-45B5-88E4-C47B0189A047}" sibTransId="{BEE5684F-DA10-44A6-BC1F-0A68F7130E67}"/>
    <dgm:cxn modelId="{E9ECBD61-64E7-0143-81AF-98447790F75D}" type="presOf" srcId="{E9E2BB25-0ED7-4B3E-9401-89CCD8158DCF}" destId="{83CB48EC-61C2-CF42-871B-9B383BFB62F0}" srcOrd="0" destOrd="0" presId="urn:microsoft.com/office/officeart/2005/8/layout/process4"/>
    <dgm:cxn modelId="{AD935676-480E-964E-B48C-2F41C51878CA}" type="presOf" srcId="{F631C738-AA6F-4C93-A44F-91B2AFE75D3C}" destId="{0267B03A-6E67-5648-8E64-B8CA694FA7EA}" srcOrd="0" destOrd="0" presId="urn:microsoft.com/office/officeart/2005/8/layout/process4"/>
    <dgm:cxn modelId="{E613C850-FF4F-5344-82AE-980A0636E5C5}" type="presParOf" srcId="{0267B03A-6E67-5648-8E64-B8CA694FA7EA}" destId="{6C1F4E99-2D1E-5344-A974-9487194F5DE4}" srcOrd="0" destOrd="0" presId="urn:microsoft.com/office/officeart/2005/8/layout/process4"/>
    <dgm:cxn modelId="{DE6DF590-316C-A944-9164-C936A6EA4231}" type="presParOf" srcId="{6C1F4E99-2D1E-5344-A974-9487194F5DE4}" destId="{91B64BA8-78AE-BB46-9678-FB2883D2D310}" srcOrd="0" destOrd="0" presId="urn:microsoft.com/office/officeart/2005/8/layout/process4"/>
    <dgm:cxn modelId="{BD0D9598-6D88-4543-A791-EFF9174B498E}" type="presParOf" srcId="{0267B03A-6E67-5648-8E64-B8CA694FA7EA}" destId="{F04004CC-39A2-CF4D-BE7B-58B1C01BF220}" srcOrd="1" destOrd="0" presId="urn:microsoft.com/office/officeart/2005/8/layout/process4"/>
    <dgm:cxn modelId="{6B49EFB8-7D2B-B64D-8957-F72CEE67B524}" type="presParOf" srcId="{0267B03A-6E67-5648-8E64-B8CA694FA7EA}" destId="{1ADA4562-2B94-A64A-9530-9207FB91C860}" srcOrd="2" destOrd="0" presId="urn:microsoft.com/office/officeart/2005/8/layout/process4"/>
    <dgm:cxn modelId="{66986827-586F-DD4A-9F41-50233670C76B}" type="presParOf" srcId="{1ADA4562-2B94-A64A-9530-9207FB91C860}" destId="{83CB48EC-61C2-CF42-871B-9B383BFB62F0}"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B64BA8-78AE-BB46-9678-FB2883D2D310}">
      <dsp:nvSpPr>
        <dsp:cNvPr id="0" name=""/>
        <dsp:cNvSpPr/>
      </dsp:nvSpPr>
      <dsp:spPr>
        <a:xfrm>
          <a:off x="0" y="2219410"/>
          <a:ext cx="4300619" cy="1456173"/>
        </a:xfrm>
        <a:prstGeom prst="rect">
          <a:avLst/>
        </a:prstGeom>
        <a:blipFill rotWithShape="0">
          <a:blip xmlns:r="http://schemas.openxmlformats.org/officeDocument/2006/relationships" r:embed="rId1">
            <a:duotone>
              <a:schemeClr val="accent5">
                <a:hueOff val="0"/>
                <a:satOff val="0"/>
                <a:lumOff val="0"/>
                <a:alphaOff val="0"/>
                <a:tint val="98000"/>
                <a:lumMod val="102000"/>
              </a:schemeClr>
              <a:schemeClr val="accent5">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err="1">
              <a:solidFill>
                <a:schemeClr val="bg1"/>
              </a:solidFill>
            </a:rPr>
            <a:t>Kırmızı</a:t>
          </a:r>
          <a:r>
            <a:rPr lang="en-US" sz="2100" b="1" kern="1200" dirty="0">
              <a:solidFill>
                <a:schemeClr val="bg1"/>
              </a:solidFill>
            </a:rPr>
            <a:t> </a:t>
          </a:r>
          <a:r>
            <a:rPr lang="en-US" sz="2100" b="1" kern="1200" dirty="0" err="1">
              <a:solidFill>
                <a:schemeClr val="bg1"/>
              </a:solidFill>
            </a:rPr>
            <a:t>çiçek</a:t>
          </a:r>
          <a:r>
            <a:rPr lang="en-US" sz="2100" b="1" kern="1200" dirty="0">
              <a:solidFill>
                <a:schemeClr val="bg1"/>
              </a:solidFill>
            </a:rPr>
            <a:t> § </a:t>
          </a:r>
          <a:r>
            <a:rPr lang="en-US" sz="2100" b="1" kern="1200" dirty="0" err="1">
              <a:solidFill>
                <a:schemeClr val="bg1"/>
              </a:solidFill>
            </a:rPr>
            <a:t>beyaz</a:t>
          </a:r>
          <a:r>
            <a:rPr lang="en-US" sz="2100" b="1" kern="1200" dirty="0">
              <a:solidFill>
                <a:schemeClr val="bg1"/>
              </a:solidFill>
            </a:rPr>
            <a:t> </a:t>
          </a:r>
          <a:r>
            <a:rPr lang="en-US" sz="2100" b="1" kern="1200" dirty="0" err="1">
              <a:solidFill>
                <a:schemeClr val="bg1"/>
              </a:solidFill>
            </a:rPr>
            <a:t>çiçek</a:t>
          </a:r>
          <a:r>
            <a:rPr lang="en-US" sz="2100" b="1" kern="1200" dirty="0">
              <a:solidFill>
                <a:schemeClr val="bg1"/>
              </a:solidFill>
            </a:rPr>
            <a:t>
</a:t>
          </a:r>
          <a:r>
            <a:rPr lang="en-US" sz="2100" b="1" kern="1200" dirty="0" err="1">
              <a:solidFill>
                <a:schemeClr val="bg1"/>
              </a:solidFill>
            </a:rPr>
            <a:t>Pembe</a:t>
          </a:r>
          <a:r>
            <a:rPr lang="en-US" sz="2100" b="1" kern="1200" dirty="0">
              <a:solidFill>
                <a:schemeClr val="bg1"/>
              </a:solidFill>
            </a:rPr>
            <a:t> </a:t>
          </a:r>
          <a:r>
            <a:rPr lang="en-US" sz="2100" b="1" kern="1200" dirty="0" err="1">
              <a:solidFill>
                <a:schemeClr val="bg1"/>
              </a:solidFill>
            </a:rPr>
            <a:t>çiçek</a:t>
          </a:r>
          <a:endParaRPr lang="en-US" sz="2100" b="1" kern="1200" dirty="0">
            <a:solidFill>
              <a:schemeClr val="bg1"/>
            </a:solidFill>
          </a:endParaRPr>
        </a:p>
      </dsp:txBody>
      <dsp:txXfrm>
        <a:off x="0" y="2219410"/>
        <a:ext cx="4300619" cy="1456173"/>
      </dsp:txXfrm>
    </dsp:sp>
    <dsp:sp modelId="{83CB48EC-61C2-CF42-871B-9B383BFB62F0}">
      <dsp:nvSpPr>
        <dsp:cNvPr id="0" name=""/>
        <dsp:cNvSpPr/>
      </dsp:nvSpPr>
      <dsp:spPr>
        <a:xfrm rot="10800000">
          <a:off x="0" y="15386"/>
          <a:ext cx="4300619" cy="2239595"/>
        </a:xfrm>
        <a:prstGeom prst="upArrowCallout">
          <a:avLst/>
        </a:prstGeom>
        <a:blipFill rotWithShape="0">
          <a:blip xmlns:r="http://schemas.openxmlformats.org/officeDocument/2006/relationships" r:embed="rId1">
            <a:duotone>
              <a:schemeClr val="accent5">
                <a:hueOff val="-1573990"/>
                <a:satOff val="12692"/>
                <a:lumOff val="1176"/>
                <a:alphaOff val="0"/>
                <a:tint val="98000"/>
                <a:lumMod val="102000"/>
              </a:schemeClr>
              <a:schemeClr val="accent5">
                <a:hueOff val="-1573990"/>
                <a:satOff val="12692"/>
                <a:lumOff val="1176"/>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solidFill>
                <a:schemeClr val="bg1"/>
              </a:solidFill>
              <a:latin typeface="Garamond" charset="0"/>
            </a:rPr>
            <a:t> Sperm </a:t>
          </a:r>
          <a:r>
            <a:rPr lang="en-US" sz="2100" b="1" kern="1200" dirty="0" err="1">
              <a:solidFill>
                <a:schemeClr val="bg1"/>
              </a:solidFill>
              <a:latin typeface="Garamond" charset="0"/>
            </a:rPr>
            <a:t>ve</a:t>
          </a:r>
          <a:r>
            <a:rPr lang="en-US" sz="2100" b="1" kern="1200" dirty="0">
              <a:solidFill>
                <a:schemeClr val="bg1"/>
              </a:solidFill>
              <a:latin typeface="Garamond" charset="0"/>
            </a:rPr>
            <a:t> </a:t>
          </a:r>
          <a:r>
            <a:rPr lang="en-US" sz="2100" b="1" kern="1200" dirty="0" err="1">
              <a:solidFill>
                <a:schemeClr val="bg1"/>
              </a:solidFill>
              <a:latin typeface="Garamond" charset="0"/>
            </a:rPr>
            <a:t>yumurtanın</a:t>
          </a:r>
          <a:r>
            <a:rPr lang="en-US" sz="2100" b="1" kern="1200" dirty="0">
              <a:solidFill>
                <a:schemeClr val="bg1"/>
              </a:solidFill>
              <a:latin typeface="Garamond" charset="0"/>
            </a:rPr>
            <a:t> </a:t>
          </a:r>
          <a:r>
            <a:rPr lang="en-US" sz="2100" b="1" kern="1200" dirty="0" err="1">
              <a:solidFill>
                <a:schemeClr val="bg1"/>
              </a:solidFill>
              <a:latin typeface="Garamond" charset="0"/>
            </a:rPr>
            <a:t>karışımı</a:t>
          </a:r>
          <a:r>
            <a:rPr lang="en-US" sz="2100" b="1" kern="1200" dirty="0">
              <a:solidFill>
                <a:schemeClr val="bg1"/>
              </a:solidFill>
              <a:latin typeface="Garamond" charset="0"/>
            </a:rPr>
            <a:t>, </a:t>
          </a:r>
          <a:r>
            <a:rPr lang="en-US" sz="2100" b="1" kern="1200" dirty="0" err="1">
              <a:solidFill>
                <a:schemeClr val="bg1"/>
              </a:solidFill>
              <a:latin typeface="Garamond" charset="0"/>
            </a:rPr>
            <a:t>iki</a:t>
          </a:r>
          <a:r>
            <a:rPr lang="en-US" sz="2100" b="1" kern="1200" dirty="0">
              <a:solidFill>
                <a:schemeClr val="bg1"/>
              </a:solidFill>
              <a:latin typeface="Garamond" charset="0"/>
            </a:rPr>
            <a:t> </a:t>
          </a:r>
          <a:r>
            <a:rPr lang="en-US" sz="2100" b="1" kern="1200" dirty="0" err="1">
              <a:solidFill>
                <a:schemeClr val="bg1"/>
              </a:solidFill>
              <a:latin typeface="Garamond" charset="0"/>
            </a:rPr>
            <a:t>ebeveynin</a:t>
          </a:r>
          <a:r>
            <a:rPr lang="en-US" sz="2100" b="1" kern="1200" dirty="0">
              <a:solidFill>
                <a:schemeClr val="bg1"/>
              </a:solidFill>
              <a:latin typeface="Garamond" charset="0"/>
            </a:rPr>
            <a:t> </a:t>
          </a:r>
          <a:r>
            <a:rPr lang="en-US" sz="2100" b="1" kern="1200" dirty="0" err="1">
              <a:solidFill>
                <a:schemeClr val="bg1"/>
              </a:solidFill>
              <a:latin typeface="Garamond" charset="0"/>
            </a:rPr>
            <a:t>özelliklerinin</a:t>
          </a:r>
          <a:r>
            <a:rPr lang="en-US" sz="2100" b="1" kern="1200" dirty="0">
              <a:solidFill>
                <a:schemeClr val="bg1"/>
              </a:solidFill>
              <a:latin typeface="Garamond" charset="0"/>
            </a:rPr>
            <a:t> </a:t>
          </a:r>
          <a:r>
            <a:rPr lang="en-US" sz="2100" b="1" kern="1200" dirty="0" err="1">
              <a:solidFill>
                <a:schemeClr val="bg1"/>
              </a:solidFill>
              <a:latin typeface="Garamond" charset="0"/>
            </a:rPr>
            <a:t>bir</a:t>
          </a:r>
          <a:r>
            <a:rPr lang="en-US" sz="2100" b="1" kern="1200" dirty="0">
              <a:solidFill>
                <a:schemeClr val="bg1"/>
              </a:solidFill>
              <a:latin typeface="Garamond" charset="0"/>
            </a:rPr>
            <a:t> "</a:t>
          </a:r>
          <a:r>
            <a:rPr lang="en-US" sz="2100" b="1" kern="1200" dirty="0" err="1">
              <a:solidFill>
                <a:schemeClr val="bg1"/>
              </a:solidFill>
              <a:latin typeface="Garamond" charset="0"/>
            </a:rPr>
            <a:t>karışımı</a:t>
          </a:r>
          <a:r>
            <a:rPr lang="en-US" sz="2100" b="1" kern="1200" dirty="0">
              <a:solidFill>
                <a:schemeClr val="bg1"/>
              </a:solidFill>
              <a:latin typeface="Garamond" charset="0"/>
            </a:rPr>
            <a:t>" </a:t>
          </a:r>
          <a:r>
            <a:rPr lang="en-US" sz="2100" b="1" kern="1200" dirty="0" err="1">
              <a:solidFill>
                <a:schemeClr val="bg1"/>
              </a:solidFill>
              <a:latin typeface="Garamond" charset="0"/>
            </a:rPr>
            <a:t>olan</a:t>
          </a:r>
          <a:r>
            <a:rPr lang="en-US" sz="2100" b="1" kern="1200" dirty="0">
              <a:solidFill>
                <a:schemeClr val="bg1"/>
              </a:solidFill>
              <a:latin typeface="Garamond" charset="0"/>
            </a:rPr>
            <a:t> </a:t>
          </a:r>
          <a:r>
            <a:rPr lang="en-US" sz="2100" b="1" kern="1200" dirty="0" err="1">
              <a:solidFill>
                <a:schemeClr val="bg1"/>
              </a:solidFill>
              <a:latin typeface="Garamond" charset="0"/>
            </a:rPr>
            <a:t>nesillerle</a:t>
          </a:r>
          <a:r>
            <a:rPr lang="en-US" sz="2100" b="1" kern="1200" dirty="0">
              <a:solidFill>
                <a:schemeClr val="bg1"/>
              </a:solidFill>
              <a:latin typeface="Garamond" charset="0"/>
            </a:rPr>
            <a:t> </a:t>
          </a:r>
          <a:r>
            <a:rPr lang="en-US" sz="2100" b="1" kern="1200" dirty="0" err="1">
              <a:solidFill>
                <a:schemeClr val="bg1"/>
              </a:solidFill>
              <a:latin typeface="Garamond" charset="0"/>
            </a:rPr>
            <a:t>sonuçlandı</a:t>
          </a:r>
          <a:r>
            <a:rPr lang="en-US" sz="2100" b="1" kern="1200" dirty="0">
              <a:solidFill>
                <a:schemeClr val="bg1"/>
              </a:solidFill>
              <a:latin typeface="Garamond" charset="0"/>
            </a:rPr>
            <a:t>.</a:t>
          </a:r>
          <a:endParaRPr lang="en-US" sz="2100" b="1" kern="1200" dirty="0">
            <a:solidFill>
              <a:schemeClr val="bg1"/>
            </a:solidFill>
          </a:endParaRPr>
        </a:p>
      </dsp:txBody>
      <dsp:txXfrm rot="10800000">
        <a:off x="0" y="15386"/>
        <a:ext cx="4300619" cy="223959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BD93C1-1874-6D4E-9A66-C3BC10528B07}" type="datetimeFigureOut">
              <a:rPr lang="en-US" smtClean="0"/>
              <a:pPr/>
              <a:t>11/5/2021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9CFA02-5955-7B4D-81B9-EC9BAFB5EBE8}" type="slidenum">
              <a:rPr lang="en-US" smtClean="0"/>
              <a:pPr/>
              <a:t>‹#›</a:t>
            </a:fld>
            <a:endParaRPr lang="en-US"/>
          </a:p>
        </p:txBody>
      </p:sp>
    </p:spTree>
    <p:extLst>
      <p:ext uri="{BB962C8B-B14F-4D97-AF65-F5344CB8AC3E}">
        <p14:creationId xmlns="" xmlns:p14="http://schemas.microsoft.com/office/powerpoint/2010/main" val="13684093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human life begins with a blend of male and female fluids, or </a:t>
            </a:r>
            <a:r>
              <a:rPr lang="en-US" sz="1200" b="0" i="0" kern="1200" dirty="0" err="1">
                <a:solidFill>
                  <a:schemeClr val="tx1"/>
                </a:solidFill>
                <a:effectLst/>
                <a:latin typeface="+mn-lt"/>
                <a:ea typeface="+mn-ea"/>
                <a:cs typeface="+mn-cs"/>
              </a:rPr>
              <a:t>semens</a:t>
            </a:r>
            <a:r>
              <a:rPr lang="en-US" sz="1200" b="0" i="0" kern="1200" dirty="0">
                <a:solidFill>
                  <a:schemeClr val="tx1"/>
                </a:solidFill>
                <a:effectLst/>
                <a:latin typeface="+mn-lt"/>
                <a:ea typeface="+mn-ea"/>
                <a:cs typeface="+mn-cs"/>
              </a:rPr>
              <a:t>, originating in body parts </a:t>
            </a:r>
            <a:endParaRPr lang="tr-TR" dirty="0"/>
          </a:p>
        </p:txBody>
      </p:sp>
      <p:sp>
        <p:nvSpPr>
          <p:cNvPr id="4" name="Slide Number Placeholder 3"/>
          <p:cNvSpPr>
            <a:spLocks noGrp="1"/>
          </p:cNvSpPr>
          <p:nvPr>
            <p:ph type="sldNum" sz="quarter" idx="5"/>
          </p:nvPr>
        </p:nvSpPr>
        <p:spPr/>
        <p:txBody>
          <a:bodyPr/>
          <a:lstStyle/>
          <a:p>
            <a:fld id="{82E937A1-F353-D042-887E-DBF45C2CD429}" type="slidenum">
              <a:rPr lang="tr-TR" smtClean="0"/>
              <a:pPr/>
              <a:t>12</a:t>
            </a:fld>
            <a:endParaRPr lang="tr-TR"/>
          </a:p>
        </p:txBody>
      </p:sp>
    </p:spTree>
    <p:extLst>
      <p:ext uri="{BB962C8B-B14F-4D97-AF65-F5344CB8AC3E}">
        <p14:creationId xmlns="" xmlns:p14="http://schemas.microsoft.com/office/powerpoint/2010/main" val="279582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err="1"/>
              <a:t>We</a:t>
            </a:r>
            <a:r>
              <a:rPr lang="tr-TR" dirty="0"/>
              <a:t> </a:t>
            </a:r>
            <a:r>
              <a:rPr lang="tr-TR" dirty="0" err="1"/>
              <a:t>dont</a:t>
            </a:r>
            <a:r>
              <a:rPr lang="tr-TR" dirty="0"/>
              <a:t> </a:t>
            </a:r>
            <a:r>
              <a:rPr lang="tr-TR" dirty="0" err="1"/>
              <a:t>actually</a:t>
            </a:r>
            <a:r>
              <a:rPr lang="tr-TR" dirty="0"/>
              <a:t> </a:t>
            </a:r>
            <a:r>
              <a:rPr lang="tr-TR" dirty="0" err="1"/>
              <a:t>see</a:t>
            </a:r>
            <a:r>
              <a:rPr lang="tr-TR" dirty="0"/>
              <a:t> </a:t>
            </a:r>
            <a:r>
              <a:rPr lang="tr-TR" dirty="0" err="1"/>
              <a:t>individuals</a:t>
            </a:r>
            <a:r>
              <a:rPr lang="tr-TR" dirty="0"/>
              <a:t> </a:t>
            </a:r>
            <a:r>
              <a:rPr lang="tr-TR" dirty="0" err="1"/>
              <a:t>having</a:t>
            </a:r>
            <a:r>
              <a:rPr lang="tr-TR" dirty="0"/>
              <a:t> </a:t>
            </a:r>
            <a:r>
              <a:rPr lang="tr-TR" dirty="0" err="1"/>
              <a:t>intermediate</a:t>
            </a:r>
            <a:r>
              <a:rPr lang="tr-TR" dirty="0"/>
              <a:t> </a:t>
            </a:r>
            <a:r>
              <a:rPr lang="tr-TR" dirty="0" err="1"/>
              <a:t>characteristics</a:t>
            </a:r>
            <a:r>
              <a:rPr lang="tr-TR" dirty="0"/>
              <a: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latin typeface="Garamond" charset="0"/>
              </a:rPr>
              <a:t> </a:t>
            </a:r>
            <a:r>
              <a:rPr lang="en-US" dirty="0">
                <a:latin typeface="Garamond" charset="0"/>
              </a:rPr>
              <a:t>The mixture of sperm and egg resulted in progeny that were a “blend” of two parent’s characteristics.</a:t>
            </a:r>
            <a:endParaRPr lang="en-US" dirty="0"/>
          </a:p>
          <a:p>
            <a:endParaRPr lang="tr-TR" dirty="0"/>
          </a:p>
        </p:txBody>
      </p:sp>
      <p:sp>
        <p:nvSpPr>
          <p:cNvPr id="4" name="Slide Number Placeholder 3"/>
          <p:cNvSpPr>
            <a:spLocks noGrp="1"/>
          </p:cNvSpPr>
          <p:nvPr>
            <p:ph type="sldNum" sz="quarter" idx="5"/>
          </p:nvPr>
        </p:nvSpPr>
        <p:spPr/>
        <p:txBody>
          <a:bodyPr/>
          <a:lstStyle/>
          <a:p>
            <a:fld id="{1F9CFA02-5955-7B4D-81B9-EC9BAFB5EBE8}" type="slidenum">
              <a:rPr lang="en-US" smtClean="0"/>
              <a:pPr/>
              <a:t>26</a:t>
            </a:fld>
            <a:endParaRPr lang="en-US"/>
          </a:p>
        </p:txBody>
      </p:sp>
    </p:spTree>
    <p:extLst>
      <p:ext uri="{BB962C8B-B14F-4D97-AF65-F5344CB8AC3E}">
        <p14:creationId xmlns="" xmlns:p14="http://schemas.microsoft.com/office/powerpoint/2010/main" val="2586195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As it is particularly apparent in humans, </a:t>
            </a:r>
            <a:br>
              <a:rPr lang="en-US" dirty="0"/>
            </a:br>
            <a:r>
              <a:rPr lang="en-US" dirty="0"/>
              <a:t>social and cultural cues may serve as an additional “inheritance system”. </a:t>
            </a:r>
          </a:p>
          <a:p>
            <a:endParaRPr lang="en-US" dirty="0"/>
          </a:p>
        </p:txBody>
      </p:sp>
      <p:sp>
        <p:nvSpPr>
          <p:cNvPr id="4" name="Slide Number Placeholder 3"/>
          <p:cNvSpPr>
            <a:spLocks noGrp="1"/>
          </p:cNvSpPr>
          <p:nvPr>
            <p:ph type="sldNum" sz="quarter" idx="10"/>
          </p:nvPr>
        </p:nvSpPr>
        <p:spPr/>
        <p:txBody>
          <a:bodyPr/>
          <a:lstStyle/>
          <a:p>
            <a:fld id="{1F9CFA02-5955-7B4D-81B9-EC9BAFB5EBE8}" type="slidenum">
              <a:rPr lang="en-US" smtClean="0"/>
              <a:pPr/>
              <a:t>30</a:t>
            </a:fld>
            <a:endParaRPr lang="en-US"/>
          </a:p>
        </p:txBody>
      </p:sp>
    </p:spTree>
    <p:extLst>
      <p:ext uri="{BB962C8B-B14F-4D97-AF65-F5344CB8AC3E}">
        <p14:creationId xmlns="" xmlns:p14="http://schemas.microsoft.com/office/powerpoint/2010/main" val="1846330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81702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289375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111491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53074F12-AA26-4AC8-9962-C36BB8F32554}"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79038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2750716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309425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20294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04658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074F12-AA26-4AC8-9962-C36BB8F32554}"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434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3990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074F12-AA26-4AC8-9962-C36BB8F32554}" type="datetimeFigureOut">
              <a:rPr lang="en-US" smtClean="0"/>
              <a:pPr/>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675195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92083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236736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2914357" y="6041361"/>
            <a:ext cx="732659" cy="365125"/>
          </a:xfrm>
        </p:spPr>
        <p:txBody>
          <a:bodyPr/>
          <a:lstStyle/>
          <a:p>
            <a:fld id="{53074F12-AA26-4AC8-9962-C36BB8F32554}" type="datetimeFigureOut">
              <a:rPr lang="en-US" smtClean="0"/>
              <a:pPr/>
              <a:t>11/5/2021</a:t>
            </a:fld>
            <a:endParaRPr lang="en-US"/>
          </a:p>
        </p:txBody>
      </p:sp>
      <p:sp>
        <p:nvSpPr>
          <p:cNvPr id="6" name="Footer Placeholder 5"/>
          <p:cNvSpPr>
            <a:spLocks noGrp="1"/>
          </p:cNvSpPr>
          <p:nvPr>
            <p:ph type="ftr" sz="quarter" idx="11"/>
          </p:nvPr>
        </p:nvSpPr>
        <p:spPr>
          <a:xfrm>
            <a:off x="442797" y="6041361"/>
            <a:ext cx="2471560" cy="365125"/>
          </a:xfrm>
        </p:spPr>
        <p:txBody>
          <a:bodyPr/>
          <a:lstStyle/>
          <a:p>
            <a:endParaRPr lang="en-US"/>
          </a:p>
        </p:txBody>
      </p:sp>
      <p:sp>
        <p:nvSpPr>
          <p:cNvPr id="7" name="Slide Number Placeholder 6"/>
          <p:cNvSpPr>
            <a:spLocks noGrp="1"/>
          </p:cNvSpPr>
          <p:nvPr>
            <p:ph type="sldNum" sz="quarter" idx="12"/>
          </p:nvPr>
        </p:nvSpPr>
        <p:spPr>
          <a:xfrm>
            <a:off x="3647017" y="5915887"/>
            <a:ext cx="796616" cy="490599"/>
          </a:xfrm>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306800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53074F12-AA26-4AC8-9962-C36BB8F32554}" type="datetimeFigureOut">
              <a:rPr lang="en-US" smtClean="0"/>
              <a:pPr/>
              <a:t>11/5/2021</a:t>
            </a:fld>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835538523"/>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47970" y="1901950"/>
            <a:ext cx="5802790" cy="610820"/>
          </a:xfrm>
        </p:spPr>
        <p:txBody>
          <a:bodyPr>
            <a:normAutofit fontScale="90000"/>
          </a:bodyPr>
          <a:lstStyle/>
          <a:p>
            <a:r>
              <a:rPr lang="en-US" dirty="0"/>
              <a:t>TEMEL GENETİK KAVRAMLAR-II</a:t>
            </a:r>
          </a:p>
        </p:txBody>
      </p:sp>
      <p:sp>
        <p:nvSpPr>
          <p:cNvPr id="3" name="Subtitle 2"/>
          <p:cNvSpPr>
            <a:spLocks noGrp="1"/>
          </p:cNvSpPr>
          <p:nvPr>
            <p:ph type="subTitle" idx="1"/>
          </p:nvPr>
        </p:nvSpPr>
        <p:spPr>
          <a:xfrm>
            <a:off x="4620728" y="2970886"/>
            <a:ext cx="4568340" cy="1374345"/>
          </a:xfrm>
        </p:spPr>
        <p:txBody>
          <a:bodyPr>
            <a:normAutofit fontScale="85000" lnSpcReduction="10000"/>
          </a:bodyPr>
          <a:lstStyle/>
          <a:p>
            <a:r>
              <a:rPr lang="en-US" dirty="0"/>
              <a:t>Dr. </a:t>
            </a:r>
            <a:r>
              <a:rPr lang="en-US" dirty="0" err="1"/>
              <a:t>Öğr</a:t>
            </a:r>
            <a:r>
              <a:rPr lang="en-US" dirty="0"/>
              <a:t>. </a:t>
            </a:r>
            <a:r>
              <a:rPr lang="en-US" dirty="0" err="1"/>
              <a:t>Üyesi</a:t>
            </a:r>
            <a:r>
              <a:rPr lang="en-US" dirty="0"/>
              <a:t> Nuket Bilgen,.</a:t>
            </a:r>
          </a:p>
          <a:p>
            <a:r>
              <a:rPr lang="en-US" dirty="0"/>
              <a:t>Ankara </a:t>
            </a:r>
            <a:r>
              <a:rPr lang="en-US" dirty="0" err="1"/>
              <a:t>Üniversitesi</a:t>
            </a:r>
            <a:r>
              <a:rPr lang="en-US" dirty="0"/>
              <a:t> </a:t>
            </a:r>
          </a:p>
          <a:p>
            <a:r>
              <a:rPr lang="en-US" dirty="0" err="1"/>
              <a:t>Veteriner</a:t>
            </a:r>
            <a:r>
              <a:rPr lang="en-US" dirty="0"/>
              <a:t> </a:t>
            </a:r>
            <a:r>
              <a:rPr lang="en-US" dirty="0" err="1"/>
              <a:t>Fakültesi</a:t>
            </a:r>
            <a:endParaRPr lang="en-US" dirty="0"/>
          </a:p>
          <a:p>
            <a:r>
              <a:rPr lang="en-US" dirty="0" err="1"/>
              <a:t>Genetik</a:t>
            </a:r>
            <a:r>
              <a:rPr lang="en-US" dirty="0"/>
              <a:t> </a:t>
            </a:r>
            <a:r>
              <a:rPr lang="en-US" dirty="0" err="1"/>
              <a:t>Anabilim</a:t>
            </a:r>
            <a:r>
              <a:rPr lang="en-US" dirty="0"/>
              <a:t> Dalı</a:t>
            </a:r>
          </a:p>
          <a:p>
            <a:endParaRPr lang="en-US" dirty="0"/>
          </a:p>
        </p:txBody>
      </p:sp>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Hiç</a:t>
            </a:r>
            <a:r>
              <a:rPr lang="en-US" dirty="0"/>
              <a:t> DNA </a:t>
            </a:r>
            <a:r>
              <a:rPr lang="en-US" dirty="0" err="1"/>
              <a:t>yediniz</a:t>
            </a:r>
            <a:r>
              <a:rPr lang="en-US" dirty="0"/>
              <a:t> mi?</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100 </a:t>
            </a:r>
            <a:r>
              <a:rPr lang="en-US" sz="2000" dirty="0" err="1"/>
              <a:t>trilyon</a:t>
            </a:r>
            <a:r>
              <a:rPr lang="en-US" sz="2000" dirty="0"/>
              <a:t> gen! </a:t>
            </a:r>
          </a:p>
          <a:p>
            <a:r>
              <a:rPr lang="en-US" sz="2000" dirty="0"/>
              <a:t>0.1-2gr DNA.</a:t>
            </a:r>
          </a:p>
        </p:txBody>
      </p:sp>
    </p:spTree>
    <p:extLst>
      <p:ext uri="{BB962C8B-B14F-4D97-AF65-F5344CB8AC3E}">
        <p14:creationId xmlns="" xmlns:p14="http://schemas.microsoft.com/office/powerpoint/2010/main" val="1297187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B82866-E442-0845-8AE1-9BE18845D648}"/>
              </a:ext>
            </a:extLst>
          </p:cNvPr>
          <p:cNvSpPr>
            <a:spLocks noGrp="1"/>
          </p:cNvSpPr>
          <p:nvPr>
            <p:ph type="title"/>
          </p:nvPr>
        </p:nvSpPr>
        <p:spPr>
          <a:xfrm>
            <a:off x="448965" y="1053067"/>
            <a:ext cx="5643002" cy="727838"/>
          </a:xfrm>
        </p:spPr>
        <p:txBody>
          <a:bodyPr/>
          <a:lstStyle/>
          <a:p>
            <a:r>
              <a:rPr lang="en-US" dirty="0" err="1"/>
              <a:t>Tarih</a:t>
            </a:r>
            <a:r>
              <a:rPr lang="en-US" dirty="0"/>
              <a:t> </a:t>
            </a:r>
            <a:r>
              <a:rPr lang="en-US" dirty="0" err="1"/>
              <a:t>öncesi</a:t>
            </a:r>
            <a:r>
              <a:rPr lang="en-US" dirty="0"/>
              <a:t> </a:t>
            </a:r>
            <a:r>
              <a:rPr lang="en-US" dirty="0" err="1"/>
              <a:t>Genetik</a:t>
            </a:r>
            <a:endParaRPr lang="tr-TR" dirty="0"/>
          </a:p>
        </p:txBody>
      </p:sp>
      <p:sp>
        <p:nvSpPr>
          <p:cNvPr id="3" name="Content Placeholder 2">
            <a:extLst>
              <a:ext uri="{FF2B5EF4-FFF2-40B4-BE49-F238E27FC236}">
                <a16:creationId xmlns="" xmlns:a16="http://schemas.microsoft.com/office/drawing/2014/main" id="{68A2A5FA-87DD-EF42-9EB7-A2B2F8494C3F}"/>
              </a:ext>
            </a:extLst>
          </p:cNvPr>
          <p:cNvSpPr>
            <a:spLocks noGrp="1"/>
          </p:cNvSpPr>
          <p:nvPr>
            <p:ph idx="1"/>
          </p:nvPr>
        </p:nvSpPr>
        <p:spPr>
          <a:xfrm>
            <a:off x="601670" y="2054655"/>
            <a:ext cx="7156445" cy="3664920"/>
          </a:xfrm>
        </p:spPr>
        <p:txBody>
          <a:bodyPr>
            <a:noAutofit/>
          </a:bodyPr>
          <a:lstStyle/>
          <a:p>
            <a:r>
              <a:rPr lang="en-US" sz="2000" dirty="0" err="1"/>
              <a:t>İnsanların</a:t>
            </a:r>
            <a:r>
              <a:rPr lang="en-US" sz="2000" dirty="0"/>
              <a:t> </a:t>
            </a:r>
            <a:r>
              <a:rPr lang="en-US" sz="2000" dirty="0" err="1"/>
              <a:t>en</a:t>
            </a:r>
            <a:r>
              <a:rPr lang="en-US" sz="2000" dirty="0"/>
              <a:t> </a:t>
            </a:r>
            <a:r>
              <a:rPr lang="en-US" sz="2000" dirty="0" err="1"/>
              <a:t>az</a:t>
            </a:r>
            <a:r>
              <a:rPr lang="en-US" sz="2000" dirty="0"/>
              <a:t> MÖ 15.000 </a:t>
            </a:r>
            <a:r>
              <a:rPr lang="en-US" sz="2000" dirty="0" err="1"/>
              <a:t>yıllarından</a:t>
            </a:r>
            <a:r>
              <a:rPr lang="en-US" sz="2000" dirty="0"/>
              <a:t> </a:t>
            </a:r>
            <a:r>
              <a:rPr lang="en-US" sz="2000" dirty="0" err="1"/>
              <a:t>kalma</a:t>
            </a:r>
            <a:r>
              <a:rPr lang="en-US" sz="2000" dirty="0"/>
              <a:t> </a:t>
            </a:r>
            <a:r>
              <a:rPr lang="en-US" sz="2000" dirty="0" err="1"/>
              <a:t>genetik</a:t>
            </a:r>
            <a:r>
              <a:rPr lang="en-US" sz="2000" dirty="0"/>
              <a:t> </a:t>
            </a:r>
            <a:r>
              <a:rPr lang="en-US" sz="2000" dirty="0" err="1"/>
              <a:t>bilgisine</a:t>
            </a:r>
            <a:r>
              <a:rPr lang="en-US" sz="2000" dirty="0"/>
              <a:t> </a:t>
            </a:r>
            <a:r>
              <a:rPr lang="en-US" sz="2000" dirty="0" err="1"/>
              <a:t>sahip</a:t>
            </a:r>
            <a:r>
              <a:rPr lang="en-US" sz="2000" dirty="0"/>
              <a:t> </a:t>
            </a:r>
            <a:r>
              <a:rPr lang="en-US" sz="2000" dirty="0" err="1"/>
              <a:t>olduklarına</a:t>
            </a:r>
            <a:r>
              <a:rPr lang="en-US" sz="2000" dirty="0"/>
              <a:t> </a:t>
            </a:r>
            <a:r>
              <a:rPr lang="en-US" sz="2000" dirty="0" err="1"/>
              <a:t>dair</a:t>
            </a:r>
            <a:r>
              <a:rPr lang="en-US" sz="2000" dirty="0"/>
              <a:t> </a:t>
            </a:r>
            <a:r>
              <a:rPr lang="en-US" sz="2000" dirty="0" err="1"/>
              <a:t>iyi</a:t>
            </a:r>
            <a:r>
              <a:rPr lang="en-US" sz="2000" dirty="0"/>
              <a:t> </a:t>
            </a:r>
            <a:r>
              <a:rPr lang="en-US" sz="2000" dirty="0" err="1"/>
              <a:t>ampirik</a:t>
            </a:r>
            <a:r>
              <a:rPr lang="en-US" sz="2000" dirty="0"/>
              <a:t> </a:t>
            </a:r>
            <a:r>
              <a:rPr lang="en-US" sz="2000" dirty="0" err="1"/>
              <a:t>kanıtlarımız</a:t>
            </a:r>
            <a:r>
              <a:rPr lang="en-US" sz="2000" dirty="0"/>
              <a:t> var.</a:t>
            </a:r>
          </a:p>
          <a:p>
            <a:r>
              <a:rPr lang="en-US" sz="2000" dirty="0" err="1"/>
              <a:t>Kanıtlar</a:t>
            </a:r>
            <a:r>
              <a:rPr lang="en-US" sz="2000" dirty="0"/>
              <a:t>, ilk "</a:t>
            </a:r>
            <a:r>
              <a:rPr lang="en-US" sz="2000" dirty="0" err="1"/>
              <a:t>genetik</a:t>
            </a:r>
            <a:r>
              <a:rPr lang="en-US" sz="2000" dirty="0"/>
              <a:t> </a:t>
            </a:r>
            <a:r>
              <a:rPr lang="en-US" sz="2000" dirty="0" err="1"/>
              <a:t>mühendisliği</a:t>
            </a:r>
            <a:r>
              <a:rPr lang="en-US" sz="2000" dirty="0"/>
              <a:t>" </a:t>
            </a:r>
            <a:r>
              <a:rPr lang="en-US" sz="2000" dirty="0" err="1"/>
              <a:t>girişimlerinin</a:t>
            </a:r>
            <a:r>
              <a:rPr lang="en-US" sz="2000" dirty="0"/>
              <a:t> </a:t>
            </a:r>
            <a:r>
              <a:rPr lang="en-US" sz="2000" dirty="0" err="1"/>
              <a:t>kalıntılarında</a:t>
            </a:r>
            <a:r>
              <a:rPr lang="en-US" sz="2000" dirty="0"/>
              <a:t> </a:t>
            </a:r>
            <a:r>
              <a:rPr lang="en-US" sz="2000" dirty="0" err="1"/>
              <a:t>bulunur</a:t>
            </a:r>
            <a:r>
              <a:rPr lang="en-US" sz="2000" dirty="0"/>
              <a:t>.</a:t>
            </a:r>
          </a:p>
          <a:p>
            <a:r>
              <a:rPr lang="en-US" sz="2000" dirty="0" err="1"/>
              <a:t>Günümüzde</a:t>
            </a:r>
            <a:r>
              <a:rPr lang="en-US" sz="2000" dirty="0"/>
              <a:t> buna “</a:t>
            </a:r>
            <a:r>
              <a:rPr lang="en-US" sz="2000" dirty="0" err="1"/>
              <a:t>yapay</a:t>
            </a:r>
            <a:r>
              <a:rPr lang="en-US" sz="2000" dirty="0"/>
              <a:t> </a:t>
            </a:r>
            <a:r>
              <a:rPr lang="en-US" sz="2000" dirty="0" err="1"/>
              <a:t>seleksiyon</a:t>
            </a:r>
            <a:r>
              <a:rPr lang="en-US" sz="2000" dirty="0"/>
              <a:t>” </a:t>
            </a:r>
            <a:r>
              <a:rPr lang="en-US" sz="2000" dirty="0" err="1"/>
              <a:t>diyoruz</a:t>
            </a:r>
            <a:r>
              <a:rPr lang="en-US" sz="2000" dirty="0"/>
              <a:t> - </a:t>
            </a:r>
            <a:r>
              <a:rPr lang="en-US" sz="2000" dirty="0" err="1"/>
              <a:t>istenen</a:t>
            </a:r>
            <a:r>
              <a:rPr lang="en-US" sz="2000" dirty="0"/>
              <a:t> </a:t>
            </a:r>
            <a:r>
              <a:rPr lang="en-US" sz="2000" dirty="0" err="1"/>
              <a:t>özellikler</a:t>
            </a:r>
            <a:r>
              <a:rPr lang="en-US" sz="2000" dirty="0"/>
              <a:t> </a:t>
            </a:r>
            <a:r>
              <a:rPr lang="en-US" sz="2000" dirty="0" err="1"/>
              <a:t>için</a:t>
            </a:r>
            <a:r>
              <a:rPr lang="en-US" sz="2000" dirty="0"/>
              <a:t> bitki </a:t>
            </a:r>
            <a:r>
              <a:rPr lang="en-US" sz="2000" dirty="0" err="1"/>
              <a:t>ve</a:t>
            </a:r>
            <a:r>
              <a:rPr lang="en-US" sz="2000" dirty="0"/>
              <a:t> </a:t>
            </a:r>
            <a:r>
              <a:rPr lang="en-US" sz="2000" dirty="0" err="1"/>
              <a:t>hayvanların</a:t>
            </a:r>
            <a:r>
              <a:rPr lang="en-US" sz="2000" dirty="0"/>
              <a:t> </a:t>
            </a:r>
            <a:r>
              <a:rPr lang="en-US" sz="2000" dirty="0" err="1"/>
              <a:t>bilinçli</a:t>
            </a:r>
            <a:r>
              <a:rPr lang="en-US" sz="2000" dirty="0"/>
              <a:t> </a:t>
            </a:r>
            <a:r>
              <a:rPr lang="en-US" sz="2000" dirty="0" err="1"/>
              <a:t>olarak</a:t>
            </a:r>
            <a:r>
              <a:rPr lang="en-US" sz="2000" dirty="0"/>
              <a:t> </a:t>
            </a:r>
            <a:r>
              <a:rPr lang="en-US" sz="2000" dirty="0" err="1"/>
              <a:t>yetiştirilmesi</a:t>
            </a:r>
            <a:r>
              <a:rPr lang="en-US" sz="2000" dirty="0"/>
              <a:t>.</a:t>
            </a:r>
          </a:p>
          <a:p>
            <a:r>
              <a:rPr lang="en-US" sz="2000" dirty="0" err="1"/>
              <a:t>En</a:t>
            </a:r>
            <a:r>
              <a:rPr lang="en-US" sz="2000" dirty="0"/>
              <a:t> </a:t>
            </a:r>
            <a:r>
              <a:rPr lang="en-US" sz="2000" dirty="0" err="1"/>
              <a:t>iyi</a:t>
            </a:r>
            <a:r>
              <a:rPr lang="en-US" sz="2000" dirty="0"/>
              <a:t> </a:t>
            </a:r>
            <a:r>
              <a:rPr lang="en-US" sz="2000" dirty="0" err="1"/>
              <a:t>ampirik</a:t>
            </a:r>
            <a:r>
              <a:rPr lang="en-US" sz="2000" dirty="0"/>
              <a:t> </a:t>
            </a:r>
            <a:r>
              <a:rPr lang="en-US" sz="2000" dirty="0" err="1"/>
              <a:t>kanıt</a:t>
            </a:r>
            <a:r>
              <a:rPr lang="en-US" sz="2000" dirty="0"/>
              <a:t>, </a:t>
            </a:r>
            <a:r>
              <a:rPr lang="en-US" sz="2000" dirty="0" err="1"/>
              <a:t>hermetik</a:t>
            </a:r>
            <a:r>
              <a:rPr lang="en-US" sz="2000" dirty="0"/>
              <a:t> </a:t>
            </a:r>
            <a:r>
              <a:rPr lang="en-US" sz="2000" dirty="0" err="1"/>
              <a:t>olarak</a:t>
            </a:r>
            <a:r>
              <a:rPr lang="en-US" sz="2000" dirty="0"/>
              <a:t> </a:t>
            </a:r>
            <a:r>
              <a:rPr lang="en-US" sz="2000" dirty="0" err="1"/>
              <a:t>kapatılmış</a:t>
            </a:r>
            <a:r>
              <a:rPr lang="en-US" sz="2000" dirty="0"/>
              <a:t> </a:t>
            </a:r>
            <a:r>
              <a:rPr lang="en-US" sz="2000" dirty="0" err="1"/>
              <a:t>antik</a:t>
            </a:r>
            <a:r>
              <a:rPr lang="en-US" sz="2000" dirty="0"/>
              <a:t> </a:t>
            </a:r>
            <a:r>
              <a:rPr lang="en-US" sz="2000" dirty="0" err="1"/>
              <a:t>mezarlardaki</a:t>
            </a:r>
            <a:r>
              <a:rPr lang="en-US" sz="2000" dirty="0"/>
              <a:t> </a:t>
            </a:r>
            <a:r>
              <a:rPr lang="en-US" sz="2000" dirty="0" err="1"/>
              <a:t>polen</a:t>
            </a:r>
            <a:r>
              <a:rPr lang="en-US" sz="2000" dirty="0"/>
              <a:t> </a:t>
            </a:r>
            <a:r>
              <a:rPr lang="en-US" sz="2000" dirty="0" err="1"/>
              <a:t>analizinden</a:t>
            </a:r>
            <a:r>
              <a:rPr lang="en-US" sz="2000" dirty="0"/>
              <a:t> </a:t>
            </a:r>
            <a:r>
              <a:rPr lang="en-US" sz="2000" dirty="0" err="1"/>
              <a:t>ve</a:t>
            </a:r>
            <a:r>
              <a:rPr lang="en-US" sz="2000" dirty="0"/>
              <a:t> </a:t>
            </a:r>
            <a:r>
              <a:rPr lang="en-US" sz="2000" dirty="0" err="1"/>
              <a:t>köpekten</a:t>
            </a:r>
            <a:r>
              <a:rPr lang="en-US" sz="2000" dirty="0"/>
              <a:t> </a:t>
            </a:r>
            <a:r>
              <a:rPr lang="en-US" sz="2000" dirty="0" err="1"/>
              <a:t>gelir</a:t>
            </a:r>
            <a:r>
              <a:rPr lang="en-US" sz="2000" dirty="0"/>
              <a:t>.</a:t>
            </a:r>
            <a:endParaRPr lang="tr-TR" sz="2000" dirty="0"/>
          </a:p>
        </p:txBody>
      </p:sp>
    </p:spTree>
    <p:extLst>
      <p:ext uri="{BB962C8B-B14F-4D97-AF65-F5344CB8AC3E}">
        <p14:creationId xmlns="" xmlns:p14="http://schemas.microsoft.com/office/powerpoint/2010/main" val="139979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596" y="1266612"/>
            <a:ext cx="6070024" cy="343586"/>
          </a:xfrm>
        </p:spPr>
        <p:txBody>
          <a:bodyPr>
            <a:normAutofit fontScale="90000"/>
          </a:bodyPr>
          <a:lstStyle/>
          <a:p>
            <a:r>
              <a:rPr lang="en-US" dirty="0"/>
              <a:t>Erken </a:t>
            </a:r>
            <a:r>
              <a:rPr lang="en-US" dirty="0" err="1"/>
              <a:t>tarih</a:t>
            </a:r>
            <a:r>
              <a:rPr lang="en-US" dirty="0"/>
              <a:t> </a:t>
            </a:r>
            <a:r>
              <a:rPr lang="en-US" dirty="0" err="1"/>
              <a:t>genetik</a:t>
            </a:r>
            <a:endParaRPr lang="en-US" dirty="0"/>
          </a:p>
        </p:txBody>
      </p:sp>
      <p:sp>
        <p:nvSpPr>
          <p:cNvPr id="5" name="Content Placeholder 4">
            <a:extLst>
              <a:ext uri="{FF2B5EF4-FFF2-40B4-BE49-F238E27FC236}">
                <a16:creationId xmlns="" xmlns:a16="http://schemas.microsoft.com/office/drawing/2014/main" id="{5F85297E-C4C5-D647-9DFF-938A4B78DF2D}"/>
              </a:ext>
            </a:extLst>
          </p:cNvPr>
          <p:cNvSpPr>
            <a:spLocks noGrp="1"/>
          </p:cNvSpPr>
          <p:nvPr>
            <p:ph idx="1"/>
          </p:nvPr>
        </p:nvSpPr>
        <p:spPr>
          <a:xfrm>
            <a:off x="1059785" y="4650640"/>
            <a:ext cx="7172378" cy="1140942"/>
          </a:xfrm>
        </p:spPr>
        <p:txBody>
          <a:bodyPr>
            <a:noAutofit/>
          </a:bodyPr>
          <a:lstStyle/>
          <a:p>
            <a:r>
              <a:rPr lang="en-US" sz="2000" dirty="0" err="1"/>
              <a:t>Pisagor</a:t>
            </a:r>
            <a:r>
              <a:rPr lang="en-US" sz="2000" dirty="0"/>
              <a:t> (MÖ 500) </a:t>
            </a:r>
            <a:r>
              <a:rPr lang="en-US" sz="2000" dirty="0" err="1"/>
              <a:t>geometrinin</a:t>
            </a:r>
            <a:r>
              <a:rPr lang="en-US" sz="2000" dirty="0"/>
              <a:t> </a:t>
            </a:r>
            <a:r>
              <a:rPr lang="en-US" sz="2000" dirty="0" err="1"/>
              <a:t>yanında</a:t>
            </a:r>
            <a:r>
              <a:rPr lang="en-US" sz="2000" dirty="0"/>
              <a:t> </a:t>
            </a:r>
            <a:r>
              <a:rPr lang="en-US" sz="2000" dirty="0" err="1"/>
              <a:t>kalıtım</a:t>
            </a:r>
            <a:r>
              <a:rPr lang="en-US" sz="2000" dirty="0"/>
              <a:t> </a:t>
            </a:r>
            <a:r>
              <a:rPr lang="en-US" sz="2000" dirty="0" err="1"/>
              <a:t>üzerine</a:t>
            </a:r>
            <a:r>
              <a:rPr lang="en-US" sz="2000" dirty="0"/>
              <a:t> </a:t>
            </a:r>
            <a:r>
              <a:rPr lang="en-US" sz="2000" dirty="0" err="1"/>
              <a:t>hipotez</a:t>
            </a:r>
            <a:r>
              <a:rPr lang="en-US" sz="2000" dirty="0"/>
              <a:t> </a:t>
            </a:r>
            <a:r>
              <a:rPr lang="en-US" sz="2000" dirty="0" err="1"/>
              <a:t>önermiş</a:t>
            </a:r>
            <a:r>
              <a:rPr lang="en-US" sz="2000" dirty="0"/>
              <a:t>.</a:t>
            </a:r>
          </a:p>
          <a:p>
            <a:r>
              <a:rPr lang="en-US" sz="2000" dirty="0" err="1"/>
              <a:t>Daha</a:t>
            </a:r>
            <a:r>
              <a:rPr lang="en-US" sz="2000" dirty="0"/>
              <a:t> </a:t>
            </a:r>
            <a:r>
              <a:rPr lang="en-US" sz="2000" dirty="0" err="1"/>
              <a:t>sonra</a:t>
            </a:r>
            <a:r>
              <a:rPr lang="en-US" sz="2000" dirty="0"/>
              <a:t> </a:t>
            </a:r>
            <a:r>
              <a:rPr lang="en-US" sz="2000" dirty="0" err="1"/>
              <a:t>önerileri</a:t>
            </a:r>
            <a:r>
              <a:rPr lang="en-US" sz="2000" dirty="0"/>
              <a:t> </a:t>
            </a:r>
            <a:r>
              <a:rPr lang="en-US" sz="2000" dirty="0" err="1"/>
              <a:t>Empedokles</a:t>
            </a:r>
            <a:r>
              <a:rPr lang="en-US" sz="2000" dirty="0"/>
              <a:t> </a:t>
            </a:r>
            <a:r>
              <a:rPr lang="en-US" sz="2000" dirty="0" err="1"/>
              <a:t>tarafından</a:t>
            </a:r>
            <a:r>
              <a:rPr lang="en-US" sz="2000" dirty="0"/>
              <a:t> </a:t>
            </a:r>
            <a:r>
              <a:rPr lang="en-US" sz="2000" dirty="0" err="1"/>
              <a:t>geliştirildi</a:t>
            </a:r>
            <a:r>
              <a:rPr lang="en-US" sz="2000" dirty="0"/>
              <a:t>.</a:t>
            </a:r>
          </a:p>
          <a:p>
            <a:r>
              <a:rPr lang="en-US" sz="2000" i="1" dirty="0" err="1"/>
              <a:t>Ancak</a:t>
            </a:r>
            <a:r>
              <a:rPr lang="en-US" sz="2000" i="1" dirty="0"/>
              <a:t> </a:t>
            </a:r>
            <a:r>
              <a:rPr lang="en-US" sz="2000" i="1" dirty="0" err="1"/>
              <a:t>gerçek</a:t>
            </a:r>
            <a:r>
              <a:rPr lang="en-US" sz="2000" i="1" dirty="0"/>
              <a:t> </a:t>
            </a:r>
            <a:r>
              <a:rPr lang="en-US" sz="2000" i="1" dirty="0" err="1"/>
              <a:t>olmaya</a:t>
            </a:r>
            <a:r>
              <a:rPr lang="en-US" sz="2000" i="1" dirty="0"/>
              <a:t> </a:t>
            </a:r>
            <a:r>
              <a:rPr lang="en-US" sz="2000" i="1" dirty="0" err="1"/>
              <a:t>yakın</a:t>
            </a:r>
            <a:r>
              <a:rPr lang="en-US" sz="2000" i="1" dirty="0"/>
              <a:t> bile </a:t>
            </a:r>
            <a:r>
              <a:rPr lang="en-US" sz="2000" i="1" dirty="0" err="1"/>
              <a:t>değildiler</a:t>
            </a:r>
            <a:r>
              <a:rPr lang="en-US" sz="2000" i="1" dirty="0"/>
              <a:t>.</a:t>
            </a:r>
          </a:p>
        </p:txBody>
      </p:sp>
      <p:sp>
        <p:nvSpPr>
          <p:cNvPr id="3" name="TextBox 2">
            <a:extLst>
              <a:ext uri="{FF2B5EF4-FFF2-40B4-BE49-F238E27FC236}">
                <a16:creationId xmlns="" xmlns:a16="http://schemas.microsoft.com/office/drawing/2014/main" id="{200E6FCB-D9D0-F34D-A70E-FA54308209AA}"/>
              </a:ext>
            </a:extLst>
          </p:cNvPr>
          <p:cNvSpPr txBox="1"/>
          <p:nvPr/>
        </p:nvSpPr>
        <p:spPr>
          <a:xfrm>
            <a:off x="347975" y="6072475"/>
            <a:ext cx="8041650" cy="707886"/>
          </a:xfrm>
          <a:prstGeom prst="rect">
            <a:avLst/>
          </a:prstGeom>
          <a:noFill/>
        </p:spPr>
        <p:txBody>
          <a:bodyPr wrap="square" rtlCol="0">
            <a:spAutoFit/>
          </a:bodyPr>
          <a:lstStyle/>
          <a:p>
            <a:r>
              <a:rPr lang="tr-TR" sz="2000" dirty="0"/>
              <a:t>insan yaşamı, vücut parçalarından kaynaklanan erkek ve dişi sıvıların veya </a:t>
            </a:r>
            <a:r>
              <a:rPr lang="tr-TR" sz="2000" dirty="0" err="1"/>
              <a:t>semenslerin</a:t>
            </a:r>
            <a:r>
              <a:rPr lang="tr-TR" sz="2000" dirty="0"/>
              <a:t> bir karışımıyla başlar.</a:t>
            </a:r>
          </a:p>
        </p:txBody>
      </p:sp>
    </p:spTree>
    <p:extLst>
      <p:ext uri="{BB962C8B-B14F-4D97-AF65-F5344CB8AC3E}">
        <p14:creationId xmlns="" xmlns:p14="http://schemas.microsoft.com/office/powerpoint/2010/main" val="25003358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97524EE-91CE-C44C-95C6-EC84F03AD1B1}"/>
              </a:ext>
            </a:extLst>
          </p:cNvPr>
          <p:cNvSpPr>
            <a:spLocks noGrp="1"/>
          </p:cNvSpPr>
          <p:nvPr>
            <p:ph idx="4294967295"/>
          </p:nvPr>
        </p:nvSpPr>
        <p:spPr>
          <a:xfrm>
            <a:off x="2073194" y="1"/>
            <a:ext cx="6774546" cy="6858000"/>
          </a:xfrm>
        </p:spPr>
        <p:txBody>
          <a:bodyPr>
            <a:noAutofit/>
          </a:bodyPr>
          <a:lstStyle/>
          <a:p>
            <a:pPr>
              <a:lnSpc>
                <a:spcPct val="150000"/>
              </a:lnSpc>
            </a:pPr>
            <a:r>
              <a:rPr lang="en-US" sz="2000" dirty="0" err="1"/>
              <a:t>Hipokrat</a:t>
            </a:r>
            <a:r>
              <a:rPr lang="en-US" sz="2000" dirty="0"/>
              <a:t>, </a:t>
            </a:r>
            <a:r>
              <a:rPr lang="en-US" sz="2000" dirty="0" err="1"/>
              <a:t>bilinen</a:t>
            </a:r>
            <a:r>
              <a:rPr lang="en-US" sz="2000" dirty="0"/>
              <a:t> ilk </a:t>
            </a:r>
            <a:r>
              <a:rPr lang="en-US" sz="2000" dirty="0" err="1"/>
              <a:t>kalıtım</a:t>
            </a:r>
            <a:r>
              <a:rPr lang="en-US" sz="2000" dirty="0"/>
              <a:t> </a:t>
            </a:r>
            <a:r>
              <a:rPr lang="en-US" sz="2000" dirty="0" err="1"/>
              <a:t>teorisini</a:t>
            </a:r>
            <a:r>
              <a:rPr lang="en-US" sz="2000" dirty="0"/>
              <a:t> MÖ 5. </a:t>
            </a:r>
            <a:r>
              <a:rPr lang="en-US" sz="2000" dirty="0" err="1"/>
              <a:t>yüzyılda</a:t>
            </a:r>
            <a:r>
              <a:rPr lang="en-US" sz="2000" dirty="0"/>
              <a:t> </a:t>
            </a:r>
            <a:r>
              <a:rPr lang="en-US" sz="2000" dirty="0" err="1"/>
              <a:t>Yunanistan'da</a:t>
            </a:r>
            <a:r>
              <a:rPr lang="en-US" sz="2000" dirty="0"/>
              <a:t> </a:t>
            </a:r>
            <a:r>
              <a:rPr lang="en-US" sz="2000" dirty="0" err="1"/>
              <a:t>geliştirdi</a:t>
            </a:r>
            <a:r>
              <a:rPr lang="en-US" sz="2000" dirty="0"/>
              <a:t>.</a:t>
            </a:r>
          </a:p>
          <a:p>
            <a:pPr>
              <a:lnSpc>
                <a:spcPct val="150000"/>
              </a:lnSpc>
            </a:pPr>
            <a:r>
              <a:rPr lang="en-US" sz="2000" dirty="0"/>
              <a:t>Bu, "</a:t>
            </a:r>
            <a:r>
              <a:rPr lang="en-US" sz="2000" dirty="0" err="1"/>
              <a:t>tuğla</a:t>
            </a:r>
            <a:r>
              <a:rPr lang="en-US" sz="2000" dirty="0"/>
              <a:t> </a:t>
            </a:r>
            <a:r>
              <a:rPr lang="en-US" sz="2000" dirty="0" err="1"/>
              <a:t>ve</a:t>
            </a:r>
            <a:r>
              <a:rPr lang="en-US" sz="2000" dirty="0"/>
              <a:t> </a:t>
            </a:r>
            <a:r>
              <a:rPr lang="en-US" sz="2000" dirty="0" err="1"/>
              <a:t>harç</a:t>
            </a:r>
            <a:r>
              <a:rPr lang="en-US" sz="2000" dirty="0"/>
              <a:t>" </a:t>
            </a:r>
            <a:r>
              <a:rPr lang="en-US" sz="2000" dirty="0" err="1"/>
              <a:t>teorisi</a:t>
            </a:r>
            <a:r>
              <a:rPr lang="en-US" sz="2000" dirty="0"/>
              <a:t> </a:t>
            </a:r>
            <a:r>
              <a:rPr lang="en-US" sz="2000" dirty="0" err="1"/>
              <a:t>olarak</a:t>
            </a:r>
            <a:r>
              <a:rPr lang="en-US" sz="2000" dirty="0"/>
              <a:t> </a:t>
            </a:r>
            <a:r>
              <a:rPr lang="en-US" sz="2000" dirty="0" err="1"/>
              <a:t>sınıflandırılabilir</a:t>
            </a:r>
            <a:r>
              <a:rPr lang="en-US" sz="2000" dirty="0"/>
              <a:t>.</a:t>
            </a:r>
          </a:p>
          <a:p>
            <a:pPr>
              <a:lnSpc>
                <a:spcPct val="150000"/>
              </a:lnSpc>
            </a:pPr>
            <a:r>
              <a:rPr lang="en-US" sz="2000" dirty="0" err="1"/>
              <a:t>Kalıtsal</a:t>
            </a:r>
            <a:r>
              <a:rPr lang="en-US" sz="2000" dirty="0"/>
              <a:t> </a:t>
            </a:r>
            <a:r>
              <a:rPr lang="en-US" sz="2000" dirty="0" err="1"/>
              <a:t>materyal</a:t>
            </a:r>
            <a:r>
              <a:rPr lang="en-US" sz="2000" dirty="0"/>
              <a:t> </a:t>
            </a:r>
            <a:r>
              <a:rPr lang="en-US" sz="2000" dirty="0" err="1"/>
              <a:t>fiziksel</a:t>
            </a:r>
            <a:r>
              <a:rPr lang="en-US" sz="2000" dirty="0"/>
              <a:t> </a:t>
            </a:r>
            <a:r>
              <a:rPr lang="en-US" sz="2000" dirty="0" err="1"/>
              <a:t>materyalden</a:t>
            </a:r>
            <a:r>
              <a:rPr lang="en-US" sz="2000" dirty="0"/>
              <a:t> </a:t>
            </a:r>
            <a:r>
              <a:rPr lang="en-US" sz="2000" dirty="0" err="1"/>
              <a:t>oluşur</a:t>
            </a:r>
            <a:r>
              <a:rPr lang="en-US" sz="2000" dirty="0"/>
              <a:t>. </a:t>
            </a:r>
            <a:r>
              <a:rPr lang="en-US" sz="2000" dirty="0" err="1"/>
              <a:t>Vücudun</a:t>
            </a:r>
            <a:r>
              <a:rPr lang="en-US" sz="2000" dirty="0"/>
              <a:t> her </a:t>
            </a:r>
            <a:r>
              <a:rPr lang="en-US" sz="2000" dirty="0" err="1"/>
              <a:t>yerinden</a:t>
            </a:r>
            <a:r>
              <a:rPr lang="en-US" sz="2000" dirty="0"/>
              <a:t> </a:t>
            </a:r>
            <a:r>
              <a:rPr lang="en-US" sz="2000" dirty="0" err="1"/>
              <a:t>elementlerin</a:t>
            </a:r>
            <a:r>
              <a:rPr lang="en-US" sz="2000" dirty="0"/>
              <a:t> erkek </a:t>
            </a:r>
            <a:r>
              <a:rPr lang="en-US" sz="2000" dirty="0" err="1"/>
              <a:t>sperminde</a:t>
            </a:r>
            <a:r>
              <a:rPr lang="en-US" sz="2000" dirty="0"/>
              <a:t> </a:t>
            </a:r>
            <a:r>
              <a:rPr lang="en-US" sz="2000" dirty="0" err="1"/>
              <a:t>yoğunlaştığını</a:t>
            </a:r>
            <a:r>
              <a:rPr lang="en-US" sz="2000" dirty="0"/>
              <a:t> </a:t>
            </a:r>
            <a:r>
              <a:rPr lang="en-US" sz="2000" dirty="0" err="1"/>
              <a:t>ve</a:t>
            </a:r>
            <a:r>
              <a:rPr lang="en-US" sz="2000" dirty="0"/>
              <a:t> </a:t>
            </a:r>
            <a:r>
              <a:rPr lang="en-US" sz="2000" dirty="0" err="1"/>
              <a:t>daha</a:t>
            </a:r>
            <a:r>
              <a:rPr lang="en-US" sz="2000" dirty="0"/>
              <a:t> </a:t>
            </a:r>
            <a:r>
              <a:rPr lang="en-US" sz="2000" dirty="0" err="1"/>
              <a:t>sonra</a:t>
            </a:r>
            <a:r>
              <a:rPr lang="en-US" sz="2000" dirty="0"/>
              <a:t> </a:t>
            </a:r>
            <a:r>
              <a:rPr lang="en-US" sz="2000" dirty="0" err="1"/>
              <a:t>rahimde</a:t>
            </a:r>
            <a:r>
              <a:rPr lang="en-US" sz="2000" dirty="0"/>
              <a:t> </a:t>
            </a:r>
            <a:r>
              <a:rPr lang="en-US" sz="2000" dirty="0" err="1"/>
              <a:t>bir</a:t>
            </a:r>
            <a:r>
              <a:rPr lang="en-US" sz="2000" dirty="0"/>
              <a:t> </a:t>
            </a:r>
            <a:r>
              <a:rPr lang="en-US" sz="2000" dirty="0" err="1"/>
              <a:t>insana</a:t>
            </a:r>
            <a:r>
              <a:rPr lang="en-US" sz="2000" dirty="0"/>
              <a:t> </a:t>
            </a:r>
            <a:r>
              <a:rPr lang="en-US" sz="2000" dirty="0" err="1"/>
              <a:t>dönüştüğünü</a:t>
            </a:r>
            <a:r>
              <a:rPr lang="en-US" sz="2000" dirty="0"/>
              <a:t> </a:t>
            </a:r>
            <a:r>
              <a:rPr lang="en-US" sz="2000" dirty="0" err="1"/>
              <a:t>varsaydı</a:t>
            </a:r>
            <a:r>
              <a:rPr lang="en-US" sz="2000" dirty="0"/>
              <a:t>.</a:t>
            </a:r>
          </a:p>
          <a:p>
            <a:pPr>
              <a:lnSpc>
                <a:spcPct val="150000"/>
              </a:lnSpc>
            </a:pPr>
            <a:r>
              <a:rPr lang="en-US" sz="2000" dirty="0" err="1"/>
              <a:t>Ayrıca</a:t>
            </a:r>
            <a:r>
              <a:rPr lang="en-US" sz="2000" dirty="0"/>
              <a:t> </a:t>
            </a:r>
            <a:r>
              <a:rPr lang="en-US" sz="2000" dirty="0" err="1"/>
              <a:t>edinilmiş</a:t>
            </a:r>
            <a:r>
              <a:rPr lang="en-US" sz="2000" dirty="0"/>
              <a:t> </a:t>
            </a:r>
            <a:r>
              <a:rPr lang="en-US" sz="2000" dirty="0" err="1"/>
              <a:t>özelliklerin</a:t>
            </a:r>
            <a:r>
              <a:rPr lang="en-US" sz="2000" dirty="0"/>
              <a:t> </a:t>
            </a:r>
            <a:r>
              <a:rPr lang="en-US" sz="2000" dirty="0" err="1"/>
              <a:t>mirasına</a:t>
            </a:r>
            <a:r>
              <a:rPr lang="en-US" sz="2000" dirty="0"/>
              <a:t> da </a:t>
            </a:r>
            <a:r>
              <a:rPr lang="en-US" sz="2000" dirty="0" err="1"/>
              <a:t>inanıyordu</a:t>
            </a:r>
            <a:r>
              <a:rPr lang="en-US" sz="2000" dirty="0"/>
              <a:t>. </a:t>
            </a:r>
          </a:p>
          <a:p>
            <a:pPr marL="0" indent="0">
              <a:lnSpc>
                <a:spcPct val="150000"/>
              </a:lnSpc>
              <a:buNone/>
            </a:pPr>
            <a:r>
              <a:rPr lang="en-US" sz="2000" dirty="0"/>
              <a:t>	Bir </a:t>
            </a:r>
            <a:r>
              <a:rPr lang="en-US" sz="2000" dirty="0" err="1"/>
              <a:t>Olimpik</a:t>
            </a:r>
            <a:r>
              <a:rPr lang="en-US" sz="2000" dirty="0"/>
              <a:t> </a:t>
            </a:r>
            <a:r>
              <a:rPr lang="en-US" sz="2000" dirty="0" err="1"/>
              <a:t>haltercinin</a:t>
            </a:r>
            <a:r>
              <a:rPr lang="en-US" sz="2000" dirty="0"/>
              <a:t> </a:t>
            </a:r>
            <a:r>
              <a:rPr lang="en-US" sz="2000" dirty="0" err="1"/>
              <a:t>büyük</a:t>
            </a:r>
            <a:r>
              <a:rPr lang="en-US" sz="2000" dirty="0"/>
              <a:t> </a:t>
            </a:r>
            <a:r>
              <a:rPr lang="en-US" sz="2000" dirty="0" err="1"/>
              <a:t>pazıları</a:t>
            </a:r>
            <a:r>
              <a:rPr lang="en-US" sz="2000" dirty="0"/>
              <a:t>, </a:t>
            </a:r>
            <a:r>
              <a:rPr lang="en-US" sz="2000" dirty="0" err="1"/>
              <a:t>menide</a:t>
            </a:r>
            <a:r>
              <a:rPr lang="en-US" sz="2000" dirty="0"/>
              <a:t> </a:t>
            </a:r>
            <a:r>
              <a:rPr lang="en-US" sz="2000" dirty="0" err="1"/>
              <a:t>birçok</a:t>
            </a:r>
            <a:r>
              <a:rPr lang="en-US" sz="2000" dirty="0"/>
              <a:t> "</a:t>
            </a:r>
            <a:r>
              <a:rPr lang="en-US" sz="2000" dirty="0" err="1"/>
              <a:t>pazı</a:t>
            </a:r>
            <a:r>
              <a:rPr lang="en-US" sz="2000" dirty="0"/>
              <a:t> </a:t>
            </a:r>
            <a:r>
              <a:rPr lang="en-US" sz="2000" dirty="0" err="1"/>
              <a:t>parçası</a:t>
            </a:r>
            <a:r>
              <a:rPr lang="en-US" sz="2000" dirty="0"/>
              <a:t>" </a:t>
            </a:r>
            <a:r>
              <a:rPr lang="en-US" sz="2000" dirty="0" err="1"/>
              <a:t>nın</a:t>
            </a:r>
            <a:r>
              <a:rPr lang="en-US" sz="2000" dirty="0"/>
              <a:t> </a:t>
            </a:r>
            <a:r>
              <a:rPr lang="en-US" sz="2000" dirty="0" err="1"/>
              <a:t>birikmesine</a:t>
            </a:r>
            <a:r>
              <a:rPr lang="en-US" sz="2000" dirty="0"/>
              <a:t> </a:t>
            </a:r>
            <a:r>
              <a:rPr lang="en-US" sz="2000" dirty="0" err="1"/>
              <a:t>neden</a:t>
            </a:r>
            <a:r>
              <a:rPr lang="en-US" sz="2000" dirty="0"/>
              <a:t> </a:t>
            </a:r>
            <a:r>
              <a:rPr lang="en-US" sz="2000" dirty="0" err="1"/>
              <a:t>olur</a:t>
            </a:r>
            <a:r>
              <a:rPr lang="en-US" sz="2000" dirty="0"/>
              <a:t>. </a:t>
            </a:r>
            <a:r>
              <a:rPr lang="en-US" sz="2000" dirty="0" err="1"/>
              <a:t>Dolayısıyla</a:t>
            </a:r>
            <a:r>
              <a:rPr lang="en-US" sz="2000" dirty="0"/>
              <a:t> </a:t>
            </a:r>
            <a:r>
              <a:rPr lang="en-US" sz="2000" dirty="0" err="1"/>
              <a:t>çocuklarının</a:t>
            </a:r>
            <a:r>
              <a:rPr lang="en-US" sz="2000" dirty="0"/>
              <a:t> da </a:t>
            </a:r>
            <a:r>
              <a:rPr lang="en-US" sz="2000" dirty="0" err="1"/>
              <a:t>büyük</a:t>
            </a:r>
            <a:r>
              <a:rPr lang="en-US" sz="2000" dirty="0"/>
              <a:t> </a:t>
            </a:r>
            <a:r>
              <a:rPr lang="en-US" sz="2000" dirty="0" err="1"/>
              <a:t>pazıları</a:t>
            </a:r>
            <a:r>
              <a:rPr lang="en-US" sz="2000" dirty="0"/>
              <a:t> </a:t>
            </a:r>
            <a:r>
              <a:rPr lang="en-US" sz="2000" dirty="0" err="1"/>
              <a:t>olacaktı</a:t>
            </a:r>
            <a:r>
              <a:rPr lang="en-US" sz="2000" dirty="0"/>
              <a:t>.</a:t>
            </a:r>
            <a:endParaRPr lang="tr-TR" sz="2000" dirty="0"/>
          </a:p>
        </p:txBody>
      </p:sp>
    </p:spTree>
    <p:extLst>
      <p:ext uri="{BB962C8B-B14F-4D97-AF65-F5344CB8AC3E}">
        <p14:creationId xmlns="" xmlns:p14="http://schemas.microsoft.com/office/powerpoint/2010/main" val="413795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B7EA61D-10D9-2E40-8252-67CF6817EB07}"/>
              </a:ext>
            </a:extLst>
          </p:cNvPr>
          <p:cNvSpPr>
            <a:spLocks noGrp="1"/>
          </p:cNvSpPr>
          <p:nvPr>
            <p:ph idx="4294967295"/>
          </p:nvPr>
        </p:nvSpPr>
        <p:spPr>
          <a:xfrm>
            <a:off x="3808474" y="1596540"/>
            <a:ext cx="5039265" cy="2724150"/>
          </a:xfrm>
        </p:spPr>
        <p:txBody>
          <a:bodyPr>
            <a:noAutofit/>
          </a:bodyPr>
          <a:lstStyle/>
          <a:p>
            <a:r>
              <a:rPr lang="en-US" sz="2000" dirty="0"/>
              <a:t>Aristoteles, </a:t>
            </a:r>
            <a:r>
              <a:rPr lang="en-US" sz="2000" dirty="0" err="1"/>
              <a:t>Hipokrat'ın</a:t>
            </a:r>
            <a:r>
              <a:rPr lang="en-US" sz="2000" dirty="0"/>
              <a:t> </a:t>
            </a:r>
            <a:r>
              <a:rPr lang="en-US" sz="2000" dirty="0" err="1"/>
              <a:t>teorisini</a:t>
            </a:r>
            <a:r>
              <a:rPr lang="en-US" sz="2000" dirty="0"/>
              <a:t> 2 </a:t>
            </a:r>
            <a:r>
              <a:rPr lang="en-US" sz="2000" dirty="0" err="1"/>
              <a:t>soruyla</a:t>
            </a:r>
            <a:r>
              <a:rPr lang="en-US" sz="2000" dirty="0"/>
              <a:t> </a:t>
            </a:r>
            <a:r>
              <a:rPr lang="en-US" sz="2000" dirty="0" err="1"/>
              <a:t>eleştirdi</a:t>
            </a:r>
            <a:r>
              <a:rPr lang="en-US" sz="2000" dirty="0"/>
              <a:t>.</a:t>
            </a:r>
          </a:p>
          <a:p>
            <a:pPr marL="0" indent="0">
              <a:buNone/>
            </a:pPr>
            <a:r>
              <a:rPr lang="en-US" sz="2000" dirty="0"/>
              <a:t>1- </a:t>
            </a:r>
            <a:r>
              <a:rPr lang="en-US" sz="2000" dirty="0" err="1"/>
              <a:t>sakat</a:t>
            </a:r>
            <a:r>
              <a:rPr lang="en-US" sz="2000" dirty="0"/>
              <a:t> </a:t>
            </a:r>
            <a:r>
              <a:rPr lang="en-US" sz="2000" dirty="0" err="1"/>
              <a:t>ve</a:t>
            </a:r>
            <a:r>
              <a:rPr lang="en-US" sz="2000" dirty="0"/>
              <a:t> </a:t>
            </a:r>
            <a:r>
              <a:rPr lang="en-US" sz="2000" dirty="0" err="1"/>
              <a:t>bedensel</a:t>
            </a:r>
            <a:r>
              <a:rPr lang="en-US" sz="2000" dirty="0"/>
              <a:t> </a:t>
            </a:r>
            <a:r>
              <a:rPr lang="en-US" sz="2000" dirty="0" err="1"/>
              <a:t>engelliler</a:t>
            </a:r>
            <a:r>
              <a:rPr lang="en-US" sz="2000" dirty="0"/>
              <a:t> </a:t>
            </a:r>
            <a:r>
              <a:rPr lang="en-US" sz="2000" dirty="0" err="1"/>
              <a:t>nasıl</a:t>
            </a:r>
            <a:r>
              <a:rPr lang="en-US" sz="2000" dirty="0"/>
              <a:t>  normal </a:t>
            </a:r>
            <a:r>
              <a:rPr lang="en-US" sz="2000" dirty="0" err="1"/>
              <a:t>çocuk</a:t>
            </a:r>
            <a:r>
              <a:rPr lang="en-US" sz="2000" dirty="0"/>
              <a:t> </a:t>
            </a:r>
            <a:r>
              <a:rPr lang="en-US" sz="2000" dirty="0" err="1"/>
              <a:t>sahibi</a:t>
            </a:r>
            <a:r>
              <a:rPr lang="en-US" sz="2000" dirty="0"/>
              <a:t> </a:t>
            </a:r>
            <a:r>
              <a:rPr lang="en-US" sz="2000" dirty="0" err="1"/>
              <a:t>olabilir</a:t>
            </a:r>
            <a:r>
              <a:rPr lang="en-US" sz="2000" dirty="0"/>
              <a:t>?</a:t>
            </a:r>
          </a:p>
          <a:p>
            <a:r>
              <a:rPr lang="en-US" sz="2000" dirty="0"/>
              <a:t>Bir </a:t>
            </a:r>
            <a:r>
              <a:rPr lang="en-US" sz="2000" dirty="0" err="1"/>
              <a:t>adam</a:t>
            </a:r>
            <a:r>
              <a:rPr lang="en-US" sz="2000" dirty="0"/>
              <a:t> </a:t>
            </a:r>
            <a:r>
              <a:rPr lang="en-US" sz="2000" dirty="0" err="1"/>
              <a:t>sağ</a:t>
            </a:r>
            <a:r>
              <a:rPr lang="en-US" sz="2000" dirty="0"/>
              <a:t> </a:t>
            </a:r>
            <a:r>
              <a:rPr lang="en-US" sz="2000" dirty="0" err="1"/>
              <a:t>bacağını</a:t>
            </a:r>
            <a:r>
              <a:rPr lang="en-US" sz="2000" dirty="0"/>
              <a:t> </a:t>
            </a:r>
            <a:r>
              <a:rPr lang="en-US" sz="2000" dirty="0" err="1"/>
              <a:t>kaybederse</a:t>
            </a:r>
            <a:r>
              <a:rPr lang="en-US" sz="2000" dirty="0"/>
              <a:t>, </a:t>
            </a:r>
            <a:r>
              <a:rPr lang="en-US" sz="2000" dirty="0" err="1"/>
              <a:t>artık</a:t>
            </a:r>
            <a:r>
              <a:rPr lang="en-US" sz="2000" dirty="0"/>
              <a:t> </a:t>
            </a:r>
            <a:r>
              <a:rPr lang="en-US" sz="2000" dirty="0" err="1"/>
              <a:t>sağ</a:t>
            </a:r>
            <a:r>
              <a:rPr lang="en-US" sz="2000" dirty="0"/>
              <a:t> </a:t>
            </a:r>
            <a:r>
              <a:rPr lang="en-US" sz="2000" dirty="0" err="1"/>
              <a:t>bacak</a:t>
            </a:r>
            <a:r>
              <a:rPr lang="en-US" sz="2000" dirty="0"/>
              <a:t> </a:t>
            </a:r>
            <a:r>
              <a:rPr lang="en-US" sz="2000" dirty="0" err="1"/>
              <a:t>vücut</a:t>
            </a:r>
            <a:r>
              <a:rPr lang="en-US" sz="2000" dirty="0"/>
              <a:t> </a:t>
            </a:r>
            <a:r>
              <a:rPr lang="en-US" sz="2000" dirty="0" err="1"/>
              <a:t>kısmına</a:t>
            </a:r>
            <a:r>
              <a:rPr lang="en-US" sz="2000" dirty="0"/>
              <a:t> </a:t>
            </a:r>
            <a:r>
              <a:rPr lang="en-US" sz="2000" dirty="0" err="1"/>
              <a:t>sahip</a:t>
            </a:r>
            <a:r>
              <a:rPr lang="en-US" sz="2000" dirty="0"/>
              <a:t> </a:t>
            </a:r>
            <a:r>
              <a:rPr lang="en-US" sz="2000" dirty="0" err="1"/>
              <a:t>olmayacaktı</a:t>
            </a:r>
            <a:r>
              <a:rPr lang="en-US" sz="2000" dirty="0"/>
              <a:t>. </a:t>
            </a:r>
            <a:r>
              <a:rPr lang="en-US" sz="2000" dirty="0" err="1"/>
              <a:t>Dolayısıyla</a:t>
            </a:r>
            <a:r>
              <a:rPr lang="en-US" sz="2000" dirty="0"/>
              <a:t> </a:t>
            </a:r>
            <a:r>
              <a:rPr lang="en-US" sz="2000" dirty="0" err="1"/>
              <a:t>yavrunun</a:t>
            </a:r>
            <a:r>
              <a:rPr lang="en-US" sz="2000" dirty="0"/>
              <a:t> </a:t>
            </a:r>
            <a:r>
              <a:rPr lang="en-US" sz="2000" dirty="0" err="1"/>
              <a:t>sağ</a:t>
            </a:r>
            <a:r>
              <a:rPr lang="en-US" sz="2000" dirty="0"/>
              <a:t> </a:t>
            </a:r>
            <a:r>
              <a:rPr lang="en-US" sz="2000" dirty="0" err="1"/>
              <a:t>bacağı</a:t>
            </a:r>
            <a:r>
              <a:rPr lang="en-US" sz="2000" dirty="0"/>
              <a:t> </a:t>
            </a:r>
            <a:r>
              <a:rPr lang="en-US" sz="2000" dirty="0" err="1"/>
              <a:t>olmayacaktı</a:t>
            </a:r>
            <a:r>
              <a:rPr lang="en-US" sz="2000" dirty="0"/>
              <a:t>.</a:t>
            </a:r>
            <a:endParaRPr lang="tr-TR" sz="2000" dirty="0"/>
          </a:p>
        </p:txBody>
      </p:sp>
    </p:spTree>
    <p:extLst>
      <p:ext uri="{BB962C8B-B14F-4D97-AF65-F5344CB8AC3E}">
        <p14:creationId xmlns="" xmlns:p14="http://schemas.microsoft.com/office/powerpoint/2010/main" val="1736293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96260" y="527605"/>
            <a:ext cx="6108199" cy="4708981"/>
          </a:xfrm>
          <a:prstGeom prst="rect">
            <a:avLst/>
          </a:prstGeom>
        </p:spPr>
        <p:txBody>
          <a:bodyPr wrap="square">
            <a:spAutoFit/>
          </a:bodyPr>
          <a:lstStyle/>
          <a:p>
            <a:r>
              <a:rPr lang="en-US" sz="2000" dirty="0" smtClean="0"/>
              <a:t>2. </a:t>
            </a:r>
            <a:r>
              <a:rPr lang="en-US" sz="2000" dirty="0" err="1" smtClean="0"/>
              <a:t>İnsanlar</a:t>
            </a:r>
            <a:r>
              <a:rPr lang="en-US" sz="2000" dirty="0" smtClean="0"/>
              <a:t> </a:t>
            </a:r>
            <a:r>
              <a:rPr lang="en-US" sz="2000" dirty="0" err="1" smtClean="0"/>
              <a:t>gebe</a:t>
            </a:r>
            <a:r>
              <a:rPr lang="en-US" sz="2000" dirty="0" smtClean="0"/>
              <a:t> </a:t>
            </a:r>
            <a:r>
              <a:rPr lang="en-US" sz="2000" dirty="0" err="1" smtClean="0"/>
              <a:t>kaldıklarında</a:t>
            </a:r>
            <a:r>
              <a:rPr lang="en-US" sz="2000" dirty="0" smtClean="0"/>
              <a:t> </a:t>
            </a:r>
            <a:r>
              <a:rPr lang="en-US" sz="2000" dirty="0" err="1" smtClean="0"/>
              <a:t>göstermedikleri</a:t>
            </a:r>
            <a:r>
              <a:rPr lang="en-US" sz="2000" dirty="0" smtClean="0"/>
              <a:t> </a:t>
            </a:r>
            <a:r>
              <a:rPr lang="en-US" sz="2000" dirty="0" err="1" smtClean="0"/>
              <a:t>ancak</a:t>
            </a:r>
            <a:r>
              <a:rPr lang="en-US" sz="2000" dirty="0" smtClean="0"/>
              <a:t> </a:t>
            </a:r>
            <a:r>
              <a:rPr lang="en-US" sz="2000" dirty="0" err="1" smtClean="0"/>
              <a:t>daha</a:t>
            </a:r>
            <a:r>
              <a:rPr lang="en-US" sz="2000" dirty="0" smtClean="0"/>
              <a:t> </a:t>
            </a:r>
            <a:r>
              <a:rPr lang="en-US" sz="2000" dirty="0" err="1" smtClean="0"/>
              <a:t>sonraki</a:t>
            </a:r>
            <a:r>
              <a:rPr lang="en-US" sz="2000" dirty="0" smtClean="0"/>
              <a:t> </a:t>
            </a:r>
            <a:r>
              <a:rPr lang="en-US" sz="2000" dirty="0" err="1" smtClean="0"/>
              <a:t>yaşlarda</a:t>
            </a:r>
            <a:r>
              <a:rPr lang="en-US" sz="2000" dirty="0" smtClean="0"/>
              <a:t> </a:t>
            </a:r>
            <a:r>
              <a:rPr lang="en-US" sz="2000" dirty="0" err="1" smtClean="0"/>
              <a:t>geliştirdikleri</a:t>
            </a:r>
            <a:r>
              <a:rPr lang="en-US" sz="2000" dirty="0" smtClean="0"/>
              <a:t> </a:t>
            </a:r>
            <a:r>
              <a:rPr lang="en-US" sz="2000" dirty="0" err="1" smtClean="0"/>
              <a:t>özellikleri</a:t>
            </a:r>
            <a:r>
              <a:rPr lang="en-US" sz="2000" dirty="0" smtClean="0"/>
              <a:t> </a:t>
            </a:r>
            <a:r>
              <a:rPr lang="en-US" sz="2000" dirty="0" err="1" smtClean="0"/>
              <a:t>aktarabilirler</a:t>
            </a:r>
            <a:r>
              <a:rPr lang="en-US" sz="2000" dirty="0" smtClean="0"/>
              <a:t>.</a:t>
            </a:r>
            <a:endParaRPr lang="tr-TR" sz="2000" dirty="0" smtClean="0"/>
          </a:p>
          <a:p>
            <a:endParaRPr lang="en-US" sz="2000" dirty="0" smtClean="0"/>
          </a:p>
          <a:p>
            <a:r>
              <a:rPr lang="en-US" sz="2000" dirty="0" err="1" smtClean="0"/>
              <a:t>Gri</a:t>
            </a:r>
            <a:r>
              <a:rPr lang="en-US" sz="2000" dirty="0" smtClean="0"/>
              <a:t> </a:t>
            </a:r>
            <a:r>
              <a:rPr lang="en-US" sz="2000" dirty="0" err="1" smtClean="0"/>
              <a:t>saçı</a:t>
            </a:r>
            <a:r>
              <a:rPr lang="en-US" sz="2000" dirty="0" smtClean="0"/>
              <a:t> </a:t>
            </a:r>
            <a:r>
              <a:rPr lang="en-US" sz="2000" dirty="0" err="1" smtClean="0"/>
              <a:t>veya</a:t>
            </a:r>
            <a:r>
              <a:rPr lang="en-US" sz="2000" dirty="0" smtClean="0"/>
              <a:t> </a:t>
            </a:r>
            <a:r>
              <a:rPr lang="en-US" sz="2000" dirty="0" err="1" smtClean="0"/>
              <a:t>erkek</a:t>
            </a:r>
            <a:r>
              <a:rPr lang="en-US" sz="2000" dirty="0" smtClean="0"/>
              <a:t> tipi </a:t>
            </a:r>
            <a:r>
              <a:rPr lang="en-US" sz="2000" dirty="0" err="1" smtClean="0"/>
              <a:t>kelliği</a:t>
            </a:r>
            <a:r>
              <a:rPr lang="en-US" sz="2000" dirty="0" smtClean="0"/>
              <a:t> </a:t>
            </a:r>
            <a:r>
              <a:rPr lang="en-US" sz="2000" dirty="0" err="1" smtClean="0"/>
              <a:t>düşünün</a:t>
            </a:r>
            <a:r>
              <a:rPr lang="en-US" sz="2000" dirty="0" smtClean="0"/>
              <a:t>.</a:t>
            </a:r>
          </a:p>
          <a:p>
            <a:r>
              <a:rPr lang="en-US" sz="2000" dirty="0" err="1" smtClean="0"/>
              <a:t>Gebe</a:t>
            </a:r>
            <a:r>
              <a:rPr lang="en-US" sz="2000" dirty="0" smtClean="0"/>
              <a:t> </a:t>
            </a:r>
            <a:r>
              <a:rPr lang="en-US" sz="2000" dirty="0" err="1" smtClean="0"/>
              <a:t>kalma</a:t>
            </a:r>
            <a:r>
              <a:rPr lang="en-US" sz="2000" dirty="0" smtClean="0"/>
              <a:t> </a:t>
            </a:r>
            <a:r>
              <a:rPr lang="en-US" sz="2000" dirty="0" err="1" smtClean="0"/>
              <a:t>zamanında</a:t>
            </a:r>
            <a:r>
              <a:rPr lang="en-US" sz="2000" dirty="0" smtClean="0"/>
              <a:t>, </a:t>
            </a:r>
            <a:r>
              <a:rPr lang="en-US" sz="2000" dirty="0" err="1" smtClean="0"/>
              <a:t>dönemin</a:t>
            </a:r>
            <a:r>
              <a:rPr lang="en-US" sz="2000" dirty="0" smtClean="0"/>
              <a:t> </a:t>
            </a:r>
            <a:r>
              <a:rPr lang="en-US" sz="2000" dirty="0" err="1" smtClean="0"/>
              <a:t>Yunanlılarının</a:t>
            </a:r>
            <a:r>
              <a:rPr lang="en-US" sz="2000" dirty="0" smtClean="0"/>
              <a:t> </a:t>
            </a:r>
            <a:r>
              <a:rPr lang="en-US" sz="2000" dirty="0" err="1" smtClean="0"/>
              <a:t>çoğu</a:t>
            </a:r>
            <a:r>
              <a:rPr lang="en-US" sz="2000" dirty="0" smtClean="0"/>
              <a:t> </a:t>
            </a:r>
            <a:r>
              <a:rPr lang="en-US" sz="2000" dirty="0" err="1" smtClean="0"/>
              <a:t>kahverengiden</a:t>
            </a:r>
            <a:r>
              <a:rPr lang="en-US" sz="2000" dirty="0" smtClean="0"/>
              <a:t> </a:t>
            </a:r>
            <a:r>
              <a:rPr lang="en-US" sz="2000" dirty="0" err="1" smtClean="0"/>
              <a:t>siyaha</a:t>
            </a:r>
            <a:r>
              <a:rPr lang="en-US" sz="2000" dirty="0" smtClean="0"/>
              <a:t> </a:t>
            </a:r>
            <a:r>
              <a:rPr lang="en-US" sz="2000" dirty="0" err="1" smtClean="0"/>
              <a:t>kadar</a:t>
            </a:r>
            <a:r>
              <a:rPr lang="en-US" sz="2000" dirty="0" smtClean="0"/>
              <a:t> </a:t>
            </a:r>
            <a:r>
              <a:rPr lang="en-US" sz="2000" dirty="0" err="1" smtClean="0"/>
              <a:t>saçlara</a:t>
            </a:r>
            <a:r>
              <a:rPr lang="en-US" sz="2000" dirty="0" smtClean="0"/>
              <a:t> </a:t>
            </a:r>
            <a:r>
              <a:rPr lang="en-US" sz="2000" dirty="0" err="1" smtClean="0"/>
              <a:t>sahip</a:t>
            </a:r>
            <a:r>
              <a:rPr lang="en-US" sz="2000" dirty="0" smtClean="0"/>
              <a:t> </a:t>
            </a:r>
            <a:r>
              <a:rPr lang="en-US" sz="2000" dirty="0" err="1" smtClean="0"/>
              <a:t>olacaktı</a:t>
            </a:r>
            <a:r>
              <a:rPr lang="en-US" sz="2000" dirty="0" smtClean="0"/>
              <a:t> </a:t>
            </a:r>
            <a:r>
              <a:rPr lang="en-US" sz="2000" dirty="0" err="1" smtClean="0"/>
              <a:t>ve</a:t>
            </a:r>
            <a:r>
              <a:rPr lang="en-US" sz="2000" dirty="0" smtClean="0"/>
              <a:t> </a:t>
            </a:r>
            <a:r>
              <a:rPr lang="en-US" sz="2000" dirty="0" err="1" smtClean="0"/>
              <a:t>sadece</a:t>
            </a:r>
            <a:r>
              <a:rPr lang="en-US" sz="2000" dirty="0" smtClean="0"/>
              <a:t> </a:t>
            </a:r>
            <a:r>
              <a:rPr lang="en-US" sz="2000" dirty="0" err="1" smtClean="0"/>
              <a:t>birkaçı</a:t>
            </a:r>
            <a:r>
              <a:rPr lang="en-US" sz="2000" dirty="0" smtClean="0"/>
              <a:t> model </a:t>
            </a:r>
            <a:r>
              <a:rPr lang="en-US" sz="2000" dirty="0" err="1" smtClean="0"/>
              <a:t>kellik</a:t>
            </a:r>
            <a:r>
              <a:rPr lang="en-US" sz="2000" dirty="0" smtClean="0"/>
              <a:t> </a:t>
            </a:r>
            <a:r>
              <a:rPr lang="en-US" sz="2000" dirty="0" err="1" smtClean="0"/>
              <a:t>sergileyecekti</a:t>
            </a:r>
            <a:r>
              <a:rPr lang="en-US" sz="2000" dirty="0" smtClean="0"/>
              <a:t>.</a:t>
            </a:r>
          </a:p>
          <a:p>
            <a:endParaRPr lang="tr-TR" sz="2000" dirty="0" smtClean="0"/>
          </a:p>
          <a:p>
            <a:r>
              <a:rPr lang="en-US" sz="2000" dirty="0" smtClean="0"/>
              <a:t>Bu </a:t>
            </a:r>
            <a:r>
              <a:rPr lang="en-US" sz="2000" dirty="0" err="1" smtClean="0"/>
              <a:t>nedenle</a:t>
            </a:r>
            <a:r>
              <a:rPr lang="en-US" sz="2000" dirty="0" smtClean="0"/>
              <a:t>, "</a:t>
            </a:r>
            <a:r>
              <a:rPr lang="en-US" sz="2000" dirty="0" err="1" smtClean="0"/>
              <a:t>gri</a:t>
            </a:r>
            <a:r>
              <a:rPr lang="en-US" sz="2000" dirty="0" smtClean="0"/>
              <a:t> </a:t>
            </a:r>
            <a:r>
              <a:rPr lang="en-US" sz="2000" dirty="0" err="1" smtClean="0"/>
              <a:t>saç</a:t>
            </a:r>
            <a:r>
              <a:rPr lang="en-US" sz="2000" dirty="0" smtClean="0"/>
              <a:t> </a:t>
            </a:r>
            <a:r>
              <a:rPr lang="en-US" sz="2000" dirty="0" err="1" smtClean="0"/>
              <a:t>parçaları</a:t>
            </a:r>
            <a:r>
              <a:rPr lang="en-US" sz="2000" dirty="0" smtClean="0"/>
              <a:t>" </a:t>
            </a:r>
            <a:r>
              <a:rPr lang="en-US" sz="2000" dirty="0" err="1" smtClean="0"/>
              <a:t>yoktur</a:t>
            </a:r>
            <a:r>
              <a:rPr lang="en-US" sz="2000" dirty="0" smtClean="0"/>
              <a:t> </a:t>
            </a:r>
            <a:r>
              <a:rPr lang="en-US" sz="2000" dirty="0" err="1" smtClean="0"/>
              <a:t>ve</a:t>
            </a:r>
            <a:r>
              <a:rPr lang="en-US" sz="2000" dirty="0" smtClean="0"/>
              <a:t> </a:t>
            </a:r>
            <a:r>
              <a:rPr lang="en-US" sz="2000" dirty="0" err="1" smtClean="0"/>
              <a:t>birkaç</a:t>
            </a:r>
            <a:r>
              <a:rPr lang="en-US" sz="2000" dirty="0" smtClean="0"/>
              <a:t> "</a:t>
            </a:r>
            <a:r>
              <a:rPr lang="en-US" sz="2000" dirty="0" err="1" smtClean="0"/>
              <a:t>kellik</a:t>
            </a:r>
            <a:r>
              <a:rPr lang="en-US" sz="2000" dirty="0" smtClean="0"/>
              <a:t> </a:t>
            </a:r>
            <a:r>
              <a:rPr lang="en-US" sz="2000" dirty="0" err="1" smtClean="0"/>
              <a:t>parçası</a:t>
            </a:r>
            <a:r>
              <a:rPr lang="en-US" sz="2000" dirty="0" smtClean="0"/>
              <a:t>" </a:t>
            </a:r>
            <a:r>
              <a:rPr lang="en-US" sz="2000" dirty="0" err="1" smtClean="0"/>
              <a:t>yoktur</a:t>
            </a:r>
            <a:r>
              <a:rPr lang="en-US" sz="2000" dirty="0" smtClean="0"/>
              <a:t>, </a:t>
            </a:r>
            <a:r>
              <a:rPr lang="en-US" sz="2000" dirty="0" err="1" smtClean="0"/>
              <a:t>ancak</a:t>
            </a:r>
            <a:r>
              <a:rPr lang="en-US" sz="2000" dirty="0" smtClean="0"/>
              <a:t> </a:t>
            </a:r>
            <a:r>
              <a:rPr lang="en-US" sz="2000" dirty="0" err="1" smtClean="0"/>
              <a:t>hayatın</a:t>
            </a:r>
            <a:r>
              <a:rPr lang="en-US" sz="2000" dirty="0" smtClean="0"/>
              <a:t> </a:t>
            </a:r>
            <a:r>
              <a:rPr lang="en-US" sz="2000" dirty="0" err="1" smtClean="0"/>
              <a:t>çok</a:t>
            </a:r>
            <a:r>
              <a:rPr lang="en-US" sz="2000" dirty="0" smtClean="0"/>
              <a:t> </a:t>
            </a:r>
            <a:r>
              <a:rPr lang="en-US" sz="2000" dirty="0" err="1" smtClean="0"/>
              <a:t>daha</a:t>
            </a:r>
            <a:r>
              <a:rPr lang="en-US" sz="2000" dirty="0" smtClean="0"/>
              <a:t> </a:t>
            </a:r>
            <a:r>
              <a:rPr lang="en-US" sz="2000" dirty="0" err="1" smtClean="0"/>
              <a:t>sonraki</a:t>
            </a:r>
            <a:r>
              <a:rPr lang="en-US" sz="2000" dirty="0" smtClean="0"/>
              <a:t> </a:t>
            </a:r>
            <a:r>
              <a:rPr lang="en-US" sz="2000" dirty="0" err="1" smtClean="0"/>
              <a:t>dönemlerinde</a:t>
            </a:r>
            <a:r>
              <a:rPr lang="en-US" sz="2000" dirty="0" smtClean="0"/>
              <a:t> </a:t>
            </a:r>
            <a:r>
              <a:rPr lang="en-US" sz="2000" dirty="0" err="1" smtClean="0"/>
              <a:t>bu</a:t>
            </a:r>
            <a:r>
              <a:rPr lang="en-US" sz="2000" dirty="0" smtClean="0"/>
              <a:t> "</a:t>
            </a:r>
            <a:r>
              <a:rPr lang="en-US" sz="2000" dirty="0" err="1" smtClean="0"/>
              <a:t>vücut</a:t>
            </a:r>
            <a:r>
              <a:rPr lang="en-US" sz="2000" dirty="0" smtClean="0"/>
              <a:t> </a:t>
            </a:r>
            <a:r>
              <a:rPr lang="en-US" sz="2000" dirty="0" err="1" smtClean="0"/>
              <a:t>parçaları</a:t>
            </a:r>
            <a:r>
              <a:rPr lang="en-US" sz="2000" dirty="0" smtClean="0"/>
              <a:t>" </a:t>
            </a:r>
            <a:r>
              <a:rPr lang="en-US" sz="2000" dirty="0" err="1" smtClean="0"/>
              <a:t>mevcut</a:t>
            </a:r>
            <a:r>
              <a:rPr lang="en-US" sz="2000" dirty="0" smtClean="0"/>
              <a:t> </a:t>
            </a:r>
            <a:r>
              <a:rPr lang="en-US" sz="2000" dirty="0" err="1" smtClean="0"/>
              <a:t>olabilir</a:t>
            </a:r>
            <a:r>
              <a:rPr lang="en-US" sz="2000" dirty="0" smtClean="0"/>
              <a:t>. </a:t>
            </a:r>
            <a:r>
              <a:rPr lang="en-US" sz="2000" dirty="0" err="1" smtClean="0"/>
              <a:t>Yine</a:t>
            </a:r>
            <a:r>
              <a:rPr lang="en-US" sz="2000" dirty="0" smtClean="0"/>
              <a:t> de </a:t>
            </a:r>
            <a:r>
              <a:rPr lang="en-US" sz="2000" dirty="0" err="1" smtClean="0"/>
              <a:t>ebeveynler</a:t>
            </a:r>
            <a:r>
              <a:rPr lang="en-US" sz="2000" dirty="0" smtClean="0"/>
              <a:t> </a:t>
            </a:r>
            <a:r>
              <a:rPr lang="en-US" sz="2000" dirty="0" err="1" smtClean="0"/>
              <a:t>bu</a:t>
            </a:r>
            <a:r>
              <a:rPr lang="en-US" sz="2000" dirty="0" smtClean="0"/>
              <a:t> </a:t>
            </a:r>
            <a:r>
              <a:rPr lang="en-US" sz="2000" dirty="0" err="1" smtClean="0"/>
              <a:t>özellikleri</a:t>
            </a:r>
            <a:r>
              <a:rPr lang="en-US" sz="2000" dirty="0" smtClean="0"/>
              <a:t> </a:t>
            </a:r>
            <a:r>
              <a:rPr lang="en-US" sz="2000" dirty="0" err="1" smtClean="0"/>
              <a:t>yavrularına</a:t>
            </a:r>
            <a:r>
              <a:rPr lang="en-US" sz="2000" dirty="0" smtClean="0"/>
              <a:t> </a:t>
            </a:r>
            <a:r>
              <a:rPr lang="en-US" sz="2000" dirty="0" err="1" smtClean="0"/>
              <a:t>aktarabilir</a:t>
            </a:r>
            <a:r>
              <a:rPr lang="en-US" sz="2000" dirty="0" smtClean="0"/>
              <a:t>.</a:t>
            </a:r>
            <a:endParaRPr lang="tr-TR" sz="2000" dirty="0"/>
          </a:p>
        </p:txBody>
      </p:sp>
      <p:sp>
        <p:nvSpPr>
          <p:cNvPr id="3" name="TextBox 4">
            <a:extLst>
              <a:ext uri="{FF2B5EF4-FFF2-40B4-BE49-F238E27FC236}">
                <a16:creationId xmlns="" xmlns:a16="http://schemas.microsoft.com/office/drawing/2014/main" id="{EE75E897-2628-0548-906C-733AEC4E09F0}"/>
              </a:ext>
            </a:extLst>
          </p:cNvPr>
          <p:cNvSpPr txBox="1"/>
          <p:nvPr/>
        </p:nvSpPr>
        <p:spPr>
          <a:xfrm>
            <a:off x="296260" y="5261460"/>
            <a:ext cx="8551480" cy="1323439"/>
          </a:xfrm>
          <a:prstGeom prst="rect">
            <a:avLst/>
          </a:prstGeom>
          <a:noFill/>
        </p:spPr>
        <p:txBody>
          <a:bodyPr wrap="square" rtlCol="0">
            <a:spAutoFit/>
          </a:bodyPr>
          <a:lstStyle/>
          <a:p>
            <a:r>
              <a:rPr lang="tr-TR" sz="2000" dirty="0"/>
              <a:t>Kadınların vücut kısımlarını çocuklara aktarması gerektiğini de sözlerine ekledi. Bir kadın hamile değilse, vücut parçaları adet döngüsü ile kanar. Ve tohumlar kadın ve erkeğin kanında dolaşıyor. Kanın önemi konusundaki sözlerinin hala etkileri var.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İlk </a:t>
            </a:r>
            <a:r>
              <a:rPr lang="en-US" dirty="0" err="1"/>
              <a:t>kalıtım</a:t>
            </a:r>
            <a:r>
              <a:rPr lang="en-US" dirty="0"/>
              <a:t> </a:t>
            </a:r>
            <a:r>
              <a:rPr lang="en-US" dirty="0" err="1"/>
              <a:t>hipotezleri</a:t>
            </a:r>
            <a:endParaRPr lang="en-US" dirty="0"/>
          </a:p>
        </p:txBody>
      </p:sp>
      <p:sp>
        <p:nvSpPr>
          <p:cNvPr id="3" name="Content Placeholder 2"/>
          <p:cNvSpPr>
            <a:spLocks noGrp="1"/>
          </p:cNvSpPr>
          <p:nvPr>
            <p:ph idx="1"/>
          </p:nvPr>
        </p:nvSpPr>
        <p:spPr>
          <a:xfrm>
            <a:off x="3770299" y="2054656"/>
            <a:ext cx="3881625" cy="2939102"/>
          </a:xfrm>
        </p:spPr>
        <p:txBody>
          <a:bodyPr>
            <a:normAutofit/>
          </a:bodyPr>
          <a:lstStyle/>
          <a:p>
            <a:r>
              <a:rPr lang="en-US" sz="2000" dirty="0"/>
              <a:t>Preformation </a:t>
            </a:r>
            <a:r>
              <a:rPr lang="en-US" sz="2000" dirty="0" err="1"/>
              <a:t>hipotezi</a:t>
            </a:r>
            <a:endParaRPr lang="en-US" sz="2000" dirty="0"/>
          </a:p>
          <a:p>
            <a:r>
              <a:rPr lang="en-US" sz="2000" dirty="0" err="1"/>
              <a:t>Yumurta</a:t>
            </a:r>
            <a:r>
              <a:rPr lang="en-US" sz="2000" dirty="0"/>
              <a:t> </a:t>
            </a:r>
            <a:r>
              <a:rPr lang="en-US" sz="2000" dirty="0" err="1"/>
              <a:t>ve</a:t>
            </a:r>
            <a:r>
              <a:rPr lang="en-US" sz="2000" dirty="0"/>
              <a:t> sperm </a:t>
            </a:r>
            <a:r>
              <a:rPr lang="en-US" sz="2000" dirty="0" err="1"/>
              <a:t>içinde</a:t>
            </a:r>
            <a:r>
              <a:rPr lang="en-US" sz="2000" dirty="0"/>
              <a:t> </a:t>
            </a:r>
            <a:r>
              <a:rPr lang="en-US" sz="2000" dirty="0" err="1"/>
              <a:t>küçük</a:t>
            </a:r>
            <a:r>
              <a:rPr lang="en-US" sz="2000" dirty="0"/>
              <a:t> </a:t>
            </a:r>
            <a:r>
              <a:rPr lang="en-US" sz="2000" dirty="0" err="1"/>
              <a:t>insancıkların</a:t>
            </a:r>
            <a:r>
              <a:rPr lang="en-US" sz="2000" dirty="0"/>
              <a:t> var </a:t>
            </a:r>
            <a:r>
              <a:rPr lang="en-US" sz="2000" dirty="0" err="1"/>
              <a:t>olduğunu</a:t>
            </a:r>
            <a:r>
              <a:rPr lang="en-US" sz="2000" dirty="0"/>
              <a:t> </a:t>
            </a:r>
            <a:r>
              <a:rPr lang="en-US" sz="2000" dirty="0" err="1"/>
              <a:t>iddia</a:t>
            </a:r>
            <a:r>
              <a:rPr lang="en-US" sz="2000" dirty="0"/>
              <a:t> </a:t>
            </a:r>
            <a:r>
              <a:rPr lang="en-US" sz="2000" dirty="0" err="1"/>
              <a:t>eder</a:t>
            </a:r>
            <a:r>
              <a:rPr lang="en-US" sz="2000" dirty="0"/>
              <a:t>.</a:t>
            </a:r>
            <a:endParaRPr lang="tr-TR" sz="2000" dirty="0"/>
          </a:p>
        </p:txBody>
      </p:sp>
      <p:sp>
        <p:nvSpPr>
          <p:cNvPr id="5" name="TextBox 4"/>
          <p:cNvSpPr txBox="1"/>
          <p:nvPr/>
        </p:nvSpPr>
        <p:spPr>
          <a:xfrm>
            <a:off x="296260" y="5414165"/>
            <a:ext cx="4920406" cy="507831"/>
          </a:xfrm>
          <a:prstGeom prst="rect">
            <a:avLst/>
          </a:prstGeom>
          <a:noFill/>
        </p:spPr>
        <p:txBody>
          <a:bodyPr wrap="square" rtlCol="0">
            <a:spAutoFit/>
          </a:bodyPr>
          <a:lstStyle/>
          <a:p>
            <a:r>
              <a:rPr lang="en-US" sz="1350" dirty="0"/>
              <a:t>A tiny person inside a sperm, as drawn by </a:t>
            </a:r>
            <a:r>
              <a:rPr lang="en-US" sz="1350" dirty="0" err="1"/>
              <a:t>Nicolaas</a:t>
            </a:r>
            <a:r>
              <a:rPr lang="en-US" sz="1350" dirty="0"/>
              <a:t> </a:t>
            </a:r>
            <a:r>
              <a:rPr lang="en-US" sz="1350" dirty="0" err="1"/>
              <a:t>Hartsoeker</a:t>
            </a:r>
            <a:r>
              <a:rPr lang="en-US" sz="1350" dirty="0"/>
              <a:t> in 1695</a:t>
            </a:r>
          </a:p>
        </p:txBody>
      </p:sp>
    </p:spTree>
    <p:extLst>
      <p:ext uri="{BB962C8B-B14F-4D97-AF65-F5344CB8AC3E}">
        <p14:creationId xmlns="" xmlns:p14="http://schemas.microsoft.com/office/powerpoint/2010/main" val="843949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1670" y="1443835"/>
            <a:ext cx="7524750" cy="3636963"/>
          </a:xfrm>
        </p:spPr>
        <p:txBody>
          <a:bodyPr>
            <a:normAutofit/>
          </a:bodyPr>
          <a:lstStyle/>
          <a:p>
            <a:r>
              <a:rPr lang="tr-TR" sz="2000" dirty="0"/>
              <a:t>William </a:t>
            </a:r>
            <a:r>
              <a:rPr lang="tr-TR" sz="2000" dirty="0" err="1"/>
              <a:t>Harvey</a:t>
            </a:r>
            <a:r>
              <a:rPr lang="tr-TR" sz="2000" dirty="0"/>
              <a:t> (1620) yeni çiftleşen geyiği kesip rahmine baktı ve içinde bir geyik olan bir oluşum göremedi.</a:t>
            </a:r>
          </a:p>
          <a:p>
            <a:r>
              <a:rPr lang="tr-TR" sz="2000" dirty="0"/>
              <a:t>Ancak, kurban kesimlerine çiftleşmeden sonra farklı dönemlerde devam etti; ve ilk embriyoyu gördü</a:t>
            </a:r>
            <a:r>
              <a:rPr lang="tr-TR" sz="2000" dirty="0" smtClean="0"/>
              <a:t>.</a:t>
            </a:r>
          </a:p>
          <a:p>
            <a:pPr>
              <a:buNone/>
            </a:pPr>
            <a:endParaRPr lang="tr-TR" sz="2000" dirty="0" smtClean="0"/>
          </a:p>
          <a:p>
            <a:pPr>
              <a:buNone/>
            </a:pPr>
            <a:endParaRPr lang="tr-TR" sz="2000" dirty="0"/>
          </a:p>
          <a:p>
            <a:r>
              <a:rPr lang="tr-TR" sz="2000" dirty="0"/>
              <a:t>Mikroskop keşfedildikten sonra sperm ve yumurta hücreleri görüntülendi.</a:t>
            </a:r>
            <a:endParaRPr lang="en-US" sz="2000" dirty="0"/>
          </a:p>
        </p:txBody>
      </p:sp>
    </p:spTree>
    <p:extLst>
      <p:ext uri="{BB962C8B-B14F-4D97-AF65-F5344CB8AC3E}">
        <p14:creationId xmlns="" xmlns:p14="http://schemas.microsoft.com/office/powerpoint/2010/main" val="8288873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C5188045-ADF2-EC4E-91DF-43FB3FEA5AF8}"/>
              </a:ext>
            </a:extLst>
          </p:cNvPr>
          <p:cNvSpPr>
            <a:spLocks noGrp="1"/>
          </p:cNvSpPr>
          <p:nvPr>
            <p:ph type="title"/>
          </p:nvPr>
        </p:nvSpPr>
        <p:spPr/>
        <p:txBody>
          <a:bodyPr/>
          <a:lstStyle/>
          <a:p>
            <a:pPr algn="ctr"/>
            <a:r>
              <a:rPr lang="en-GB" dirty="0"/>
              <a:t>Pangenesis</a:t>
            </a:r>
            <a:endParaRPr lang="tr-TR" dirty="0"/>
          </a:p>
        </p:txBody>
      </p:sp>
      <p:sp>
        <p:nvSpPr>
          <p:cNvPr id="3" name="Content Placeholder 2"/>
          <p:cNvSpPr>
            <a:spLocks noGrp="1"/>
          </p:cNvSpPr>
          <p:nvPr>
            <p:ph idx="1"/>
          </p:nvPr>
        </p:nvSpPr>
        <p:spPr>
          <a:xfrm>
            <a:off x="601670" y="2207360"/>
            <a:ext cx="7940660" cy="4123034"/>
          </a:xfrm>
        </p:spPr>
        <p:txBody>
          <a:bodyPr>
            <a:noAutofit/>
          </a:bodyPr>
          <a:lstStyle/>
          <a:p>
            <a:r>
              <a:rPr lang="en-GB" sz="2000" dirty="0"/>
              <a:t>Pangenesis, </a:t>
            </a:r>
            <a:r>
              <a:rPr lang="en-GB" sz="2000" dirty="0" err="1"/>
              <a:t>kalıtım</a:t>
            </a:r>
            <a:r>
              <a:rPr lang="en-GB" sz="2000" dirty="0"/>
              <a:t> </a:t>
            </a:r>
            <a:r>
              <a:rPr lang="en-GB" sz="2000" dirty="0" err="1"/>
              <a:t>için</a:t>
            </a:r>
            <a:r>
              <a:rPr lang="en-GB" sz="2000" dirty="0"/>
              <a:t> </a:t>
            </a:r>
            <a:r>
              <a:rPr lang="en-GB" sz="2000" dirty="0" err="1"/>
              <a:t>öne</a:t>
            </a:r>
            <a:r>
              <a:rPr lang="en-GB" sz="2000" dirty="0"/>
              <a:t> </a:t>
            </a:r>
            <a:r>
              <a:rPr lang="en-GB" sz="2000" dirty="0" err="1"/>
              <a:t>sürülen</a:t>
            </a:r>
            <a:r>
              <a:rPr lang="en-GB" sz="2000" dirty="0"/>
              <a:t> </a:t>
            </a:r>
            <a:r>
              <a:rPr lang="en-GB" sz="2000" dirty="0" err="1"/>
              <a:t>hipotezlerden</a:t>
            </a:r>
            <a:r>
              <a:rPr lang="en-GB" sz="2000" dirty="0"/>
              <a:t> </a:t>
            </a:r>
            <a:r>
              <a:rPr lang="en-GB" sz="2000" dirty="0" err="1"/>
              <a:t>biridir</a:t>
            </a:r>
            <a:r>
              <a:rPr lang="en-GB" sz="2000" dirty="0"/>
              <a:t>. İlk </a:t>
            </a:r>
            <a:r>
              <a:rPr lang="en-GB" sz="2000" dirty="0" err="1"/>
              <a:t>olarak</a:t>
            </a:r>
            <a:r>
              <a:rPr lang="en-GB" sz="2000" dirty="0"/>
              <a:t> </a:t>
            </a:r>
            <a:r>
              <a:rPr lang="en-GB" sz="2000" dirty="0" err="1"/>
              <a:t>Hipokrat</a:t>
            </a:r>
            <a:r>
              <a:rPr lang="en-GB" sz="2000" dirty="0"/>
              <a:t> (MÖ 500-400) </a:t>
            </a:r>
            <a:r>
              <a:rPr lang="en-GB" sz="2000" dirty="0" err="1"/>
              <a:t>tarafından</a:t>
            </a:r>
            <a:r>
              <a:rPr lang="en-GB" sz="2000" dirty="0"/>
              <a:t> </a:t>
            </a:r>
            <a:r>
              <a:rPr lang="en-GB" sz="2000" dirty="0" err="1"/>
              <a:t>ortaya</a:t>
            </a:r>
            <a:r>
              <a:rPr lang="en-GB" sz="2000" dirty="0"/>
              <a:t> </a:t>
            </a:r>
            <a:r>
              <a:rPr lang="en-GB" sz="2000" dirty="0" err="1"/>
              <a:t>atıldı</a:t>
            </a:r>
            <a:r>
              <a:rPr lang="en-GB" sz="2000" dirty="0"/>
              <a:t>. Darwin </a:t>
            </a:r>
            <a:r>
              <a:rPr lang="en-GB" sz="2000" dirty="0" err="1"/>
              <a:t>daha</a:t>
            </a:r>
            <a:r>
              <a:rPr lang="en-GB" sz="2000" dirty="0"/>
              <a:t> </a:t>
            </a:r>
            <a:r>
              <a:rPr lang="en-GB" sz="2000" dirty="0" err="1"/>
              <a:t>sonra</a:t>
            </a:r>
            <a:r>
              <a:rPr lang="en-GB" sz="2000" dirty="0"/>
              <a:t> </a:t>
            </a:r>
            <a:r>
              <a:rPr lang="en-GB" sz="2000" dirty="0" err="1"/>
              <a:t>bu</a:t>
            </a:r>
            <a:r>
              <a:rPr lang="en-GB" sz="2000" dirty="0"/>
              <a:t> </a:t>
            </a:r>
            <a:r>
              <a:rPr lang="en-GB" sz="2000" dirty="0" err="1"/>
              <a:t>hipotezi</a:t>
            </a:r>
            <a:r>
              <a:rPr lang="en-GB" sz="2000" dirty="0"/>
              <a:t> </a:t>
            </a:r>
            <a:r>
              <a:rPr lang="en-GB" sz="2000" dirty="0" err="1"/>
              <a:t>destekledi</a:t>
            </a:r>
            <a:r>
              <a:rPr lang="en-GB" sz="2000" dirty="0"/>
              <a:t> </a:t>
            </a:r>
            <a:r>
              <a:rPr lang="en-GB" sz="2000" dirty="0" err="1"/>
              <a:t>ve</a:t>
            </a:r>
            <a:r>
              <a:rPr lang="en-GB" sz="2000" dirty="0"/>
              <a:t> </a:t>
            </a:r>
            <a:r>
              <a:rPr lang="en-GB" sz="2000" dirty="0" err="1"/>
              <a:t>yayınladı</a:t>
            </a:r>
            <a:r>
              <a:rPr lang="en-GB" sz="2000" dirty="0"/>
              <a:t>.</a:t>
            </a:r>
          </a:p>
          <a:p>
            <a:r>
              <a:rPr lang="en-GB" sz="2000" dirty="0"/>
              <a:t>Darwin, </a:t>
            </a:r>
            <a:r>
              <a:rPr lang="en-GB" sz="2000" dirty="0" err="1"/>
              <a:t>bu</a:t>
            </a:r>
            <a:r>
              <a:rPr lang="en-GB" sz="2000" dirty="0"/>
              <a:t> </a:t>
            </a:r>
            <a:r>
              <a:rPr lang="en-GB" sz="2000" dirty="0" err="1"/>
              <a:t>hipotezi</a:t>
            </a:r>
            <a:r>
              <a:rPr lang="en-GB" sz="2000" dirty="0"/>
              <a:t> </a:t>
            </a:r>
            <a:r>
              <a:rPr lang="en-GB" sz="2000" dirty="0" err="1"/>
              <a:t>evrim</a:t>
            </a:r>
            <a:r>
              <a:rPr lang="en-GB" sz="2000" dirty="0"/>
              <a:t> </a:t>
            </a:r>
            <a:r>
              <a:rPr lang="en-GB" sz="2000" dirty="0" err="1"/>
              <a:t>araştırmalarındaki</a:t>
            </a:r>
            <a:r>
              <a:rPr lang="en-GB" sz="2000" dirty="0"/>
              <a:t> </a:t>
            </a:r>
            <a:r>
              <a:rPr lang="en-GB" sz="2000" dirty="0" err="1"/>
              <a:t>boşluğu</a:t>
            </a:r>
            <a:r>
              <a:rPr lang="en-GB" sz="2000" dirty="0"/>
              <a:t> </a:t>
            </a:r>
            <a:r>
              <a:rPr lang="en-GB" sz="2000" dirty="0" err="1"/>
              <a:t>doldurmak</a:t>
            </a:r>
            <a:r>
              <a:rPr lang="en-GB" sz="2000" dirty="0"/>
              <a:t> </a:t>
            </a:r>
            <a:r>
              <a:rPr lang="en-GB" sz="2000" dirty="0" err="1"/>
              <a:t>için</a:t>
            </a:r>
            <a:r>
              <a:rPr lang="en-GB" sz="2000" dirty="0"/>
              <a:t> </a:t>
            </a:r>
            <a:r>
              <a:rPr lang="en-GB" sz="2000" dirty="0" err="1"/>
              <a:t>kullandı</a:t>
            </a:r>
            <a:r>
              <a:rPr lang="en-GB" sz="2000" dirty="0"/>
              <a:t>.</a:t>
            </a:r>
          </a:p>
          <a:p>
            <a:r>
              <a:rPr lang="en-GB" sz="2000" dirty="0"/>
              <a:t>“</a:t>
            </a:r>
            <a:r>
              <a:rPr lang="en-GB" sz="2000" dirty="0" err="1"/>
              <a:t>Vücudun</a:t>
            </a:r>
            <a:r>
              <a:rPr lang="en-GB" sz="2000" dirty="0"/>
              <a:t> her </a:t>
            </a:r>
            <a:r>
              <a:rPr lang="en-GB" sz="2000" dirty="0" err="1"/>
              <a:t>parçası</a:t>
            </a:r>
            <a:r>
              <a:rPr lang="en-GB" sz="2000" dirty="0"/>
              <a:t> </a:t>
            </a:r>
            <a:r>
              <a:rPr lang="en-GB" sz="2000" dirty="0" err="1"/>
              <a:t>sürekli</a:t>
            </a:r>
            <a:r>
              <a:rPr lang="en-GB" sz="2000" dirty="0"/>
              <a:t> </a:t>
            </a:r>
            <a:r>
              <a:rPr lang="en-GB" sz="2000" dirty="0" err="1"/>
              <a:t>olarak</a:t>
            </a:r>
            <a:r>
              <a:rPr lang="en-GB" sz="2000" dirty="0"/>
              <a:t> </a:t>
            </a:r>
            <a:r>
              <a:rPr lang="en-GB" sz="2000" dirty="0" err="1"/>
              <a:t>kendisine</a:t>
            </a:r>
            <a:r>
              <a:rPr lang="en-GB" sz="2000" dirty="0"/>
              <a:t> </a:t>
            </a:r>
            <a:r>
              <a:rPr lang="en-GB" sz="2000" dirty="0" err="1"/>
              <a:t>benzeyen</a:t>
            </a:r>
            <a:r>
              <a:rPr lang="en-GB" sz="2000" dirty="0"/>
              <a:t> </a:t>
            </a:r>
            <a:r>
              <a:rPr lang="en-GB" sz="2000" dirty="0" err="1"/>
              <a:t>organik</a:t>
            </a:r>
            <a:r>
              <a:rPr lang="en-GB" sz="2000" dirty="0"/>
              <a:t> </a:t>
            </a:r>
            <a:r>
              <a:rPr lang="en-GB" sz="2000" dirty="0" err="1"/>
              <a:t>parçacıklar</a:t>
            </a:r>
            <a:r>
              <a:rPr lang="en-GB" sz="2000" dirty="0"/>
              <a:t> </a:t>
            </a:r>
            <a:r>
              <a:rPr lang="en-GB" sz="2000" dirty="0" err="1"/>
              <a:t>üretir</a:t>
            </a:r>
            <a:r>
              <a:rPr lang="en-GB" sz="2000" dirty="0"/>
              <a:t>. Bu </a:t>
            </a:r>
            <a:r>
              <a:rPr lang="en-GB" sz="2000" dirty="0" err="1"/>
              <a:t>parçacıklara</a:t>
            </a:r>
            <a:r>
              <a:rPr lang="en-GB" sz="2000" dirty="0"/>
              <a:t> </a:t>
            </a:r>
            <a:r>
              <a:rPr lang="en-GB" sz="2000" dirty="0" err="1"/>
              <a:t>gemüller</a:t>
            </a:r>
            <a:r>
              <a:rPr lang="en-GB" sz="2000" dirty="0"/>
              <a:t> </a:t>
            </a:r>
            <a:r>
              <a:rPr lang="en-GB" sz="2000" dirty="0" err="1"/>
              <a:t>denir</a:t>
            </a:r>
            <a:r>
              <a:rPr lang="en-GB" sz="2000" dirty="0"/>
              <a:t>. </a:t>
            </a:r>
            <a:r>
              <a:rPr lang="en-GB" sz="2000" dirty="0" err="1"/>
              <a:t>Damarlar</a:t>
            </a:r>
            <a:r>
              <a:rPr lang="en-GB" sz="2000" dirty="0"/>
              <a:t> </a:t>
            </a:r>
            <a:r>
              <a:rPr lang="en-GB" sz="2000" dirty="0" err="1"/>
              <a:t>yoluyla</a:t>
            </a:r>
            <a:r>
              <a:rPr lang="en-GB" sz="2000" dirty="0"/>
              <a:t> </a:t>
            </a:r>
            <a:r>
              <a:rPr lang="en-GB" sz="2000" dirty="0" err="1"/>
              <a:t>gonadlarda</a:t>
            </a:r>
            <a:r>
              <a:rPr lang="en-GB" sz="2000" dirty="0"/>
              <a:t> </a:t>
            </a:r>
            <a:r>
              <a:rPr lang="en-GB" sz="2000" dirty="0" err="1"/>
              <a:t>toplanır</a:t>
            </a:r>
            <a:r>
              <a:rPr lang="en-GB" sz="2000" dirty="0"/>
              <a:t> </a:t>
            </a:r>
            <a:r>
              <a:rPr lang="en-GB" sz="2000" dirty="0" err="1"/>
              <a:t>ve</a:t>
            </a:r>
            <a:r>
              <a:rPr lang="en-GB" sz="2000" dirty="0"/>
              <a:t> </a:t>
            </a:r>
            <a:r>
              <a:rPr lang="en-GB" sz="2000" dirty="0" err="1"/>
              <a:t>bilgilerini</a:t>
            </a:r>
            <a:r>
              <a:rPr lang="en-GB" sz="2000" dirty="0"/>
              <a:t> </a:t>
            </a:r>
            <a:r>
              <a:rPr lang="en-GB" sz="2000" dirty="0" err="1"/>
              <a:t>gametlere</a:t>
            </a:r>
            <a:r>
              <a:rPr lang="en-GB" sz="2000" dirty="0"/>
              <a:t> </a:t>
            </a:r>
            <a:r>
              <a:rPr lang="en-GB" sz="2000" dirty="0" err="1"/>
              <a:t>aktarır</a:t>
            </a:r>
            <a:r>
              <a:rPr lang="en-GB" sz="2000" dirty="0"/>
              <a:t>.</a:t>
            </a:r>
          </a:p>
          <a:p>
            <a:endParaRPr lang="en-GB" sz="2000" dirty="0"/>
          </a:p>
          <a:p>
            <a:r>
              <a:rPr lang="en-GB" sz="2000" i="1" dirty="0"/>
              <a:t>Pangenesis, </a:t>
            </a:r>
            <a:r>
              <a:rPr lang="en-GB" sz="2000" i="1" dirty="0" err="1"/>
              <a:t>herhangi</a:t>
            </a:r>
            <a:r>
              <a:rPr lang="en-GB" sz="2000" i="1" dirty="0"/>
              <a:t> </a:t>
            </a:r>
            <a:r>
              <a:rPr lang="en-GB" sz="2000" i="1" dirty="0" err="1"/>
              <a:t>bir</a:t>
            </a:r>
            <a:r>
              <a:rPr lang="en-GB" sz="2000" i="1" dirty="0"/>
              <a:t> </a:t>
            </a:r>
            <a:r>
              <a:rPr lang="en-GB" sz="2000" i="1" dirty="0" err="1"/>
              <a:t>yerden</a:t>
            </a:r>
            <a:r>
              <a:rPr lang="en-GB" sz="2000" i="1" dirty="0"/>
              <a:t> </a:t>
            </a:r>
            <a:r>
              <a:rPr lang="en-GB" sz="2000" i="1" dirty="0" err="1"/>
              <a:t>kaynaklanmak</a:t>
            </a:r>
            <a:r>
              <a:rPr lang="en-GB" sz="2000" i="1" dirty="0"/>
              <a:t> </a:t>
            </a:r>
            <a:r>
              <a:rPr lang="en-GB" sz="2000" i="1" dirty="0" err="1"/>
              <a:t>anlamına</a:t>
            </a:r>
            <a:r>
              <a:rPr lang="en-GB" sz="2000" i="1" dirty="0"/>
              <a:t> </a:t>
            </a:r>
            <a:r>
              <a:rPr lang="en-GB" sz="2000" i="1" dirty="0" err="1"/>
              <a:t>gelir</a:t>
            </a:r>
            <a:r>
              <a:rPr lang="en-GB" sz="2000" i="1" dirty="0"/>
              <a:t>.</a:t>
            </a:r>
          </a:p>
        </p:txBody>
      </p:sp>
    </p:spTree>
    <p:extLst>
      <p:ext uri="{BB962C8B-B14F-4D97-AF65-F5344CB8AC3E}">
        <p14:creationId xmlns="" xmlns:p14="http://schemas.microsoft.com/office/powerpoint/2010/main" val="2710108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79725" y="5375989"/>
            <a:ext cx="5840966" cy="507831"/>
          </a:xfrm>
          <a:prstGeom prst="rect">
            <a:avLst/>
          </a:prstGeom>
          <a:noFill/>
        </p:spPr>
        <p:txBody>
          <a:bodyPr wrap="square" rtlCol="0">
            <a:spAutoFit/>
          </a:bodyPr>
          <a:lstStyle/>
          <a:p>
            <a:r>
              <a:rPr lang="en-US" sz="1350" dirty="0" err="1"/>
              <a:t>McComas</a:t>
            </a:r>
            <a:r>
              <a:rPr lang="en-US" sz="1350" dirty="0"/>
              <a:t>, W. F. (2012). Darwin's invention: inheritance &amp; the" mad dream" of pangenesis. The </a:t>
            </a:r>
            <a:r>
              <a:rPr lang="en-US" sz="1350" dirty="0" err="1"/>
              <a:t>american</a:t>
            </a:r>
            <a:r>
              <a:rPr lang="en-US" sz="1350" dirty="0"/>
              <a:t> biology Teacher, 74(2), 86-91.</a:t>
            </a:r>
          </a:p>
        </p:txBody>
      </p:sp>
    </p:spTree>
    <p:extLst>
      <p:ext uri="{BB962C8B-B14F-4D97-AF65-F5344CB8AC3E}">
        <p14:creationId xmlns="" xmlns:p14="http://schemas.microsoft.com/office/powerpoint/2010/main" val="1013791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4F5BBDE5-7B1D-2A48-BAF5-E32CA6739F1B}"/>
              </a:ext>
            </a:extLst>
          </p:cNvPr>
          <p:cNvSpPr/>
          <p:nvPr/>
        </p:nvSpPr>
        <p:spPr>
          <a:xfrm>
            <a:off x="448965" y="680310"/>
            <a:ext cx="4031873" cy="369332"/>
          </a:xfrm>
          <a:prstGeom prst="rect">
            <a:avLst/>
          </a:prstGeom>
        </p:spPr>
        <p:txBody>
          <a:bodyPr wrap="none">
            <a:spAutoFit/>
          </a:bodyPr>
          <a:lstStyle/>
          <a:p>
            <a:r>
              <a:rPr lang="tr-TR" dirty="0" err="1"/>
              <a:t>https</a:t>
            </a:r>
            <a:r>
              <a:rPr lang="tr-TR" dirty="0"/>
              <a:t>://</a:t>
            </a:r>
            <a:r>
              <a:rPr lang="tr-TR" dirty="0" err="1"/>
              <a:t>www.nature.com</a:t>
            </a:r>
            <a:r>
              <a:rPr lang="tr-TR" dirty="0"/>
              <a:t>/</a:t>
            </a:r>
            <a:r>
              <a:rPr lang="tr-TR" dirty="0" err="1"/>
              <a:t>scitable</a:t>
            </a:r>
            <a:r>
              <a:rPr lang="tr-TR" dirty="0"/>
              <a:t>/</a:t>
            </a:r>
          </a:p>
        </p:txBody>
      </p:sp>
      <p:sp>
        <p:nvSpPr>
          <p:cNvPr id="7" name="TextBox 6">
            <a:extLst>
              <a:ext uri="{FF2B5EF4-FFF2-40B4-BE49-F238E27FC236}">
                <a16:creationId xmlns="" xmlns:a16="http://schemas.microsoft.com/office/drawing/2014/main" id="{5620CB15-E689-8B4B-A03A-446DFD0356BD}"/>
              </a:ext>
            </a:extLst>
          </p:cNvPr>
          <p:cNvSpPr txBox="1"/>
          <p:nvPr/>
        </p:nvSpPr>
        <p:spPr>
          <a:xfrm>
            <a:off x="601670" y="1596540"/>
            <a:ext cx="3882794" cy="369332"/>
          </a:xfrm>
          <a:prstGeom prst="rect">
            <a:avLst/>
          </a:prstGeom>
          <a:noFill/>
        </p:spPr>
        <p:txBody>
          <a:bodyPr wrap="none" rtlCol="0">
            <a:spAutoFit/>
          </a:bodyPr>
          <a:lstStyle/>
          <a:p>
            <a:r>
              <a:rPr lang="tr-TR" dirty="0" err="1"/>
              <a:t>https</a:t>
            </a:r>
            <a:r>
              <a:rPr lang="tr-TR" dirty="0"/>
              <a:t>://</a:t>
            </a:r>
            <a:r>
              <a:rPr lang="tr-TR" dirty="0" err="1"/>
              <a:t>science.sciencemag.org</a:t>
            </a:r>
            <a:r>
              <a:rPr lang="tr-TR" dirty="0"/>
              <a:t>/</a:t>
            </a:r>
          </a:p>
        </p:txBody>
      </p:sp>
      <p:sp>
        <p:nvSpPr>
          <p:cNvPr id="10" name="Rectangle 9">
            <a:extLst>
              <a:ext uri="{FF2B5EF4-FFF2-40B4-BE49-F238E27FC236}">
                <a16:creationId xmlns="" xmlns:a16="http://schemas.microsoft.com/office/drawing/2014/main" id="{7342370A-A873-F141-B612-784ED2FF1D24}"/>
              </a:ext>
            </a:extLst>
          </p:cNvPr>
          <p:cNvSpPr/>
          <p:nvPr/>
        </p:nvSpPr>
        <p:spPr>
          <a:xfrm>
            <a:off x="1015244" y="2496374"/>
            <a:ext cx="3055645" cy="369332"/>
          </a:xfrm>
          <a:prstGeom prst="rect">
            <a:avLst/>
          </a:prstGeom>
        </p:spPr>
        <p:txBody>
          <a:bodyPr wrap="none">
            <a:spAutoFit/>
          </a:bodyPr>
          <a:lstStyle/>
          <a:p>
            <a:r>
              <a:rPr lang="tr-TR" dirty="0" err="1"/>
              <a:t>https</a:t>
            </a:r>
            <a:r>
              <a:rPr lang="tr-TR" dirty="0"/>
              <a:t>://</a:t>
            </a:r>
            <a:r>
              <a:rPr lang="tr-TR" dirty="0" err="1"/>
              <a:t>www.nature.com</a:t>
            </a:r>
            <a:r>
              <a:rPr lang="tr-TR" dirty="0"/>
              <a:t>/</a:t>
            </a:r>
          </a:p>
        </p:txBody>
      </p:sp>
      <p:sp>
        <p:nvSpPr>
          <p:cNvPr id="13" name="TextBox 12">
            <a:extLst>
              <a:ext uri="{FF2B5EF4-FFF2-40B4-BE49-F238E27FC236}">
                <a16:creationId xmlns="" xmlns:a16="http://schemas.microsoft.com/office/drawing/2014/main" id="{F975A83A-851B-C648-B475-B88B832714A9}"/>
              </a:ext>
            </a:extLst>
          </p:cNvPr>
          <p:cNvSpPr txBox="1"/>
          <p:nvPr/>
        </p:nvSpPr>
        <p:spPr>
          <a:xfrm>
            <a:off x="190240" y="3622963"/>
            <a:ext cx="8581195" cy="369332"/>
          </a:xfrm>
          <a:prstGeom prst="rect">
            <a:avLst/>
          </a:prstGeom>
          <a:noFill/>
        </p:spPr>
        <p:txBody>
          <a:bodyPr wrap="none" rtlCol="0">
            <a:spAutoFit/>
          </a:bodyPr>
          <a:lstStyle/>
          <a:p>
            <a:r>
              <a:rPr lang="tr-TR" dirty="0" err="1"/>
              <a:t>https</a:t>
            </a:r>
            <a:r>
              <a:rPr lang="tr-TR" dirty="0"/>
              <a:t>://</a:t>
            </a:r>
            <a:r>
              <a:rPr lang="tr-TR" dirty="0" err="1"/>
              <a:t>www.the-scientist.com</a:t>
            </a:r>
            <a:r>
              <a:rPr lang="tr-TR" dirty="0"/>
              <a:t>/</a:t>
            </a:r>
            <a:r>
              <a:rPr lang="tr-TR" dirty="0" err="1"/>
              <a:t>tag</a:t>
            </a:r>
            <a:r>
              <a:rPr lang="tr-TR" dirty="0"/>
              <a:t>/</a:t>
            </a:r>
            <a:r>
              <a:rPr lang="tr-TR" dirty="0" err="1"/>
              <a:t>veterinary-medicine,genetics-genomics</a:t>
            </a:r>
            <a:endParaRPr lang="tr-TR" dirty="0"/>
          </a:p>
        </p:txBody>
      </p:sp>
    </p:spTree>
    <p:extLst>
      <p:ext uri="{BB962C8B-B14F-4D97-AF65-F5344CB8AC3E}">
        <p14:creationId xmlns="" xmlns:p14="http://schemas.microsoft.com/office/powerpoint/2010/main" val="17379915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584" y="1443835"/>
            <a:ext cx="7715250" cy="343586"/>
          </a:xfrm>
        </p:spPr>
        <p:txBody>
          <a:bodyPr>
            <a:normAutofit fontScale="90000"/>
          </a:bodyPr>
          <a:lstStyle/>
          <a:p>
            <a:r>
              <a:rPr lang="en-US" dirty="0"/>
              <a:t>Pangenesis, </a:t>
            </a:r>
            <a:r>
              <a:rPr lang="en-US" dirty="0" err="1"/>
              <a:t>bazı</a:t>
            </a:r>
            <a:r>
              <a:rPr lang="en-US" dirty="0"/>
              <a:t> </a:t>
            </a:r>
            <a:r>
              <a:rPr lang="en-US" dirty="0" err="1"/>
              <a:t>kalıtım</a:t>
            </a:r>
            <a:r>
              <a:rPr lang="en-US" dirty="0"/>
              <a:t> </a:t>
            </a:r>
            <a:r>
              <a:rPr lang="en-US" dirty="0" err="1"/>
              <a:t>sorularını</a:t>
            </a:r>
            <a:r>
              <a:rPr lang="en-US" dirty="0"/>
              <a:t> </a:t>
            </a:r>
            <a:r>
              <a:rPr lang="en-US" dirty="0" err="1"/>
              <a:t>açıklayabilir</a:t>
            </a:r>
            <a:r>
              <a:rPr lang="en-US" dirty="0"/>
              <a:t> ...</a:t>
            </a:r>
          </a:p>
        </p:txBody>
      </p:sp>
      <p:sp>
        <p:nvSpPr>
          <p:cNvPr id="3" name="Content Placeholder 2"/>
          <p:cNvSpPr>
            <a:spLocks noGrp="1"/>
          </p:cNvSpPr>
          <p:nvPr>
            <p:ph idx="1"/>
          </p:nvPr>
        </p:nvSpPr>
        <p:spPr>
          <a:xfrm>
            <a:off x="601669" y="2970885"/>
            <a:ext cx="7177135" cy="2939102"/>
          </a:xfrm>
        </p:spPr>
        <p:txBody>
          <a:bodyPr>
            <a:normAutofit/>
          </a:bodyPr>
          <a:lstStyle/>
          <a:p>
            <a:r>
              <a:rPr lang="en-US" sz="2000" dirty="0" err="1"/>
              <a:t>Gemüller</a:t>
            </a:r>
            <a:r>
              <a:rPr lang="en-US" sz="2000" dirty="0"/>
              <a:t> </a:t>
            </a:r>
            <a:r>
              <a:rPr lang="en-US" sz="2000" dirty="0" err="1"/>
              <a:t>uykuda</a:t>
            </a:r>
            <a:r>
              <a:rPr lang="en-US" sz="2000" dirty="0"/>
              <a:t> </a:t>
            </a:r>
            <a:r>
              <a:rPr lang="en-US" sz="2000" dirty="0" err="1"/>
              <a:t>kalabilir</a:t>
            </a:r>
            <a:r>
              <a:rPr lang="en-US" sz="2000" dirty="0"/>
              <a:t> </a:t>
            </a:r>
            <a:r>
              <a:rPr lang="en-US" sz="2000" dirty="0" err="1"/>
              <a:t>diyerek</a:t>
            </a:r>
            <a:r>
              <a:rPr lang="en-US" sz="2000" dirty="0"/>
              <a:t>: </a:t>
            </a:r>
            <a:r>
              <a:rPr lang="en-US" sz="2000" dirty="0" err="1"/>
              <a:t>çekinik</a:t>
            </a:r>
            <a:r>
              <a:rPr lang="en-US" sz="2000" dirty="0"/>
              <a:t> </a:t>
            </a:r>
            <a:r>
              <a:rPr lang="en-US" sz="2000" dirty="0" err="1"/>
              <a:t>özellikler</a:t>
            </a:r>
            <a:r>
              <a:rPr lang="en-US" sz="2000" dirty="0"/>
              <a:t> </a:t>
            </a:r>
            <a:r>
              <a:rPr lang="en-US" sz="2000" dirty="0" err="1"/>
              <a:t>açıklandı</a:t>
            </a:r>
            <a:r>
              <a:rPr lang="en-US" sz="2000" dirty="0"/>
              <a:t>.</a:t>
            </a:r>
          </a:p>
          <a:p>
            <a:r>
              <a:rPr lang="en-US" sz="2000" dirty="0" err="1"/>
              <a:t>Gemüller</a:t>
            </a:r>
            <a:r>
              <a:rPr lang="en-US" sz="2000" dirty="0"/>
              <a:t>, </a:t>
            </a:r>
            <a:r>
              <a:rPr lang="en-US" sz="2000" dirty="0" err="1"/>
              <a:t>yenilenme</a:t>
            </a:r>
            <a:r>
              <a:rPr lang="en-US" sz="2000" dirty="0"/>
              <a:t> </a:t>
            </a:r>
            <a:r>
              <a:rPr lang="en-US" sz="2000" dirty="0" err="1"/>
              <a:t>sürecine</a:t>
            </a:r>
            <a:r>
              <a:rPr lang="en-US" sz="2000" dirty="0"/>
              <a:t> </a:t>
            </a:r>
            <a:r>
              <a:rPr lang="en-US" sz="2000" dirty="0" err="1"/>
              <a:t>yardımcı</a:t>
            </a:r>
            <a:r>
              <a:rPr lang="en-US" sz="2000" dirty="0"/>
              <a:t> </a:t>
            </a:r>
            <a:r>
              <a:rPr lang="en-US" sz="2000" dirty="0" err="1"/>
              <a:t>olur</a:t>
            </a:r>
            <a:r>
              <a:rPr lang="en-US" sz="2000" dirty="0"/>
              <a:t>.</a:t>
            </a:r>
          </a:p>
          <a:p>
            <a:r>
              <a:rPr lang="en-US" sz="2000" dirty="0"/>
              <a:t>Bir organ yeni </a:t>
            </a:r>
            <a:r>
              <a:rPr lang="en-US" sz="2000" dirty="0" err="1"/>
              <a:t>spesiyaliteler</a:t>
            </a:r>
            <a:r>
              <a:rPr lang="en-US" sz="2000" dirty="0"/>
              <a:t> </a:t>
            </a:r>
            <a:r>
              <a:rPr lang="en-US" sz="2000" dirty="0" err="1"/>
              <a:t>geliştirirse</a:t>
            </a:r>
            <a:r>
              <a:rPr lang="en-US" sz="2000" dirty="0"/>
              <a:t>, </a:t>
            </a:r>
            <a:r>
              <a:rPr lang="en-US" sz="2000" dirty="0" err="1"/>
              <a:t>eski</a:t>
            </a:r>
            <a:r>
              <a:rPr lang="en-US" sz="2000" dirty="0"/>
              <a:t> </a:t>
            </a:r>
            <a:r>
              <a:rPr lang="en-US" sz="2000" dirty="0" err="1"/>
              <a:t>organlar</a:t>
            </a:r>
            <a:r>
              <a:rPr lang="en-US" sz="2000" dirty="0"/>
              <a:t> </a:t>
            </a:r>
            <a:r>
              <a:rPr lang="en-US" sz="2000" dirty="0" err="1"/>
              <a:t>ve</a:t>
            </a:r>
            <a:r>
              <a:rPr lang="en-US" sz="2000" dirty="0"/>
              <a:t> </a:t>
            </a:r>
            <a:r>
              <a:rPr lang="en-US" sz="2000" dirty="0" err="1"/>
              <a:t>eski</a:t>
            </a:r>
            <a:r>
              <a:rPr lang="en-US" sz="2000" dirty="0"/>
              <a:t> </a:t>
            </a:r>
            <a:r>
              <a:rPr lang="en-US" sz="2000" dirty="0" err="1"/>
              <a:t>gemüller</a:t>
            </a:r>
            <a:r>
              <a:rPr lang="en-US" sz="2000" dirty="0"/>
              <a:t> </a:t>
            </a:r>
            <a:r>
              <a:rPr lang="en-US" sz="2000" dirty="0" err="1"/>
              <a:t>yenileri</a:t>
            </a:r>
            <a:r>
              <a:rPr lang="en-US" sz="2000" dirty="0"/>
              <a:t> </a:t>
            </a:r>
            <a:r>
              <a:rPr lang="en-US" sz="2000" dirty="0" err="1"/>
              <a:t>tarafından</a:t>
            </a:r>
            <a:r>
              <a:rPr lang="en-US" sz="2000" dirty="0"/>
              <a:t> </a:t>
            </a:r>
            <a:r>
              <a:rPr lang="en-US" sz="2000" dirty="0" err="1"/>
              <a:t>yenir</a:t>
            </a:r>
            <a:r>
              <a:rPr lang="en-US" sz="2000" dirty="0"/>
              <a:t>. </a:t>
            </a:r>
          </a:p>
          <a:p>
            <a:r>
              <a:rPr lang="en-US" sz="2000" dirty="0" err="1"/>
              <a:t>Popülasyonda</a:t>
            </a:r>
            <a:r>
              <a:rPr lang="en-US" sz="2000" dirty="0"/>
              <a:t> </a:t>
            </a:r>
            <a:r>
              <a:rPr lang="en-US" sz="2000" dirty="0" err="1"/>
              <a:t>görülen</a:t>
            </a:r>
            <a:r>
              <a:rPr lang="en-US" sz="2000" dirty="0"/>
              <a:t> yeni </a:t>
            </a:r>
            <a:r>
              <a:rPr lang="en-US" sz="2000" dirty="0" err="1"/>
              <a:t>varyasyonlar</a:t>
            </a:r>
            <a:r>
              <a:rPr lang="en-US" sz="2000" dirty="0"/>
              <a:t>, </a:t>
            </a:r>
            <a:r>
              <a:rPr lang="en-US" sz="2000" dirty="0" err="1"/>
              <a:t>organın</a:t>
            </a:r>
            <a:r>
              <a:rPr lang="en-US" sz="2000" dirty="0"/>
              <a:t> </a:t>
            </a:r>
            <a:r>
              <a:rPr lang="en-US" sz="2000" dirty="0" err="1"/>
              <a:t>kullanılıp</a:t>
            </a:r>
            <a:r>
              <a:rPr lang="en-US" sz="2000" dirty="0"/>
              <a:t> </a:t>
            </a:r>
            <a:r>
              <a:rPr lang="en-US" sz="2000" dirty="0" err="1"/>
              <a:t>kullanılmamasına</a:t>
            </a:r>
            <a:r>
              <a:rPr lang="en-US" sz="2000" dirty="0"/>
              <a:t> </a:t>
            </a:r>
            <a:r>
              <a:rPr lang="en-US" sz="2000" dirty="0" err="1"/>
              <a:t>bağlıdır</a:t>
            </a:r>
            <a:r>
              <a:rPr lang="en-US" sz="2000" dirty="0"/>
              <a:t>.</a:t>
            </a:r>
          </a:p>
        </p:txBody>
      </p:sp>
    </p:spTree>
    <p:extLst>
      <p:ext uri="{BB962C8B-B14F-4D97-AF65-F5344CB8AC3E}">
        <p14:creationId xmlns="" xmlns:p14="http://schemas.microsoft.com/office/powerpoint/2010/main" val="22288339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a:p>
        </p:txBody>
      </p:sp>
      <p:sp>
        <p:nvSpPr>
          <p:cNvPr id="5" name="Oval 4"/>
          <p:cNvSpPr/>
          <p:nvPr/>
        </p:nvSpPr>
        <p:spPr>
          <a:xfrm>
            <a:off x="3083126" y="4574287"/>
            <a:ext cx="687173" cy="687173"/>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350"/>
          </a:p>
        </p:txBody>
      </p:sp>
      <p:sp>
        <p:nvSpPr>
          <p:cNvPr id="6" name="Oval 5"/>
          <p:cNvSpPr/>
          <p:nvPr/>
        </p:nvSpPr>
        <p:spPr>
          <a:xfrm>
            <a:off x="4457471" y="4574287"/>
            <a:ext cx="687173" cy="687173"/>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350"/>
          </a:p>
        </p:txBody>
      </p:sp>
      <p:sp>
        <p:nvSpPr>
          <p:cNvPr id="7" name="Oval 6"/>
          <p:cNvSpPr/>
          <p:nvPr/>
        </p:nvSpPr>
        <p:spPr>
          <a:xfrm>
            <a:off x="6060874" y="4803345"/>
            <a:ext cx="687173" cy="687173"/>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350"/>
          </a:p>
        </p:txBody>
      </p:sp>
      <p:sp>
        <p:nvSpPr>
          <p:cNvPr id="8" name="Oval 7"/>
          <p:cNvSpPr/>
          <p:nvPr/>
        </p:nvSpPr>
        <p:spPr>
          <a:xfrm>
            <a:off x="5602759" y="857250"/>
            <a:ext cx="687173" cy="687173"/>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350"/>
          </a:p>
        </p:txBody>
      </p:sp>
    </p:spTree>
    <p:extLst>
      <p:ext uri="{BB962C8B-B14F-4D97-AF65-F5344CB8AC3E}">
        <p14:creationId xmlns="" xmlns:p14="http://schemas.microsoft.com/office/powerpoint/2010/main" val="35128310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55" y="1281950"/>
            <a:ext cx="8398775" cy="572644"/>
          </a:xfrm>
        </p:spPr>
        <p:txBody>
          <a:bodyPr>
            <a:normAutofit fontScale="90000"/>
          </a:bodyPr>
          <a:lstStyle/>
          <a:p>
            <a:r>
              <a:rPr lang="en-US" dirty="0" err="1"/>
              <a:t>Pangenesis'in</a:t>
            </a:r>
            <a:r>
              <a:rPr lang="en-US" dirty="0"/>
              <a:t> </a:t>
            </a:r>
            <a:r>
              <a:rPr lang="en-US" dirty="0" err="1"/>
              <a:t>yanlış</a:t>
            </a:r>
            <a:r>
              <a:rPr lang="en-US" dirty="0"/>
              <a:t> </a:t>
            </a:r>
            <a:r>
              <a:rPr lang="en-US" dirty="0" err="1"/>
              <a:t>olduğunu</a:t>
            </a:r>
            <a:r>
              <a:rPr lang="en-US" dirty="0"/>
              <a:t> </a:t>
            </a:r>
            <a:r>
              <a:rPr lang="en-US" dirty="0" err="1"/>
              <a:t>kanıtlamak</a:t>
            </a:r>
            <a:endParaRPr lang="en-US" dirty="0"/>
          </a:p>
        </p:txBody>
      </p:sp>
      <p:sp>
        <p:nvSpPr>
          <p:cNvPr id="3" name="Content Placeholder 2"/>
          <p:cNvSpPr>
            <a:spLocks noGrp="1"/>
          </p:cNvSpPr>
          <p:nvPr>
            <p:ph idx="1"/>
          </p:nvPr>
        </p:nvSpPr>
        <p:spPr>
          <a:xfrm>
            <a:off x="754375" y="2360065"/>
            <a:ext cx="7635250" cy="3550391"/>
          </a:xfrm>
        </p:spPr>
        <p:txBody>
          <a:bodyPr>
            <a:normAutofit lnSpcReduction="10000"/>
          </a:bodyPr>
          <a:lstStyle/>
          <a:p>
            <a:r>
              <a:rPr lang="en-US" sz="2000" dirty="0"/>
              <a:t>Francis Galton (</a:t>
            </a:r>
            <a:r>
              <a:rPr lang="en-US" sz="2000" dirty="0" err="1"/>
              <a:t>Darwin'in</a:t>
            </a:r>
            <a:r>
              <a:rPr lang="en-US" sz="2000" dirty="0"/>
              <a:t> </a:t>
            </a:r>
            <a:r>
              <a:rPr lang="en-US" sz="2000" dirty="0" err="1"/>
              <a:t>yarı</a:t>
            </a:r>
            <a:r>
              <a:rPr lang="en-US" sz="2000" dirty="0"/>
              <a:t> </a:t>
            </a:r>
            <a:r>
              <a:rPr lang="en-US" sz="2000" dirty="0" err="1"/>
              <a:t>kuzeni</a:t>
            </a:r>
            <a:r>
              <a:rPr lang="en-US" sz="2000" dirty="0"/>
              <a:t>), </a:t>
            </a:r>
            <a:r>
              <a:rPr lang="en-US" sz="2000" dirty="0" err="1"/>
              <a:t>kanda</a:t>
            </a:r>
            <a:r>
              <a:rPr lang="en-US" sz="2000" dirty="0"/>
              <a:t> </a:t>
            </a:r>
            <a:r>
              <a:rPr lang="en-US" sz="2000" dirty="0" err="1"/>
              <a:t>dolaşan</a:t>
            </a:r>
            <a:r>
              <a:rPr lang="en-US" sz="2000" dirty="0"/>
              <a:t> </a:t>
            </a:r>
            <a:r>
              <a:rPr lang="en-US" sz="2000" dirty="0" err="1"/>
              <a:t>sözde</a:t>
            </a:r>
            <a:r>
              <a:rPr lang="en-US" sz="2000" dirty="0"/>
              <a:t> "</a:t>
            </a:r>
            <a:r>
              <a:rPr lang="en-US" sz="2000" dirty="0" err="1"/>
              <a:t>gemüller</a:t>
            </a:r>
            <a:r>
              <a:rPr lang="en-US" sz="2000" dirty="0"/>
              <a:t>" </a:t>
            </a:r>
            <a:r>
              <a:rPr lang="en-US" sz="2000" dirty="0" err="1"/>
              <a:t>i</a:t>
            </a:r>
            <a:r>
              <a:rPr lang="en-US" sz="2000" dirty="0"/>
              <a:t> test </a:t>
            </a:r>
            <a:r>
              <a:rPr lang="en-US" sz="2000" dirty="0" err="1"/>
              <a:t>etti</a:t>
            </a:r>
            <a:r>
              <a:rPr lang="en-US" sz="2000" dirty="0"/>
              <a:t>.</a:t>
            </a:r>
          </a:p>
          <a:p>
            <a:r>
              <a:rPr lang="en-US" sz="2000" dirty="0" err="1"/>
              <a:t>Monrel</a:t>
            </a:r>
            <a:r>
              <a:rPr lang="en-US" sz="2000" dirty="0"/>
              <a:t> </a:t>
            </a:r>
            <a:r>
              <a:rPr lang="en-US" sz="2000" dirty="0" err="1"/>
              <a:t>tavşanlarından</a:t>
            </a:r>
            <a:r>
              <a:rPr lang="en-US" sz="2000" dirty="0"/>
              <a:t> </a:t>
            </a:r>
            <a:r>
              <a:rPr lang="en-US" sz="2000" dirty="0" err="1"/>
              <a:t>kan</a:t>
            </a:r>
            <a:r>
              <a:rPr lang="en-US" sz="2000" dirty="0"/>
              <a:t> </a:t>
            </a:r>
            <a:r>
              <a:rPr lang="en-US" sz="2000" dirty="0" err="1"/>
              <a:t>aldı</a:t>
            </a:r>
            <a:r>
              <a:rPr lang="en-US" sz="2000" dirty="0"/>
              <a:t> </a:t>
            </a:r>
            <a:r>
              <a:rPr lang="en-US" sz="2000" dirty="0" err="1"/>
              <a:t>ve</a:t>
            </a:r>
            <a:r>
              <a:rPr lang="en-US" sz="2000" dirty="0"/>
              <a:t> </a:t>
            </a:r>
            <a:r>
              <a:rPr lang="en-US" sz="2000" dirty="0" err="1"/>
              <a:t>kanı</a:t>
            </a:r>
            <a:r>
              <a:rPr lang="en-US" sz="2000" dirty="0"/>
              <a:t> </a:t>
            </a:r>
            <a:r>
              <a:rPr lang="en-US" sz="2000" dirty="0" err="1"/>
              <a:t>agouthi</a:t>
            </a:r>
            <a:r>
              <a:rPr lang="en-US" sz="2000" dirty="0"/>
              <a:t> </a:t>
            </a:r>
            <a:r>
              <a:rPr lang="en-US" sz="2000" dirty="0" err="1"/>
              <a:t>gri</a:t>
            </a:r>
            <a:r>
              <a:rPr lang="en-US" sz="2000" dirty="0"/>
              <a:t> </a:t>
            </a:r>
            <a:r>
              <a:rPr lang="en-US" sz="2000" dirty="0" err="1"/>
              <a:t>tavşana</a:t>
            </a:r>
            <a:r>
              <a:rPr lang="en-US" sz="2000" dirty="0"/>
              <a:t> </a:t>
            </a:r>
            <a:r>
              <a:rPr lang="en-US" sz="2000" dirty="0" err="1"/>
              <a:t>aktardı</a:t>
            </a:r>
            <a:r>
              <a:rPr lang="en-US" sz="2000" dirty="0"/>
              <a:t>.</a:t>
            </a:r>
          </a:p>
          <a:p>
            <a:pPr>
              <a:buNone/>
            </a:pPr>
            <a:endParaRPr lang="tr-TR" sz="2000" dirty="0" smtClean="0"/>
          </a:p>
          <a:p>
            <a:pPr>
              <a:buNone/>
            </a:pPr>
            <a:r>
              <a:rPr lang="en-US" sz="2000" dirty="0" smtClean="0"/>
              <a:t>Ne </a:t>
            </a:r>
            <a:r>
              <a:rPr lang="en-US" sz="2000" dirty="0" err="1"/>
              <a:t>bekliyordu</a:t>
            </a:r>
            <a:r>
              <a:rPr lang="en-US" sz="2000" dirty="0"/>
              <a:t>?</a:t>
            </a:r>
          </a:p>
          <a:p>
            <a:r>
              <a:rPr lang="en-US" sz="2000" dirty="0" err="1"/>
              <a:t>Sonraki</a:t>
            </a:r>
            <a:r>
              <a:rPr lang="en-US" sz="2000" dirty="0"/>
              <a:t> </a:t>
            </a:r>
            <a:r>
              <a:rPr lang="en-US" sz="2000" dirty="0" err="1"/>
              <a:t>nesillerde</a:t>
            </a:r>
            <a:r>
              <a:rPr lang="en-US" sz="2000" dirty="0"/>
              <a:t> </a:t>
            </a:r>
            <a:r>
              <a:rPr lang="en-US" sz="2000" dirty="0" err="1"/>
              <a:t>bir</a:t>
            </a:r>
            <a:r>
              <a:rPr lang="en-US" sz="2000" dirty="0"/>
              <a:t> </a:t>
            </a:r>
            <a:r>
              <a:rPr lang="en-US" sz="2000" dirty="0" err="1"/>
              <a:t>değişiklik</a:t>
            </a:r>
            <a:r>
              <a:rPr lang="en-US" sz="2000" dirty="0"/>
              <a:t> </a:t>
            </a:r>
            <a:r>
              <a:rPr lang="en-US" sz="2000" dirty="0" err="1"/>
              <a:t>bekliyordu</a:t>
            </a:r>
            <a:r>
              <a:rPr lang="en-US" sz="2000" dirty="0"/>
              <a:t>. </a:t>
            </a:r>
            <a:r>
              <a:rPr lang="en-US" sz="2000" dirty="0" err="1"/>
              <a:t>çünkü</a:t>
            </a:r>
            <a:r>
              <a:rPr lang="en-US" sz="2000" dirty="0"/>
              <a:t> </a:t>
            </a:r>
            <a:r>
              <a:rPr lang="en-US" sz="2000" dirty="0" err="1"/>
              <a:t>gemülleri</a:t>
            </a:r>
            <a:r>
              <a:rPr lang="en-US" sz="2000" dirty="0"/>
              <a:t> </a:t>
            </a:r>
            <a:r>
              <a:rPr lang="en-US" sz="2000" dirty="0" err="1"/>
              <a:t>kan</a:t>
            </a:r>
            <a:r>
              <a:rPr lang="en-US" sz="2000" dirty="0"/>
              <a:t> </a:t>
            </a:r>
            <a:r>
              <a:rPr lang="en-US" sz="2000" dirty="0" err="1"/>
              <a:t>transfüzyonu</a:t>
            </a:r>
            <a:r>
              <a:rPr lang="en-US" sz="2000" dirty="0"/>
              <a:t> </a:t>
            </a:r>
            <a:r>
              <a:rPr lang="en-US" sz="2000" dirty="0" err="1"/>
              <a:t>ile</a:t>
            </a:r>
            <a:r>
              <a:rPr lang="en-US" sz="2000" dirty="0"/>
              <a:t> transfer </a:t>
            </a:r>
            <a:r>
              <a:rPr lang="en-US" sz="2000" dirty="0" err="1"/>
              <a:t>etti</a:t>
            </a:r>
            <a:r>
              <a:rPr lang="en-US" sz="2000" dirty="0"/>
              <a:t>.</a:t>
            </a:r>
          </a:p>
          <a:p>
            <a:r>
              <a:rPr lang="en-US" sz="2000" dirty="0" err="1"/>
              <a:t>Tabii</a:t>
            </a:r>
            <a:r>
              <a:rPr lang="en-US" sz="2000" dirty="0"/>
              <a:t> </a:t>
            </a:r>
            <a:r>
              <a:rPr lang="en-US" sz="2000" dirty="0" err="1"/>
              <a:t>ki</a:t>
            </a:r>
            <a:r>
              <a:rPr lang="en-US" sz="2000" dirty="0"/>
              <a:t> </a:t>
            </a:r>
            <a:r>
              <a:rPr lang="en-US" sz="2000" dirty="0" err="1"/>
              <a:t>hiçbir</a:t>
            </a:r>
            <a:r>
              <a:rPr lang="en-US" sz="2000" dirty="0"/>
              <a:t> </a:t>
            </a:r>
            <a:r>
              <a:rPr lang="en-US" sz="2000" dirty="0" err="1"/>
              <a:t>şey</a:t>
            </a:r>
            <a:r>
              <a:rPr lang="en-US" sz="2000" dirty="0"/>
              <a:t> </a:t>
            </a:r>
            <a:r>
              <a:rPr lang="en-US" sz="2000" dirty="0" err="1"/>
              <a:t>değişmedi</a:t>
            </a:r>
            <a:r>
              <a:rPr lang="en-US" sz="2000" dirty="0"/>
              <a:t>. </a:t>
            </a:r>
            <a:r>
              <a:rPr lang="en-US" sz="2000" dirty="0" err="1"/>
              <a:t>Tavşanların</a:t>
            </a:r>
            <a:r>
              <a:rPr lang="en-US" sz="2000" dirty="0"/>
              <a:t> </a:t>
            </a:r>
            <a:r>
              <a:rPr lang="en-US" sz="2000" dirty="0" err="1"/>
              <a:t>rengi</a:t>
            </a:r>
            <a:r>
              <a:rPr lang="en-US" sz="2000" dirty="0"/>
              <a:t> </a:t>
            </a:r>
            <a:r>
              <a:rPr lang="en-US" sz="2000" dirty="0" err="1"/>
              <a:t>ve</a:t>
            </a:r>
            <a:r>
              <a:rPr lang="en-US" sz="2000" dirty="0"/>
              <a:t> </a:t>
            </a:r>
            <a:r>
              <a:rPr lang="en-US" sz="2000" dirty="0" err="1"/>
              <a:t>diğer</a:t>
            </a:r>
            <a:r>
              <a:rPr lang="en-US" sz="2000" dirty="0"/>
              <a:t> </a:t>
            </a:r>
            <a:r>
              <a:rPr lang="en-US" sz="2000" dirty="0" err="1"/>
              <a:t>özellikleri</a:t>
            </a:r>
            <a:r>
              <a:rPr lang="en-US" sz="2000" dirty="0"/>
              <a:t> </a:t>
            </a:r>
            <a:r>
              <a:rPr lang="en-US" sz="2000" dirty="0" err="1"/>
              <a:t>eskisi</a:t>
            </a:r>
            <a:r>
              <a:rPr lang="en-US" sz="2000" dirty="0"/>
              <a:t> </a:t>
            </a:r>
            <a:r>
              <a:rPr lang="en-US" sz="2000" dirty="0" err="1"/>
              <a:t>gibi</a:t>
            </a:r>
            <a:r>
              <a:rPr lang="en-US" sz="2000" dirty="0"/>
              <a:t> </a:t>
            </a:r>
            <a:r>
              <a:rPr lang="en-US" sz="2000" dirty="0" err="1"/>
              <a:t>kaldı</a:t>
            </a:r>
            <a:r>
              <a:rPr lang="en-US" sz="2000" dirty="0"/>
              <a:t>.</a:t>
            </a:r>
          </a:p>
        </p:txBody>
      </p:sp>
    </p:spTree>
    <p:extLst>
      <p:ext uri="{BB962C8B-B14F-4D97-AF65-F5344CB8AC3E}">
        <p14:creationId xmlns="" xmlns:p14="http://schemas.microsoft.com/office/powerpoint/2010/main" val="2513362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479724" y="4574289"/>
            <a:ext cx="6172200" cy="877585"/>
          </a:xfrm>
        </p:spPr>
        <p:txBody>
          <a:bodyPr/>
          <a:lstStyle/>
          <a:p>
            <a:endParaRPr lang="en-US"/>
          </a:p>
        </p:txBody>
      </p:sp>
    </p:spTree>
    <p:extLst>
      <p:ext uri="{BB962C8B-B14F-4D97-AF65-F5344CB8AC3E}">
        <p14:creationId xmlns="" xmlns:p14="http://schemas.microsoft.com/office/powerpoint/2010/main" val="30801058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6ADA4A6A-D123-1E41-9DC4-6C64CD1EE353}"/>
              </a:ext>
            </a:extLst>
          </p:cNvPr>
          <p:cNvSpPr>
            <a:spLocks noGrp="1"/>
          </p:cNvSpPr>
          <p:nvPr>
            <p:ph type="title"/>
          </p:nvPr>
        </p:nvSpPr>
        <p:spPr/>
        <p:txBody>
          <a:bodyPr/>
          <a:lstStyle/>
          <a:p>
            <a:endParaRPr lang="tr-TR"/>
          </a:p>
        </p:txBody>
      </p:sp>
      <p:sp>
        <p:nvSpPr>
          <p:cNvPr id="3" name="Content Placeholder 2"/>
          <p:cNvSpPr>
            <a:spLocks noGrp="1"/>
          </p:cNvSpPr>
          <p:nvPr>
            <p:ph idx="1"/>
          </p:nvPr>
        </p:nvSpPr>
        <p:spPr>
          <a:xfrm>
            <a:off x="809997" y="2207359"/>
            <a:ext cx="7732333" cy="3512215"/>
          </a:xfrm>
        </p:spPr>
        <p:txBody>
          <a:bodyPr>
            <a:normAutofit/>
          </a:bodyPr>
          <a:lstStyle/>
          <a:p>
            <a:r>
              <a:rPr lang="en-US" sz="2000" dirty="0"/>
              <a:t>Weismann Germ </a:t>
            </a:r>
            <a:r>
              <a:rPr lang="en-US" sz="2000" dirty="0" err="1"/>
              <a:t>plazma</a:t>
            </a:r>
            <a:r>
              <a:rPr lang="en-US" sz="2000" dirty="0"/>
              <a:t> </a:t>
            </a:r>
            <a:r>
              <a:rPr lang="en-US" sz="2000" dirty="0" err="1"/>
              <a:t>kuralı</a:t>
            </a:r>
            <a:r>
              <a:rPr lang="en-US" sz="2000" dirty="0"/>
              <a:t>: </a:t>
            </a:r>
            <a:r>
              <a:rPr lang="en-US" sz="2000" dirty="0" err="1"/>
              <a:t>Kalıtımsal</a:t>
            </a:r>
            <a:r>
              <a:rPr lang="en-US" sz="2000" dirty="0"/>
              <a:t> </a:t>
            </a:r>
            <a:r>
              <a:rPr lang="en-US" sz="2000" dirty="0" err="1"/>
              <a:t>bilginin</a:t>
            </a:r>
            <a:r>
              <a:rPr lang="en-US" sz="2000" dirty="0"/>
              <a:t> </a:t>
            </a:r>
            <a:r>
              <a:rPr lang="en-US" sz="2000" dirty="0" err="1"/>
              <a:t>somatik</a:t>
            </a:r>
            <a:r>
              <a:rPr lang="en-US" sz="2000" dirty="0"/>
              <a:t> </a:t>
            </a:r>
            <a:r>
              <a:rPr lang="en-US" sz="2000" dirty="0" err="1"/>
              <a:t>hücreler</a:t>
            </a:r>
            <a:r>
              <a:rPr lang="en-US" sz="2000" dirty="0"/>
              <a:t> </a:t>
            </a:r>
            <a:r>
              <a:rPr lang="en-US" sz="2000" dirty="0" err="1"/>
              <a:t>tarafından</a:t>
            </a:r>
            <a:r>
              <a:rPr lang="en-US" sz="2000" dirty="0"/>
              <a:t> </a:t>
            </a:r>
            <a:r>
              <a:rPr lang="en-US" sz="2000" dirty="0" err="1"/>
              <a:t>değil</a:t>
            </a:r>
            <a:r>
              <a:rPr lang="en-US" sz="2000" dirty="0"/>
              <a:t>, </a:t>
            </a:r>
            <a:r>
              <a:rPr lang="en-US" sz="2000" dirty="0" err="1"/>
              <a:t>sadece</a:t>
            </a:r>
            <a:r>
              <a:rPr lang="en-US" sz="2000" dirty="0"/>
              <a:t> </a:t>
            </a:r>
            <a:r>
              <a:rPr lang="en-US" sz="2000" dirty="0" err="1"/>
              <a:t>gonadlardaki</a:t>
            </a:r>
            <a:r>
              <a:rPr lang="en-US" sz="2000" dirty="0"/>
              <a:t> (</a:t>
            </a:r>
            <a:r>
              <a:rPr lang="en-US" sz="2000" dirty="0" err="1"/>
              <a:t>yumurtalıklar</a:t>
            </a:r>
            <a:r>
              <a:rPr lang="en-US" sz="2000" dirty="0"/>
              <a:t> </a:t>
            </a:r>
            <a:r>
              <a:rPr lang="en-US" sz="2000" dirty="0" err="1"/>
              <a:t>ve</a:t>
            </a:r>
            <a:r>
              <a:rPr lang="en-US" sz="2000" dirty="0"/>
              <a:t> </a:t>
            </a:r>
            <a:r>
              <a:rPr lang="en-US" sz="2000" dirty="0" err="1"/>
              <a:t>testisler</a:t>
            </a:r>
            <a:r>
              <a:rPr lang="en-US" sz="2000" dirty="0"/>
              <a:t>) germ </a:t>
            </a:r>
            <a:r>
              <a:rPr lang="en-US" sz="2000" dirty="0" err="1"/>
              <a:t>hücreleri</a:t>
            </a:r>
            <a:r>
              <a:rPr lang="en-US" sz="2000" dirty="0"/>
              <a:t> </a:t>
            </a:r>
            <a:r>
              <a:rPr lang="en-US" sz="2000" dirty="0" err="1"/>
              <a:t>tarafından</a:t>
            </a:r>
            <a:r>
              <a:rPr lang="en-US" sz="2000" dirty="0"/>
              <a:t> </a:t>
            </a:r>
            <a:r>
              <a:rPr lang="en-US" sz="2000" dirty="0" err="1"/>
              <a:t>iletildiğini</a:t>
            </a:r>
            <a:r>
              <a:rPr lang="en-US" sz="2000" dirty="0"/>
              <a:t> </a:t>
            </a:r>
            <a:r>
              <a:rPr lang="en-US" sz="2000" dirty="0" err="1"/>
              <a:t>belirtir</a:t>
            </a:r>
            <a:r>
              <a:rPr lang="en-US" sz="2000" dirty="0"/>
              <a:t>.</a:t>
            </a:r>
          </a:p>
          <a:p>
            <a:r>
              <a:rPr lang="en-US" sz="2000" dirty="0" err="1"/>
              <a:t>Lamarkçılığın</a:t>
            </a:r>
            <a:r>
              <a:rPr lang="en-US" sz="2000" dirty="0"/>
              <a:t> </a:t>
            </a:r>
            <a:r>
              <a:rPr lang="en-US" sz="2000" dirty="0" err="1"/>
              <a:t>Aksine</a:t>
            </a:r>
            <a:r>
              <a:rPr lang="en-US" sz="2000" dirty="0"/>
              <a:t> </a:t>
            </a:r>
            <a:r>
              <a:rPr lang="en-US" sz="2000" dirty="0" err="1"/>
              <a:t>Bilginin</a:t>
            </a:r>
            <a:r>
              <a:rPr lang="en-US" sz="2000" dirty="0"/>
              <a:t> </a:t>
            </a:r>
            <a:r>
              <a:rPr lang="en-US" sz="2000" dirty="0" err="1"/>
              <a:t>somatik</a:t>
            </a:r>
            <a:r>
              <a:rPr lang="en-US" sz="2000" dirty="0"/>
              <a:t> </a:t>
            </a:r>
            <a:r>
              <a:rPr lang="en-US" sz="2000" dirty="0" err="1"/>
              <a:t>hücrelerden</a:t>
            </a:r>
            <a:r>
              <a:rPr lang="en-US" sz="2000" dirty="0"/>
              <a:t> germ </a:t>
            </a:r>
            <a:r>
              <a:rPr lang="en-US" sz="2000" dirty="0" err="1"/>
              <a:t>hattına</a:t>
            </a:r>
            <a:r>
              <a:rPr lang="en-US" sz="2000" dirty="0"/>
              <a:t> </a:t>
            </a:r>
            <a:r>
              <a:rPr lang="en-US" sz="2000" dirty="0" err="1"/>
              <a:t>geçemeyeceği</a:t>
            </a:r>
            <a:r>
              <a:rPr lang="en-US" sz="2000" dirty="0"/>
              <a:t> </a:t>
            </a:r>
            <a:r>
              <a:rPr lang="en-US" sz="2000" dirty="0" err="1"/>
              <a:t>düşüncesi</a:t>
            </a:r>
            <a:r>
              <a:rPr lang="en-US" sz="2000" dirty="0"/>
              <a:t>.</a:t>
            </a:r>
          </a:p>
          <a:p>
            <a:r>
              <a:rPr lang="en-US" sz="2000" dirty="0" err="1"/>
              <a:t>Teori</a:t>
            </a:r>
            <a:r>
              <a:rPr lang="en-US" sz="2000" dirty="0"/>
              <a:t> </a:t>
            </a:r>
            <a:r>
              <a:rPr lang="en-US" sz="2000" dirty="0" err="1"/>
              <a:t>bir</a:t>
            </a:r>
            <a:r>
              <a:rPr lang="en-US" sz="2000" dirty="0"/>
              <a:t> </a:t>
            </a:r>
            <a:r>
              <a:rPr lang="en-US" sz="2000" dirty="0" err="1"/>
              <a:t>dereceye</a:t>
            </a:r>
            <a:r>
              <a:rPr lang="en-US" sz="2000" dirty="0"/>
              <a:t> </a:t>
            </a:r>
            <a:r>
              <a:rPr lang="en-US" sz="2000" dirty="0" err="1"/>
              <a:t>kadar</a:t>
            </a:r>
            <a:r>
              <a:rPr lang="en-US" sz="2000" dirty="0"/>
              <a:t> modern </a:t>
            </a:r>
            <a:r>
              <a:rPr lang="en-US" sz="2000" dirty="0" err="1"/>
              <a:t>genetiğin</a:t>
            </a:r>
            <a:r>
              <a:rPr lang="en-US" sz="2000" dirty="0"/>
              <a:t> </a:t>
            </a:r>
            <a:r>
              <a:rPr lang="en-US" sz="2000" dirty="0" err="1"/>
              <a:t>gelişimini</a:t>
            </a:r>
            <a:r>
              <a:rPr lang="en-US" sz="2000" dirty="0"/>
              <a:t> </a:t>
            </a:r>
            <a:r>
              <a:rPr lang="en-US" sz="2000" dirty="0" err="1"/>
              <a:t>öngörüyordu</a:t>
            </a:r>
            <a:r>
              <a:rPr lang="en-US" sz="2000" dirty="0"/>
              <a:t>.</a:t>
            </a:r>
          </a:p>
        </p:txBody>
      </p:sp>
    </p:spTree>
    <p:extLst>
      <p:ext uri="{BB962C8B-B14F-4D97-AF65-F5344CB8AC3E}">
        <p14:creationId xmlns="" xmlns:p14="http://schemas.microsoft.com/office/powerpoint/2010/main" val="28275612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75" y="2665475"/>
            <a:ext cx="3054101" cy="3180852"/>
          </a:xfrm>
        </p:spPr>
        <p:txBody>
          <a:bodyPr vert="horz" lIns="68580" tIns="34290" rIns="68580" bIns="34290" rtlCol="0" anchor="t">
            <a:normAutofit/>
          </a:bodyPr>
          <a:lstStyle/>
          <a:p>
            <a:r>
              <a:rPr lang="en-US" sz="2850" dirty="0"/>
              <a:t>Bu </a:t>
            </a:r>
            <a:r>
              <a:rPr lang="en-US" sz="2850" dirty="0" err="1"/>
              <a:t>deneye</a:t>
            </a:r>
            <a:r>
              <a:rPr lang="en-US" sz="2850" dirty="0"/>
              <a:t> </a:t>
            </a:r>
            <a:r>
              <a:rPr lang="en-US" sz="2850" dirty="0" err="1"/>
              <a:t>aşina</a:t>
            </a:r>
            <a:r>
              <a:rPr lang="en-US" sz="2850" dirty="0"/>
              <a:t> </a:t>
            </a:r>
            <a:r>
              <a:rPr lang="en-US" sz="2850" dirty="0" err="1"/>
              <a:t>mısınız</a:t>
            </a:r>
            <a:r>
              <a:rPr lang="en-US" sz="2850" dirty="0"/>
              <a:t>?</a:t>
            </a:r>
          </a:p>
        </p:txBody>
      </p:sp>
    </p:spTree>
    <p:extLst>
      <p:ext uri="{BB962C8B-B14F-4D97-AF65-F5344CB8AC3E}">
        <p14:creationId xmlns="" xmlns:p14="http://schemas.microsoft.com/office/powerpoint/2010/main" val="13165289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3987" y="2122716"/>
            <a:ext cx="1839073" cy="2983513"/>
          </a:xfrm>
        </p:spPr>
        <p:txBody>
          <a:bodyPr anchor="t">
            <a:normAutofit/>
          </a:bodyPr>
          <a:lstStyle/>
          <a:p>
            <a:pPr lvl="0"/>
            <a:r>
              <a:rPr lang="en-US" sz="2700" dirty="0">
                <a:latin typeface="Garamond" charset="0"/>
              </a:rPr>
              <a:t>Blending theory</a:t>
            </a:r>
            <a:endParaRPr lang="en-US" sz="2700" dirty="0"/>
          </a:p>
        </p:txBody>
      </p:sp>
      <p:graphicFrame>
        <p:nvGraphicFramePr>
          <p:cNvPr id="5" name="Content Placeholder 2">
            <a:extLst>
              <a:ext uri="{FF2B5EF4-FFF2-40B4-BE49-F238E27FC236}">
                <a16:creationId xmlns="" xmlns:a16="http://schemas.microsoft.com/office/drawing/2014/main" id="{873F559C-644C-4625-B95C-7A3F5EFAB14C}"/>
              </a:ext>
            </a:extLst>
          </p:cNvPr>
          <p:cNvGraphicFramePr>
            <a:graphicFrameLocks noGrp="1"/>
          </p:cNvGraphicFramePr>
          <p:nvPr>
            <p:ph idx="1"/>
            <p:extLst>
              <p:ext uri="{D42A27DB-BD31-4B8C-83A1-F6EECF244321}">
                <p14:modId xmlns="" xmlns:p14="http://schemas.microsoft.com/office/powerpoint/2010/main" val="3228881759"/>
              </p:ext>
            </p:extLst>
          </p:nvPr>
        </p:nvGraphicFramePr>
        <p:xfrm>
          <a:off x="4419295" y="2054655"/>
          <a:ext cx="4300619" cy="36772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115153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Kalıtım</a:t>
            </a:r>
            <a:r>
              <a:rPr lang="en-US" dirty="0"/>
              <a:t> </a:t>
            </a:r>
            <a:r>
              <a:rPr lang="en-US" dirty="0" err="1"/>
              <a:t>ile</a:t>
            </a:r>
            <a:r>
              <a:rPr lang="en-US" dirty="0"/>
              <a:t> </a:t>
            </a:r>
            <a:r>
              <a:rPr lang="en-US" dirty="0" err="1"/>
              <a:t>ilgili</a:t>
            </a:r>
            <a:r>
              <a:rPr lang="en-US" dirty="0"/>
              <a:t> </a:t>
            </a:r>
            <a:r>
              <a:rPr lang="en-US" dirty="0" err="1"/>
              <a:t>hipotezler</a:t>
            </a:r>
            <a:endParaRPr lang="en-US" dirty="0"/>
          </a:p>
        </p:txBody>
      </p:sp>
      <p:sp>
        <p:nvSpPr>
          <p:cNvPr id="3" name="Content Placeholder 2"/>
          <p:cNvSpPr>
            <a:spLocks noGrp="1"/>
          </p:cNvSpPr>
          <p:nvPr>
            <p:ph idx="1"/>
          </p:nvPr>
        </p:nvSpPr>
        <p:spPr/>
        <p:txBody>
          <a:bodyPr>
            <a:noAutofit/>
          </a:bodyPr>
          <a:lstStyle/>
          <a:p>
            <a:pPr marL="0" indent="0">
              <a:buNone/>
            </a:pPr>
            <a:r>
              <a:rPr lang="en-US" sz="2000" dirty="0"/>
              <a:t>De Vries </a:t>
            </a:r>
          </a:p>
          <a:p>
            <a:r>
              <a:rPr lang="en-US" sz="2000" dirty="0" err="1"/>
              <a:t>Pangenesis'i</a:t>
            </a:r>
            <a:r>
              <a:rPr lang="en-US" sz="2000" dirty="0"/>
              <a:t> </a:t>
            </a:r>
            <a:r>
              <a:rPr lang="en-US" sz="2000" dirty="0" err="1"/>
              <a:t>kabul</a:t>
            </a:r>
            <a:r>
              <a:rPr lang="en-US" sz="2000" dirty="0"/>
              <a:t> </a:t>
            </a:r>
            <a:r>
              <a:rPr lang="en-US" sz="2000" dirty="0" err="1"/>
              <a:t>etmedi</a:t>
            </a:r>
            <a:r>
              <a:rPr lang="en-US" sz="2000" dirty="0"/>
              <a:t>, </a:t>
            </a:r>
            <a:r>
              <a:rPr lang="en-US" sz="2000" dirty="0" err="1"/>
              <a:t>ancak</a:t>
            </a:r>
            <a:r>
              <a:rPr lang="en-US" sz="2000" dirty="0"/>
              <a:t> </a:t>
            </a:r>
            <a:r>
              <a:rPr lang="en-US" sz="2000" dirty="0" err="1"/>
              <a:t>Mendel'in</a:t>
            </a:r>
            <a:r>
              <a:rPr lang="en-US" sz="2000" dirty="0"/>
              <a:t> </a:t>
            </a:r>
            <a:r>
              <a:rPr lang="en-US" sz="2000" dirty="0" err="1"/>
              <a:t>çalışmalarından</a:t>
            </a:r>
            <a:r>
              <a:rPr lang="en-US" sz="2000" dirty="0"/>
              <a:t> </a:t>
            </a:r>
            <a:r>
              <a:rPr lang="en-US" sz="2000" dirty="0" err="1"/>
              <a:t>haberdar</a:t>
            </a:r>
            <a:r>
              <a:rPr lang="en-US" sz="2000" dirty="0"/>
              <a:t> </a:t>
            </a:r>
            <a:r>
              <a:rPr lang="en-US" sz="2000" dirty="0" err="1"/>
              <a:t>değildi</a:t>
            </a:r>
            <a:r>
              <a:rPr lang="en-US" sz="2000" dirty="0"/>
              <a:t>.</a:t>
            </a:r>
          </a:p>
          <a:p>
            <a:r>
              <a:rPr lang="en-US" sz="2000" dirty="0" err="1"/>
              <a:t>Hollanda</a:t>
            </a:r>
            <a:r>
              <a:rPr lang="en-US" sz="2000" dirty="0"/>
              <a:t> </a:t>
            </a:r>
            <a:r>
              <a:rPr lang="en-US" sz="2000" dirty="0" err="1"/>
              <a:t>lalesi</a:t>
            </a:r>
            <a:r>
              <a:rPr lang="en-US" sz="2000" dirty="0"/>
              <a:t> </a:t>
            </a:r>
            <a:r>
              <a:rPr lang="en-US" sz="2000" dirty="0" err="1"/>
              <a:t>Farklı</a:t>
            </a:r>
            <a:r>
              <a:rPr lang="en-US" sz="2000" dirty="0"/>
              <a:t> </a:t>
            </a:r>
            <a:r>
              <a:rPr lang="en-US" sz="2000" dirty="0" err="1"/>
              <a:t>renkteki</a:t>
            </a:r>
            <a:r>
              <a:rPr lang="en-US" sz="2000" dirty="0"/>
              <a:t> </a:t>
            </a:r>
            <a:r>
              <a:rPr lang="en-US" sz="2000" dirty="0" err="1"/>
              <a:t>laleler</a:t>
            </a:r>
            <a:r>
              <a:rPr lang="en-US" sz="2000" dirty="0"/>
              <a:t> </a:t>
            </a:r>
            <a:r>
              <a:rPr lang="en-US" sz="2000" dirty="0" err="1"/>
              <a:t>ile</a:t>
            </a:r>
            <a:r>
              <a:rPr lang="en-US" sz="2000" dirty="0"/>
              <a:t> </a:t>
            </a:r>
            <a:r>
              <a:rPr lang="en-US" sz="2000" dirty="0" err="1"/>
              <a:t>karşılaşma</a:t>
            </a:r>
            <a:r>
              <a:rPr lang="en-US" sz="2000" dirty="0"/>
              <a:t> </a:t>
            </a:r>
            <a:r>
              <a:rPr lang="en-US" sz="2000" dirty="0" err="1"/>
              <a:t>koyu</a:t>
            </a:r>
            <a:r>
              <a:rPr lang="en-US" sz="2000" dirty="0"/>
              <a:t> </a:t>
            </a:r>
            <a:r>
              <a:rPr lang="en-US" sz="2000" dirty="0" err="1"/>
              <a:t>kırmızı</a:t>
            </a:r>
            <a:r>
              <a:rPr lang="en-US" sz="2000" dirty="0"/>
              <a:t> </a:t>
            </a:r>
            <a:r>
              <a:rPr lang="en-US" sz="2000" dirty="0" err="1"/>
              <a:t>lale</a:t>
            </a:r>
            <a:r>
              <a:rPr lang="en-US" sz="2000" dirty="0"/>
              <a:t> </a:t>
            </a:r>
            <a:r>
              <a:rPr lang="en-US" sz="2000" dirty="0" err="1"/>
              <a:t>almaya</a:t>
            </a:r>
            <a:r>
              <a:rPr lang="en-US" sz="2000" dirty="0"/>
              <a:t> </a:t>
            </a:r>
            <a:r>
              <a:rPr lang="en-US" sz="2000" dirty="0" err="1"/>
              <a:t>çalışan</a:t>
            </a:r>
            <a:r>
              <a:rPr lang="en-US" sz="2000" dirty="0"/>
              <a:t> </a:t>
            </a:r>
            <a:r>
              <a:rPr lang="en-US" sz="2000" dirty="0" err="1"/>
              <a:t>Hollandalıların</a:t>
            </a:r>
            <a:r>
              <a:rPr lang="en-US" sz="2000" dirty="0"/>
              <a:t> </a:t>
            </a:r>
            <a:r>
              <a:rPr lang="en-US" sz="2000" dirty="0" err="1"/>
              <a:t>ilgisini</a:t>
            </a:r>
            <a:r>
              <a:rPr lang="en-US" sz="2000" dirty="0"/>
              <a:t> </a:t>
            </a:r>
            <a:r>
              <a:rPr lang="en-US" sz="2000" dirty="0" err="1"/>
              <a:t>çekti</a:t>
            </a:r>
            <a:r>
              <a:rPr lang="en-US" sz="2000" dirty="0"/>
              <a:t>.</a:t>
            </a:r>
          </a:p>
          <a:p>
            <a:r>
              <a:rPr lang="en-US" sz="2000" dirty="0" err="1"/>
              <a:t>Akşam</a:t>
            </a:r>
            <a:r>
              <a:rPr lang="en-US" sz="2000" dirty="0"/>
              <a:t> </a:t>
            </a:r>
            <a:r>
              <a:rPr lang="en-US" sz="2000" dirty="0" err="1"/>
              <a:t>sefası</a:t>
            </a:r>
            <a:r>
              <a:rPr lang="en-US" sz="2000" dirty="0"/>
              <a:t> </a:t>
            </a:r>
            <a:r>
              <a:rPr lang="en-US" sz="2000" dirty="0" err="1"/>
              <a:t>bitkisini</a:t>
            </a:r>
            <a:r>
              <a:rPr lang="en-US" sz="2000" dirty="0"/>
              <a:t> </a:t>
            </a:r>
            <a:r>
              <a:rPr lang="en-US" sz="2000" dirty="0" err="1"/>
              <a:t>yetiştirdi</a:t>
            </a:r>
            <a:r>
              <a:rPr lang="en-US" sz="2000" dirty="0"/>
              <a:t> </a:t>
            </a:r>
            <a:r>
              <a:rPr lang="en-US" sz="2000" dirty="0" err="1"/>
              <a:t>ve</a:t>
            </a:r>
            <a:r>
              <a:rPr lang="en-US" sz="2000" dirty="0"/>
              <a:t> </a:t>
            </a:r>
            <a:r>
              <a:rPr lang="en-US" sz="2000" dirty="0" err="1"/>
              <a:t>gözlemlenen</a:t>
            </a:r>
            <a:r>
              <a:rPr lang="en-US" sz="2000" dirty="0"/>
              <a:t> </a:t>
            </a:r>
            <a:r>
              <a:rPr lang="en-US" sz="2000" dirty="0" err="1"/>
              <a:t>varyasyonları</a:t>
            </a:r>
            <a:r>
              <a:rPr lang="en-US" sz="2000" dirty="0"/>
              <a:t> </a:t>
            </a:r>
            <a:r>
              <a:rPr lang="en-US" sz="2000" dirty="0" err="1"/>
              <a:t>mutasyonla</a:t>
            </a:r>
            <a:r>
              <a:rPr lang="en-US" sz="2000" dirty="0"/>
              <a:t> </a:t>
            </a:r>
            <a:r>
              <a:rPr lang="en-US" sz="2000" dirty="0" err="1"/>
              <a:t>açıkladı</a:t>
            </a:r>
            <a:r>
              <a:rPr lang="en-US" sz="2000" dirty="0"/>
              <a:t>.</a:t>
            </a:r>
          </a:p>
          <a:p>
            <a:r>
              <a:rPr lang="en-US" sz="2000" dirty="0"/>
              <a:t>Darwin </a:t>
            </a:r>
            <a:r>
              <a:rPr lang="en-US" sz="2000" dirty="0" err="1"/>
              <a:t>bu</a:t>
            </a:r>
            <a:r>
              <a:rPr lang="en-US" sz="2000" dirty="0"/>
              <a:t> nadir </a:t>
            </a:r>
            <a:r>
              <a:rPr lang="en-US" sz="2000" dirty="0" err="1"/>
              <a:t>olayları</a:t>
            </a:r>
            <a:r>
              <a:rPr lang="en-US" sz="2000" dirty="0"/>
              <a:t> "</a:t>
            </a:r>
            <a:r>
              <a:rPr lang="en-US" sz="2000" dirty="0" err="1"/>
              <a:t>ucubeler</a:t>
            </a:r>
            <a:r>
              <a:rPr lang="en-US" sz="2000" dirty="0"/>
              <a:t>" </a:t>
            </a:r>
            <a:r>
              <a:rPr lang="en-US" sz="2000" dirty="0" err="1"/>
              <a:t>olarak</a:t>
            </a:r>
            <a:r>
              <a:rPr lang="en-US" sz="2000" dirty="0"/>
              <a:t> </a:t>
            </a:r>
            <a:r>
              <a:rPr lang="en-US" sz="2000" dirty="0" err="1"/>
              <a:t>adlandırdı</a:t>
            </a:r>
            <a:r>
              <a:rPr lang="en-US" sz="2000" dirty="0"/>
              <a:t>.</a:t>
            </a:r>
          </a:p>
          <a:p>
            <a:r>
              <a:rPr lang="en-US" sz="2000" dirty="0"/>
              <a:t>Sonra </a:t>
            </a:r>
            <a:r>
              <a:rPr lang="en-US" sz="2000" dirty="0" err="1"/>
              <a:t>Mendel'in</a:t>
            </a:r>
            <a:r>
              <a:rPr lang="en-US" sz="2000" dirty="0"/>
              <a:t> </a:t>
            </a:r>
            <a:r>
              <a:rPr lang="en-US" sz="2000" dirty="0" err="1"/>
              <a:t>çalışmalarını</a:t>
            </a:r>
            <a:r>
              <a:rPr lang="en-US" sz="2000" dirty="0"/>
              <a:t> </a:t>
            </a:r>
            <a:r>
              <a:rPr lang="en-US" sz="2000" dirty="0" err="1"/>
              <a:t>yeniden</a:t>
            </a:r>
            <a:r>
              <a:rPr lang="en-US" sz="2000" dirty="0"/>
              <a:t> </a:t>
            </a:r>
            <a:r>
              <a:rPr lang="en-US" sz="2000" dirty="0" err="1"/>
              <a:t>keşfedenlerden</a:t>
            </a:r>
            <a:r>
              <a:rPr lang="en-US" sz="2000" dirty="0"/>
              <a:t> </a:t>
            </a:r>
            <a:r>
              <a:rPr lang="en-US" sz="2000" dirty="0" err="1"/>
              <a:t>biri</a:t>
            </a:r>
            <a:r>
              <a:rPr lang="en-US" sz="2000" dirty="0"/>
              <a:t> </a:t>
            </a:r>
            <a:r>
              <a:rPr lang="en-US" sz="2000" dirty="0" err="1"/>
              <a:t>oldu</a:t>
            </a:r>
            <a:r>
              <a:rPr lang="en-US" sz="2000" dirty="0"/>
              <a:t>.</a:t>
            </a:r>
          </a:p>
        </p:txBody>
      </p:sp>
    </p:spTree>
    <p:extLst>
      <p:ext uri="{BB962C8B-B14F-4D97-AF65-F5344CB8AC3E}">
        <p14:creationId xmlns="" xmlns:p14="http://schemas.microsoft.com/office/powerpoint/2010/main" val="5475447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6DA743-FF2C-EC4D-99A4-BA67939EE18D}"/>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6E3F83AA-F311-1046-9CA0-2BBCF9DC9AD3}"/>
              </a:ext>
            </a:extLst>
          </p:cNvPr>
          <p:cNvSpPr>
            <a:spLocks noGrp="1"/>
          </p:cNvSpPr>
          <p:nvPr>
            <p:ph idx="1"/>
          </p:nvPr>
        </p:nvSpPr>
        <p:spPr/>
        <p:txBody>
          <a:bodyPr/>
          <a:lstStyle/>
          <a:p>
            <a:endParaRPr lang="en-US"/>
          </a:p>
        </p:txBody>
      </p:sp>
    </p:spTree>
    <p:extLst>
      <p:ext uri="{BB962C8B-B14F-4D97-AF65-F5344CB8AC3E}">
        <p14:creationId xmlns="" xmlns:p14="http://schemas.microsoft.com/office/powerpoint/2010/main" val="3424062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t>Kalıtım</a:t>
            </a:r>
            <a:r>
              <a:rPr lang="en-US" dirty="0"/>
              <a:t> </a:t>
            </a:r>
            <a:r>
              <a:rPr lang="en-US" dirty="0" err="1"/>
              <a:t>ile</a:t>
            </a:r>
            <a:r>
              <a:rPr lang="en-US" dirty="0"/>
              <a:t> </a:t>
            </a:r>
            <a:r>
              <a:rPr lang="en-US" dirty="0" err="1"/>
              <a:t>ilgili</a:t>
            </a:r>
            <a:r>
              <a:rPr lang="en-US" dirty="0"/>
              <a:t> </a:t>
            </a:r>
            <a:r>
              <a:rPr lang="en-US" dirty="0" err="1"/>
              <a:t>hipotezler</a:t>
            </a:r>
            <a:endParaRPr lang="en-US" dirty="0"/>
          </a:p>
        </p:txBody>
      </p:sp>
    </p:spTree>
    <p:extLst>
      <p:ext uri="{BB962C8B-B14F-4D97-AF65-F5344CB8AC3E}">
        <p14:creationId xmlns="" xmlns:p14="http://schemas.microsoft.com/office/powerpoint/2010/main" val="637717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pPr marL="0" indent="0">
              <a:buNone/>
            </a:pPr>
            <a:endParaRPr lang="en-US" sz="2000" dirty="0"/>
          </a:p>
          <a:p>
            <a:r>
              <a:rPr lang="en-US" sz="2000" dirty="0" err="1"/>
              <a:t>Hayvanların</a:t>
            </a:r>
            <a:r>
              <a:rPr lang="en-US" sz="2000" dirty="0"/>
              <a:t> </a:t>
            </a:r>
            <a:r>
              <a:rPr lang="en-US" sz="2000" dirty="0" err="1"/>
              <a:t>klonlanması</a:t>
            </a:r>
            <a:r>
              <a:rPr lang="en-US" sz="2000" dirty="0"/>
              <a:t>, </a:t>
            </a:r>
          </a:p>
          <a:p>
            <a:endParaRPr lang="en-US" sz="2000" dirty="0"/>
          </a:p>
          <a:p>
            <a:r>
              <a:rPr lang="en-US" sz="2000" dirty="0" err="1"/>
              <a:t>Hastalıklara</a:t>
            </a:r>
            <a:r>
              <a:rPr lang="en-US" sz="2000" dirty="0"/>
              <a:t> </a:t>
            </a:r>
            <a:r>
              <a:rPr lang="en-US" sz="2000" dirty="0" err="1"/>
              <a:t>neden</a:t>
            </a:r>
            <a:r>
              <a:rPr lang="en-US" sz="2000" dirty="0"/>
              <a:t> </a:t>
            </a:r>
            <a:r>
              <a:rPr lang="en-US" sz="2000" dirty="0" err="1"/>
              <a:t>olan</a:t>
            </a:r>
            <a:r>
              <a:rPr lang="en-US" sz="2000" dirty="0"/>
              <a:t> </a:t>
            </a:r>
            <a:r>
              <a:rPr lang="en-US" sz="2000" dirty="0" err="1"/>
              <a:t>mutasyonlar</a:t>
            </a:r>
            <a:endParaRPr lang="en-US" sz="2000" dirty="0"/>
          </a:p>
          <a:p>
            <a:endParaRPr lang="en-US" sz="2000" dirty="0"/>
          </a:p>
          <a:p>
            <a:r>
              <a:rPr lang="en-US" sz="2000" dirty="0"/>
              <a:t>Gen </a:t>
            </a:r>
            <a:r>
              <a:rPr lang="en-US" sz="2000" dirty="0" err="1"/>
              <a:t>tedavisiyle</a:t>
            </a:r>
            <a:r>
              <a:rPr lang="en-US" sz="2000" dirty="0"/>
              <a:t> </a:t>
            </a:r>
            <a:r>
              <a:rPr lang="en-US" sz="2000" dirty="0" err="1"/>
              <a:t>hastalıkların</a:t>
            </a:r>
            <a:r>
              <a:rPr lang="en-US" sz="2000" dirty="0"/>
              <a:t> </a:t>
            </a:r>
            <a:r>
              <a:rPr lang="en-US" sz="2000" dirty="0" err="1"/>
              <a:t>tedavi</a:t>
            </a:r>
            <a:r>
              <a:rPr lang="en-US" sz="2000" dirty="0"/>
              <a:t> </a:t>
            </a:r>
            <a:r>
              <a:rPr lang="en-US" sz="2000" dirty="0" err="1"/>
              <a:t>edilmesi</a:t>
            </a:r>
            <a:r>
              <a:rPr lang="en-US" sz="2000" dirty="0"/>
              <a:t>, </a:t>
            </a:r>
          </a:p>
          <a:p>
            <a:endParaRPr lang="en-US" sz="2000" dirty="0"/>
          </a:p>
          <a:p>
            <a:r>
              <a:rPr lang="en-US" sz="2000" dirty="0" err="1"/>
              <a:t>Genetik</a:t>
            </a:r>
            <a:r>
              <a:rPr lang="en-US" sz="2000" dirty="0"/>
              <a:t> </a:t>
            </a:r>
            <a:r>
              <a:rPr lang="en-US" sz="2000" dirty="0" err="1"/>
              <a:t>bilgi</a:t>
            </a:r>
            <a:r>
              <a:rPr lang="en-US" sz="2000" dirty="0"/>
              <a:t> </a:t>
            </a:r>
            <a:r>
              <a:rPr lang="en-US" sz="2000" dirty="0" err="1"/>
              <a:t>ile</a:t>
            </a:r>
            <a:r>
              <a:rPr lang="en-US" sz="2000" dirty="0"/>
              <a:t> </a:t>
            </a:r>
            <a:r>
              <a:rPr lang="en-US" sz="2000" dirty="0" err="1"/>
              <a:t>adli</a:t>
            </a:r>
            <a:r>
              <a:rPr lang="en-US" sz="2000" dirty="0"/>
              <a:t> </a:t>
            </a:r>
            <a:r>
              <a:rPr lang="en-US" sz="2000" dirty="0" err="1"/>
              <a:t>olayların</a:t>
            </a:r>
            <a:r>
              <a:rPr lang="en-US" sz="2000" dirty="0"/>
              <a:t> </a:t>
            </a:r>
            <a:r>
              <a:rPr lang="en-US" sz="2000" dirty="0" err="1"/>
              <a:t>çözülmesi</a:t>
            </a:r>
            <a:r>
              <a:rPr lang="mr-IN" sz="2000" dirty="0"/>
              <a:t>…</a:t>
            </a:r>
            <a:endParaRPr lang="tr-TR" sz="2000" dirty="0"/>
          </a:p>
          <a:p>
            <a:endParaRPr lang="en-US" sz="2000" dirty="0"/>
          </a:p>
        </p:txBody>
      </p:sp>
    </p:spTree>
    <p:extLst>
      <p:ext uri="{BB962C8B-B14F-4D97-AF65-F5344CB8AC3E}">
        <p14:creationId xmlns="" xmlns:p14="http://schemas.microsoft.com/office/powerpoint/2010/main" val="33635320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739540" y="1596540"/>
            <a:ext cx="5802790" cy="3966112"/>
          </a:xfrm>
        </p:spPr>
        <p:txBody>
          <a:bodyPr>
            <a:noAutofit/>
          </a:bodyPr>
          <a:lstStyle/>
          <a:p>
            <a:r>
              <a:rPr lang="en-US" sz="2000" dirty="0" err="1"/>
              <a:t>Organizma</a:t>
            </a:r>
            <a:r>
              <a:rPr lang="en-US" sz="2000" dirty="0"/>
              <a:t>, </a:t>
            </a:r>
            <a:r>
              <a:rPr lang="en-US" sz="2000" dirty="0" err="1"/>
              <a:t>ebeveynlerinden</a:t>
            </a:r>
            <a:r>
              <a:rPr lang="en-US" sz="2000" dirty="0"/>
              <a:t> </a:t>
            </a:r>
            <a:r>
              <a:rPr lang="en-US" sz="2000" dirty="0" err="1"/>
              <a:t>gelişimsel</a:t>
            </a:r>
            <a:r>
              <a:rPr lang="en-US" sz="2000" dirty="0"/>
              <a:t> </a:t>
            </a:r>
            <a:r>
              <a:rPr lang="en-US" sz="2000" dirty="0" err="1"/>
              <a:t>bilgi</a:t>
            </a:r>
            <a:r>
              <a:rPr lang="en-US" sz="2000" dirty="0"/>
              <a:t> </a:t>
            </a:r>
            <a:r>
              <a:rPr lang="en-US" sz="2000" dirty="0" err="1"/>
              <a:t>alır</a:t>
            </a:r>
            <a:r>
              <a:rPr lang="en-US" sz="2000" dirty="0"/>
              <a:t>.</a:t>
            </a:r>
          </a:p>
          <a:p>
            <a:pPr marL="0" indent="0">
              <a:buNone/>
            </a:pPr>
            <a:endParaRPr lang="tr-TR" sz="2000" dirty="0" smtClean="0"/>
          </a:p>
          <a:p>
            <a:pPr marL="0" indent="0">
              <a:buNone/>
            </a:pPr>
            <a:r>
              <a:rPr lang="en-US" sz="2000" dirty="0" smtClean="0"/>
              <a:t>1- </a:t>
            </a:r>
            <a:r>
              <a:rPr lang="en-US" sz="2000" dirty="0" err="1"/>
              <a:t>Doğan</a:t>
            </a:r>
            <a:r>
              <a:rPr lang="en-US" sz="2000" dirty="0"/>
              <a:t> </a:t>
            </a:r>
            <a:r>
              <a:rPr lang="en-US" sz="2000" dirty="0" err="1"/>
              <a:t>yavruların</a:t>
            </a:r>
            <a:r>
              <a:rPr lang="en-US" sz="2000" dirty="0"/>
              <a:t> </a:t>
            </a:r>
            <a:r>
              <a:rPr lang="en-US" sz="2000" dirty="0" err="1"/>
              <a:t>neden</a:t>
            </a:r>
            <a:r>
              <a:rPr lang="en-US" sz="2000" dirty="0"/>
              <a:t> </a:t>
            </a:r>
            <a:r>
              <a:rPr lang="en-US" sz="2000" dirty="0" err="1"/>
              <a:t>ebeveyn</a:t>
            </a:r>
            <a:r>
              <a:rPr lang="en-US" sz="2000" dirty="0"/>
              <a:t> </a:t>
            </a:r>
            <a:r>
              <a:rPr lang="en-US" sz="2000" dirty="0" err="1"/>
              <a:t>gibi</a:t>
            </a:r>
            <a:r>
              <a:rPr lang="en-US" sz="2000" dirty="0"/>
              <a:t> </a:t>
            </a:r>
            <a:r>
              <a:rPr lang="en-US" sz="2000" dirty="0" err="1"/>
              <a:t>göründüğüne</a:t>
            </a:r>
            <a:r>
              <a:rPr lang="en-US" sz="2000" dirty="0"/>
              <a:t> </a:t>
            </a:r>
            <a:r>
              <a:rPr lang="en-US" sz="2000" dirty="0" err="1"/>
              <a:t>dair</a:t>
            </a:r>
            <a:r>
              <a:rPr lang="en-US" sz="2000" dirty="0"/>
              <a:t> </a:t>
            </a:r>
            <a:r>
              <a:rPr lang="en-US" sz="2000" dirty="0" err="1"/>
              <a:t>argüman</a:t>
            </a:r>
            <a:r>
              <a:rPr lang="en-US" sz="2000" dirty="0"/>
              <a:t>.</a:t>
            </a:r>
          </a:p>
          <a:p>
            <a:r>
              <a:rPr lang="en-US" sz="2000" dirty="0"/>
              <a:t>Jackie </a:t>
            </a:r>
            <a:r>
              <a:rPr lang="en-US" sz="2000" dirty="0" err="1"/>
              <a:t>ve</a:t>
            </a:r>
            <a:r>
              <a:rPr lang="en-US" sz="2000" dirty="0"/>
              <a:t> Selma </a:t>
            </a:r>
            <a:r>
              <a:rPr lang="en-US" sz="2000" dirty="0" err="1"/>
              <a:t>arasındaki</a:t>
            </a:r>
            <a:r>
              <a:rPr lang="en-US" sz="2000" dirty="0"/>
              <a:t> </a:t>
            </a:r>
            <a:r>
              <a:rPr lang="en-US" sz="2000" dirty="0" err="1"/>
              <a:t>benzerlik</a:t>
            </a:r>
            <a:r>
              <a:rPr lang="en-US" sz="2000" dirty="0"/>
              <a:t>.</a:t>
            </a:r>
          </a:p>
          <a:p>
            <a:endParaRPr lang="en-US" sz="2000" dirty="0"/>
          </a:p>
          <a:p>
            <a:pPr marL="0" indent="0">
              <a:buNone/>
            </a:pPr>
            <a:r>
              <a:rPr lang="en-US" sz="2000" dirty="0"/>
              <a:t>2- </a:t>
            </a:r>
            <a:r>
              <a:rPr lang="en-US" sz="2000" dirty="0" err="1"/>
              <a:t>Kalıtımla</a:t>
            </a:r>
            <a:r>
              <a:rPr lang="en-US" sz="2000" dirty="0"/>
              <a:t> </a:t>
            </a:r>
            <a:r>
              <a:rPr lang="en-US" sz="2000" dirty="0" err="1"/>
              <a:t>ilgili</a:t>
            </a:r>
            <a:r>
              <a:rPr lang="en-US" sz="2000" dirty="0"/>
              <a:t> </a:t>
            </a:r>
            <a:r>
              <a:rPr lang="en-US" sz="2000" dirty="0" err="1"/>
              <a:t>faktörlerin</a:t>
            </a:r>
            <a:r>
              <a:rPr lang="en-US" sz="2000" dirty="0"/>
              <a:t> </a:t>
            </a:r>
            <a:r>
              <a:rPr lang="en-US" sz="2000" dirty="0" err="1"/>
              <a:t>nerede</a:t>
            </a:r>
            <a:r>
              <a:rPr lang="en-US" sz="2000" dirty="0"/>
              <a:t> </a:t>
            </a:r>
            <a:r>
              <a:rPr lang="en-US" sz="2000" dirty="0" err="1"/>
              <a:t>bulunduğuna</a:t>
            </a:r>
            <a:r>
              <a:rPr lang="en-US" sz="2000" dirty="0"/>
              <a:t> </a:t>
            </a:r>
            <a:r>
              <a:rPr lang="en-US" sz="2000" dirty="0" err="1"/>
              <a:t>dair</a:t>
            </a:r>
            <a:r>
              <a:rPr lang="en-US" sz="2000" dirty="0"/>
              <a:t> </a:t>
            </a:r>
            <a:r>
              <a:rPr lang="en-US" sz="2000" dirty="0" err="1"/>
              <a:t>tartışmalar</a:t>
            </a:r>
            <a:r>
              <a:rPr lang="en-US" sz="2000" dirty="0"/>
              <a:t>.</a:t>
            </a:r>
          </a:p>
        </p:txBody>
      </p:sp>
    </p:spTree>
    <p:extLst>
      <p:ext uri="{BB962C8B-B14F-4D97-AF65-F5344CB8AC3E}">
        <p14:creationId xmlns="" xmlns:p14="http://schemas.microsoft.com/office/powerpoint/2010/main" val="32004993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365195" y="1138426"/>
            <a:ext cx="6172200" cy="343586"/>
          </a:xfrm>
        </p:spPr>
        <p:txBody>
          <a:bodyPr>
            <a:noAutofit/>
          </a:bodyPr>
          <a:lstStyle/>
          <a:p>
            <a:r>
              <a:rPr lang="en-US" dirty="0"/>
              <a:t>Mendel </a:t>
            </a:r>
            <a:r>
              <a:rPr lang="en-US" dirty="0" err="1"/>
              <a:t>teorisi</a:t>
            </a:r>
            <a:endParaRPr lang="en-US" b="1" dirty="0">
              <a:solidFill>
                <a:srgbClr val="D9D9D9"/>
              </a:solidFill>
            </a:endParaRPr>
          </a:p>
        </p:txBody>
      </p:sp>
      <p:sp>
        <p:nvSpPr>
          <p:cNvPr id="3" name="Content Placeholder 2"/>
          <p:cNvSpPr>
            <a:spLocks noGrp="1"/>
          </p:cNvSpPr>
          <p:nvPr>
            <p:ph idx="1"/>
          </p:nvPr>
        </p:nvSpPr>
        <p:spPr>
          <a:xfrm>
            <a:off x="601670" y="2512770"/>
            <a:ext cx="7976337" cy="3206805"/>
          </a:xfrm>
        </p:spPr>
        <p:txBody>
          <a:bodyPr>
            <a:normAutofit/>
          </a:bodyPr>
          <a:lstStyle/>
          <a:p>
            <a:r>
              <a:rPr lang="en-US" sz="2000" dirty="0"/>
              <a:t>Mendel, </a:t>
            </a:r>
            <a:r>
              <a:rPr lang="en-US" sz="2000" dirty="0" err="1"/>
              <a:t>partikül</a:t>
            </a:r>
            <a:r>
              <a:rPr lang="en-US" sz="2000" dirty="0"/>
              <a:t> </a:t>
            </a:r>
            <a:r>
              <a:rPr lang="en-US" sz="2000" dirty="0" err="1"/>
              <a:t>kalıtım</a:t>
            </a:r>
            <a:r>
              <a:rPr lang="en-US" sz="2000" dirty="0"/>
              <a:t> </a:t>
            </a:r>
            <a:r>
              <a:rPr lang="en-US" sz="2000" dirty="0" err="1"/>
              <a:t>teorisini</a:t>
            </a:r>
            <a:r>
              <a:rPr lang="en-US" sz="2000" dirty="0"/>
              <a:t> </a:t>
            </a:r>
            <a:r>
              <a:rPr lang="en-US" sz="2000" dirty="0" err="1"/>
              <a:t>sundu</a:t>
            </a:r>
            <a:r>
              <a:rPr lang="en-US" sz="2000" dirty="0"/>
              <a:t>.</a:t>
            </a:r>
          </a:p>
          <a:p>
            <a:r>
              <a:rPr lang="en-US" sz="2000" dirty="0" err="1"/>
              <a:t>Karakterlerin</a:t>
            </a:r>
            <a:r>
              <a:rPr lang="en-US" sz="2000" dirty="0"/>
              <a:t> </a:t>
            </a:r>
            <a:r>
              <a:rPr lang="en-US" sz="2000" dirty="0" err="1"/>
              <a:t>birim</a:t>
            </a:r>
            <a:r>
              <a:rPr lang="en-US" sz="2000" dirty="0"/>
              <a:t> </a:t>
            </a:r>
            <a:r>
              <a:rPr lang="en-US" sz="2000" dirty="0" err="1"/>
              <a:t>adını</a:t>
            </a:r>
            <a:r>
              <a:rPr lang="en-US" sz="2000" dirty="0"/>
              <a:t> </a:t>
            </a:r>
            <a:r>
              <a:rPr lang="en-US" sz="2000" dirty="0" err="1"/>
              <a:t>verdiği</a:t>
            </a:r>
            <a:r>
              <a:rPr lang="en-US" sz="2000" dirty="0"/>
              <a:t> </a:t>
            </a:r>
            <a:r>
              <a:rPr lang="en-US" sz="2000" dirty="0" err="1"/>
              <a:t>parçalarla</a:t>
            </a:r>
            <a:r>
              <a:rPr lang="en-US" sz="2000" dirty="0"/>
              <a:t> </a:t>
            </a:r>
            <a:r>
              <a:rPr lang="en-US" sz="2000" dirty="0" err="1"/>
              <a:t>belirlendiğini</a:t>
            </a:r>
            <a:r>
              <a:rPr lang="en-US" sz="2000" dirty="0"/>
              <a:t> </a:t>
            </a:r>
            <a:r>
              <a:rPr lang="en-US" sz="2000" dirty="0" err="1"/>
              <a:t>ve</a:t>
            </a:r>
            <a:r>
              <a:rPr lang="en-US" sz="2000" dirty="0"/>
              <a:t> </a:t>
            </a:r>
            <a:r>
              <a:rPr lang="en-US" sz="2000" dirty="0" err="1"/>
              <a:t>bu</a:t>
            </a:r>
            <a:r>
              <a:rPr lang="en-US" sz="2000" dirty="0"/>
              <a:t> </a:t>
            </a:r>
            <a:r>
              <a:rPr lang="en-US" sz="2000" dirty="0" err="1"/>
              <a:t>birimlerin</a:t>
            </a:r>
            <a:r>
              <a:rPr lang="en-US" sz="2000" dirty="0"/>
              <a:t> </a:t>
            </a:r>
            <a:r>
              <a:rPr lang="en-US" sz="2000" dirty="0" err="1"/>
              <a:t>nesiller</a:t>
            </a:r>
            <a:r>
              <a:rPr lang="en-US" sz="2000" dirty="0"/>
              <a:t> </a:t>
            </a:r>
            <a:r>
              <a:rPr lang="en-US" sz="2000" dirty="0" err="1"/>
              <a:t>boyu</a:t>
            </a:r>
            <a:r>
              <a:rPr lang="en-US" sz="2000" dirty="0"/>
              <a:t> </a:t>
            </a:r>
            <a:r>
              <a:rPr lang="en-US" sz="2000" dirty="0" err="1"/>
              <a:t>taşındığını</a:t>
            </a:r>
            <a:r>
              <a:rPr lang="en-US" sz="2000" dirty="0"/>
              <a:t> </a:t>
            </a:r>
            <a:r>
              <a:rPr lang="en-US" sz="2000" dirty="0" err="1"/>
              <a:t>söyledi</a:t>
            </a:r>
            <a:r>
              <a:rPr lang="en-US" sz="2000" dirty="0"/>
              <a:t>.</a:t>
            </a:r>
          </a:p>
          <a:p>
            <a:r>
              <a:rPr lang="en-US" sz="2000" dirty="0"/>
              <a:t>Bu </a:t>
            </a:r>
            <a:r>
              <a:rPr lang="en-US" sz="2000" dirty="0" err="1"/>
              <a:t>teori</a:t>
            </a:r>
            <a:r>
              <a:rPr lang="en-US" sz="2000" dirty="0"/>
              <a:t> </a:t>
            </a:r>
            <a:r>
              <a:rPr lang="en-US" sz="2000" dirty="0" err="1"/>
              <a:t>birçok</a:t>
            </a:r>
            <a:r>
              <a:rPr lang="en-US" sz="2000" dirty="0"/>
              <a:t> </a:t>
            </a:r>
            <a:r>
              <a:rPr lang="en-US" sz="2000" dirty="0" err="1"/>
              <a:t>fenotipi</a:t>
            </a:r>
            <a:r>
              <a:rPr lang="en-US" sz="2000" dirty="0"/>
              <a:t> </a:t>
            </a:r>
            <a:r>
              <a:rPr lang="en-US" sz="2000" dirty="0" err="1"/>
              <a:t>açıkladı</a:t>
            </a:r>
            <a:r>
              <a:rPr lang="en-US" sz="2000" dirty="0"/>
              <a:t>.</a:t>
            </a:r>
          </a:p>
          <a:p>
            <a:r>
              <a:rPr lang="en-US" sz="2000" dirty="0"/>
              <a:t>1860'larda </a:t>
            </a:r>
            <a:r>
              <a:rPr lang="en-US" sz="2000" dirty="0" err="1"/>
              <a:t>birim</a:t>
            </a:r>
            <a:r>
              <a:rPr lang="en-US" sz="2000" dirty="0"/>
              <a:t> </a:t>
            </a:r>
            <a:r>
              <a:rPr lang="en-US" sz="2000" dirty="0" err="1"/>
              <a:t>adını</a:t>
            </a:r>
            <a:r>
              <a:rPr lang="en-US" sz="2000" dirty="0"/>
              <a:t> </a:t>
            </a:r>
            <a:r>
              <a:rPr lang="en-US" sz="2000" dirty="0" err="1"/>
              <a:t>verdiği</a:t>
            </a:r>
            <a:r>
              <a:rPr lang="en-US" sz="2000" dirty="0"/>
              <a:t> </a:t>
            </a:r>
            <a:r>
              <a:rPr lang="en-US" sz="2000" dirty="0" err="1"/>
              <a:t>bu</a:t>
            </a:r>
            <a:r>
              <a:rPr lang="en-US" sz="2000" dirty="0"/>
              <a:t> </a:t>
            </a:r>
            <a:r>
              <a:rPr lang="en-US" sz="2000" dirty="0" err="1"/>
              <a:t>parçaların</a:t>
            </a:r>
            <a:r>
              <a:rPr lang="en-US" sz="2000" dirty="0"/>
              <a:t> </a:t>
            </a:r>
            <a:r>
              <a:rPr lang="en-US" sz="2000" dirty="0" err="1"/>
              <a:t>kalıtımdaki</a:t>
            </a:r>
            <a:r>
              <a:rPr lang="en-US" sz="2000" dirty="0"/>
              <a:t> </a:t>
            </a:r>
            <a:r>
              <a:rPr lang="en-US" sz="2000" dirty="0" err="1"/>
              <a:t>önemini</a:t>
            </a:r>
            <a:r>
              <a:rPr lang="en-US" sz="2000" dirty="0"/>
              <a:t> </a:t>
            </a:r>
            <a:r>
              <a:rPr lang="en-US" sz="2000" dirty="0" err="1"/>
              <a:t>tanımladı</a:t>
            </a:r>
            <a:r>
              <a:rPr lang="en-US" sz="2000" dirty="0"/>
              <a:t>.</a:t>
            </a:r>
          </a:p>
        </p:txBody>
      </p:sp>
    </p:spTree>
    <p:extLst>
      <p:ext uri="{BB962C8B-B14F-4D97-AF65-F5344CB8AC3E}">
        <p14:creationId xmlns="" xmlns:p14="http://schemas.microsoft.com/office/powerpoint/2010/main" val="9699176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7500" y="447188"/>
            <a:ext cx="7928998" cy="970450"/>
          </a:xfrm>
        </p:spPr>
        <p:txBody>
          <a:bodyPr>
            <a:normAutofit/>
          </a:bodyPr>
          <a:lstStyle/>
          <a:p>
            <a:r>
              <a:rPr lang="en-US" dirty="0" err="1"/>
              <a:t>Kısa</a:t>
            </a:r>
            <a:r>
              <a:rPr lang="en-US" dirty="0"/>
              <a:t> </a:t>
            </a:r>
            <a:r>
              <a:rPr lang="en-US" dirty="0" err="1"/>
              <a:t>Tarih</a:t>
            </a:r>
            <a:r>
              <a:rPr lang="en-US" dirty="0"/>
              <a:t> </a:t>
            </a:r>
            <a:r>
              <a:rPr lang="en-US" dirty="0" err="1"/>
              <a:t>ve</a:t>
            </a:r>
            <a:r>
              <a:rPr lang="en-US" dirty="0"/>
              <a:t> Alt </a:t>
            </a:r>
            <a:r>
              <a:rPr lang="en-US" dirty="0" err="1"/>
              <a:t>Dallar</a:t>
            </a:r>
            <a:endParaRPr lang="en-US" b="1" dirty="0"/>
          </a:p>
        </p:txBody>
      </p:sp>
      <p:sp>
        <p:nvSpPr>
          <p:cNvPr id="3" name="Content Placeholder 2"/>
          <p:cNvSpPr>
            <a:spLocks noGrp="1"/>
          </p:cNvSpPr>
          <p:nvPr>
            <p:ph idx="1"/>
          </p:nvPr>
        </p:nvSpPr>
        <p:spPr>
          <a:xfrm>
            <a:off x="3248024" y="2413000"/>
            <a:ext cx="5289550" cy="3632200"/>
          </a:xfrm>
        </p:spPr>
        <p:txBody>
          <a:bodyPr>
            <a:normAutofit/>
          </a:bodyPr>
          <a:lstStyle/>
          <a:p>
            <a:pPr>
              <a:lnSpc>
                <a:spcPct val="90000"/>
              </a:lnSpc>
            </a:pPr>
            <a:r>
              <a:rPr lang="en-US" dirty="0"/>
              <a:t>1865 </a:t>
            </a:r>
            <a:r>
              <a:rPr lang="en-US" dirty="0">
                <a:sym typeface="Wingdings"/>
              </a:rPr>
              <a:t></a:t>
            </a:r>
            <a:r>
              <a:rPr lang="en-US" dirty="0"/>
              <a:t> Mendel, </a:t>
            </a:r>
            <a:r>
              <a:rPr lang="en-US" dirty="0" err="1"/>
              <a:t>bezelyede</a:t>
            </a:r>
            <a:r>
              <a:rPr lang="en-US" dirty="0"/>
              <a:t> 7 </a:t>
            </a:r>
            <a:r>
              <a:rPr lang="en-US" dirty="0" err="1"/>
              <a:t>karakter</a:t>
            </a:r>
            <a:r>
              <a:rPr lang="en-US" dirty="0"/>
              <a:t> </a:t>
            </a:r>
            <a:r>
              <a:rPr lang="en-US" dirty="0" err="1"/>
              <a:t>üzerine</a:t>
            </a:r>
            <a:r>
              <a:rPr lang="en-US" dirty="0"/>
              <a:t> </a:t>
            </a:r>
            <a:r>
              <a:rPr lang="en-US" dirty="0" err="1"/>
              <a:t>çalıştı</a:t>
            </a:r>
            <a:r>
              <a:rPr lang="en-US" dirty="0"/>
              <a:t> </a:t>
            </a:r>
            <a:r>
              <a:rPr lang="en-US" dirty="0" err="1"/>
              <a:t>ve</a:t>
            </a:r>
            <a:r>
              <a:rPr lang="en-US" dirty="0"/>
              <a:t> </a:t>
            </a:r>
            <a:r>
              <a:rPr lang="en-US" dirty="0" err="1"/>
              <a:t>bezelyeleri</a:t>
            </a:r>
            <a:r>
              <a:rPr lang="en-US" dirty="0"/>
              <a:t> </a:t>
            </a:r>
            <a:r>
              <a:rPr lang="en-US" dirty="0" err="1"/>
              <a:t>çaprazladı</a:t>
            </a:r>
            <a:r>
              <a:rPr lang="en-US" dirty="0"/>
              <a:t>. </a:t>
            </a:r>
            <a:endParaRPr lang="en-US" i="1" dirty="0"/>
          </a:p>
          <a:p>
            <a:pPr lvl="1">
              <a:lnSpc>
                <a:spcPct val="90000"/>
              </a:lnSpc>
            </a:pPr>
            <a:r>
              <a:rPr lang="en-US" sz="1800" dirty="0" err="1"/>
              <a:t>Ancak</a:t>
            </a:r>
            <a:r>
              <a:rPr lang="en-US" sz="1800" dirty="0"/>
              <a:t> </a:t>
            </a:r>
            <a:r>
              <a:rPr lang="en-US" sz="1800" dirty="0" err="1"/>
              <a:t>bilim</a:t>
            </a:r>
            <a:r>
              <a:rPr lang="en-US" sz="1800" dirty="0"/>
              <a:t> </a:t>
            </a:r>
            <a:r>
              <a:rPr lang="en-US" sz="1800" dirty="0" err="1"/>
              <a:t>dünyası</a:t>
            </a:r>
            <a:r>
              <a:rPr lang="en-US" sz="1800" dirty="0"/>
              <a:t> </a:t>
            </a:r>
            <a:r>
              <a:rPr lang="en-US" sz="1800" dirty="0" err="1"/>
              <a:t>anlayamadı</a:t>
            </a:r>
            <a:r>
              <a:rPr lang="en-US" sz="1800" dirty="0"/>
              <a:t> </a:t>
            </a:r>
            <a:r>
              <a:rPr lang="en-US" sz="1800" dirty="0" err="1"/>
              <a:t>ve</a:t>
            </a:r>
            <a:r>
              <a:rPr lang="en-US" sz="1800" dirty="0"/>
              <a:t> </a:t>
            </a:r>
            <a:r>
              <a:rPr lang="en-US" sz="1800" dirty="0" err="1"/>
              <a:t>dikkate</a:t>
            </a:r>
            <a:r>
              <a:rPr lang="en-US" sz="1800" dirty="0"/>
              <a:t> </a:t>
            </a:r>
            <a:r>
              <a:rPr lang="en-US" sz="1800" dirty="0" err="1"/>
              <a:t>almadı</a:t>
            </a:r>
            <a:r>
              <a:rPr lang="en-US" sz="1800" dirty="0"/>
              <a:t>! </a:t>
            </a:r>
          </a:p>
          <a:p>
            <a:pPr lvl="1">
              <a:lnSpc>
                <a:spcPct val="90000"/>
              </a:lnSpc>
            </a:pPr>
            <a:endParaRPr lang="en-US" sz="1800" dirty="0"/>
          </a:p>
          <a:p>
            <a:pPr>
              <a:lnSpc>
                <a:spcPct val="90000"/>
              </a:lnSpc>
            </a:pPr>
            <a:r>
              <a:rPr lang="en-US" dirty="0"/>
              <a:t>1875-1880 </a:t>
            </a:r>
            <a:r>
              <a:rPr lang="en-US" dirty="0">
                <a:sym typeface="Wingdings"/>
              </a:rPr>
              <a:t> </a:t>
            </a:r>
            <a:r>
              <a:rPr lang="en-US" dirty="0" err="1"/>
              <a:t>hücre</a:t>
            </a:r>
            <a:r>
              <a:rPr lang="en-US" dirty="0"/>
              <a:t> </a:t>
            </a:r>
            <a:r>
              <a:rPr lang="en-US" dirty="0" err="1"/>
              <a:t>ve</a:t>
            </a:r>
            <a:r>
              <a:rPr lang="en-US" dirty="0"/>
              <a:t> </a:t>
            </a:r>
            <a:r>
              <a:rPr lang="en-US" dirty="0" err="1"/>
              <a:t>hücre</a:t>
            </a:r>
            <a:r>
              <a:rPr lang="en-US" dirty="0"/>
              <a:t> </a:t>
            </a:r>
            <a:r>
              <a:rPr lang="en-US" dirty="0" err="1"/>
              <a:t>çekirdeği</a:t>
            </a:r>
            <a:r>
              <a:rPr lang="en-US" dirty="0"/>
              <a:t> </a:t>
            </a:r>
            <a:r>
              <a:rPr lang="en-US" dirty="0" err="1"/>
              <a:t>ortaya</a:t>
            </a:r>
            <a:r>
              <a:rPr lang="en-US" dirty="0"/>
              <a:t> </a:t>
            </a:r>
            <a:r>
              <a:rPr lang="en-US" dirty="0" err="1"/>
              <a:t>kondu</a:t>
            </a:r>
            <a:endParaRPr lang="en-US" dirty="0"/>
          </a:p>
          <a:p>
            <a:pPr>
              <a:lnSpc>
                <a:spcPct val="90000"/>
              </a:lnSpc>
            </a:pPr>
            <a:r>
              <a:rPr lang="en-US" dirty="0"/>
              <a:t>1883</a:t>
            </a:r>
            <a:r>
              <a:rPr lang="en-US" dirty="0">
                <a:sym typeface="Wingdings"/>
              </a:rPr>
              <a:t> Roux-Weisman </a:t>
            </a:r>
            <a:r>
              <a:rPr lang="en-US" dirty="0" err="1">
                <a:sym typeface="Wingdings"/>
              </a:rPr>
              <a:t>kromozomların</a:t>
            </a:r>
            <a:r>
              <a:rPr lang="en-US" dirty="0">
                <a:sym typeface="Wingdings"/>
              </a:rPr>
              <a:t> </a:t>
            </a:r>
            <a:r>
              <a:rPr lang="en-US" dirty="0" err="1">
                <a:sym typeface="Wingdings"/>
              </a:rPr>
              <a:t>önemi</a:t>
            </a:r>
            <a:r>
              <a:rPr lang="en-US" dirty="0">
                <a:sym typeface="Wingdings"/>
              </a:rPr>
              <a:t> </a:t>
            </a:r>
            <a:r>
              <a:rPr lang="en-US" dirty="0" err="1">
                <a:sym typeface="Wingdings"/>
              </a:rPr>
              <a:t>ortaya</a:t>
            </a:r>
            <a:r>
              <a:rPr lang="en-US" dirty="0">
                <a:sym typeface="Wingdings"/>
              </a:rPr>
              <a:t> </a:t>
            </a:r>
            <a:r>
              <a:rPr lang="en-US" dirty="0" err="1">
                <a:sym typeface="Wingdings"/>
              </a:rPr>
              <a:t>kondu</a:t>
            </a:r>
            <a:r>
              <a:rPr lang="en-US" dirty="0">
                <a:sym typeface="Wingdings"/>
              </a:rPr>
              <a:t>. </a:t>
            </a:r>
          </a:p>
        </p:txBody>
      </p:sp>
    </p:spTree>
    <p:extLst>
      <p:ext uri="{BB962C8B-B14F-4D97-AF65-F5344CB8AC3E}">
        <p14:creationId xmlns="" xmlns:p14="http://schemas.microsoft.com/office/powerpoint/2010/main" val="20637043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1596540"/>
            <a:ext cx="8229600" cy="4581150"/>
          </a:xfrm>
        </p:spPr>
        <p:txBody>
          <a:bodyPr>
            <a:normAutofit/>
          </a:bodyPr>
          <a:lstStyle/>
          <a:p>
            <a:pPr marL="0" indent="0">
              <a:buNone/>
            </a:pPr>
            <a:r>
              <a:rPr lang="en-US" sz="2000" dirty="0"/>
              <a:t>1869</a:t>
            </a:r>
            <a:r>
              <a:rPr lang="en-US" sz="2000" dirty="0">
                <a:solidFill>
                  <a:srgbClr val="BE0260"/>
                </a:solidFill>
                <a:sym typeface="Wingdings"/>
              </a:rPr>
              <a:t></a:t>
            </a:r>
            <a:r>
              <a:rPr lang="de-DE" sz="2000" dirty="0"/>
              <a:t>Friedrich </a:t>
            </a:r>
            <a:r>
              <a:rPr lang="de-DE" sz="2000" dirty="0" err="1"/>
              <a:t>Miescher</a:t>
            </a:r>
            <a:r>
              <a:rPr lang="de-DE" sz="2000" dirty="0"/>
              <a:t> </a:t>
            </a:r>
            <a:r>
              <a:rPr lang="en-US" sz="2000" dirty="0" err="1"/>
              <a:t>DNA’yı</a:t>
            </a:r>
            <a:r>
              <a:rPr lang="en-US" sz="2000" dirty="0"/>
              <a:t> </a:t>
            </a:r>
            <a:r>
              <a:rPr lang="en-US" sz="2000" dirty="0" err="1"/>
              <a:t>elde</a:t>
            </a:r>
            <a:r>
              <a:rPr lang="en-US" sz="2000" dirty="0"/>
              <a:t> </a:t>
            </a:r>
            <a:r>
              <a:rPr lang="en-US" sz="2000" dirty="0" err="1"/>
              <a:t>etti</a:t>
            </a:r>
            <a:endParaRPr lang="de-DE" sz="2000" dirty="0"/>
          </a:p>
          <a:p>
            <a:pPr marL="0" indent="0">
              <a:buNone/>
            </a:pPr>
            <a:endParaRPr lang="en-US" sz="2000" dirty="0"/>
          </a:p>
          <a:p>
            <a:pPr marL="0" indent="0">
              <a:buNone/>
            </a:pPr>
            <a:r>
              <a:rPr lang="en-US" sz="2000" dirty="0"/>
              <a:t>1879</a:t>
            </a:r>
            <a:r>
              <a:rPr lang="en-US" sz="2000" dirty="0">
                <a:solidFill>
                  <a:srgbClr val="BE0260"/>
                </a:solidFill>
                <a:sym typeface="Wingdings"/>
              </a:rPr>
              <a:t></a:t>
            </a:r>
            <a:r>
              <a:rPr lang="en-US" sz="2000" dirty="0"/>
              <a:t>Mitoz </a:t>
            </a:r>
            <a:r>
              <a:rPr lang="en-US" sz="2000" dirty="0" err="1"/>
              <a:t>tanımlandı</a:t>
            </a:r>
            <a:endParaRPr lang="en-US" sz="2000" dirty="0"/>
          </a:p>
          <a:p>
            <a:pPr marL="0" indent="0">
              <a:buNone/>
            </a:pPr>
            <a:endParaRPr lang="en-US" sz="2000" dirty="0"/>
          </a:p>
          <a:p>
            <a:pPr marL="0" indent="0">
              <a:buNone/>
            </a:pPr>
            <a:r>
              <a:rPr lang="en-US" sz="2000" dirty="0"/>
              <a:t>1900</a:t>
            </a:r>
            <a:r>
              <a:rPr lang="en-US" sz="2000" dirty="0">
                <a:solidFill>
                  <a:srgbClr val="BE0260"/>
                </a:solidFill>
                <a:sym typeface="Wingdings"/>
              </a:rPr>
              <a:t></a:t>
            </a:r>
            <a:r>
              <a:rPr lang="en-US" sz="2000" dirty="0"/>
              <a:t> </a:t>
            </a:r>
            <a:r>
              <a:rPr lang="en-US" sz="2000" dirty="0" err="1"/>
              <a:t>DeViries</a:t>
            </a:r>
            <a:r>
              <a:rPr lang="en-US" sz="2000" dirty="0"/>
              <a:t>, </a:t>
            </a:r>
            <a:r>
              <a:rPr lang="en-US" sz="2000" dirty="0" err="1"/>
              <a:t>Correns</a:t>
            </a:r>
            <a:r>
              <a:rPr lang="en-US" sz="2000" dirty="0"/>
              <a:t> </a:t>
            </a:r>
            <a:r>
              <a:rPr lang="en-US" sz="2000" dirty="0" err="1"/>
              <a:t>ve</a:t>
            </a:r>
            <a:r>
              <a:rPr lang="en-US" sz="2000" dirty="0"/>
              <a:t> von </a:t>
            </a:r>
            <a:r>
              <a:rPr lang="en-US" sz="2000" dirty="0" err="1"/>
              <a:t>Tschermak</a:t>
            </a:r>
            <a:r>
              <a:rPr lang="en-US" sz="2000" dirty="0"/>
              <a:t> </a:t>
            </a:r>
            <a:r>
              <a:rPr lang="en-US" sz="2000" dirty="0" err="1"/>
              <a:t>tarafından</a:t>
            </a:r>
            <a:r>
              <a:rPr lang="en-US" sz="2000" dirty="0"/>
              <a:t> </a:t>
            </a:r>
            <a:r>
              <a:rPr lang="en-US" sz="2000" dirty="0" err="1"/>
              <a:t>Mendel’in</a:t>
            </a:r>
            <a:r>
              <a:rPr lang="en-US" sz="2000" dirty="0"/>
              <a:t> </a:t>
            </a:r>
            <a:r>
              <a:rPr lang="en-US" sz="2000" dirty="0" err="1"/>
              <a:t>çalışmaları</a:t>
            </a:r>
            <a:r>
              <a:rPr lang="en-US" sz="2000" dirty="0"/>
              <a:t> </a:t>
            </a:r>
            <a:r>
              <a:rPr lang="en-US" sz="2000" dirty="0" err="1"/>
              <a:t>yeniden</a:t>
            </a:r>
            <a:r>
              <a:rPr lang="en-US" sz="2000" dirty="0"/>
              <a:t> </a:t>
            </a:r>
            <a:r>
              <a:rPr lang="en-US" sz="2000" dirty="0" err="1"/>
              <a:t>keşfedildi</a:t>
            </a:r>
            <a:r>
              <a:rPr lang="en-US" sz="2000" dirty="0"/>
              <a:t>.</a:t>
            </a:r>
          </a:p>
          <a:p>
            <a:endParaRPr lang="en-US" sz="2000" dirty="0"/>
          </a:p>
        </p:txBody>
      </p:sp>
      <p:sp>
        <p:nvSpPr>
          <p:cNvPr id="5" name="Title 4">
            <a:extLst>
              <a:ext uri="{FF2B5EF4-FFF2-40B4-BE49-F238E27FC236}">
                <a16:creationId xmlns="" xmlns:a16="http://schemas.microsoft.com/office/drawing/2014/main" id="{3474365B-2FD8-EC43-9F72-53C01321AAB7}"/>
              </a:ext>
            </a:extLst>
          </p:cNvPr>
          <p:cNvSpPr>
            <a:spLocks noGrp="1"/>
          </p:cNvSpPr>
          <p:nvPr>
            <p:ph type="title"/>
          </p:nvPr>
        </p:nvSpPr>
        <p:spPr/>
        <p:txBody>
          <a:bodyPr/>
          <a:lstStyle/>
          <a:p>
            <a:r>
              <a:rPr lang="tr-TR" dirty="0"/>
              <a:t>Kısa tarih</a:t>
            </a:r>
          </a:p>
        </p:txBody>
      </p:sp>
    </p:spTree>
    <p:extLst>
      <p:ext uri="{BB962C8B-B14F-4D97-AF65-F5344CB8AC3E}">
        <p14:creationId xmlns="" xmlns:p14="http://schemas.microsoft.com/office/powerpoint/2010/main" val="10137674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1671" y="222195"/>
            <a:ext cx="8542329" cy="1832460"/>
          </a:xfrm>
        </p:spPr>
        <p:txBody>
          <a:bodyPr anchor="ctr">
            <a:normAutofit/>
          </a:bodyPr>
          <a:lstStyle/>
          <a:p>
            <a:pPr>
              <a:lnSpc>
                <a:spcPct val="90000"/>
              </a:lnSpc>
            </a:pPr>
            <a:r>
              <a:rPr lang="en-US" sz="3100" dirty="0" err="1">
                <a:solidFill>
                  <a:srgbClr val="FFFFFF"/>
                </a:solidFill>
              </a:rPr>
              <a:t>Genetik</a:t>
            </a:r>
            <a:r>
              <a:rPr lang="en-US" sz="3100" dirty="0">
                <a:solidFill>
                  <a:srgbClr val="FFFFFF"/>
                </a:solidFill>
              </a:rPr>
              <a:t> </a:t>
            </a:r>
            <a:r>
              <a:rPr lang="en-US" sz="3100" dirty="0" err="1">
                <a:solidFill>
                  <a:srgbClr val="FFFFFF"/>
                </a:solidFill>
              </a:rPr>
              <a:t>kavramının</a:t>
            </a:r>
            <a:r>
              <a:rPr lang="en-US" sz="3100" dirty="0">
                <a:solidFill>
                  <a:srgbClr val="FFFFFF"/>
                </a:solidFill>
              </a:rPr>
              <a:t> </a:t>
            </a:r>
            <a:r>
              <a:rPr lang="en-US" sz="3100" dirty="0" err="1">
                <a:solidFill>
                  <a:srgbClr val="FFFFFF"/>
                </a:solidFill>
              </a:rPr>
              <a:t>tanımı</a:t>
            </a:r>
            <a:r>
              <a:rPr lang="en-US" sz="3100" dirty="0">
                <a:solidFill>
                  <a:srgbClr val="FFFFFF"/>
                </a:solidFill>
              </a:rPr>
              <a:t> </a:t>
            </a:r>
            <a:r>
              <a:rPr lang="en-US" sz="3100" dirty="0" err="1" smtClean="0">
                <a:solidFill>
                  <a:srgbClr val="FFFFFF"/>
                </a:solidFill>
              </a:rPr>
              <a:t>ve</a:t>
            </a:r>
            <a:r>
              <a:rPr lang="tr-TR" sz="3100" dirty="0" smtClean="0">
                <a:solidFill>
                  <a:srgbClr val="FFFFFF"/>
                </a:solidFill>
              </a:rPr>
              <a:t> </a:t>
            </a:r>
            <a:r>
              <a:rPr lang="en-US" sz="3100" b="1" dirty="0" err="1" smtClean="0">
                <a:solidFill>
                  <a:srgbClr val="FFFFFF"/>
                </a:solidFill>
              </a:rPr>
              <a:t>Tarihçe</a:t>
            </a:r>
            <a:endParaRPr lang="en-US" sz="3100" b="1" dirty="0">
              <a:solidFill>
                <a:srgbClr val="FFFFFF"/>
              </a:solidFill>
            </a:endParaRPr>
          </a:p>
        </p:txBody>
      </p:sp>
      <p:sp>
        <p:nvSpPr>
          <p:cNvPr id="3" name="Content Placeholder 2"/>
          <p:cNvSpPr>
            <a:spLocks noGrp="1"/>
          </p:cNvSpPr>
          <p:nvPr>
            <p:ph idx="1"/>
          </p:nvPr>
        </p:nvSpPr>
        <p:spPr>
          <a:xfrm>
            <a:off x="4877410" y="1749245"/>
            <a:ext cx="4123036" cy="4733855"/>
          </a:xfrm>
        </p:spPr>
        <p:txBody>
          <a:bodyPr>
            <a:noAutofit/>
          </a:bodyPr>
          <a:lstStyle/>
          <a:p>
            <a:pPr>
              <a:lnSpc>
                <a:spcPct val="90000"/>
              </a:lnSpc>
            </a:pPr>
            <a:r>
              <a:rPr lang="en-US" sz="2000" dirty="0">
                <a:solidFill>
                  <a:srgbClr val="FFFFFF"/>
                </a:solidFill>
                <a:sym typeface="Wingdings"/>
              </a:rPr>
              <a:t>1902 Walter Sutton </a:t>
            </a:r>
            <a:r>
              <a:rPr lang="en-US" sz="2000" dirty="0" err="1">
                <a:solidFill>
                  <a:srgbClr val="FFFFFF"/>
                </a:solidFill>
                <a:sym typeface="Wingdings"/>
              </a:rPr>
              <a:t>tarafından</a:t>
            </a:r>
            <a:r>
              <a:rPr lang="en-US" sz="2000" dirty="0">
                <a:solidFill>
                  <a:srgbClr val="FFFFFF"/>
                </a:solidFill>
                <a:sym typeface="Wingdings"/>
              </a:rPr>
              <a:t> kromozomlar </a:t>
            </a:r>
            <a:r>
              <a:rPr lang="en-US" sz="2000" dirty="0" err="1">
                <a:solidFill>
                  <a:srgbClr val="FFFFFF"/>
                </a:solidFill>
                <a:sym typeface="Wingdings"/>
              </a:rPr>
              <a:t>keşfedildi</a:t>
            </a:r>
            <a:r>
              <a:rPr lang="en-US" sz="2000" dirty="0">
                <a:solidFill>
                  <a:srgbClr val="FFFFFF"/>
                </a:solidFill>
                <a:sym typeface="Wingdings"/>
              </a:rPr>
              <a:t>.</a:t>
            </a:r>
          </a:p>
          <a:p>
            <a:pPr>
              <a:lnSpc>
                <a:spcPct val="90000"/>
              </a:lnSpc>
            </a:pPr>
            <a:endParaRPr lang="en-US" sz="2000" i="1" dirty="0">
              <a:solidFill>
                <a:srgbClr val="FFFFFF"/>
              </a:solidFill>
              <a:sym typeface="Wingdings"/>
            </a:endParaRPr>
          </a:p>
          <a:p>
            <a:pPr>
              <a:lnSpc>
                <a:spcPct val="90000"/>
              </a:lnSpc>
            </a:pPr>
            <a:r>
              <a:rPr lang="en-US" sz="2000" dirty="0">
                <a:solidFill>
                  <a:srgbClr val="FFFFFF"/>
                </a:solidFill>
                <a:sym typeface="Wingdings"/>
              </a:rPr>
              <a:t>1911 </a:t>
            </a:r>
            <a:r>
              <a:rPr lang="en-US" sz="2000" dirty="0" err="1">
                <a:solidFill>
                  <a:srgbClr val="FFFFFF"/>
                </a:solidFill>
                <a:sym typeface="Wingdings"/>
              </a:rPr>
              <a:t>Morgoan</a:t>
            </a:r>
            <a:r>
              <a:rPr lang="en-US" sz="2000" dirty="0">
                <a:solidFill>
                  <a:srgbClr val="FFFFFF"/>
                </a:solidFill>
                <a:sym typeface="Wingdings"/>
              </a:rPr>
              <a:t> </a:t>
            </a:r>
            <a:r>
              <a:rPr lang="en-US" sz="2000" dirty="0" err="1">
                <a:solidFill>
                  <a:srgbClr val="FFFFFF"/>
                </a:solidFill>
                <a:sym typeface="Wingdings"/>
              </a:rPr>
              <a:t>ve</a:t>
            </a:r>
            <a:r>
              <a:rPr lang="en-US" sz="2000" dirty="0">
                <a:solidFill>
                  <a:srgbClr val="FFFFFF"/>
                </a:solidFill>
                <a:sym typeface="Wingdings"/>
              </a:rPr>
              <a:t> </a:t>
            </a:r>
            <a:r>
              <a:rPr lang="en-US" sz="2000" dirty="0" err="1">
                <a:solidFill>
                  <a:srgbClr val="FFFFFF"/>
                </a:solidFill>
                <a:sym typeface="Wingdings"/>
              </a:rPr>
              <a:t>Sturtvent</a:t>
            </a:r>
            <a:r>
              <a:rPr lang="en-US" sz="2000" dirty="0">
                <a:solidFill>
                  <a:srgbClr val="FFFFFF"/>
                </a:solidFill>
                <a:sym typeface="Wingdings"/>
              </a:rPr>
              <a:t> “Kromozomlar </a:t>
            </a:r>
            <a:r>
              <a:rPr lang="en-US" sz="2000" dirty="0" err="1">
                <a:solidFill>
                  <a:srgbClr val="FFFFFF"/>
                </a:solidFill>
                <a:sym typeface="Wingdings"/>
              </a:rPr>
              <a:t>genleri</a:t>
            </a:r>
            <a:r>
              <a:rPr lang="en-US" sz="2000" dirty="0">
                <a:solidFill>
                  <a:srgbClr val="FFFFFF"/>
                </a:solidFill>
                <a:sym typeface="Wingdings"/>
              </a:rPr>
              <a:t> </a:t>
            </a:r>
            <a:r>
              <a:rPr lang="en-US" sz="2000" dirty="0" err="1">
                <a:solidFill>
                  <a:srgbClr val="FFFFFF"/>
                </a:solidFill>
                <a:sym typeface="Wingdings"/>
              </a:rPr>
              <a:t>taşıyor</a:t>
            </a:r>
            <a:r>
              <a:rPr lang="en-US" sz="2000" dirty="0">
                <a:solidFill>
                  <a:srgbClr val="FFFFFF"/>
                </a:solidFill>
                <a:sym typeface="Wingdings"/>
              </a:rPr>
              <a:t>!”</a:t>
            </a:r>
            <a:endParaRPr lang="en-US" sz="2000" dirty="0">
              <a:solidFill>
                <a:srgbClr val="FFFFFF"/>
              </a:solidFill>
            </a:endParaRPr>
          </a:p>
          <a:p>
            <a:pPr>
              <a:lnSpc>
                <a:spcPct val="90000"/>
              </a:lnSpc>
            </a:pPr>
            <a:r>
              <a:rPr lang="en-US" sz="2000" dirty="0">
                <a:solidFill>
                  <a:srgbClr val="FFFFFF"/>
                </a:solidFill>
              </a:rPr>
              <a:t>1931</a:t>
            </a:r>
            <a:r>
              <a:rPr lang="en-US" sz="2000" dirty="0">
                <a:solidFill>
                  <a:srgbClr val="FFFFFF"/>
                </a:solidFill>
                <a:sym typeface="Wingdings"/>
              </a:rPr>
              <a:t> McClintock </a:t>
            </a:r>
            <a:r>
              <a:rPr lang="en-US" sz="2000" dirty="0" err="1">
                <a:solidFill>
                  <a:srgbClr val="FFFFFF"/>
                </a:solidFill>
                <a:sym typeface="Wingdings"/>
              </a:rPr>
              <a:t>rekombinasyon</a:t>
            </a:r>
            <a:r>
              <a:rPr lang="en-US" sz="2000" dirty="0">
                <a:solidFill>
                  <a:srgbClr val="FFFFFF"/>
                </a:solidFill>
                <a:sym typeface="Wingdings"/>
              </a:rPr>
              <a:t> </a:t>
            </a:r>
            <a:r>
              <a:rPr lang="en-US" sz="2000" dirty="0" err="1">
                <a:solidFill>
                  <a:srgbClr val="FFFFFF"/>
                </a:solidFill>
                <a:sym typeface="Wingdings"/>
              </a:rPr>
              <a:t>olayınu</a:t>
            </a:r>
            <a:r>
              <a:rPr lang="en-US" sz="2000" dirty="0">
                <a:solidFill>
                  <a:srgbClr val="FFFFFF"/>
                </a:solidFill>
                <a:sym typeface="Wingdings"/>
              </a:rPr>
              <a:t> </a:t>
            </a:r>
            <a:r>
              <a:rPr lang="en-US" sz="2000" dirty="0" err="1">
                <a:solidFill>
                  <a:srgbClr val="FFFFFF"/>
                </a:solidFill>
                <a:sym typeface="Wingdings"/>
              </a:rPr>
              <a:t>açıkladı</a:t>
            </a:r>
            <a:r>
              <a:rPr lang="en-US" sz="2000" dirty="0">
                <a:solidFill>
                  <a:srgbClr val="FFFFFF"/>
                </a:solidFill>
                <a:sym typeface="Wingdings"/>
              </a:rPr>
              <a:t>. </a:t>
            </a:r>
          </a:p>
          <a:p>
            <a:pPr>
              <a:lnSpc>
                <a:spcPct val="90000"/>
              </a:lnSpc>
            </a:pPr>
            <a:r>
              <a:rPr lang="en-US" sz="2000" dirty="0">
                <a:solidFill>
                  <a:srgbClr val="FFFFFF"/>
                </a:solidFill>
                <a:sym typeface="Wingdings"/>
              </a:rPr>
              <a:t>1953 </a:t>
            </a:r>
            <a:r>
              <a:rPr lang="en-US" sz="2000" dirty="0" err="1">
                <a:solidFill>
                  <a:srgbClr val="FFFFFF"/>
                </a:solidFill>
                <a:sym typeface="Wingdings"/>
              </a:rPr>
              <a:t>DNA’nın</a:t>
            </a:r>
            <a:r>
              <a:rPr lang="en-US" sz="2000" dirty="0">
                <a:solidFill>
                  <a:srgbClr val="FFFFFF"/>
                </a:solidFill>
                <a:sym typeface="Wingdings"/>
              </a:rPr>
              <a:t> </a:t>
            </a:r>
            <a:r>
              <a:rPr lang="en-US" sz="2000" dirty="0" err="1">
                <a:solidFill>
                  <a:srgbClr val="FFFFFF"/>
                </a:solidFill>
                <a:sym typeface="Wingdings"/>
              </a:rPr>
              <a:t>yapısı</a:t>
            </a:r>
            <a:r>
              <a:rPr lang="en-US" sz="2000" dirty="0">
                <a:solidFill>
                  <a:srgbClr val="FFFFFF"/>
                </a:solidFill>
                <a:sym typeface="Wingdings"/>
              </a:rPr>
              <a:t> </a:t>
            </a:r>
            <a:r>
              <a:rPr lang="en-US" sz="2000" dirty="0" err="1">
                <a:solidFill>
                  <a:srgbClr val="FFFFFF"/>
                </a:solidFill>
                <a:sym typeface="Wingdings"/>
              </a:rPr>
              <a:t>ortaya</a:t>
            </a:r>
            <a:r>
              <a:rPr lang="en-US" sz="2000" dirty="0">
                <a:solidFill>
                  <a:srgbClr val="FFFFFF"/>
                </a:solidFill>
                <a:sym typeface="Wingdings"/>
              </a:rPr>
              <a:t> </a:t>
            </a:r>
            <a:r>
              <a:rPr lang="en-US" sz="2000" dirty="0" err="1">
                <a:solidFill>
                  <a:srgbClr val="FFFFFF"/>
                </a:solidFill>
                <a:sym typeface="Wingdings"/>
              </a:rPr>
              <a:t>kondu</a:t>
            </a:r>
            <a:r>
              <a:rPr lang="en-US" sz="2000" dirty="0">
                <a:solidFill>
                  <a:srgbClr val="FFFFFF"/>
                </a:solidFill>
                <a:sym typeface="Wingdings"/>
              </a:rPr>
              <a:t>??</a:t>
            </a:r>
            <a:endParaRPr lang="en-US" sz="2000" dirty="0">
              <a:solidFill>
                <a:srgbClr val="FFFFFF"/>
              </a:solidFill>
            </a:endParaRPr>
          </a:p>
        </p:txBody>
      </p:sp>
    </p:spTree>
    <p:extLst>
      <p:ext uri="{BB962C8B-B14F-4D97-AF65-F5344CB8AC3E}">
        <p14:creationId xmlns="" xmlns:p14="http://schemas.microsoft.com/office/powerpoint/2010/main" val="3483360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a:p>
        </p:txBody>
      </p:sp>
      <p:sp>
        <p:nvSpPr>
          <p:cNvPr id="5" name="4 İçerik Yer Tutucusu"/>
          <p:cNvSpPr>
            <a:spLocks noGrp="1"/>
          </p:cNvSpPr>
          <p:nvPr>
            <p:ph idx="1"/>
          </p:nvPr>
        </p:nvSpPr>
        <p:spPr/>
        <p:txBody>
          <a:bodyPr/>
          <a:lstStyle/>
          <a:p>
            <a:endParaRPr lang="tr-TR"/>
          </a:p>
        </p:txBody>
      </p:sp>
    </p:spTree>
    <p:extLst>
      <p:ext uri="{BB962C8B-B14F-4D97-AF65-F5344CB8AC3E}">
        <p14:creationId xmlns="" xmlns:p14="http://schemas.microsoft.com/office/powerpoint/2010/main" val="364684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GENETİK</a:t>
            </a:r>
          </a:p>
        </p:txBody>
      </p:sp>
      <p:sp>
        <p:nvSpPr>
          <p:cNvPr id="3" name="Content Placeholder 2"/>
          <p:cNvSpPr>
            <a:spLocks noGrp="1"/>
          </p:cNvSpPr>
          <p:nvPr>
            <p:ph idx="1"/>
          </p:nvPr>
        </p:nvSpPr>
        <p:spPr>
          <a:xfrm>
            <a:off x="871849" y="4650640"/>
            <a:ext cx="7524003" cy="3636510"/>
          </a:xfrm>
        </p:spPr>
        <p:txBody>
          <a:bodyPr>
            <a:normAutofit/>
          </a:bodyPr>
          <a:lstStyle/>
          <a:p>
            <a:r>
              <a:rPr lang="en-US" sz="2000" dirty="0" err="1"/>
              <a:t>Genetik</a:t>
            </a:r>
            <a:r>
              <a:rPr lang="en-US" sz="2000" dirty="0"/>
              <a:t> </a:t>
            </a:r>
            <a:r>
              <a:rPr lang="en-US" sz="2000" dirty="0" err="1"/>
              <a:t>kalıtım</a:t>
            </a:r>
            <a:r>
              <a:rPr lang="en-US" sz="2000" dirty="0"/>
              <a:t> </a:t>
            </a:r>
            <a:r>
              <a:rPr lang="en-US" sz="2000" dirty="0" err="1"/>
              <a:t>bilimidir</a:t>
            </a:r>
            <a:r>
              <a:rPr lang="en-US" sz="2000" dirty="0"/>
              <a:t>. </a:t>
            </a:r>
            <a:r>
              <a:rPr lang="en-US" sz="2000" b="1" dirty="0" err="1"/>
              <a:t>Karakterlerin</a:t>
            </a:r>
            <a:r>
              <a:rPr lang="en-US" sz="2000" b="1" dirty="0"/>
              <a:t> </a:t>
            </a:r>
            <a:r>
              <a:rPr lang="en-US" sz="2000" b="1" dirty="0" err="1"/>
              <a:t>jenerasyonlar</a:t>
            </a:r>
            <a:r>
              <a:rPr lang="en-US" sz="2000" b="1" dirty="0"/>
              <a:t> </a:t>
            </a:r>
            <a:r>
              <a:rPr lang="en-US" sz="2000" b="1" dirty="0" err="1"/>
              <a:t>arası</a:t>
            </a:r>
            <a:r>
              <a:rPr lang="en-US" sz="2000" b="1" dirty="0"/>
              <a:t> </a:t>
            </a:r>
            <a:r>
              <a:rPr lang="en-US" sz="2000" b="1" dirty="0" err="1"/>
              <a:t>geçişini</a:t>
            </a:r>
            <a:r>
              <a:rPr lang="en-US" sz="2000" b="1" dirty="0"/>
              <a:t> </a:t>
            </a:r>
            <a:r>
              <a:rPr lang="en-US" sz="2000" b="1" dirty="0" err="1"/>
              <a:t>inceler</a:t>
            </a:r>
            <a:r>
              <a:rPr lang="en-US" sz="2000" b="1" dirty="0"/>
              <a:t>. </a:t>
            </a:r>
          </a:p>
          <a:p>
            <a:endParaRPr lang="en-US" sz="2000" dirty="0"/>
          </a:p>
        </p:txBody>
      </p:sp>
    </p:spTree>
    <p:extLst>
      <p:ext uri="{BB962C8B-B14F-4D97-AF65-F5344CB8AC3E}">
        <p14:creationId xmlns="" xmlns:p14="http://schemas.microsoft.com/office/powerpoint/2010/main" val="1545683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Simpsonlar</a:t>
            </a:r>
            <a:endParaRPr lang="en-US" dirty="0"/>
          </a:p>
        </p:txBody>
      </p:sp>
      <p:sp>
        <p:nvSpPr>
          <p:cNvPr id="3" name="Content Placeholder 2"/>
          <p:cNvSpPr>
            <a:spLocks noGrp="1"/>
          </p:cNvSpPr>
          <p:nvPr>
            <p:ph idx="1"/>
          </p:nvPr>
        </p:nvSpPr>
        <p:spPr/>
        <p:txBody>
          <a:bodyPr>
            <a:normAutofit/>
          </a:bodyPr>
          <a:lstStyle/>
          <a:p>
            <a:r>
              <a:rPr lang="en-US" sz="2000" dirty="0"/>
              <a:t>Marge</a:t>
            </a:r>
          </a:p>
          <a:p>
            <a:r>
              <a:rPr lang="en-US" sz="2000" dirty="0"/>
              <a:t>Homer</a:t>
            </a:r>
          </a:p>
          <a:p>
            <a:r>
              <a:rPr lang="en-US" sz="2000" dirty="0"/>
              <a:t>Bart</a:t>
            </a:r>
          </a:p>
          <a:p>
            <a:r>
              <a:rPr lang="en-US" sz="2000" dirty="0"/>
              <a:t>Lisa </a:t>
            </a:r>
          </a:p>
          <a:p>
            <a:r>
              <a:rPr lang="en-US" sz="2000" dirty="0"/>
              <a:t>Maggie</a:t>
            </a:r>
          </a:p>
        </p:txBody>
      </p:sp>
    </p:spTree>
    <p:extLst>
      <p:ext uri="{BB962C8B-B14F-4D97-AF65-F5344CB8AC3E}">
        <p14:creationId xmlns="" xmlns:p14="http://schemas.microsoft.com/office/powerpoint/2010/main" val="1186904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630" y="6138354"/>
            <a:ext cx="8088933" cy="497326"/>
          </a:xfrm>
        </p:spPr>
        <p:txBody>
          <a:bodyPr>
            <a:noAutofit/>
          </a:bodyPr>
          <a:lstStyle/>
          <a:p>
            <a:r>
              <a:rPr lang="en-US" sz="1800" dirty="0">
                <a:solidFill>
                  <a:schemeClr val="tx1"/>
                </a:solidFill>
              </a:rPr>
              <a:t>https://</a:t>
            </a:r>
            <a:r>
              <a:rPr lang="en-US" sz="1800" dirty="0" err="1">
                <a:solidFill>
                  <a:schemeClr val="tx1"/>
                </a:solidFill>
              </a:rPr>
              <a:t>www.slideshare.net</a:t>
            </a:r>
            <a:r>
              <a:rPr lang="en-US" sz="1800" dirty="0">
                <a:solidFill>
                  <a:schemeClr val="tx1"/>
                </a:solidFill>
              </a:rPr>
              <a:t>/</a:t>
            </a:r>
            <a:r>
              <a:rPr lang="en-US" sz="1800" dirty="0" err="1">
                <a:solidFill>
                  <a:schemeClr val="tx1"/>
                </a:solidFill>
              </a:rPr>
              <a:t>Maria__Carmen</a:t>
            </a:r>
            <a:r>
              <a:rPr lang="en-US" sz="1800" dirty="0">
                <a:solidFill>
                  <a:schemeClr val="tx1"/>
                </a:solidFill>
              </a:rPr>
              <a:t>/simpsons-inheritance-powerpoint-11214738</a:t>
            </a:r>
          </a:p>
        </p:txBody>
      </p:sp>
      <p:sp>
        <p:nvSpPr>
          <p:cNvPr id="5" name="Oval 4"/>
          <p:cNvSpPr/>
          <p:nvPr/>
        </p:nvSpPr>
        <p:spPr>
          <a:xfrm>
            <a:off x="2671730" y="269181"/>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Oval 5"/>
          <p:cNvSpPr/>
          <p:nvPr/>
        </p:nvSpPr>
        <p:spPr>
          <a:xfrm>
            <a:off x="3282550" y="2407051"/>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7" name="Oval 6"/>
          <p:cNvSpPr/>
          <p:nvPr/>
        </p:nvSpPr>
        <p:spPr>
          <a:xfrm>
            <a:off x="991975" y="2407051"/>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p:cNvSpPr/>
          <p:nvPr/>
        </p:nvSpPr>
        <p:spPr>
          <a:xfrm>
            <a:off x="1908205" y="2407051"/>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TextBox 8"/>
          <p:cNvSpPr txBox="1"/>
          <p:nvPr/>
        </p:nvSpPr>
        <p:spPr>
          <a:xfrm>
            <a:off x="3711886" y="468675"/>
            <a:ext cx="1550439" cy="2031325"/>
          </a:xfrm>
          <a:prstGeom prst="rect">
            <a:avLst/>
          </a:prstGeom>
          <a:noFill/>
        </p:spPr>
        <p:txBody>
          <a:bodyPr wrap="square" rtlCol="0">
            <a:spAutoFit/>
          </a:bodyPr>
          <a:lstStyle/>
          <a:p>
            <a:r>
              <a:rPr lang="en-US" dirty="0" err="1">
                <a:solidFill>
                  <a:schemeClr val="bg1"/>
                </a:solidFill>
              </a:rPr>
              <a:t>Saç</a:t>
            </a:r>
            <a:r>
              <a:rPr lang="en-US" dirty="0">
                <a:solidFill>
                  <a:schemeClr val="bg1"/>
                </a:solidFill>
              </a:rPr>
              <a:t> </a:t>
            </a:r>
            <a:r>
              <a:rPr lang="en-US" dirty="0" err="1">
                <a:solidFill>
                  <a:schemeClr val="bg1"/>
                </a:solidFill>
              </a:rPr>
              <a:t>rengi</a:t>
            </a:r>
            <a:r>
              <a:rPr lang="en-US" dirty="0">
                <a:solidFill>
                  <a:schemeClr val="bg1"/>
                </a:solidFill>
              </a:rPr>
              <a:t>,</a:t>
            </a:r>
          </a:p>
          <a:p>
            <a:r>
              <a:rPr lang="en-US" dirty="0" err="1">
                <a:solidFill>
                  <a:schemeClr val="bg1"/>
                </a:solidFill>
              </a:rPr>
              <a:t>Vucut</a:t>
            </a:r>
            <a:r>
              <a:rPr lang="en-US" dirty="0">
                <a:solidFill>
                  <a:schemeClr val="bg1"/>
                </a:solidFill>
              </a:rPr>
              <a:t> </a:t>
            </a:r>
            <a:r>
              <a:rPr lang="en-US" dirty="0" err="1">
                <a:solidFill>
                  <a:schemeClr val="bg1"/>
                </a:solidFill>
              </a:rPr>
              <a:t>duruşu</a:t>
            </a:r>
            <a:r>
              <a:rPr lang="en-US" dirty="0">
                <a:solidFill>
                  <a:schemeClr val="bg1"/>
                </a:solidFill>
              </a:rPr>
              <a:t>,</a:t>
            </a:r>
          </a:p>
          <a:p>
            <a:r>
              <a:rPr lang="en-US" dirty="0" err="1">
                <a:solidFill>
                  <a:schemeClr val="bg1"/>
                </a:solidFill>
              </a:rPr>
              <a:t>Gözler</a:t>
            </a:r>
            <a:endParaRPr lang="en-US" dirty="0">
              <a:solidFill>
                <a:schemeClr val="bg1"/>
              </a:solidFill>
            </a:endParaRPr>
          </a:p>
          <a:p>
            <a:r>
              <a:rPr lang="en-US" dirty="0">
                <a:solidFill>
                  <a:schemeClr val="bg1"/>
                </a:solidFill>
              </a:rPr>
              <a:t>Kilo,</a:t>
            </a:r>
          </a:p>
          <a:p>
            <a:r>
              <a:rPr lang="en-US" dirty="0" err="1">
                <a:solidFill>
                  <a:schemeClr val="bg1"/>
                </a:solidFill>
              </a:rPr>
              <a:t>Saç</a:t>
            </a:r>
            <a:r>
              <a:rPr lang="en-US" dirty="0">
                <a:solidFill>
                  <a:schemeClr val="bg1"/>
                </a:solidFill>
              </a:rPr>
              <a:t> </a:t>
            </a:r>
            <a:r>
              <a:rPr lang="en-US" dirty="0" err="1">
                <a:solidFill>
                  <a:schemeClr val="bg1"/>
                </a:solidFill>
              </a:rPr>
              <a:t>şekli</a:t>
            </a:r>
            <a:endParaRPr lang="en-US" dirty="0">
              <a:solidFill>
                <a:schemeClr val="bg1"/>
              </a:solidFill>
            </a:endParaRPr>
          </a:p>
          <a:p>
            <a:endParaRPr lang="en-US" dirty="0"/>
          </a:p>
        </p:txBody>
      </p:sp>
      <p:sp>
        <p:nvSpPr>
          <p:cNvPr id="10" name="Oval 9"/>
          <p:cNvSpPr/>
          <p:nvPr/>
        </p:nvSpPr>
        <p:spPr>
          <a:xfrm>
            <a:off x="4809600" y="3323281"/>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Oval 10"/>
          <p:cNvSpPr/>
          <p:nvPr/>
        </p:nvSpPr>
        <p:spPr>
          <a:xfrm>
            <a:off x="5267715" y="1032706"/>
            <a:ext cx="823440" cy="869244"/>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2" name="Oval 11"/>
          <p:cNvSpPr/>
          <p:nvPr/>
        </p:nvSpPr>
        <p:spPr>
          <a:xfrm>
            <a:off x="4880685" y="2774427"/>
            <a:ext cx="549234" cy="579207"/>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Oval 13"/>
          <p:cNvSpPr/>
          <p:nvPr/>
        </p:nvSpPr>
        <p:spPr>
          <a:xfrm>
            <a:off x="6790917" y="2682316"/>
            <a:ext cx="549234" cy="579207"/>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Oval 14"/>
          <p:cNvSpPr/>
          <p:nvPr/>
        </p:nvSpPr>
        <p:spPr>
          <a:xfrm>
            <a:off x="6611161" y="558913"/>
            <a:ext cx="549234" cy="579207"/>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8" name="17 İçerik Yer Tutucusu"/>
          <p:cNvSpPr>
            <a:spLocks noGrp="1"/>
          </p:cNvSpPr>
          <p:nvPr>
            <p:ph idx="1"/>
          </p:nvPr>
        </p:nvSpPr>
        <p:spPr/>
        <p:txBody>
          <a:bodyPr/>
          <a:lstStyle/>
          <a:p>
            <a:endParaRPr lang="tr-TR"/>
          </a:p>
        </p:txBody>
      </p:sp>
    </p:spTree>
    <p:extLst>
      <p:ext uri="{BB962C8B-B14F-4D97-AF65-F5344CB8AC3E}">
        <p14:creationId xmlns="" xmlns:p14="http://schemas.microsoft.com/office/powerpoint/2010/main" val="3609868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a:p>
        </p:txBody>
      </p:sp>
      <p:sp>
        <p:nvSpPr>
          <p:cNvPr id="3" name="Content Placeholder 2"/>
          <p:cNvSpPr>
            <a:spLocks noGrp="1"/>
          </p:cNvSpPr>
          <p:nvPr>
            <p:ph idx="1"/>
          </p:nvPr>
        </p:nvSpPr>
        <p:spPr/>
        <p:txBody>
          <a:bodyPr/>
          <a:lstStyle/>
          <a:p>
            <a:endParaRPr lang="en-US"/>
          </a:p>
        </p:txBody>
      </p:sp>
      <p:sp>
        <p:nvSpPr>
          <p:cNvPr id="5" name="Oval 4"/>
          <p:cNvSpPr/>
          <p:nvPr/>
        </p:nvSpPr>
        <p:spPr>
          <a:xfrm>
            <a:off x="2739540" y="480334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Oval 5"/>
          <p:cNvSpPr/>
          <p:nvPr/>
        </p:nvSpPr>
        <p:spPr>
          <a:xfrm>
            <a:off x="4419295" y="480334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7" name="Oval 6"/>
          <p:cNvSpPr/>
          <p:nvPr/>
        </p:nvSpPr>
        <p:spPr>
          <a:xfrm>
            <a:off x="6251755" y="495605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TextBox 7"/>
          <p:cNvSpPr txBox="1"/>
          <p:nvPr/>
        </p:nvSpPr>
        <p:spPr>
          <a:xfrm>
            <a:off x="3655770" y="6177690"/>
            <a:ext cx="2612126" cy="369332"/>
          </a:xfrm>
          <a:prstGeom prst="rect">
            <a:avLst/>
          </a:prstGeom>
          <a:noFill/>
        </p:spPr>
        <p:txBody>
          <a:bodyPr wrap="none" rtlCol="0">
            <a:spAutoFit/>
          </a:bodyPr>
          <a:lstStyle/>
          <a:p>
            <a:r>
              <a:rPr lang="en-US" dirty="0" err="1"/>
              <a:t>Peki</a:t>
            </a:r>
            <a:r>
              <a:rPr lang="en-US" dirty="0"/>
              <a:t> </a:t>
            </a:r>
            <a:r>
              <a:rPr lang="en-US" dirty="0" err="1"/>
              <a:t>ya</a:t>
            </a:r>
            <a:r>
              <a:rPr lang="en-US" dirty="0"/>
              <a:t> </a:t>
            </a:r>
            <a:r>
              <a:rPr lang="en-US" dirty="0" err="1"/>
              <a:t>çocukların</a:t>
            </a:r>
            <a:r>
              <a:rPr lang="en-US" dirty="0"/>
              <a:t> </a:t>
            </a:r>
            <a:r>
              <a:rPr lang="en-US" dirty="0" err="1"/>
              <a:t>saçları</a:t>
            </a:r>
            <a:r>
              <a:rPr lang="en-US" dirty="0"/>
              <a:t>?</a:t>
            </a:r>
          </a:p>
        </p:txBody>
      </p:sp>
    </p:spTree>
    <p:extLst>
      <p:ext uri="{BB962C8B-B14F-4D97-AF65-F5344CB8AC3E}">
        <p14:creationId xmlns="" xmlns:p14="http://schemas.microsoft.com/office/powerpoint/2010/main" val="755018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Ödev</a:t>
            </a:r>
            <a:endParaRPr lang="en-US" dirty="0"/>
          </a:p>
        </p:txBody>
      </p:sp>
      <p:sp>
        <p:nvSpPr>
          <p:cNvPr id="3" name="Content Placeholder 2"/>
          <p:cNvSpPr>
            <a:spLocks noGrp="1"/>
          </p:cNvSpPr>
          <p:nvPr>
            <p:ph idx="1"/>
          </p:nvPr>
        </p:nvSpPr>
        <p:spPr/>
        <p:txBody>
          <a:bodyPr>
            <a:normAutofit/>
          </a:bodyPr>
          <a:lstStyle/>
          <a:p>
            <a:r>
              <a:rPr lang="en-US" sz="2000" dirty="0" err="1"/>
              <a:t>Bir</a:t>
            </a:r>
            <a:r>
              <a:rPr lang="en-US" sz="2000" dirty="0"/>
              <a:t> </a:t>
            </a:r>
            <a:r>
              <a:rPr lang="en-US" sz="2000" dirty="0" err="1"/>
              <a:t>örnek</a:t>
            </a:r>
            <a:r>
              <a:rPr lang="en-US" sz="2000" dirty="0"/>
              <a:t> </a:t>
            </a:r>
            <a:r>
              <a:rPr lang="en-US" sz="2000" dirty="0" err="1"/>
              <a:t>hazırlayın</a:t>
            </a:r>
            <a:endParaRPr lang="en-US" sz="2000" dirty="0"/>
          </a:p>
          <a:p>
            <a:pPr lvl="1">
              <a:buFont typeface="Wingdings" pitchFamily="2" charset="2"/>
              <a:buChar char="q"/>
            </a:pPr>
            <a:r>
              <a:rPr lang="en-US" sz="2000" dirty="0" err="1"/>
              <a:t>Sevdiğiniz</a:t>
            </a:r>
            <a:r>
              <a:rPr lang="en-US" sz="2000" dirty="0"/>
              <a:t> </a:t>
            </a:r>
            <a:r>
              <a:rPr lang="en-US" sz="2000" dirty="0" err="1"/>
              <a:t>bir</a:t>
            </a:r>
            <a:r>
              <a:rPr lang="en-US" sz="2000" dirty="0"/>
              <a:t> </a:t>
            </a:r>
            <a:r>
              <a:rPr lang="en-US" sz="2000" dirty="0" err="1"/>
              <a:t>dizide</a:t>
            </a:r>
            <a:r>
              <a:rPr lang="en-US" sz="2000" dirty="0"/>
              <a:t> </a:t>
            </a:r>
            <a:r>
              <a:rPr lang="en-US" sz="2000" dirty="0" err="1"/>
              <a:t>bir</a:t>
            </a:r>
            <a:r>
              <a:rPr lang="en-US" sz="2000" dirty="0"/>
              <a:t> </a:t>
            </a:r>
            <a:r>
              <a:rPr lang="en-US" sz="2000" dirty="0" err="1"/>
              <a:t>aile</a:t>
            </a:r>
            <a:r>
              <a:rPr lang="en-US" sz="2000" dirty="0"/>
              <a:t> </a:t>
            </a:r>
            <a:r>
              <a:rPr lang="en-US" sz="2000" dirty="0" err="1"/>
              <a:t>olabilir</a:t>
            </a:r>
            <a:r>
              <a:rPr lang="en-US" sz="2000" dirty="0"/>
              <a:t>,</a:t>
            </a:r>
          </a:p>
          <a:p>
            <a:pPr lvl="1">
              <a:buFont typeface="Wingdings" pitchFamily="2" charset="2"/>
              <a:buChar char="q"/>
            </a:pPr>
            <a:r>
              <a:rPr lang="en-US" sz="2000" dirty="0" err="1"/>
              <a:t>Simpsonlar</a:t>
            </a:r>
            <a:r>
              <a:rPr lang="en-US" sz="2000" dirty="0"/>
              <a:t> </a:t>
            </a:r>
            <a:r>
              <a:rPr lang="en-US" sz="2000" dirty="0" err="1"/>
              <a:t>gibi</a:t>
            </a:r>
            <a:r>
              <a:rPr lang="en-US" sz="2000" dirty="0"/>
              <a:t> </a:t>
            </a:r>
            <a:r>
              <a:rPr lang="en-US" sz="2000" dirty="0" err="1"/>
              <a:t>bir</a:t>
            </a:r>
            <a:r>
              <a:rPr lang="en-US" sz="2000" dirty="0"/>
              <a:t> </a:t>
            </a:r>
            <a:r>
              <a:rPr lang="en-US" sz="2000" dirty="0" err="1"/>
              <a:t>çizgi</a:t>
            </a:r>
            <a:r>
              <a:rPr lang="en-US" sz="2000" dirty="0"/>
              <a:t> </a:t>
            </a:r>
            <a:r>
              <a:rPr lang="en-US" sz="2000" dirty="0" err="1"/>
              <a:t>dizi</a:t>
            </a:r>
            <a:r>
              <a:rPr lang="en-US" sz="2000" dirty="0"/>
              <a:t> </a:t>
            </a:r>
            <a:r>
              <a:rPr lang="en-US" sz="2000" dirty="0" err="1"/>
              <a:t>olabilir</a:t>
            </a:r>
            <a:endParaRPr lang="en-US" sz="2000" dirty="0"/>
          </a:p>
          <a:p>
            <a:pPr lvl="1">
              <a:buFont typeface="Wingdings" pitchFamily="2" charset="2"/>
              <a:buChar char="q"/>
            </a:pPr>
            <a:r>
              <a:rPr lang="tr-TR" sz="2000" b="1" dirty="0"/>
              <a:t>Y</a:t>
            </a:r>
            <a:r>
              <a:rPr lang="en-US" sz="2000" b="1" dirty="0"/>
              <a:t>a da </a:t>
            </a:r>
            <a:r>
              <a:rPr lang="en-US" sz="2000" b="1" dirty="0" err="1"/>
              <a:t>kendi</a:t>
            </a:r>
            <a:r>
              <a:rPr lang="en-US" sz="2000" b="1" dirty="0"/>
              <a:t> </a:t>
            </a:r>
            <a:r>
              <a:rPr lang="en-US" sz="2000" b="1" dirty="0" err="1"/>
              <a:t>ailenizin</a:t>
            </a:r>
            <a:r>
              <a:rPr lang="en-US" sz="2000" b="1" dirty="0"/>
              <a:t> </a:t>
            </a:r>
            <a:r>
              <a:rPr lang="en-US" sz="2000" b="1" dirty="0" err="1"/>
              <a:t>fotoğrafını</a:t>
            </a:r>
            <a:r>
              <a:rPr lang="en-US" sz="2000" b="1" dirty="0"/>
              <a:t> </a:t>
            </a:r>
            <a:r>
              <a:rPr lang="en-US" sz="2000" b="1" dirty="0" err="1"/>
              <a:t>getirebilirsiniz</a:t>
            </a:r>
            <a:r>
              <a:rPr lang="en-US" sz="2000" b="1" dirty="0"/>
              <a:t>.</a:t>
            </a:r>
          </a:p>
          <a:p>
            <a:pPr marL="457200" lvl="1" indent="0">
              <a:buNone/>
            </a:pPr>
            <a:r>
              <a:rPr lang="en-US" sz="2000" b="1" i="1" dirty="0" err="1"/>
              <a:t>Örneklerle</a:t>
            </a:r>
            <a:r>
              <a:rPr lang="en-US" sz="2000" b="1" i="1" dirty="0"/>
              <a:t> </a:t>
            </a:r>
            <a:r>
              <a:rPr lang="en-US" sz="2000" b="1" i="1" dirty="0" err="1"/>
              <a:t>ilgili</a:t>
            </a:r>
            <a:r>
              <a:rPr lang="en-US" sz="2000" b="1" i="1" dirty="0"/>
              <a:t> </a:t>
            </a:r>
            <a:r>
              <a:rPr lang="en-US" sz="2000" b="1" i="1" dirty="0" err="1"/>
              <a:t>minik</a:t>
            </a:r>
            <a:r>
              <a:rPr lang="en-US" sz="2000" b="1" i="1" dirty="0"/>
              <a:t> </a:t>
            </a:r>
            <a:r>
              <a:rPr lang="en-US" sz="2000" b="1" i="1" dirty="0" err="1"/>
              <a:t>bir</a:t>
            </a:r>
            <a:r>
              <a:rPr lang="en-US" sz="2000" b="1" i="1" dirty="0"/>
              <a:t> </a:t>
            </a:r>
            <a:r>
              <a:rPr lang="en-US" sz="2000" b="1" i="1" dirty="0" err="1"/>
              <a:t>tanıtım</a:t>
            </a:r>
            <a:r>
              <a:rPr lang="en-US" sz="2000" b="1" i="1" dirty="0"/>
              <a:t>, </a:t>
            </a:r>
            <a:r>
              <a:rPr lang="en-US" sz="2000" b="1" i="1" dirty="0" err="1"/>
              <a:t>kim</a:t>
            </a:r>
            <a:r>
              <a:rPr lang="en-US" sz="2000" b="1" i="1" dirty="0"/>
              <a:t> </a:t>
            </a:r>
            <a:r>
              <a:rPr lang="en-US" sz="2000" b="1" i="1" dirty="0" err="1"/>
              <a:t>kiminle</a:t>
            </a:r>
            <a:r>
              <a:rPr lang="en-US" sz="2000" b="1" i="1" dirty="0"/>
              <a:t> </a:t>
            </a:r>
            <a:r>
              <a:rPr lang="en-US" sz="2000" b="1" i="1" dirty="0" err="1"/>
              <a:t>akraba</a:t>
            </a:r>
            <a:r>
              <a:rPr lang="en-US" sz="2000" b="1" i="1" dirty="0"/>
              <a:t>, </a:t>
            </a:r>
            <a:r>
              <a:rPr lang="en-US" sz="2000" b="1" i="1" dirty="0" err="1"/>
              <a:t>akrablık</a:t>
            </a:r>
            <a:r>
              <a:rPr lang="en-US" sz="2000" b="1" i="1" dirty="0"/>
              <a:t> </a:t>
            </a:r>
            <a:r>
              <a:rPr lang="en-US" sz="2000" b="1" i="1" dirty="0" err="1"/>
              <a:t>ilişkisi</a:t>
            </a:r>
            <a:r>
              <a:rPr lang="en-US" sz="2000" b="1" i="1" dirty="0"/>
              <a:t> </a:t>
            </a:r>
            <a:r>
              <a:rPr lang="en-US" sz="2000" b="1" i="1" dirty="0" err="1"/>
              <a:t>nasıl</a:t>
            </a:r>
            <a:r>
              <a:rPr lang="en-US" sz="2000" b="1" i="1" dirty="0"/>
              <a:t>?</a:t>
            </a:r>
          </a:p>
          <a:p>
            <a:pPr marL="0" indent="0">
              <a:buNone/>
            </a:pPr>
            <a:endParaRPr lang="en-US" sz="2000" dirty="0"/>
          </a:p>
        </p:txBody>
      </p:sp>
    </p:spTree>
    <p:extLst>
      <p:ext uri="{BB962C8B-B14F-4D97-AF65-F5344CB8AC3E}">
        <p14:creationId xmlns="" xmlns:p14="http://schemas.microsoft.com/office/powerpoint/2010/main" val="39408766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 xmlns:thm15="http://schemas.microsoft.com/office/thememl/2012/main" name="Quotable" id="{39EC5628-30ED-4578-ACD8-9820EDB8E15A}" vid="{ACECE1E4-636E-48DB-87ED-4A76DC9337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{D8ADB369-98BD-F246-ACF5-CC7BC12FA602}tf10001121</Template>
  <TotalTime>225</TotalTime>
  <Words>1120</Words>
  <Application>Microsoft Office PowerPoint</Application>
  <PresentationFormat>Ekran Gösterisi (4:3)</PresentationFormat>
  <Paragraphs>147</Paragraphs>
  <Slides>34</Slides>
  <Notes>3</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Quotable</vt:lpstr>
      <vt:lpstr>TEMEL GENETİK KAVRAMLAR-II</vt:lpstr>
      <vt:lpstr>Slayt 2</vt:lpstr>
      <vt:lpstr>Slayt 3</vt:lpstr>
      <vt:lpstr>Slayt 4</vt:lpstr>
      <vt:lpstr>GENETİK</vt:lpstr>
      <vt:lpstr>Simpsonlar</vt:lpstr>
      <vt:lpstr>https://www.slideshare.net/Maria__Carmen/simpsons-inheritance-powerpoint-11214738</vt:lpstr>
      <vt:lpstr>Slayt 8</vt:lpstr>
      <vt:lpstr>Ödev</vt:lpstr>
      <vt:lpstr>Hiç DNA yediniz mi?</vt:lpstr>
      <vt:lpstr>Tarih öncesi Genetik</vt:lpstr>
      <vt:lpstr>Erken tarih genetik</vt:lpstr>
      <vt:lpstr>Slayt 13</vt:lpstr>
      <vt:lpstr>Slayt 14</vt:lpstr>
      <vt:lpstr>Slayt 15</vt:lpstr>
      <vt:lpstr>İlk kalıtım hipotezleri</vt:lpstr>
      <vt:lpstr>Slayt 17</vt:lpstr>
      <vt:lpstr>Pangenesis</vt:lpstr>
      <vt:lpstr>Slayt 19</vt:lpstr>
      <vt:lpstr>Pangenesis, bazı kalıtım sorularını açıklayabilir ...</vt:lpstr>
      <vt:lpstr>Slayt 21</vt:lpstr>
      <vt:lpstr>Pangenesis'in yanlış olduğunu kanıtlamak</vt:lpstr>
      <vt:lpstr>Slayt 23</vt:lpstr>
      <vt:lpstr>Slayt 24</vt:lpstr>
      <vt:lpstr>Bu deneye aşina mısınız?</vt:lpstr>
      <vt:lpstr>Blending theory</vt:lpstr>
      <vt:lpstr>Kalıtım ile ilgili hipotezler</vt:lpstr>
      <vt:lpstr>Slayt 28</vt:lpstr>
      <vt:lpstr>Kalıtım ile ilgili hipotezler</vt:lpstr>
      <vt:lpstr>Slayt 30</vt:lpstr>
      <vt:lpstr>Mendel teorisi</vt:lpstr>
      <vt:lpstr>Kısa Tarih ve Alt Dallar</vt:lpstr>
      <vt:lpstr>Kısa tarih</vt:lpstr>
      <vt:lpstr>Genetik kavramının tanımı ve Tarihçe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GENETİK KAVRAMLAR-II</dc:title>
  <dc:creator>Nuket.Bilgen</dc:creator>
  <cp:lastModifiedBy>dell</cp:lastModifiedBy>
  <cp:revision>14</cp:revision>
  <dcterms:created xsi:type="dcterms:W3CDTF">2020-10-15T07:44:01Z</dcterms:created>
  <dcterms:modified xsi:type="dcterms:W3CDTF">2021-11-05T09:01:18Z</dcterms:modified>
</cp:coreProperties>
</file>