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3"/>
  </p:notesMasterIdLst>
  <p:sldIdLst>
    <p:sldId id="373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7" r:id="rId15"/>
    <p:sldId id="348" r:id="rId16"/>
    <p:sldId id="350" r:id="rId17"/>
    <p:sldId id="351" r:id="rId18"/>
    <p:sldId id="352" r:id="rId19"/>
    <p:sldId id="353" r:id="rId20"/>
    <p:sldId id="354" r:id="rId21"/>
    <p:sldId id="355" r:id="rId22"/>
    <p:sldId id="356" r:id="rId23"/>
    <p:sldId id="357" r:id="rId24"/>
    <p:sldId id="358" r:id="rId25"/>
    <p:sldId id="359" r:id="rId26"/>
    <p:sldId id="360" r:id="rId27"/>
    <p:sldId id="361" r:id="rId28"/>
    <p:sldId id="362" r:id="rId29"/>
    <p:sldId id="363" r:id="rId30"/>
    <p:sldId id="365" r:id="rId31"/>
    <p:sldId id="366" r:id="rId32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77" autoAdjust="0"/>
    <p:restoredTop sz="94660"/>
  </p:normalViewPr>
  <p:slideViewPr>
    <p:cSldViewPr>
      <p:cViewPr varScale="1">
        <p:scale>
          <a:sx n="70" d="100"/>
          <a:sy n="70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1" d="100"/>
        <a:sy n="41" d="100"/>
      </p:scale>
      <p:origin x="0" y="-7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tr-TR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E0E140C-EC40-47F9-837B-A3F750AA9C25}" type="datetimeFigureOut">
              <a:rPr lang="tr-TR"/>
              <a:pPr/>
              <a:t>7.3.2018</a:t>
            </a:fld>
            <a:endParaRPr lang="tr-TR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tr-TR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E1B9E7C-41C3-4177-A768-9F346F10995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074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18637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84589CA-8265-4973-9EF0-62766F14AF74}" type="slidenum">
              <a:rPr lang="tr-TR" smtClean="0"/>
              <a:pPr/>
              <a:t>3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98473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1417638"/>
          </a:xfrm>
        </p:spPr>
        <p:txBody>
          <a:bodyPr>
            <a:normAutofit/>
          </a:bodyPr>
          <a:lstStyle/>
          <a:p>
            <a:pPr algn="ctr"/>
            <a:r>
              <a:rPr lang="tr-TR" sz="2800" dirty="0" smtClean="0">
                <a:solidFill>
                  <a:srgbClr val="FF0000"/>
                </a:solidFill>
              </a:rPr>
              <a:t>Kan ve Kan Yapıcı Organların Hastalıkları ve </a:t>
            </a:r>
            <a:r>
              <a:rPr lang="tr-TR" sz="2800" dirty="0" err="1" smtClean="0">
                <a:solidFill>
                  <a:srgbClr val="FF0000"/>
                </a:solidFill>
              </a:rPr>
              <a:t>İmmün</a:t>
            </a:r>
            <a:r>
              <a:rPr lang="tr-TR" sz="2800" dirty="0" smtClean="0">
                <a:solidFill>
                  <a:srgbClr val="FF0000"/>
                </a:solidFill>
              </a:rPr>
              <a:t> Sistem İle İlgili Belirli Bozukluklar (D50-D89)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410200"/>
          </a:xfrm>
        </p:spPr>
        <p:txBody>
          <a:bodyPr/>
          <a:lstStyle/>
          <a:p>
            <a:pPr lvl="1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b="1" dirty="0" smtClean="0">
                <a:solidFill>
                  <a:srgbClr val="7030A0"/>
                </a:solidFill>
              </a:rPr>
              <a:t>Anemi (D50-D65)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Hiçbir spesifik ACS (</a:t>
            </a:r>
            <a:r>
              <a:rPr lang="tr-TR" sz="3000" dirty="0" err="1" smtClean="0"/>
              <a:t>standartı</a:t>
            </a:r>
            <a:r>
              <a:rPr lang="tr-TR" sz="3000" dirty="0" smtClean="0"/>
              <a:t>) yoktur.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Farklı anemi tipleri için farklı kodlar vardır. 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Kodlamadan önce anemi bir </a:t>
            </a:r>
            <a:r>
              <a:rPr lang="tr-TR" sz="3000" dirty="0" err="1" smtClean="0"/>
              <a:t>klinisyen</a:t>
            </a:r>
            <a:r>
              <a:rPr lang="tr-TR" sz="3000" dirty="0" smtClean="0"/>
              <a:t> tarafından belgelenmelidir 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 </a:t>
            </a:r>
            <a:r>
              <a:rPr lang="tr-TR" sz="3000" dirty="0" smtClean="0">
                <a:solidFill>
                  <a:srgbClr val="FF0000"/>
                </a:solidFill>
              </a:rPr>
              <a:t>Anemiyi hemoglobin sonucuna göre kodlamayın.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5D151-8C9D-42CF-AB6D-126FF26B4EC1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err="1" smtClean="0">
                <a:solidFill>
                  <a:srgbClr val="FF0000"/>
                </a:solidFill>
              </a:rPr>
              <a:t>Diabetes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mellitus’ta</a:t>
            </a:r>
            <a:r>
              <a:rPr lang="tr-TR" sz="3600" b="1" dirty="0" smtClean="0">
                <a:solidFill>
                  <a:srgbClr val="FF0000"/>
                </a:solidFill>
              </a:rPr>
              <a:t> genel sınıflandırma ilkeleri şöyledir: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endParaRPr lang="tr-TR" sz="3200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600200"/>
            <a:ext cx="8100392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400" b="1" dirty="0" smtClean="0"/>
              <a:t> </a:t>
            </a:r>
            <a:r>
              <a:rPr lang="tr-TR" sz="2800" dirty="0" smtClean="0"/>
              <a:t>E09-E14’teki bozulmuş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regülasyonu ve diyabet koduna (kodlarına) ek olarak, klinik tanıyı tam olarak tanımlamak için gerekirse diğer bölümlerden de kod atayın.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 Bu ek kodların sırası E09-E14 kodundan (kodlarından) SONRA olmalıdır.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E10-E14’teki 'komplikasyon ile birlikte' kategorileri kapsamında yalnızca dizinde ‘Diyabet, diyabetik' altında girişi yapılan durumlar sınıflandırılabilir.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179676-93C5-4877-A17F-C0FD691D0BB6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22156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dirty="0" smtClean="0"/>
              <a:t>Diyabetin mevcut BÜTÜN komplikasyonları, her bir diyabet vakasının ciddiyetini düzgün bir biçimde yansıtacak şekilde kodlanmalıdır. Bu, bir dizi kodun atanmasını gerektirebilir.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dirty="0" smtClean="0"/>
              <a:t> Diyabet biçiminin belirtilmemesi halinde, özellikle 40 yaşın altındaki hastalarda, E14.-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, tanımlanmamış </a:t>
            </a:r>
            <a:r>
              <a:rPr lang="tr-TR" dirty="0" smtClean="0"/>
              <a:t>kapsamındaki bir kodu atamadan önce hekimden ayrıntılı bilgi istenmelidir.</a:t>
            </a:r>
          </a:p>
          <a:p>
            <a:pPr eaLnBrk="1" hangingPunct="1">
              <a:lnSpc>
                <a:spcPct val="8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B84232-37D2-43CB-9D3E-1C7F491BABF4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188640"/>
            <a:ext cx="7920880" cy="100811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>
                <a:solidFill>
                  <a:srgbClr val="FF0000"/>
                </a:solidFill>
              </a:rPr>
              <a:t>Tip 1 DM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endParaRPr lang="tr-TR" sz="4000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196752"/>
            <a:ext cx="7643192" cy="5472608"/>
          </a:xfrm>
        </p:spPr>
        <p:txBody>
          <a:bodyPr rtlCol="0">
            <a:no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Tip 1 diyabet,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yetmezliğine ve genellikle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üretiminin tamamına yakınının veya tamamının sona ermesine yol açan,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üreten adacık hücrelerinin </a:t>
            </a:r>
            <a:r>
              <a:rPr lang="tr-TR" sz="2800" dirty="0" err="1" smtClean="0"/>
              <a:t>otoimmün</a:t>
            </a:r>
            <a:r>
              <a:rPr lang="tr-TR" sz="2800" dirty="0" smtClean="0"/>
              <a:t> yıkımı ile karakterizedir. Bu diyabet biçimi çoğunlukla 30 yaşın altında görülse de herhangi bir yaşta ortaya çıkabilmektedir. 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Tip 2 diyabet bütün diyabet vakalarının %85’inden fazlasını oluşturduğundan, yaşlı hastalarda görülen Tip 1 daha az yaygın olan diyabet tipidir.</a:t>
            </a:r>
            <a:endParaRPr lang="tr-TR" sz="2800" b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Nitelendirilmemiş ‘</a:t>
            </a:r>
            <a:r>
              <a:rPr lang="tr-TR" sz="2800" dirty="0" err="1" smtClean="0"/>
              <a:t>obesite</a:t>
            </a:r>
            <a:r>
              <a:rPr lang="tr-TR" sz="2800" dirty="0" smtClean="0"/>
              <a:t>’ (E66.-), hipertansiyon (I10) veya </a:t>
            </a:r>
            <a:r>
              <a:rPr lang="tr-TR" sz="2800" dirty="0" err="1" smtClean="0"/>
              <a:t>lipid</a:t>
            </a:r>
            <a:r>
              <a:rPr lang="tr-TR" sz="2800" dirty="0" smtClean="0"/>
              <a:t> bozukluklar (E78.-) Tip 1 </a:t>
            </a:r>
            <a:r>
              <a:rPr lang="tr-TR" sz="2800" dirty="0" err="1" smtClean="0"/>
              <a:t>diabetes</a:t>
            </a:r>
            <a:r>
              <a:rPr lang="tr-TR" sz="2800" dirty="0" smtClean="0"/>
              <a:t> </a:t>
            </a:r>
            <a:r>
              <a:rPr lang="tr-TR" sz="2800" dirty="0" err="1" smtClean="0"/>
              <a:t>mellitus</a:t>
            </a:r>
            <a:r>
              <a:rPr lang="tr-TR" sz="2800" dirty="0" smtClean="0"/>
              <a:t> ile birlikte kaydedildiğinde, uygun diyabet kodunu ek tanılar olarak bu durumlarla birlikte atayın.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18C78F-75D1-465A-BEAA-D5BB6D43CA4A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pic>
        <p:nvPicPr>
          <p:cNvPr id="23555" name="Picture 2" descr="http://www.moondragon.org/obgyn/graphics/type1diabet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557338"/>
            <a:ext cx="3671887" cy="3095625"/>
          </a:xfrm>
          <a:noFill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F671E-F229-4316-B821-4F62F1A63172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  <p:pic>
        <p:nvPicPr>
          <p:cNvPr id="23556" name="Picture 4" descr="http://www.lifespan.org/adam/graphics/images/en/19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643063"/>
            <a:ext cx="3810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611188" y="5157788"/>
            <a:ext cx="7488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r>
              <a:rPr lang="tr-TR" b="1"/>
              <a:t>DM Tip 1                                                DM  Tip 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Tip 2 DM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Tip 2 diyabet hastaları genellikle aşırı kilolu ve </a:t>
            </a:r>
            <a:r>
              <a:rPr lang="tr-TR" dirty="0" err="1" smtClean="0"/>
              <a:t>obez</a:t>
            </a:r>
            <a:r>
              <a:rPr lang="tr-TR" dirty="0" smtClean="0"/>
              <a:t> insan sayısının artmasına bağlı olarak bu diyabet tipinin görülme yaşı düşmektedir.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Bu küçük yaş gruplarındaki Tip 2 diyabet hastaları, genelde </a:t>
            </a:r>
            <a:r>
              <a:rPr lang="tr-TR" dirty="0" err="1" smtClean="0"/>
              <a:t>insüline</a:t>
            </a:r>
            <a:r>
              <a:rPr lang="tr-TR" dirty="0" smtClean="0"/>
              <a:t> dirençli olduklarından ve MODY vakalarında görülebilen özgül genetik bozuklukları bulunmadığından MODY vakalardan farklılık göstermektedir.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29341-58FA-43C5-B617-E95BCB1FE6EF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sz="3000" b="1" i="1" dirty="0" smtClean="0">
                <a:solidFill>
                  <a:srgbClr val="FF0000"/>
                </a:solidFill>
              </a:rPr>
              <a:t>Diğer özgül diyabet biçimleri (diğer bozukluklara </a:t>
            </a:r>
            <a:r>
              <a:rPr lang="tr-TR" sz="3000" b="1" i="1" dirty="0" err="1" smtClean="0">
                <a:solidFill>
                  <a:srgbClr val="FF0000"/>
                </a:solidFill>
              </a:rPr>
              <a:t>sekonder</a:t>
            </a:r>
            <a:r>
              <a:rPr lang="tr-TR" sz="3000" b="1" i="1" dirty="0" smtClean="0">
                <a:solidFill>
                  <a:srgbClr val="FF0000"/>
                </a:solidFill>
              </a:rPr>
              <a:t> olan diyabeti içerir)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Beta hücre fonksiyonunun genetik bozuklukları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İnsülin</a:t>
            </a:r>
            <a:r>
              <a:rPr lang="tr-TR" sz="2800" dirty="0" smtClean="0"/>
              <a:t> etkisinin genetik bozuklukları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err="1" smtClean="0"/>
              <a:t>Pankreatik</a:t>
            </a:r>
            <a:r>
              <a:rPr lang="tr-TR" sz="2800" dirty="0" smtClean="0"/>
              <a:t> </a:t>
            </a:r>
            <a:r>
              <a:rPr lang="tr-TR" sz="2800" dirty="0" err="1" smtClean="0"/>
              <a:t>ekzokrin</a:t>
            </a:r>
            <a:r>
              <a:rPr lang="tr-TR" sz="2800" dirty="0" smtClean="0"/>
              <a:t> hastalıkları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Enfeksiyonlar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Endokrinopatiler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İlaca bağlı veya kimyasallara bağlı diyabet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İmmünle</a:t>
            </a:r>
            <a:r>
              <a:rPr lang="tr-TR" sz="2800" dirty="0" smtClean="0"/>
              <a:t> düzenlenen hastalıklar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Diğer genetik sendromlar, bazı zamanlar diyabet ile ilişkili olan.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C77D03-88B7-4024-A21A-4CE0BE48A8F2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74638"/>
            <a:ext cx="7787208" cy="993775"/>
          </a:xfrm>
        </p:spPr>
        <p:txBody>
          <a:bodyPr/>
          <a:lstStyle/>
          <a:p>
            <a:pPr algn="ctr" eaLnBrk="1" hangingPunct="1"/>
            <a:r>
              <a:rPr lang="tr-TR" dirty="0" smtClean="0">
                <a:solidFill>
                  <a:srgbClr val="FF0000"/>
                </a:solidFill>
              </a:rPr>
              <a:t>Diyabet ve </a:t>
            </a:r>
            <a:r>
              <a:rPr lang="tr-TR" dirty="0" err="1" smtClean="0">
                <a:solidFill>
                  <a:srgbClr val="FF0000"/>
                </a:solidFill>
              </a:rPr>
              <a:t>İnsülin</a:t>
            </a:r>
            <a:r>
              <a:rPr lang="tr-TR" dirty="0" smtClean="0">
                <a:solidFill>
                  <a:srgbClr val="FF0000"/>
                </a:solidFill>
              </a:rPr>
              <a:t> Direnci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196975"/>
            <a:ext cx="7920880" cy="56610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tr-TR" sz="2400" dirty="0" smtClean="0"/>
              <a:t>Aşağıdakilerden bir veya daha fazlası kaydedilirken uygun şekilde E11.72, E13.72, E14.72 *</a:t>
            </a:r>
            <a:r>
              <a:rPr lang="tr-TR" sz="2400" i="1" dirty="0" err="1" smtClean="0"/>
              <a:t>Diabetes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mellitus</a:t>
            </a:r>
            <a:r>
              <a:rPr lang="tr-TR" sz="2400" i="1" dirty="0" smtClean="0"/>
              <a:t>, </a:t>
            </a:r>
            <a:r>
              <a:rPr lang="tr-TR" sz="2400" i="1" dirty="0" err="1" smtClean="0"/>
              <a:t>insulin</a:t>
            </a:r>
            <a:r>
              <a:rPr lang="tr-TR" sz="2400" i="1" dirty="0" smtClean="0"/>
              <a:t> rezistansı özellikleri ile birlikte </a:t>
            </a:r>
            <a:r>
              <a:rPr lang="tr-TR" sz="2400" dirty="0" smtClean="0"/>
              <a:t>veya E09.1 </a:t>
            </a:r>
            <a:r>
              <a:rPr lang="tr-TR" sz="2400" i="1" dirty="0" smtClean="0"/>
              <a:t>Bozulmuş </a:t>
            </a:r>
            <a:r>
              <a:rPr lang="tr-TR" sz="2400" i="1" dirty="0" err="1" smtClean="0"/>
              <a:t>glukoz</a:t>
            </a:r>
            <a:r>
              <a:rPr lang="tr-TR" sz="2400" i="1" dirty="0" smtClean="0"/>
              <a:t> regülasyonu, </a:t>
            </a:r>
            <a:r>
              <a:rPr lang="tr-TR" sz="2400" i="1" dirty="0" err="1" smtClean="0"/>
              <a:t>insülin</a:t>
            </a:r>
            <a:r>
              <a:rPr lang="tr-TR" sz="2400" i="1" dirty="0" smtClean="0"/>
              <a:t> rezistansı özellikleri ile birlikte </a:t>
            </a:r>
            <a:r>
              <a:rPr lang="tr-TR" sz="2400" dirty="0" smtClean="0"/>
              <a:t>atanmalıdır: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Akantoz</a:t>
            </a:r>
            <a:r>
              <a:rPr lang="tr-TR" sz="2400" dirty="0" smtClean="0"/>
              <a:t> </a:t>
            </a:r>
            <a:r>
              <a:rPr lang="tr-TR" sz="2400" dirty="0" err="1" smtClean="0"/>
              <a:t>nigrikans</a:t>
            </a:r>
            <a:endParaRPr lang="tr-TR" sz="24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Karakteristik </a:t>
            </a:r>
            <a:r>
              <a:rPr lang="tr-TR" sz="2400" dirty="0" err="1" smtClean="0"/>
              <a:t>dislipidemi</a:t>
            </a:r>
            <a:r>
              <a:rPr lang="tr-TR" sz="2400" dirty="0" smtClean="0"/>
              <a:t> (yükselmiş açlık </a:t>
            </a:r>
            <a:r>
              <a:rPr lang="tr-TR" sz="2400" dirty="0" err="1" smtClean="0"/>
              <a:t>trigliseridleri</a:t>
            </a:r>
            <a:r>
              <a:rPr lang="tr-TR" sz="2400" dirty="0" smtClean="0"/>
              <a:t> ve bastırılmış HDL-kolesterol)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Hiperinsülinizm</a:t>
            </a:r>
            <a:endParaRPr lang="tr-TR" sz="24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Hipertansiyon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Artmış karın içi </a:t>
            </a:r>
            <a:r>
              <a:rPr lang="tr-TR" sz="2400" dirty="0" err="1" smtClean="0"/>
              <a:t>viseral</a:t>
            </a:r>
            <a:r>
              <a:rPr lang="tr-TR" sz="2400" dirty="0" smtClean="0"/>
              <a:t> yağ birikimi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‘</a:t>
            </a:r>
            <a:r>
              <a:rPr lang="tr-TR" sz="2400" dirty="0" err="1" smtClean="0"/>
              <a:t>İnsülin</a:t>
            </a:r>
            <a:r>
              <a:rPr lang="tr-TR" sz="2400" dirty="0" smtClean="0"/>
              <a:t> tedavisi’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Nonalkolik</a:t>
            </a:r>
            <a:r>
              <a:rPr lang="tr-TR" sz="2400" dirty="0" smtClean="0"/>
              <a:t> yağlı (değişiklik) karaciğer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err="1" smtClean="0"/>
              <a:t>Obesite</a:t>
            </a:r>
            <a:r>
              <a:rPr lang="tr-TR" sz="24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tr-TR" sz="2400" dirty="0" smtClean="0"/>
              <a:t>Tüm bu eşlik eden durumlardan hangisi veya hangileri DM ile birlikte ise </a:t>
            </a:r>
            <a:r>
              <a:rPr lang="tr-TR" sz="2400" b="1" dirty="0" smtClean="0"/>
              <a:t>ek kod</a:t>
            </a:r>
            <a:r>
              <a:rPr lang="tr-TR" sz="2400" dirty="0" smtClean="0"/>
              <a:t> olarak belirtilmelidirler.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8E09D2-BB4C-45AE-8993-E2A5A5F9B18E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Gebeliği komplike eden </a:t>
            </a:r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r>
              <a:rPr lang="tr-TR" b="1" dirty="0" smtClean="0">
                <a:solidFill>
                  <a:srgbClr val="FF0000"/>
                </a:solidFill>
              </a:rPr>
              <a:t>: 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tr-TR" dirty="0" smtClean="0"/>
              <a:t>Gebeliği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smtClean="0"/>
              <a:t>komplike eden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r>
              <a:rPr lang="tr-TR" dirty="0" smtClean="0"/>
              <a:t> veya IGR, O24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, gebelikte </a:t>
            </a:r>
            <a:r>
              <a:rPr lang="tr-TR" dirty="0" smtClean="0"/>
              <a:t>kategorisi kapsamında sınıflandırılır.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Bu kodlar, diyabet veya IGR gebelikten </a:t>
            </a:r>
            <a:r>
              <a:rPr lang="tr-TR" b="1" dirty="0" smtClean="0"/>
              <a:t>önce </a:t>
            </a:r>
            <a:r>
              <a:rPr lang="tr-TR" dirty="0" smtClean="0"/>
              <a:t>teşhis edilen kadınlara atanmalıdır.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Komplikasyonlar ile birlikte önceden mevcut olan diyabet gebelikte mevcutsa, E09-E14’ten uygun ek kodu (kodları) atayın.</a:t>
            </a:r>
          </a:p>
          <a:p>
            <a:pPr eaLnBrk="1" hangingPunct="1"/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8C0B2-C8FC-409F-B9C1-0EBA6D061DA8}" type="slidenum">
              <a:rPr lang="tr-TR" smtClean="0"/>
              <a:pPr>
                <a:defRPr/>
              </a:pPr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</a:rPr>
              <a:t>Gestasyonel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r>
              <a:rPr lang="tr-TR" b="1" dirty="0" smtClean="0">
                <a:solidFill>
                  <a:srgbClr val="FF0000"/>
                </a:solidFill>
              </a:rPr>
              <a:t> (GDM):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/>
              <a:t>   </a:t>
            </a:r>
            <a:endParaRPr lang="tr-TR" b="1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Gebeliğin 24. haftasında ya da sonrasında tanımlanan GDM.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Glukoz</a:t>
            </a:r>
            <a:r>
              <a:rPr lang="tr-TR" dirty="0" smtClean="0"/>
              <a:t> toleransı doğumdan sonra normale dönen </a:t>
            </a:r>
            <a:r>
              <a:rPr lang="tr-TR" dirty="0" err="1" smtClean="0"/>
              <a:t>gestasyonel</a:t>
            </a:r>
            <a:r>
              <a:rPr lang="tr-TR" dirty="0" smtClean="0"/>
              <a:t> diyabet hastası kadınlarda bile daha sonra Tip 2 diyabet geliştirme riski ileriye dönük olarak artmaktadır.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Aşırı kilolu veya </a:t>
            </a:r>
            <a:r>
              <a:rPr lang="tr-TR" dirty="0" err="1" smtClean="0"/>
              <a:t>obez</a:t>
            </a:r>
            <a:r>
              <a:rPr lang="tr-TR" dirty="0" smtClean="0"/>
              <a:t> ve/veya fiziksel olarak </a:t>
            </a:r>
            <a:r>
              <a:rPr lang="tr-TR" dirty="0" err="1" smtClean="0"/>
              <a:t>inaktif</a:t>
            </a:r>
            <a:r>
              <a:rPr lang="tr-TR" dirty="0" smtClean="0"/>
              <a:t> olan kadınlar için bu durum özellikle geçerlidir</a:t>
            </a:r>
            <a:r>
              <a:rPr lang="tr-TR" sz="2800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B61355-B07A-4BFD-BC98-912FC70D0B01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548680"/>
            <a:ext cx="8172400" cy="630932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Diyabetin, gebeliğin 24. haftasında ya da sonrasında yapılan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toleransı testinde ilk kez bulgulanması halinde O24.4-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gebeliğin 24. haftasında ya da sonrasında ortaya çıkan </a:t>
            </a:r>
            <a:r>
              <a:rPr lang="tr-TR" sz="2800" dirty="0" smtClean="0"/>
              <a:t>kodu uygun olmaktadır.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Diabetes</a:t>
            </a:r>
            <a:r>
              <a:rPr lang="tr-TR" sz="2800" dirty="0" smtClean="0"/>
              <a:t> </a:t>
            </a:r>
            <a:r>
              <a:rPr lang="tr-TR" sz="2800" dirty="0" err="1" smtClean="0"/>
              <a:t>mellitusun</a:t>
            </a:r>
            <a:r>
              <a:rPr lang="tr-TR" sz="2800" dirty="0" smtClean="0"/>
              <a:t> başlangıcı ile ilgili olarak, teşhis edilmeyen önceden mevcut olan diyabeti gösterebilecek şüphelerin bulunması halinde, bu durumlar O24.9-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gebelikte, tanımlanmamış ilk atak </a:t>
            </a:r>
            <a:r>
              <a:rPr lang="tr-TR" sz="2800" dirty="0" smtClean="0"/>
              <a:t>olarak kodlanmalıdır.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Gestasyonel</a:t>
            </a:r>
            <a:r>
              <a:rPr lang="tr-TR" sz="2800" dirty="0" smtClean="0"/>
              <a:t> diyabet daha sonraki bir gebelikte yineleyebilmektedir; böyle bir durumda, </a:t>
            </a:r>
            <a:r>
              <a:rPr lang="tr-TR" sz="2800" dirty="0" err="1" smtClean="0"/>
              <a:t>gestasyonel</a:t>
            </a:r>
            <a:r>
              <a:rPr lang="tr-TR" sz="2800" dirty="0" smtClean="0"/>
              <a:t> diyabet, Z87.5 </a:t>
            </a:r>
            <a:r>
              <a:rPr lang="tr-TR" sz="2800" i="1" dirty="0" smtClean="0"/>
              <a:t>Kişisel gebelik, doğum ve lohusalık komplikasyonları öyküsü </a:t>
            </a:r>
            <a:r>
              <a:rPr lang="tr-TR" sz="2800" dirty="0" smtClean="0"/>
              <a:t>hemen arkasından gelecek şekilde kodlanmalıdır.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48B0E4-00EF-4D23-AB38-E4D5C7210389}" type="slidenum">
              <a:rPr lang="tr-TR" smtClean="0"/>
              <a:pPr>
                <a:defRPr/>
              </a:pPr>
              <a:t>19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sz="4000" dirty="0" smtClean="0">
                <a:solidFill>
                  <a:srgbClr val="FF0000"/>
                </a:solidFill>
              </a:rPr>
              <a:t>Kan Transfüzyonları (ACS 0302)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149552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Kan nakilleri veya kan ürünlerinin </a:t>
            </a:r>
            <a:r>
              <a:rPr lang="tr-TR" sz="2800" dirty="0" err="1" smtClean="0"/>
              <a:t>infüzyonları</a:t>
            </a:r>
            <a:r>
              <a:rPr lang="tr-TR" sz="2800" dirty="0" smtClean="0"/>
              <a:t>, gerçekleştirildikleri </a:t>
            </a:r>
            <a:r>
              <a:rPr lang="tr-TR" sz="2800" b="1" dirty="0" smtClean="0"/>
              <a:t>her durumda </a:t>
            </a:r>
            <a:r>
              <a:rPr lang="tr-TR" sz="2800" dirty="0" smtClean="0"/>
              <a:t>kodlanmalıdır.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Aynı kan ürününün aynı bakım epizodunda birden fazla nakli yapılırsa, bu durum yalnızca tek prosedür kodu ile belirtilmelidir.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Bakım epizodunda birden  fazla tipte kan ürünü nakledilirse, bu farklı ürünler uygun kodlarla kodlanmalıdır.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3793C3-65AB-4CC2-9F39-7A6D5304EF3A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FF0000"/>
                </a:solidFill>
              </a:rPr>
              <a:t>Diyabet’in Akut Komplikasyonları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8172400" cy="5257800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lnSpc>
                <a:spcPct val="90000"/>
              </a:lnSpc>
              <a:buFontTx/>
              <a:buAutoNum type="arabicParenR"/>
            </a:pPr>
            <a:r>
              <a:rPr lang="tr-TR" sz="2800" b="1" dirty="0" err="1" smtClean="0">
                <a:solidFill>
                  <a:srgbClr val="FF0000"/>
                </a:solidFill>
              </a:rPr>
              <a:t>Ketoasidoz</a:t>
            </a:r>
            <a:r>
              <a:rPr lang="tr-TR" sz="2800" b="1" dirty="0" smtClean="0">
                <a:solidFill>
                  <a:srgbClr val="FF0000"/>
                </a:solidFill>
              </a:rPr>
              <a:t> ile birlikte diyabet (DKA):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Diyabetik bir hastanın en önemli akut komplikasyonlarının başında gelir.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800" dirty="0" smtClean="0"/>
              <a:t>Diyabette </a:t>
            </a:r>
            <a:r>
              <a:rPr lang="tr-TR" sz="2800" dirty="0" err="1" smtClean="0"/>
              <a:t>ketoasidoz</a:t>
            </a:r>
            <a:r>
              <a:rPr lang="tr-TR" sz="2800" dirty="0" smtClean="0"/>
              <a:t> belirgin ise E1-.1- *</a:t>
            </a:r>
            <a:r>
              <a:rPr lang="tr-TR" sz="2800" i="1" dirty="0" smtClean="0"/>
              <a:t>Diyabet, </a:t>
            </a:r>
            <a:r>
              <a:rPr lang="tr-TR" sz="2800" i="1" dirty="0" err="1" smtClean="0"/>
              <a:t>ketoasidoz</a:t>
            </a:r>
            <a:r>
              <a:rPr lang="tr-TR" sz="2800" i="1" dirty="0" smtClean="0"/>
              <a:t> ile birlikte...</a:t>
            </a:r>
            <a:r>
              <a:rPr lang="tr-TR" sz="2800" dirty="0" smtClean="0"/>
              <a:t>’</a:t>
            </a:r>
            <a:r>
              <a:rPr lang="tr-TR" sz="2800" dirty="0" err="1" smtClean="0"/>
              <a:t>yi</a:t>
            </a:r>
            <a:r>
              <a:rPr lang="tr-TR" sz="2800" dirty="0" smtClean="0"/>
              <a:t>, </a:t>
            </a:r>
            <a:r>
              <a:rPr lang="tr-TR" sz="2800" dirty="0" err="1" smtClean="0"/>
              <a:t>hiperozmolalite</a:t>
            </a:r>
            <a:r>
              <a:rPr lang="tr-TR" sz="2800" dirty="0" smtClean="0"/>
              <a:t> de kaydedilirse E87.0 </a:t>
            </a:r>
            <a:r>
              <a:rPr lang="tr-TR" sz="2800" i="1" dirty="0" err="1" smtClean="0"/>
              <a:t>Hiperozmolalite</a:t>
            </a:r>
            <a:r>
              <a:rPr lang="tr-TR" sz="2800" i="1" dirty="0" smtClean="0"/>
              <a:t> ve </a:t>
            </a:r>
            <a:r>
              <a:rPr lang="tr-TR" sz="2800" i="1" dirty="0" err="1" smtClean="0"/>
              <a:t>hipernatremi</a:t>
            </a:r>
            <a:r>
              <a:rPr lang="tr-TR" sz="2800" i="1" dirty="0" smtClean="0"/>
              <a:t> </a:t>
            </a:r>
            <a:r>
              <a:rPr lang="tr-TR" sz="2800" dirty="0" smtClean="0"/>
              <a:t>ek tanı kodunu atayın.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800" dirty="0" err="1" smtClean="0"/>
              <a:t>DKA’nın</a:t>
            </a:r>
            <a:r>
              <a:rPr lang="tr-TR" sz="2800" dirty="0" smtClean="0"/>
              <a:t> </a:t>
            </a:r>
            <a:r>
              <a:rPr lang="tr-TR" sz="2800" dirty="0" err="1" smtClean="0"/>
              <a:t>reçetelenen</a:t>
            </a:r>
            <a:r>
              <a:rPr lang="tr-TR" sz="2800" dirty="0" smtClean="0"/>
              <a:t> </a:t>
            </a:r>
            <a:r>
              <a:rPr lang="tr-TR" sz="2800" dirty="0" err="1" smtClean="0"/>
              <a:t>insülinin</a:t>
            </a:r>
            <a:r>
              <a:rPr lang="tr-TR" sz="2800" dirty="0" smtClean="0"/>
              <a:t> uygun şekilde kullanılmaması veya diyabet tedavisinin diğer yönlerinin bir sonucu olarak ortaya çıkması halinde, Z91.1 </a:t>
            </a:r>
            <a:r>
              <a:rPr lang="tr-TR" sz="2800" i="1" dirty="0" smtClean="0"/>
              <a:t>Kişisel tıbbi tedavi ve rejime uyumsuzluk öyküsü </a:t>
            </a:r>
            <a:r>
              <a:rPr lang="tr-TR" sz="2800" dirty="0" smtClean="0"/>
              <a:t>(bakınız ACS 0517, </a:t>
            </a:r>
            <a:r>
              <a:rPr lang="tr-TR" sz="2800" i="1" dirty="0" smtClean="0"/>
              <a:t>Tedaviye uyumsuzluk</a:t>
            </a:r>
            <a:r>
              <a:rPr lang="tr-TR" sz="2800" dirty="0" smtClean="0"/>
              <a:t>) ek kodu atanmalıdır.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527B42-8B62-42FA-B4F2-C48AFB80DEE2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260350"/>
            <a:ext cx="7992888" cy="64087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2) </a:t>
            </a:r>
            <a:r>
              <a:rPr lang="tr-TR" sz="2400" b="1" dirty="0" err="1" smtClean="0">
                <a:solidFill>
                  <a:srgbClr val="FF0000"/>
                </a:solidFill>
              </a:rPr>
              <a:t>Laktikasidoz</a:t>
            </a:r>
            <a:r>
              <a:rPr lang="tr-TR" sz="2400" b="1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3) Hipoglisemi: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4) </a:t>
            </a:r>
            <a:r>
              <a:rPr lang="tr-TR" sz="2400" b="1" dirty="0" err="1" smtClean="0">
                <a:solidFill>
                  <a:srgbClr val="FF0000"/>
                </a:solidFill>
              </a:rPr>
              <a:t>İnsüline</a:t>
            </a:r>
            <a:r>
              <a:rPr lang="tr-TR" sz="2400" b="1" dirty="0" smtClean="0">
                <a:solidFill>
                  <a:srgbClr val="FF0000"/>
                </a:solidFill>
              </a:rPr>
              <a:t> karşı antikor reaksiyonu: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5) Diyabeti dengeleme: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/>
              <a:t>‘Kararsız’, ‘dengeleme için’, ‘kontrol edilmeyen’, ‘kötü kontrol edilen' veya ‘kontrol altında olmayan’ durumlarına ilişkin dokümantasyon varsa, ana tanı veya ek tanı olarak uygun şekilde E1-.65 *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kontrol altında olmayan </a:t>
            </a:r>
            <a:r>
              <a:rPr lang="tr-TR" sz="2600" dirty="0" smtClean="0"/>
              <a:t>kodlanmalıdır.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/>
              <a:t>Bu kategorideki hastalar diyabetik komplikasyonlar gösterdiğinde, E10-E14’ten uygun ek kodu (kodları) atayın.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>
                <a:solidFill>
                  <a:srgbClr val="FF0000"/>
                </a:solidFill>
              </a:rPr>
              <a:t>Kodlamanız tek başına kan sonuçlarına göre değil, </a:t>
            </a:r>
            <a:r>
              <a:rPr lang="tr-TR" sz="2600" dirty="0" err="1" smtClean="0">
                <a:solidFill>
                  <a:srgbClr val="FF0000"/>
                </a:solidFill>
              </a:rPr>
              <a:t>klinisyen</a:t>
            </a:r>
            <a:r>
              <a:rPr lang="tr-TR" sz="2600" dirty="0" smtClean="0">
                <a:solidFill>
                  <a:srgbClr val="FF0000"/>
                </a:solidFill>
              </a:rPr>
              <a:t> tarafından yapılan dokümantasyona dayanmalıdır</a:t>
            </a:r>
            <a:endParaRPr lang="tr-TR" sz="2600" dirty="0" smtClean="0"/>
          </a:p>
          <a:p>
            <a:pPr eaLnBrk="1" hangingPunct="1"/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ADAD45-6506-434B-B7E4-33D360CBAD97}" type="slidenum">
              <a:rPr lang="tr-TR" smtClean="0"/>
              <a:pPr>
                <a:defRPr/>
              </a:pPr>
              <a:t>21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FF0000"/>
                </a:solidFill>
              </a:rPr>
              <a:t>Diyabet’in Kronik Komplikasyonları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268413"/>
            <a:ext cx="7715200" cy="5589587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Böbrek komplikasyonları: </a:t>
            </a:r>
            <a:r>
              <a:rPr lang="tr-TR" sz="2800" dirty="0" smtClean="0"/>
              <a:t>Diyabetik </a:t>
            </a:r>
            <a:r>
              <a:rPr lang="tr-TR" sz="2800" dirty="0" err="1" smtClean="0"/>
              <a:t>nefropati</a:t>
            </a:r>
            <a:r>
              <a:rPr lang="tr-TR" sz="2800" dirty="0" smtClean="0"/>
              <a:t>, ABY</a:t>
            </a:r>
            <a:endParaRPr lang="tr-TR" sz="2800" b="1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Diyabetik göz hastalığı: </a:t>
            </a:r>
            <a:r>
              <a:rPr lang="tr-TR" sz="2800" dirty="0" smtClean="0"/>
              <a:t>Diyabetik </a:t>
            </a:r>
            <a:r>
              <a:rPr lang="tr-TR" sz="2800" dirty="0" err="1" smtClean="0"/>
              <a:t>retinopati</a:t>
            </a:r>
            <a:r>
              <a:rPr lang="tr-TR" sz="2800" dirty="0" smtClean="0"/>
              <a:t>, katarakt,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arter tıkanıklığı, 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</a:t>
            </a:r>
            <a:r>
              <a:rPr lang="tr-TR" sz="2800" dirty="0" err="1" smtClean="0"/>
              <a:t>ven</a:t>
            </a:r>
            <a:r>
              <a:rPr lang="tr-TR" sz="2800" dirty="0" smtClean="0"/>
              <a:t> tıkanıklığı ve optik diskin enfarktüsünün (</a:t>
            </a:r>
            <a:r>
              <a:rPr lang="tr-TR" sz="2800" dirty="0" err="1" smtClean="0"/>
              <a:t>iskemik</a:t>
            </a:r>
            <a:r>
              <a:rPr lang="tr-TR" sz="2800" dirty="0" smtClean="0"/>
              <a:t> optik </a:t>
            </a:r>
            <a:r>
              <a:rPr lang="tr-TR" sz="2800" dirty="0" err="1" smtClean="0"/>
              <a:t>nöropati</a:t>
            </a:r>
            <a:r>
              <a:rPr lang="tr-TR" sz="2800" dirty="0" smtClean="0"/>
              <a:t>) </a:t>
            </a:r>
            <a:r>
              <a:rPr lang="tr-TR" sz="2800" dirty="0" err="1" smtClean="0"/>
              <a:t>insidansı</a:t>
            </a:r>
            <a:r>
              <a:rPr lang="tr-TR" sz="2800" dirty="0" smtClean="0"/>
              <a:t> artar.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Nörolojik komplikasyonlar:</a:t>
            </a:r>
            <a:r>
              <a:rPr lang="tr-TR" sz="2800" dirty="0" smtClean="0"/>
              <a:t> Diyabetik </a:t>
            </a:r>
            <a:r>
              <a:rPr lang="tr-TR" sz="2800" dirty="0" err="1" smtClean="0"/>
              <a:t>nöropati</a:t>
            </a:r>
            <a:endParaRPr lang="tr-TR" sz="28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Dolaşım komplikasyonları: </a:t>
            </a:r>
            <a:r>
              <a:rPr lang="tr-TR" sz="2800" dirty="0" err="1" smtClean="0"/>
              <a:t>Periferik</a:t>
            </a:r>
            <a:r>
              <a:rPr lang="tr-TR" sz="2800" dirty="0" smtClean="0"/>
              <a:t> damar hastalığı, Diyabetik </a:t>
            </a:r>
            <a:r>
              <a:rPr lang="tr-TR" sz="2800" dirty="0" err="1" smtClean="0"/>
              <a:t>iskemik</a:t>
            </a:r>
            <a:r>
              <a:rPr lang="tr-TR" sz="2800" dirty="0" smtClean="0"/>
              <a:t> </a:t>
            </a:r>
            <a:r>
              <a:rPr lang="tr-TR" sz="2800" dirty="0" err="1" smtClean="0"/>
              <a:t>kardiyomiyopati</a:t>
            </a:r>
            <a:r>
              <a:rPr lang="tr-TR" sz="2800" dirty="0" smtClean="0"/>
              <a:t> (E1-.53),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Deri ve </a:t>
            </a:r>
            <a:r>
              <a:rPr lang="tr-TR" sz="2800" b="1" dirty="0" err="1" smtClean="0"/>
              <a:t>subkütan</a:t>
            </a:r>
            <a:r>
              <a:rPr lang="tr-TR" sz="2800" b="1" dirty="0" smtClean="0"/>
              <a:t> komplikasyonları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 ve </a:t>
            </a:r>
            <a:r>
              <a:rPr lang="tr-TR" sz="2800" b="1" dirty="0" err="1" smtClean="0"/>
              <a:t>periodontal</a:t>
            </a:r>
            <a:r>
              <a:rPr lang="tr-TR" sz="2800" b="1" dirty="0" smtClean="0"/>
              <a:t> komplikasyonları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Diyabetik </a:t>
            </a:r>
            <a:r>
              <a:rPr lang="tr-TR" sz="2800" b="1" dirty="0" err="1" smtClean="0"/>
              <a:t>fibröz</a:t>
            </a:r>
            <a:r>
              <a:rPr lang="tr-TR" sz="2800" b="1" dirty="0" smtClean="0"/>
              <a:t> meme hastalığı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tr-TR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01DDAC-F53C-4F92-BBCC-8A31C518C620}" type="slidenum">
              <a:rPr lang="tr-TR" smtClean="0"/>
              <a:pPr>
                <a:defRPr/>
              </a:pPr>
              <a:t>22</a:t>
            </a:fld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2011363" y="188913"/>
          <a:ext cx="5194300" cy="648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Photo Editor Fotoğrafı" r:id="rId3" imgW="3619048" imgH="4514286" progId="">
                  <p:embed/>
                </p:oleObj>
              </mc:Choice>
              <mc:Fallback>
                <p:oleObj name="Photo Editor Fotoğrafı" r:id="rId3" imgW="3619048" imgH="4514286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3" y="188913"/>
                        <a:ext cx="5194300" cy="6480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DC1DD1-EA4B-4924-8489-874E6C31A14F}" type="slidenum">
              <a:rPr lang="tr-TR" smtClean="0"/>
              <a:pPr>
                <a:defRPr/>
              </a:pPr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Diyabet ve Çoklu </a:t>
            </a:r>
            <a:r>
              <a:rPr lang="tr-TR" sz="4000" dirty="0" err="1" smtClean="0">
                <a:solidFill>
                  <a:srgbClr val="FF0000"/>
                </a:solidFill>
              </a:rPr>
              <a:t>Mikrovasküler</a:t>
            </a:r>
            <a:r>
              <a:rPr lang="tr-TR" sz="4000" dirty="0" smtClean="0">
                <a:solidFill>
                  <a:srgbClr val="FF0000"/>
                </a:solidFill>
              </a:rPr>
              <a:t> Komplikasyonlar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7992888" cy="5257800"/>
          </a:xfrm>
        </p:spPr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400" dirty="0" smtClean="0"/>
              <a:t>    </a:t>
            </a:r>
            <a:r>
              <a:rPr lang="tr-TR" sz="2600" dirty="0" smtClean="0"/>
              <a:t>E1-.71 </a:t>
            </a:r>
            <a:r>
              <a:rPr lang="tr-TR" sz="2600" i="1" dirty="0" smtClean="0"/>
              <a:t>*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birden fazla </a:t>
            </a:r>
            <a:r>
              <a:rPr lang="tr-TR" sz="2600" i="1" dirty="0" err="1" smtClean="0"/>
              <a:t>mikrovasküler</a:t>
            </a:r>
            <a:r>
              <a:rPr lang="tr-TR" sz="2600" i="1" dirty="0" smtClean="0"/>
              <a:t> komplikasyon ile birlikte </a:t>
            </a:r>
            <a:r>
              <a:rPr lang="tr-TR" sz="2600" dirty="0" smtClean="0"/>
              <a:t>kodu, hastada </a:t>
            </a:r>
            <a:r>
              <a:rPr lang="tr-TR" sz="2600" b="1" dirty="0" smtClean="0"/>
              <a:t>şu beş kategoriden iki veya daha fazlası kapsamında sınıflandırılabilir durumlar </a:t>
            </a:r>
            <a:r>
              <a:rPr lang="tr-TR" sz="2600" dirty="0" smtClean="0"/>
              <a:t>mevcut olduğunda atanmalıdır</a:t>
            </a:r>
            <a:r>
              <a:rPr lang="tr-TR" sz="2600" b="1" dirty="0" smtClean="0"/>
              <a:t>: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1. Böbrek komplikasyonları (E1-.2-)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2. </a:t>
            </a:r>
            <a:r>
              <a:rPr lang="tr-TR" sz="2600" dirty="0" err="1" smtClean="0"/>
              <a:t>Oftalmik</a:t>
            </a:r>
            <a:r>
              <a:rPr lang="tr-TR" sz="2600" dirty="0" smtClean="0"/>
              <a:t> komplikasyonlar (E1-.31–E1-.35, E1-.39)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3. Nörolojik komplikasyonlar (E1-.-)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4. Diyabetik </a:t>
            </a:r>
            <a:r>
              <a:rPr lang="tr-TR" sz="2600" dirty="0" err="1" smtClean="0"/>
              <a:t>iskemik</a:t>
            </a:r>
            <a:r>
              <a:rPr lang="tr-TR" sz="2600" dirty="0" smtClean="0"/>
              <a:t> </a:t>
            </a:r>
            <a:r>
              <a:rPr lang="tr-TR" sz="2600" dirty="0" err="1" smtClean="0"/>
              <a:t>kardiyomiyopati</a:t>
            </a:r>
            <a:r>
              <a:rPr lang="tr-TR" sz="2600" dirty="0" smtClean="0"/>
              <a:t> (E1-.53)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5. Aşağıda verilen deri veya </a:t>
            </a:r>
            <a:r>
              <a:rPr lang="tr-TR" sz="2600" dirty="0" err="1" smtClean="0"/>
              <a:t>subkütan</a:t>
            </a:r>
            <a:r>
              <a:rPr lang="tr-TR" sz="2600" dirty="0" smtClean="0"/>
              <a:t> doku komplikasyonlarından biri (E1-.62)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600" dirty="0" smtClean="0"/>
              <a:t>E1-.71'i yalnızca hiçbir </a:t>
            </a:r>
            <a:r>
              <a:rPr lang="tr-TR" sz="2600" dirty="0" err="1" smtClean="0"/>
              <a:t>mikrovasküler</a:t>
            </a:r>
            <a:r>
              <a:rPr lang="tr-TR" sz="2600" dirty="0" smtClean="0"/>
              <a:t> komplikasyon ana tanının tanımına uygun olmadığında ana tanı olarak kodlayın.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600" dirty="0" smtClean="0"/>
              <a:t>Spesifik </a:t>
            </a:r>
            <a:r>
              <a:rPr lang="tr-TR" sz="2600" dirty="0" err="1" smtClean="0"/>
              <a:t>mikrovasküler</a:t>
            </a:r>
            <a:r>
              <a:rPr lang="tr-TR" sz="2600" dirty="0" smtClean="0"/>
              <a:t> komplikasyonlara ilişkin ek kodlar da atanmalıdır.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56B9F1-B4F6-4CB1-8266-8635F71B26FC}" type="slidenum">
              <a:rPr lang="tr-TR" smtClean="0"/>
              <a:pPr>
                <a:defRPr/>
              </a:pPr>
              <a:t>24</a:t>
            </a:fld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549275"/>
            <a:ext cx="7920880" cy="6119813"/>
          </a:xfrm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000" b="1" dirty="0" smtClean="0"/>
              <a:t> </a:t>
            </a:r>
            <a:r>
              <a:rPr lang="tr-TR" sz="2600" b="1" dirty="0" smtClean="0">
                <a:solidFill>
                  <a:srgbClr val="7030A0"/>
                </a:solidFill>
              </a:rPr>
              <a:t>Örnek: 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dirty="0" smtClean="0"/>
              <a:t>     Hasta, Tip 2 diyabetik </a:t>
            </a:r>
            <a:r>
              <a:rPr lang="tr-TR" sz="2600" dirty="0" err="1" smtClean="0"/>
              <a:t>nöropati</a:t>
            </a:r>
            <a:r>
              <a:rPr lang="tr-TR" sz="2600" dirty="0" smtClean="0"/>
              <a:t> tedavisi için hastaneye yatırılmıştır. Hastada ayrıca,diyabete bağlanabilir </a:t>
            </a:r>
            <a:r>
              <a:rPr lang="tr-TR" sz="2600" dirty="0" err="1" smtClean="0"/>
              <a:t>retinal</a:t>
            </a:r>
            <a:r>
              <a:rPr lang="tr-TR" sz="2600" dirty="0" smtClean="0"/>
              <a:t> </a:t>
            </a:r>
            <a:r>
              <a:rPr lang="tr-TR" sz="2600" dirty="0" err="1" smtClean="0"/>
              <a:t>iskemi</a:t>
            </a:r>
            <a:r>
              <a:rPr lang="tr-TR" sz="2600" dirty="0" smtClean="0"/>
              <a:t> de vardır.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tr-TR" sz="2600" dirty="0" smtClean="0"/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dirty="0" smtClean="0"/>
              <a:t>Neleri kodlamalıyız ana tanı nedir?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lang="tr-TR" sz="2600" dirty="0" smtClean="0"/>
              <a:t>Kodlar:  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E11.22 </a:t>
            </a:r>
            <a:r>
              <a:rPr lang="tr-TR" sz="2600" i="1" dirty="0" err="1" smtClean="0"/>
              <a:t>İnsulin</a:t>
            </a:r>
            <a:r>
              <a:rPr lang="tr-TR" sz="2600" i="1" dirty="0" smtClean="0"/>
              <a:t> bağımlı olmayan 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yerleşik diyabetik </a:t>
            </a:r>
            <a:r>
              <a:rPr lang="tr-TR" sz="2600" i="1" dirty="0" err="1" smtClean="0"/>
              <a:t>nefropati</a:t>
            </a:r>
            <a:r>
              <a:rPr lang="tr-TR" sz="2600" i="1" dirty="0" smtClean="0"/>
              <a:t>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E11.71 </a:t>
            </a:r>
            <a:r>
              <a:rPr lang="tr-TR" sz="2600" i="1" dirty="0" err="1" smtClean="0"/>
              <a:t>İnsulin</a:t>
            </a:r>
            <a:r>
              <a:rPr lang="tr-TR" sz="2600" i="1" dirty="0" smtClean="0"/>
              <a:t> bağımlı olmayan 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birden fazla </a:t>
            </a:r>
            <a:r>
              <a:rPr lang="tr-TR" sz="2600" i="1" dirty="0" err="1" smtClean="0"/>
              <a:t>mikrovasküler</a:t>
            </a:r>
            <a:r>
              <a:rPr lang="tr-TR" sz="2600" i="1" dirty="0" smtClean="0"/>
              <a:t> komplikasyon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H34.2 </a:t>
            </a:r>
            <a:r>
              <a:rPr lang="tr-TR" sz="2600" i="1" dirty="0" smtClean="0"/>
              <a:t>Diğer </a:t>
            </a:r>
            <a:r>
              <a:rPr lang="tr-TR" sz="2600" i="1" dirty="0" err="1" smtClean="0"/>
              <a:t>retinal</a:t>
            </a:r>
            <a:r>
              <a:rPr lang="tr-TR" sz="2600" i="1" dirty="0" smtClean="0"/>
              <a:t> arter tıkanıklıkları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i="1" dirty="0" smtClean="0"/>
              <a:t>   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tr-TR" sz="2600" i="1" dirty="0" smtClean="0"/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600" dirty="0" smtClean="0"/>
              <a:t>ACS 0001 </a:t>
            </a:r>
            <a:r>
              <a:rPr lang="tr-TR" sz="2600" i="1" dirty="0" smtClean="0"/>
              <a:t>Ek tanı</a:t>
            </a:r>
            <a:r>
              <a:rPr lang="tr-TR" sz="2600" dirty="0" smtClean="0"/>
              <a:t>’ya uygun bir şekilde, E11.22 ana tanı olarak kodlanır.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A4681-8004-4D64-AAF4-053F227B2ECC}" type="slidenum">
              <a:rPr lang="tr-TR" smtClean="0"/>
              <a:pPr>
                <a:defRPr/>
              </a:pPr>
              <a:t>25</a:t>
            </a:fld>
            <a:endParaRPr 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404813"/>
            <a:ext cx="7992888" cy="6453187"/>
          </a:xfrm>
        </p:spPr>
        <p:txBody>
          <a:bodyPr>
            <a:normAutofit/>
          </a:bodyPr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000" b="1" dirty="0" smtClean="0"/>
              <a:t>     </a:t>
            </a:r>
            <a:r>
              <a:rPr lang="tr-TR" sz="2800" b="1" dirty="0" smtClean="0">
                <a:solidFill>
                  <a:srgbClr val="7030A0"/>
                </a:solidFill>
              </a:rPr>
              <a:t>Örnek: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Hasta, </a:t>
            </a:r>
            <a:r>
              <a:rPr lang="tr-TR" sz="2800" dirty="0" err="1" smtClean="0"/>
              <a:t>nefrotik</a:t>
            </a:r>
            <a:r>
              <a:rPr lang="tr-TR" sz="2800" dirty="0" smtClean="0"/>
              <a:t> sendrom, 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</a:t>
            </a:r>
            <a:r>
              <a:rPr lang="tr-TR" sz="2800" dirty="0" err="1" smtClean="0"/>
              <a:t>iskemi</a:t>
            </a:r>
            <a:r>
              <a:rPr lang="tr-TR" sz="2800" dirty="0" smtClean="0"/>
              <a:t> ve </a:t>
            </a:r>
            <a:r>
              <a:rPr lang="tr-TR" sz="2800" dirty="0" err="1" smtClean="0"/>
              <a:t>femoral</a:t>
            </a:r>
            <a:r>
              <a:rPr lang="tr-TR" sz="2800" dirty="0" smtClean="0"/>
              <a:t> </a:t>
            </a:r>
            <a:r>
              <a:rPr lang="tr-TR" sz="2800" dirty="0" err="1" smtClean="0"/>
              <a:t>nöropati</a:t>
            </a:r>
            <a:r>
              <a:rPr lang="tr-TR" sz="2800" dirty="0" smtClean="0"/>
              <a:t> komplikasyonları ile birlikte mevcut olan Tip 1 diyabet sebebiyle hastaneye yatırılmıştır.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Neleri kodlamalıyız ana tanı nedir?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Kodlar: 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E10.71 </a:t>
            </a:r>
            <a:r>
              <a:rPr lang="tr-TR" sz="2800" i="1" dirty="0" err="1" smtClean="0"/>
              <a:t>İnsulin</a:t>
            </a:r>
            <a:r>
              <a:rPr lang="tr-TR" sz="2800" i="1" dirty="0" smtClean="0"/>
              <a:t> bağımlı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birden fazla </a:t>
            </a:r>
            <a:r>
              <a:rPr lang="tr-TR" sz="2800" i="1" dirty="0" err="1" smtClean="0"/>
              <a:t>mikrovasküler</a:t>
            </a:r>
            <a:r>
              <a:rPr lang="tr-TR" sz="2800" i="1" dirty="0" smtClean="0"/>
              <a:t> komplikasyon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N04 .9 </a:t>
            </a:r>
            <a:r>
              <a:rPr lang="tr-TR" sz="2800" i="1" dirty="0" err="1" smtClean="0"/>
              <a:t>Nefrotik</a:t>
            </a:r>
            <a:r>
              <a:rPr lang="tr-TR" sz="2800" i="1" dirty="0" smtClean="0"/>
              <a:t> sendrom, tanımlanmamış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H34.2 </a:t>
            </a:r>
            <a:r>
              <a:rPr lang="tr-TR" sz="2800" i="1" dirty="0" smtClean="0"/>
              <a:t>Diğer </a:t>
            </a:r>
            <a:r>
              <a:rPr lang="tr-TR" sz="2800" i="1" dirty="0" err="1" smtClean="0"/>
              <a:t>retinal</a:t>
            </a:r>
            <a:r>
              <a:rPr lang="tr-TR" sz="2800" i="1" dirty="0" smtClean="0"/>
              <a:t> arter tıkanıklıkları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G57.2 </a:t>
            </a:r>
            <a:r>
              <a:rPr lang="tr-TR" sz="2800" i="1" dirty="0" err="1" smtClean="0"/>
              <a:t>Femoral</a:t>
            </a:r>
            <a:r>
              <a:rPr lang="tr-TR" sz="2800" i="1" dirty="0" smtClean="0"/>
              <a:t> sinir lezyonu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i="1" dirty="0" smtClean="0"/>
              <a:t> 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lang="tr-TR" sz="2800" dirty="0" smtClean="0"/>
              <a:t>Bu durumda, yatışın sebebi hiçbir diyabetik komplikasyon olmadığından, E10.71 ana tanı olarak kodlanır.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8FF99-8E2E-4F32-834F-DE763BE322A2}" type="slidenum">
              <a:rPr lang="tr-TR" smtClean="0"/>
              <a:pPr>
                <a:defRPr/>
              </a:pPr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Diyabetik ayak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600200"/>
            <a:ext cx="8100392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7030A0"/>
                </a:solidFill>
              </a:rPr>
              <a:t>Diyabetik ayak</a:t>
            </a:r>
            <a:r>
              <a:rPr lang="tr-TR" sz="2600" dirty="0" smtClean="0">
                <a:solidFill>
                  <a:srgbClr val="7030A0"/>
                </a:solidFill>
              </a:rPr>
              <a:t> </a:t>
            </a:r>
            <a:r>
              <a:rPr lang="tr-TR" sz="2600" dirty="0" smtClean="0"/>
              <a:t>:Bu terim, </a:t>
            </a:r>
            <a:r>
              <a:rPr lang="tr-TR" sz="2600" dirty="0" err="1" smtClean="0"/>
              <a:t>periferik</a:t>
            </a:r>
            <a:r>
              <a:rPr lang="tr-TR" sz="2600" dirty="0" smtClean="0"/>
              <a:t> ve/veya nörolojik komplikasyonlar ve/veya diğer ayırıcı klinik etmenlerle birlikte ayaklarında bir ülser veya enfeksiyon görülen diyabetik hastaları tanımlamak için kullanılır.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7030A0"/>
                </a:solidFill>
              </a:rPr>
              <a:t>Diyabetik ayak ülserleri: </a:t>
            </a:r>
            <a:r>
              <a:rPr lang="tr-TR" sz="2600" dirty="0" smtClean="0"/>
              <a:t>Bir</a:t>
            </a:r>
            <a:r>
              <a:rPr lang="tr-TR" sz="2600" dirty="0" smtClean="0">
                <a:solidFill>
                  <a:srgbClr val="7030A0"/>
                </a:solidFill>
              </a:rPr>
              <a:t> </a:t>
            </a:r>
            <a:r>
              <a:rPr lang="tr-TR" sz="2600" dirty="0" smtClean="0"/>
              <a:t>alt </a:t>
            </a:r>
            <a:r>
              <a:rPr lang="tr-TR" sz="2600" dirty="0" err="1" smtClean="0"/>
              <a:t>ekstremite</a:t>
            </a:r>
            <a:r>
              <a:rPr lang="tr-TR" sz="2600" dirty="0" smtClean="0"/>
              <a:t> ülserinin kendiliğinden oluşmasının ‘diyabetik ayak’ anlamına gelmesi gerekmez.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dirty="0" smtClean="0"/>
              <a:t>Bu nedenle, bir diyabet hastasında ayak ülserinin etiyolojisi belirsizse, hekimden ayrıntılı bilgi istenmelidir.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FF0000"/>
                </a:solidFill>
              </a:rPr>
              <a:t>E1-.73 *</a:t>
            </a:r>
            <a:r>
              <a:rPr lang="tr-TR" sz="2600" b="1" i="1" dirty="0" err="1" smtClean="0">
                <a:solidFill>
                  <a:srgbClr val="FF0000"/>
                </a:solidFill>
              </a:rPr>
              <a:t>Diabetes</a:t>
            </a:r>
            <a:r>
              <a:rPr lang="tr-TR" sz="2600" b="1" i="1" dirty="0" smtClean="0">
                <a:solidFill>
                  <a:srgbClr val="FF0000"/>
                </a:solidFill>
              </a:rPr>
              <a:t> </a:t>
            </a:r>
            <a:r>
              <a:rPr lang="tr-TR" sz="2600" b="1" i="1" dirty="0" err="1" smtClean="0">
                <a:solidFill>
                  <a:srgbClr val="FF0000"/>
                </a:solidFill>
              </a:rPr>
              <a:t>mellitus</a:t>
            </a:r>
            <a:r>
              <a:rPr lang="tr-TR" sz="2600" b="1" i="1" dirty="0" smtClean="0">
                <a:solidFill>
                  <a:srgbClr val="FF0000"/>
                </a:solidFill>
              </a:rPr>
              <a:t>, birden çok nedene bağlı ayak ülseri ile birlikte </a:t>
            </a:r>
            <a:r>
              <a:rPr lang="tr-TR" sz="2600" b="1" dirty="0" smtClean="0">
                <a:solidFill>
                  <a:srgbClr val="FF0000"/>
                </a:solidFill>
              </a:rPr>
              <a:t>kodu, ‘diyabetik ayak’ için kullanıldığından ayak ülseri için atanmamalıdır.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2F309-7659-4B2D-920A-18F7384BBFFE}" type="slidenum">
              <a:rPr lang="tr-TR" smtClean="0"/>
              <a:pPr>
                <a:defRPr/>
              </a:pPr>
              <a:t>27</a:t>
            </a:fld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pic>
        <p:nvPicPr>
          <p:cNvPr id="39939" name="Picture 2" descr="diab_feet_before_hbo_dscn203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76375" y="1052513"/>
            <a:ext cx="6119813" cy="5256212"/>
          </a:xfrm>
          <a:noFill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EB8A6-8848-423C-9B7F-C0A9B7E304AE}" type="slidenum">
              <a:rPr lang="tr-TR" smtClean="0"/>
              <a:pPr>
                <a:defRPr/>
              </a:pPr>
              <a:t>28</a:t>
            </a:fld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Diyabet Taraması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Z13.1 </a:t>
            </a:r>
            <a:r>
              <a:rPr lang="tr-TR" i="1" dirty="0" err="1" smtClean="0"/>
              <a:t>Diyabetes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 için özel tarama muayenesi</a:t>
            </a:r>
            <a:r>
              <a:rPr lang="tr-TR" dirty="0" smtClean="0"/>
              <a:t>, tarama sonrasında diyabet veya BGR </a:t>
            </a:r>
            <a:r>
              <a:rPr lang="tr-TR" dirty="0" smtClean="0">
                <a:solidFill>
                  <a:srgbClr val="FF0000"/>
                </a:solidFill>
              </a:rPr>
              <a:t>ekarte edildiği zaman atanmaktadır</a:t>
            </a:r>
            <a:endParaRPr lang="tr-TR" dirty="0" smtClean="0"/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endParaRPr lang="tr-TR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Taramanın bir diyabet aile öyküsü nedeniyle istendiği durumlarda, Z83.3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 aile öyküsü </a:t>
            </a:r>
            <a:r>
              <a:rPr lang="tr-TR" dirty="0" smtClean="0"/>
              <a:t>ek kodu ilave edilmelidir.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26EE85-EF43-4966-AD87-47F397A6B343}" type="slidenum">
              <a:rPr lang="tr-TR" smtClean="0"/>
              <a:pPr>
                <a:defRPr/>
              </a:pPr>
              <a:t>29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980728"/>
            <a:ext cx="7715200" cy="561662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/>
              <a:t>    </a:t>
            </a: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Hastaya, bakım epizodunda üç kez paket hücre nakledilmiştir.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    Cevap: 13706-02 [1893] </a:t>
            </a:r>
            <a:r>
              <a:rPr lang="tr-TR" sz="2800" i="1" dirty="0" smtClean="0"/>
              <a:t>Paket hücre nakli, </a:t>
            </a:r>
            <a:r>
              <a:rPr lang="tr-TR" sz="2800" dirty="0" smtClean="0"/>
              <a:t>yalnızca bir kez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>
                <a:solidFill>
                  <a:srgbClr val="7030A0"/>
                </a:solidFill>
              </a:rPr>
              <a:t>    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Hastaya, bakım epizodunda paket hücre ve gama </a:t>
            </a:r>
            <a:r>
              <a:rPr lang="tr-TR" sz="2800" dirty="0" err="1" smtClean="0"/>
              <a:t>globulin</a:t>
            </a:r>
            <a:r>
              <a:rPr lang="tr-TR" sz="2800" dirty="0" smtClean="0"/>
              <a:t> nakledilmiştir.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Cevap: 13706-02 [1893] </a:t>
            </a:r>
            <a:r>
              <a:rPr lang="tr-TR" sz="2800" i="1" dirty="0" smtClean="0"/>
              <a:t>Paket hücre nakli </a:t>
            </a:r>
            <a:r>
              <a:rPr lang="tr-TR" sz="2800" dirty="0" smtClean="0"/>
              <a:t>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            13706-05 [1893] </a:t>
            </a:r>
            <a:r>
              <a:rPr lang="tr-TR" sz="2800" i="1" dirty="0" smtClean="0"/>
              <a:t>Gama </a:t>
            </a:r>
            <a:r>
              <a:rPr lang="tr-TR" sz="2800" i="1" dirty="0" err="1" smtClean="0"/>
              <a:t>globulin</a:t>
            </a:r>
            <a:r>
              <a:rPr lang="tr-TR" sz="2800" i="1" dirty="0" smtClean="0"/>
              <a:t> nakli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79776-202A-4728-8D8D-28E8A94F66AD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sz="4000" dirty="0" smtClean="0">
                <a:solidFill>
                  <a:srgbClr val="FF0000"/>
                </a:solidFill>
              </a:rPr>
              <a:t>Diyabeti kodlamak için kontrol listesi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7920880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>
                <a:solidFill>
                  <a:srgbClr val="7030A0"/>
                </a:solidFill>
              </a:rPr>
              <a:t>Şunları bilmeniz gerekir: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900" b="1" dirty="0" smtClean="0"/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Diyabetin tipi (genellikle Tip 1 veya Tip 2)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 ile görülen ek tanı (</a:t>
            </a:r>
            <a:r>
              <a:rPr lang="tr-TR" sz="2600" dirty="0" err="1" smtClean="0"/>
              <a:t>Adx</a:t>
            </a:r>
            <a:r>
              <a:rPr lang="tr-TR" sz="2600" dirty="0" smtClean="0"/>
              <a:t>) – ‘diyabet, ile’ veya ‘diyabetik’ altındaki terimler için alfabetik dizini kontrol etmeyi unutmayın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err="1" smtClean="0">
                <a:solidFill>
                  <a:srgbClr val="FF0000"/>
                </a:solidFill>
              </a:rPr>
              <a:t>Mikrovasküler</a:t>
            </a:r>
            <a:r>
              <a:rPr lang="tr-TR" sz="2600" dirty="0" smtClean="0">
                <a:solidFill>
                  <a:srgbClr val="FF0000"/>
                </a:solidFill>
              </a:rPr>
              <a:t> komplikasyonlar </a:t>
            </a:r>
            <a:r>
              <a:rPr lang="tr-TR" sz="2600" dirty="0" smtClean="0"/>
              <a:t>ile birlikte olan diyabeti kodlama ile ilgili kural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Tip 2 diyabet </a:t>
            </a:r>
            <a:r>
              <a:rPr lang="tr-TR" sz="2600" dirty="0" smtClean="0">
                <a:solidFill>
                  <a:srgbClr val="FF0000"/>
                </a:solidFill>
              </a:rPr>
              <a:t>de </a:t>
            </a:r>
            <a:r>
              <a:rPr lang="tr-TR" sz="2600" dirty="0" err="1" smtClean="0">
                <a:solidFill>
                  <a:srgbClr val="FF0000"/>
                </a:solidFill>
              </a:rPr>
              <a:t>insülin</a:t>
            </a:r>
            <a:r>
              <a:rPr lang="tr-TR" sz="2600" dirty="0" smtClean="0">
                <a:solidFill>
                  <a:srgbClr val="FF0000"/>
                </a:solidFill>
              </a:rPr>
              <a:t> direnci </a:t>
            </a:r>
            <a:r>
              <a:rPr lang="tr-TR" sz="2600" dirty="0" smtClean="0"/>
              <a:t>kodlanması kuralı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Diyabetik ayak kodlaması ile ilgili kural …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Tx/>
              <a:buNone/>
            </a:pPr>
            <a:r>
              <a:rPr lang="tr-TR" sz="2600" dirty="0" smtClean="0"/>
              <a:t>DM ile birlikte </a:t>
            </a:r>
            <a:r>
              <a:rPr lang="tr-TR" sz="2600" dirty="0" err="1" smtClean="0"/>
              <a:t>obezite</a:t>
            </a:r>
            <a:r>
              <a:rPr lang="tr-TR" sz="2600" dirty="0" smtClean="0"/>
              <a:t>, hipertansiyon veya </a:t>
            </a:r>
            <a:r>
              <a:rPr lang="tr-TR" sz="2600" dirty="0" err="1" smtClean="0"/>
              <a:t>lipid</a:t>
            </a:r>
            <a:r>
              <a:rPr lang="tr-TR" sz="2600" dirty="0" smtClean="0"/>
              <a:t> bozukluğu belgelendiği zaman, ek tanı olarak bu durumlar ile birlikte uygun diyabet kodunu atayın</a:t>
            </a:r>
          </a:p>
          <a:p>
            <a:pPr eaLnBrk="1" hangingPunct="1">
              <a:lnSpc>
                <a:spcPct val="9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51E3C1-60A8-441B-8EE8-2CE00CDAA53C}" type="slidenum">
              <a:rPr lang="tr-TR" smtClean="0"/>
              <a:pPr>
                <a:defRPr/>
              </a:pPr>
              <a:t>30</a:t>
            </a:fld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b="1" dirty="0" err="1" smtClean="0">
                <a:solidFill>
                  <a:srgbClr val="FF0000"/>
                </a:solidFill>
              </a:rPr>
              <a:t>Hiperglisemi</a:t>
            </a:r>
            <a:r>
              <a:rPr lang="tr-TR" sz="4000" b="1" dirty="0" smtClean="0">
                <a:solidFill>
                  <a:srgbClr val="FF0000"/>
                </a:solidFill>
              </a:rPr>
              <a:t> (</a:t>
            </a:r>
            <a:r>
              <a:rPr lang="tr-TR" b="1" dirty="0" smtClean="0">
                <a:solidFill>
                  <a:srgbClr val="FF0000"/>
                </a:solidFill>
              </a:rPr>
              <a:t>0403)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44035" name="2 İçerik Yer Tutucusu"/>
          <p:cNvSpPr>
            <a:spLocks noGrp="1"/>
          </p:cNvSpPr>
          <p:nvPr>
            <p:ph idx="1"/>
          </p:nvPr>
        </p:nvSpPr>
        <p:spPr>
          <a:xfrm>
            <a:off x="899592" y="1268761"/>
            <a:ext cx="8244408" cy="558924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sz="3000" dirty="0" err="1" smtClean="0"/>
              <a:t>Hiperglisemi</a:t>
            </a:r>
            <a:r>
              <a:rPr lang="tr-TR" sz="3000" dirty="0" smtClean="0"/>
              <a:t> için R73 </a:t>
            </a:r>
            <a:r>
              <a:rPr lang="tr-TR" sz="3000" i="1" dirty="0" smtClean="0"/>
              <a:t>Yükselmiş kan </a:t>
            </a:r>
            <a:r>
              <a:rPr lang="tr-TR" sz="3000" i="1" dirty="0" err="1" smtClean="0"/>
              <a:t>glukoz</a:t>
            </a:r>
            <a:r>
              <a:rPr lang="tr-TR" sz="3000" i="1" dirty="0" smtClean="0"/>
              <a:t> düzeyi kodu atanmadan önce, hekimden</a:t>
            </a:r>
            <a:r>
              <a:rPr lang="tr-TR" sz="3000" dirty="0" smtClean="0"/>
              <a:t> olası bir DM veya IGR tanısını hariç tutması istenmelidir.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3000" dirty="0" smtClean="0"/>
              <a:t>Geçici </a:t>
            </a:r>
            <a:r>
              <a:rPr lang="tr-TR" sz="3000" dirty="0" err="1" smtClean="0"/>
              <a:t>hiperglisemi</a:t>
            </a:r>
            <a:r>
              <a:rPr lang="tr-TR" sz="3000" dirty="0" smtClean="0"/>
              <a:t>, enfeksiyonlar dahil olmak üzere hastalığın stresinde ortaya çıkabilmektedir; böyle durumlarda DM ekarte edilen hastalarda gerekli durumlarda </a:t>
            </a:r>
            <a:r>
              <a:rPr lang="tr-TR" sz="3000" dirty="0" err="1" smtClean="0"/>
              <a:t>hiperglisemi</a:t>
            </a:r>
            <a:r>
              <a:rPr lang="tr-TR" sz="3000" dirty="0" smtClean="0"/>
              <a:t> kodu atanabilir.</a:t>
            </a:r>
          </a:p>
          <a:p>
            <a:pPr eaLnBrk="1" hangingPunct="1">
              <a:buFont typeface="Wingdings" pitchFamily="2" charset="2"/>
              <a:buChar char="Ø"/>
            </a:pPr>
            <a:endParaRPr lang="tr-TR" sz="30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tr-TR" sz="3000" dirty="0" smtClean="0">
                <a:solidFill>
                  <a:srgbClr val="7030A0"/>
                </a:solidFill>
              </a:rPr>
              <a:t>Ancak DM ve BGR gibi tanıların varlığında atanmaması gerekir!!!</a:t>
            </a:r>
            <a:endParaRPr lang="tr-TR" sz="2800" dirty="0" smtClean="0">
              <a:solidFill>
                <a:srgbClr val="7030A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CF4CC-DBBC-433A-B0C4-87840C30C8E1}" type="slidenum">
              <a:rPr lang="tr-TR" smtClean="0"/>
              <a:pPr>
                <a:defRPr/>
              </a:pPr>
              <a:t>31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Anormal </a:t>
            </a:r>
            <a:r>
              <a:rPr lang="tr-TR" sz="4000" dirty="0" err="1" smtClean="0">
                <a:solidFill>
                  <a:srgbClr val="FF0000"/>
                </a:solidFill>
              </a:rPr>
              <a:t>Koagülasyon</a:t>
            </a:r>
            <a:r>
              <a:rPr lang="tr-TR" sz="4000" dirty="0" smtClean="0">
                <a:solidFill>
                  <a:srgbClr val="FF0000"/>
                </a:solidFill>
              </a:rPr>
              <a:t> Profili </a:t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(</a:t>
            </a:r>
            <a:r>
              <a:rPr lang="tr-TR" sz="3200" dirty="0" smtClean="0">
                <a:solidFill>
                  <a:srgbClr val="FF0000"/>
                </a:solidFill>
              </a:rPr>
              <a:t>ACS 0303)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8172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Antikoagülan</a:t>
            </a:r>
            <a:r>
              <a:rPr lang="tr-TR" sz="2800" dirty="0" smtClean="0"/>
              <a:t> ajanları kullanan hastaların, </a:t>
            </a:r>
            <a:r>
              <a:rPr lang="tr-TR" sz="2800" dirty="0" err="1" smtClean="0"/>
              <a:t>antikoagülan</a:t>
            </a:r>
            <a:r>
              <a:rPr lang="tr-TR" sz="2800" dirty="0" smtClean="0"/>
              <a:t> (</a:t>
            </a:r>
            <a:r>
              <a:rPr lang="tr-TR" sz="2800" dirty="0" err="1" smtClean="0"/>
              <a:t>warfarin</a:t>
            </a:r>
            <a:r>
              <a:rPr lang="tr-TR" sz="2800" dirty="0" smtClean="0"/>
              <a:t>) düzeylerinin ameliyat öncesi veya sonrasında dengelenmesi için sıklıkla hastaneye yatmaları gerekir.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Hastaların </a:t>
            </a:r>
            <a:r>
              <a:rPr lang="tr-TR" sz="2800" dirty="0" err="1" smtClean="0"/>
              <a:t>antikoagülan</a:t>
            </a:r>
            <a:r>
              <a:rPr lang="tr-TR" sz="2800" dirty="0" smtClean="0"/>
              <a:t> düzeylerinin (örneğin; </a:t>
            </a:r>
            <a:r>
              <a:rPr lang="tr-TR" sz="2800" dirty="0" err="1" smtClean="0"/>
              <a:t>warfarin</a:t>
            </a:r>
            <a:r>
              <a:rPr lang="tr-TR" sz="2800" dirty="0" smtClean="0"/>
              <a:t>, </a:t>
            </a:r>
            <a:r>
              <a:rPr lang="tr-TR" sz="2800" dirty="0" err="1" smtClean="0"/>
              <a:t>heparin</a:t>
            </a:r>
            <a:r>
              <a:rPr lang="tr-TR" sz="2800" dirty="0" smtClean="0"/>
              <a:t>, </a:t>
            </a:r>
            <a:r>
              <a:rPr lang="tr-TR" sz="2800" dirty="0" err="1" smtClean="0"/>
              <a:t>clexane</a:t>
            </a:r>
            <a:r>
              <a:rPr lang="tr-TR" sz="2800" dirty="0" smtClean="0"/>
              <a:t> ve </a:t>
            </a:r>
            <a:r>
              <a:rPr lang="tr-TR" sz="2800" dirty="0" err="1" smtClean="0"/>
              <a:t>fragmin</a:t>
            </a:r>
            <a:r>
              <a:rPr lang="tr-TR" sz="2800" dirty="0" smtClean="0"/>
              <a:t>) cerrahi girişim öncesinde dengelenmesi amacıyla hastaneye yatırılmaları halinde veya bir hastanın hastanede yatış süresi </a:t>
            </a:r>
            <a:r>
              <a:rPr lang="tr-TR" sz="2800" dirty="0" err="1" smtClean="0"/>
              <a:t>postoperatif</a:t>
            </a:r>
            <a:r>
              <a:rPr lang="tr-TR" sz="2800" dirty="0" smtClean="0"/>
              <a:t> dengeleme amacıyla uzatıldığında </a:t>
            </a:r>
            <a:r>
              <a:rPr lang="tr-TR" sz="2800" dirty="0" smtClean="0">
                <a:solidFill>
                  <a:srgbClr val="FF0000"/>
                </a:solidFill>
              </a:rPr>
              <a:t>Z92.1 </a:t>
            </a:r>
            <a:r>
              <a:rPr lang="tr-TR" sz="2800" i="1" dirty="0" smtClean="0">
                <a:solidFill>
                  <a:srgbClr val="FF0000"/>
                </a:solidFill>
              </a:rPr>
              <a:t>Kişisel </a:t>
            </a:r>
            <a:r>
              <a:rPr lang="tr-TR" sz="2800" i="1" dirty="0" err="1" smtClean="0">
                <a:solidFill>
                  <a:srgbClr val="FF0000"/>
                </a:solidFill>
              </a:rPr>
              <a:t>antikoagülan</a:t>
            </a:r>
            <a:r>
              <a:rPr lang="tr-TR" sz="2800" i="1" dirty="0" smtClean="0">
                <a:solidFill>
                  <a:srgbClr val="FF0000"/>
                </a:solidFill>
              </a:rPr>
              <a:t> uzun dönem (mevcut) kullanımı </a:t>
            </a:r>
            <a:r>
              <a:rPr lang="tr-TR" sz="2800" i="1" dirty="0" err="1" smtClean="0">
                <a:solidFill>
                  <a:srgbClr val="FF0000"/>
                </a:solidFill>
              </a:rPr>
              <a:t>öyküsü</a:t>
            </a:r>
            <a:r>
              <a:rPr lang="tr-TR" sz="2800" dirty="0" err="1" smtClean="0">
                <a:solidFill>
                  <a:srgbClr val="FF0000"/>
                </a:solidFill>
              </a:rPr>
              <a:t>’nü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ek kod olarak atayın.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31AB0-32C2-4949-801E-ADE1839C7985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Hastaların aşağıdaki durumlar için hastaneye yatırılması ve tedavi görmesi halinde: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kararsız INR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aşırı </a:t>
            </a:r>
            <a:r>
              <a:rPr lang="tr-TR" sz="2800" dirty="0" err="1" smtClean="0"/>
              <a:t>warfarinizasyon</a:t>
            </a:r>
            <a:endParaRPr lang="tr-TR" sz="2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uzamış kanama süresi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anormal kanama süresi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D68.3 </a:t>
            </a:r>
            <a:r>
              <a:rPr lang="tr-TR" sz="2800" i="1" dirty="0" smtClean="0">
                <a:solidFill>
                  <a:srgbClr val="FF0000"/>
                </a:solidFill>
              </a:rPr>
              <a:t>Dolaşımdaki </a:t>
            </a:r>
            <a:r>
              <a:rPr lang="tr-TR" sz="2800" i="1" dirty="0" err="1" smtClean="0">
                <a:solidFill>
                  <a:srgbClr val="FF0000"/>
                </a:solidFill>
              </a:rPr>
              <a:t>antikoagülanlara</a:t>
            </a:r>
            <a:r>
              <a:rPr lang="tr-TR" sz="2800" i="1" dirty="0" smtClean="0">
                <a:solidFill>
                  <a:srgbClr val="FF0000"/>
                </a:solidFill>
              </a:rPr>
              <a:t> bağlı </a:t>
            </a:r>
            <a:r>
              <a:rPr lang="tr-TR" sz="2800" i="1" dirty="0" err="1" smtClean="0">
                <a:solidFill>
                  <a:srgbClr val="FF0000"/>
                </a:solidFill>
              </a:rPr>
              <a:t>hemorajik</a:t>
            </a:r>
            <a:r>
              <a:rPr lang="tr-TR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bozukluk</a:t>
            </a:r>
            <a:r>
              <a:rPr lang="tr-TR" sz="2800" dirty="0" err="1" smtClean="0">
                <a:solidFill>
                  <a:srgbClr val="FF0000"/>
                </a:solidFill>
              </a:rPr>
              <a:t>’u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atayın.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Bir hasta yetersiz </a:t>
            </a:r>
            <a:r>
              <a:rPr lang="tr-TR" sz="2800" dirty="0" err="1" smtClean="0"/>
              <a:t>warfarinizasyon</a:t>
            </a:r>
            <a:r>
              <a:rPr lang="tr-TR" sz="2800" dirty="0" smtClean="0"/>
              <a:t> tedavisi için hastaneye yatırıldığında, D68.8 </a:t>
            </a:r>
            <a:r>
              <a:rPr lang="tr-TR" sz="2800" i="1" dirty="0" smtClean="0"/>
              <a:t>Diğer tanımlanmış </a:t>
            </a:r>
            <a:r>
              <a:rPr lang="tr-TR" sz="2800" i="1" dirty="0" err="1" smtClean="0"/>
              <a:t>koagülasyon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bozuklukları</a:t>
            </a:r>
            <a:r>
              <a:rPr lang="tr-TR" sz="2800" dirty="0" err="1" smtClean="0"/>
              <a:t>’nı</a:t>
            </a:r>
            <a:r>
              <a:rPr lang="tr-TR" sz="2800" dirty="0" smtClean="0"/>
              <a:t> atayın.</a:t>
            </a:r>
          </a:p>
          <a:p>
            <a:pPr eaLnBrk="1" hangingPunct="1">
              <a:lnSpc>
                <a:spcPct val="8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58B27-FA4B-4418-B6D0-04F5D7E81BE1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908720"/>
            <a:ext cx="8100392" cy="594928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dirty="0" smtClean="0"/>
              <a:t>    </a:t>
            </a:r>
            <a:r>
              <a:rPr lang="tr-TR" sz="24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 Hasta uzun süredir </a:t>
            </a:r>
            <a:r>
              <a:rPr lang="tr-TR" sz="2400" dirty="0" err="1" smtClean="0"/>
              <a:t>antikoagülan</a:t>
            </a:r>
            <a:r>
              <a:rPr lang="tr-TR" sz="2400" dirty="0" smtClean="0"/>
              <a:t> kullanmaktadır ve </a:t>
            </a:r>
            <a:r>
              <a:rPr lang="tr-TR" sz="2400" dirty="0" err="1" smtClean="0"/>
              <a:t>heparinizasyon</a:t>
            </a:r>
            <a:r>
              <a:rPr lang="tr-TR" sz="2400" dirty="0" smtClean="0"/>
              <a:t> </a:t>
            </a:r>
            <a:r>
              <a:rPr lang="tr-TR" sz="2400" dirty="0" err="1" smtClean="0"/>
              <a:t>TURP’sinden</a:t>
            </a:r>
            <a:r>
              <a:rPr lang="tr-TR" sz="2400" dirty="0" smtClean="0"/>
              <a:t> bir gün önce hastaneye yatırılmıştır.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Kodlar Z92.1 </a:t>
            </a:r>
            <a:r>
              <a:rPr lang="tr-TR" sz="2400" i="1" dirty="0" smtClean="0"/>
              <a:t>Kişisel </a:t>
            </a:r>
            <a:r>
              <a:rPr lang="tr-TR" sz="2400" i="1" dirty="0" err="1" smtClean="0"/>
              <a:t>antikoagülan</a:t>
            </a:r>
            <a:r>
              <a:rPr lang="tr-TR" sz="2400" i="1" dirty="0" smtClean="0"/>
              <a:t> uzun dönem (mevcut) kullanımı öyküsü </a:t>
            </a:r>
            <a:r>
              <a:rPr lang="tr-TR" sz="2400" dirty="0" smtClean="0"/>
              <a:t>(ek kod olarak)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dirty="0" smtClean="0">
                <a:solidFill>
                  <a:srgbClr val="7030A0"/>
                </a:solidFill>
              </a:rPr>
              <a:t>    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 Hastanın bir DVT öyküsü bulunmaktadır, son iki yıldır </a:t>
            </a:r>
            <a:r>
              <a:rPr lang="tr-TR" sz="2400" dirty="0" err="1" smtClean="0"/>
              <a:t>warfarin</a:t>
            </a:r>
            <a:r>
              <a:rPr lang="tr-TR" sz="2400" dirty="0" smtClean="0"/>
              <a:t> tedavisi görmüştür ve bir CABG için hastaneye yatırılmıştır. Ameliyat sonrasında </a:t>
            </a:r>
            <a:r>
              <a:rPr lang="tr-TR" sz="2400" dirty="0" err="1" smtClean="0"/>
              <a:t>warfarin</a:t>
            </a:r>
            <a:r>
              <a:rPr lang="tr-TR" sz="2400" dirty="0" smtClean="0"/>
              <a:t> dengelenirken taburcu edilme tarihi gecikmiştir.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Kodlar: Z92.1 </a:t>
            </a:r>
            <a:r>
              <a:rPr lang="tr-TR" sz="2400" i="1" dirty="0" smtClean="0"/>
              <a:t>Kişisel </a:t>
            </a:r>
            <a:r>
              <a:rPr lang="tr-TR" sz="2400" i="1" dirty="0" err="1" smtClean="0"/>
              <a:t>antikoagülan</a:t>
            </a:r>
            <a:r>
              <a:rPr lang="tr-TR" sz="2400" i="1" dirty="0" smtClean="0"/>
              <a:t> uzun dönem (mevcut) kullanımı öyküsü </a:t>
            </a:r>
            <a:r>
              <a:rPr lang="tr-TR" sz="2400" dirty="0" smtClean="0"/>
              <a:t>(ek kod olarak)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FFAB47-ED6B-4539-BF82-28F488BA889D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74638"/>
            <a:ext cx="81724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Endokrin, ve </a:t>
            </a:r>
            <a:r>
              <a:rPr lang="tr-TR" sz="4000" dirty="0" err="1" smtClean="0">
                <a:solidFill>
                  <a:srgbClr val="FF0000"/>
                </a:solidFill>
              </a:rPr>
              <a:t>Metabolik</a:t>
            </a:r>
            <a:r>
              <a:rPr lang="tr-TR" sz="4000" dirty="0" smtClean="0">
                <a:solidFill>
                  <a:srgbClr val="FF0000"/>
                </a:solidFill>
              </a:rPr>
              <a:t> Hastalıklar</a:t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 (E00-E89)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556792"/>
            <a:ext cx="8172400" cy="5301208"/>
          </a:xfrm>
        </p:spPr>
        <p:txBody>
          <a:bodyPr rtlCol="0">
            <a:normAutofit fontScale="92500" lnSpcReduction="2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900" b="1" dirty="0" smtClean="0">
                <a:solidFill>
                  <a:srgbClr val="FF0000"/>
                </a:solidFill>
              </a:rPr>
              <a:t>     </a:t>
            </a:r>
            <a:r>
              <a:rPr lang="tr-TR" sz="2800" b="1" dirty="0" smtClean="0">
                <a:solidFill>
                  <a:srgbClr val="FF0000"/>
                </a:solidFill>
              </a:rPr>
              <a:t>Bozulmuş </a:t>
            </a:r>
            <a:r>
              <a:rPr lang="tr-TR" sz="2800" b="1" dirty="0" err="1" smtClean="0">
                <a:solidFill>
                  <a:srgbClr val="FF0000"/>
                </a:solidFill>
              </a:rPr>
              <a:t>Glukoz</a:t>
            </a:r>
            <a:r>
              <a:rPr lang="tr-TR" sz="2800" b="1" dirty="0" smtClean="0">
                <a:solidFill>
                  <a:srgbClr val="FF0000"/>
                </a:solidFill>
              </a:rPr>
              <a:t> Regülasyonu (401)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Bozulmuş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toleransı (IGT) normal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</a:t>
            </a:r>
            <a:r>
              <a:rPr lang="tr-TR" sz="2800" dirty="0" err="1" smtClean="0"/>
              <a:t>homeostaz</a:t>
            </a:r>
            <a:r>
              <a:rPr lang="tr-TR" sz="2800" dirty="0" smtClean="0"/>
              <a:t> ile diyabet arasında, değişmeden kalabilen veya normal duruma geri dönebilen (bu duruma daha az rastlanır) ara ve </a:t>
            </a:r>
            <a:r>
              <a:rPr lang="tr-TR" sz="2800" dirty="0" err="1" smtClean="0"/>
              <a:t>tranzisyonel</a:t>
            </a:r>
            <a:r>
              <a:rPr lang="tr-TR" sz="2800" dirty="0" smtClean="0"/>
              <a:t> anormal </a:t>
            </a:r>
            <a:r>
              <a:rPr lang="tr-TR" sz="2800" dirty="0" err="1" smtClean="0"/>
              <a:t>metabolik</a:t>
            </a:r>
            <a:r>
              <a:rPr lang="tr-TR" sz="2800" dirty="0" smtClean="0"/>
              <a:t> durumları belirtir.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İleride diyabete dönüşme riskinin dışında, IGR (özellikle IGT) bulunan hastalar önemli </a:t>
            </a:r>
            <a:r>
              <a:rPr lang="tr-TR" sz="2800" dirty="0" err="1" smtClean="0"/>
              <a:t>kardiyovasküler</a:t>
            </a:r>
            <a:r>
              <a:rPr lang="tr-TR" sz="2800" dirty="0" smtClean="0"/>
              <a:t> komplikasyonlara, diyabetli hastalar kadar açıktır.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   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    Bozulmuş glikoz regülasyonu (BGR):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tr-TR" sz="2800" b="1" dirty="0" smtClean="0"/>
              <a:t>  </a:t>
            </a:r>
            <a:r>
              <a:rPr lang="tr-TR" sz="2800" dirty="0" smtClean="0"/>
              <a:t>OGTT Testinin 2.saatinde kan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konsantrasyonunun 140-199mg /</a:t>
            </a:r>
            <a:r>
              <a:rPr lang="tr-TR" sz="2800" dirty="0" err="1" smtClean="0"/>
              <a:t>dl</a:t>
            </a:r>
            <a:r>
              <a:rPr lang="tr-TR" sz="2800" dirty="0" smtClean="0"/>
              <a:t> arasında olması)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OGTT 2.saati 200 ve üzeri ise, açlık kan </a:t>
            </a:r>
            <a:r>
              <a:rPr lang="tr-TR" dirty="0" err="1" smtClean="0"/>
              <a:t>glukozu</a:t>
            </a:r>
            <a:r>
              <a:rPr lang="tr-TR" dirty="0" smtClean="0"/>
              <a:t> 110-126 </a:t>
            </a:r>
            <a:r>
              <a:rPr lang="tr-TR" dirty="0" err="1" smtClean="0"/>
              <a:t>arasınsa</a:t>
            </a:r>
            <a:r>
              <a:rPr lang="tr-TR" dirty="0" smtClean="0"/>
              <a:t> ise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tr-TR" sz="2800" dirty="0" smtClean="0"/>
              <a:t>   </a:t>
            </a:r>
            <a:r>
              <a:rPr lang="tr-TR" sz="2800" b="1" dirty="0" smtClean="0">
                <a:solidFill>
                  <a:srgbClr val="FF0000"/>
                </a:solidFill>
              </a:rPr>
              <a:t>DM</a:t>
            </a:r>
            <a:r>
              <a:rPr lang="tr-TR" sz="2800" dirty="0" smtClean="0">
                <a:solidFill>
                  <a:srgbClr val="FF0000"/>
                </a:solidFill>
              </a:rPr>
              <a:t>: </a:t>
            </a:r>
            <a:r>
              <a:rPr lang="tr-TR" sz="2800" dirty="0" smtClean="0"/>
              <a:t>açlık kan </a:t>
            </a:r>
            <a:r>
              <a:rPr lang="tr-TR" sz="2800" dirty="0" err="1" smtClean="0"/>
              <a:t>glukozu</a:t>
            </a:r>
            <a:r>
              <a:rPr lang="tr-TR" sz="2800" dirty="0" smtClean="0"/>
              <a:t> 126mg/</a:t>
            </a:r>
            <a:r>
              <a:rPr lang="tr-TR" sz="2800" dirty="0" err="1" smtClean="0"/>
              <a:t>dl</a:t>
            </a:r>
            <a:r>
              <a:rPr lang="tr-TR" sz="2800" dirty="0" smtClean="0"/>
              <a:t> ve üzeri ise,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     Rastgele ölçülen kan </a:t>
            </a:r>
            <a:r>
              <a:rPr lang="tr-TR" dirty="0" err="1" smtClean="0"/>
              <a:t>glukozu</a:t>
            </a:r>
            <a:r>
              <a:rPr lang="tr-TR" dirty="0" smtClean="0"/>
              <a:t> </a:t>
            </a:r>
            <a:r>
              <a:rPr lang="tr-TR" dirty="0" err="1" smtClean="0"/>
              <a:t>nun</a:t>
            </a:r>
            <a:r>
              <a:rPr lang="tr-TR" dirty="0" smtClean="0"/>
              <a:t> 200mg/</a:t>
            </a:r>
            <a:r>
              <a:rPr lang="tr-TR" dirty="0" err="1" smtClean="0"/>
              <a:t>dl</a:t>
            </a:r>
            <a:r>
              <a:rPr lang="tr-TR" dirty="0" smtClean="0"/>
              <a:t> ve üzeri 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    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B2512F-7A4C-4332-868C-73FBC8EB2CA5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endParaRPr lang="tr-TR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268413"/>
            <a:ext cx="8172400" cy="5589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400" dirty="0" smtClean="0"/>
              <a:t>Her diyabet biçimi, hasta bakımı üzerinde sonuçları olan özel özellikler taşır.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 dirty="0" smtClean="0"/>
              <a:t>     Bu sınıflandırmadaki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kategorileri şunlardır: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smtClean="0"/>
              <a:t>Tip 1 diyabet: </a:t>
            </a:r>
            <a:r>
              <a:rPr lang="tr-TR" sz="2400" dirty="0" smtClean="0"/>
              <a:t>daha önce, </a:t>
            </a:r>
            <a:r>
              <a:rPr lang="tr-TR" sz="2400" dirty="0" err="1" smtClean="0"/>
              <a:t>insülin</a:t>
            </a:r>
            <a:r>
              <a:rPr lang="tr-TR" sz="2400" dirty="0" smtClean="0"/>
              <a:t> bağımlı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olarak ifade edilen diyabet (IDDM)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b="1" dirty="0" smtClean="0"/>
              <a:t>Tip 2 diyabet: </a:t>
            </a:r>
            <a:r>
              <a:rPr lang="tr-TR" sz="2400" dirty="0" smtClean="0"/>
              <a:t>daha önce, </a:t>
            </a:r>
            <a:r>
              <a:rPr lang="tr-TR" sz="2400" dirty="0" err="1" smtClean="0"/>
              <a:t>insülin</a:t>
            </a:r>
            <a:r>
              <a:rPr lang="tr-TR" sz="2400" dirty="0" smtClean="0"/>
              <a:t> bağımlı olmayan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olarak belirtilen diyabet (NIDDM)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smtClean="0"/>
              <a:t>Diğer özgül diyabet biçimleri: </a:t>
            </a:r>
            <a:r>
              <a:rPr lang="tr-TR" sz="2400" dirty="0" smtClean="0"/>
              <a:t>(diğer bozukluklara </a:t>
            </a:r>
            <a:r>
              <a:rPr lang="tr-TR" sz="2400" dirty="0" err="1" smtClean="0"/>
              <a:t>sekonder</a:t>
            </a:r>
            <a:r>
              <a:rPr lang="tr-TR" sz="2400" dirty="0" smtClean="0"/>
              <a:t> olan diyabeti içerir)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err="1" smtClean="0"/>
              <a:t>Gestasyonel</a:t>
            </a:r>
            <a:r>
              <a:rPr lang="tr-TR" sz="2400" b="1" dirty="0" smtClean="0"/>
              <a:t> diyabet: </a:t>
            </a:r>
            <a:r>
              <a:rPr lang="tr-TR" sz="2400" dirty="0" smtClean="0"/>
              <a:t>Bu kategori, gebeliğin 24. haftası ya da sonrasında herhangi bir karbonhidrat (</a:t>
            </a:r>
            <a:r>
              <a:rPr lang="tr-TR" sz="2400" dirty="0" err="1" smtClean="0"/>
              <a:t>glukoz</a:t>
            </a:r>
            <a:r>
              <a:rPr lang="tr-TR" sz="2400" dirty="0" smtClean="0"/>
              <a:t>) </a:t>
            </a:r>
            <a:r>
              <a:rPr lang="tr-TR" sz="2400" dirty="0" err="1" smtClean="0"/>
              <a:t>entoleransı</a:t>
            </a:r>
            <a:r>
              <a:rPr lang="tr-TR" sz="2400" dirty="0" smtClean="0"/>
              <a:t> derecesi gösterdiği bulgulanan kadınlarla sınırlıdır.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4876AF-8120-4B29-BC80-5FDD64769AB9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899592" y="5300663"/>
            <a:ext cx="7887221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ctr">
              <a:lnSpc>
                <a:spcPct val="90000"/>
              </a:lnSpc>
              <a:spcBef>
                <a:spcPct val="20000"/>
              </a:spcBef>
              <a:buClr>
                <a:srgbClr val="FF6699"/>
              </a:buClr>
              <a:buSzPct val="80000"/>
              <a:buFont typeface="Wingdings" pitchFamily="2" charset="2"/>
              <a:buNone/>
            </a:pPr>
            <a:r>
              <a:rPr lang="tr-TR" sz="2800" i="1" dirty="0">
                <a:solidFill>
                  <a:srgbClr val="66FF66"/>
                </a:solidFill>
              </a:rPr>
              <a:t> </a:t>
            </a:r>
            <a:r>
              <a:rPr lang="tr-TR" sz="2800" i="1" dirty="0" err="1">
                <a:solidFill>
                  <a:srgbClr val="7030A0"/>
                </a:solidFill>
              </a:rPr>
              <a:t>İnsülin</a:t>
            </a:r>
            <a:r>
              <a:rPr lang="tr-TR" sz="2800" i="1" dirty="0">
                <a:solidFill>
                  <a:srgbClr val="7030A0"/>
                </a:solidFill>
              </a:rPr>
              <a:t> ile tedavi diyabetin tiplerini </a:t>
            </a:r>
            <a:r>
              <a:rPr lang="tr-TR" sz="2800" i="1" u="sng" dirty="0">
                <a:solidFill>
                  <a:srgbClr val="7030A0"/>
                </a:solidFill>
              </a:rPr>
              <a:t>belirlemez</a:t>
            </a:r>
            <a:r>
              <a:rPr lang="tr-TR" sz="2800" i="1" dirty="0">
                <a:solidFill>
                  <a:srgbClr val="7030A0"/>
                </a:solidFill>
              </a:rPr>
              <a:t>  ve </a:t>
            </a:r>
            <a:r>
              <a:rPr lang="tr-TR" sz="2800" i="1" dirty="0" err="1">
                <a:solidFill>
                  <a:srgbClr val="7030A0"/>
                </a:solidFill>
              </a:rPr>
              <a:t>insülin</a:t>
            </a:r>
            <a:r>
              <a:rPr lang="tr-TR" sz="2800" i="1" dirty="0">
                <a:solidFill>
                  <a:srgbClr val="7030A0"/>
                </a:solidFill>
              </a:rPr>
              <a:t> bağımlılığının kanıtı değildir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9459" name="Text Box 3"/>
          <p:cNvSpPr>
            <a:spLocks noGrp="1" noChangeArrowheads="1"/>
          </p:cNvSpPr>
          <p:nvPr>
            <p:ph idx="1"/>
          </p:nvPr>
        </p:nvSpPr>
        <p:spPr>
          <a:xfrm>
            <a:off x="683568" y="188640"/>
            <a:ext cx="8229600" cy="4608513"/>
          </a:xfrm>
          <a:solidFill>
            <a:srgbClr val="99CCFF"/>
          </a:solidFill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CCFF"/>
            </a:extrusionClr>
          </a:sp3d>
        </p:spPr>
        <p:txBody>
          <a:bodyPr>
            <a:flatTx/>
          </a:bodyPr>
          <a:lstStyle/>
          <a:p>
            <a:pPr eaLnBrk="1" hangingPunct="1">
              <a:buFont typeface="Arial" charset="0"/>
              <a:buNone/>
            </a:pPr>
            <a:r>
              <a:rPr lang="tr-TR" sz="2800" b="1" u="sng" dirty="0" smtClean="0"/>
              <a:t>     </a:t>
            </a:r>
            <a:r>
              <a:rPr lang="en-US" sz="2800" b="1" u="sng" dirty="0" smtClean="0"/>
              <a:t>ICD-10-AM</a:t>
            </a:r>
          </a:p>
          <a:p>
            <a:pPr eaLnBrk="1" hangingPunct="1">
              <a:buFont typeface="Arial" charset="0"/>
              <a:buNone/>
            </a:pPr>
            <a:r>
              <a:rPr lang="tr-TR" sz="2800" b="1" dirty="0" smtClean="0"/>
              <a:t>    Bozulmuş glikoz regülasyonu ve </a:t>
            </a:r>
            <a:r>
              <a:rPr lang="en-US" sz="2800" b="1" dirty="0" err="1" smtClean="0"/>
              <a:t>di</a:t>
            </a:r>
            <a:r>
              <a:rPr lang="tr-TR" sz="2800" b="1" dirty="0" smtClean="0"/>
              <a:t>y</a:t>
            </a:r>
            <a:r>
              <a:rPr lang="en-US" sz="2800" b="1" dirty="0" err="1" smtClean="0"/>
              <a:t>abetes</a:t>
            </a:r>
            <a:r>
              <a:rPr lang="en-US" sz="2800" b="1" dirty="0" smtClean="0"/>
              <a:t> mellitus (E09–E14)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E09	</a:t>
            </a:r>
            <a:r>
              <a:rPr lang="tr-TR" sz="2800" dirty="0" smtClean="0"/>
              <a:t>Bozulmuş glikoz regülasyonu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E10	T</a:t>
            </a:r>
            <a:r>
              <a:rPr lang="tr-TR" sz="2800" dirty="0" smtClean="0"/>
              <a:t>i</a:t>
            </a:r>
            <a:r>
              <a:rPr lang="en-US" sz="2800" dirty="0" smtClean="0"/>
              <a:t>p 1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E11	T</a:t>
            </a:r>
            <a:r>
              <a:rPr lang="tr-TR" sz="2800" dirty="0" smtClean="0"/>
              <a:t>i</a:t>
            </a:r>
            <a:r>
              <a:rPr lang="en-US" sz="2800" dirty="0" smtClean="0"/>
              <a:t>p 2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E13	</a:t>
            </a:r>
            <a:r>
              <a:rPr lang="tr-TR" sz="2800" dirty="0" smtClean="0"/>
              <a:t>Diğer tanımlanmış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E14	</a:t>
            </a:r>
            <a:r>
              <a:rPr lang="tr-TR" sz="2800" dirty="0" smtClean="0"/>
              <a:t>Tanımlanmamış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dirty="0" smtClean="0"/>
              <a:t> 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8FDAF-9D33-4149-BB9F-BD580B6D338A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827584" y="4869160"/>
            <a:ext cx="831641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20000"/>
              </a:spcBef>
              <a:buClr>
                <a:srgbClr val="66FF66"/>
              </a:buClr>
              <a:buSzPct val="80000"/>
              <a:buFont typeface="Wingdings" pitchFamily="2" charset="2"/>
              <a:buChar char="Ø"/>
            </a:pPr>
            <a:r>
              <a:rPr lang="tr-TR" sz="2200" dirty="0"/>
              <a:t>Tip 1 dışındaki diyabeti olan veya hamilelikte DM bulunan hastalar için, </a:t>
            </a:r>
            <a:r>
              <a:rPr lang="tr-TR" sz="2200" b="1" dirty="0"/>
              <a:t>düzenli </a:t>
            </a:r>
            <a:r>
              <a:rPr lang="tr-TR" sz="2200" b="1" dirty="0" err="1"/>
              <a:t>insülin</a:t>
            </a:r>
            <a:r>
              <a:rPr lang="tr-TR" sz="2200" b="1" dirty="0"/>
              <a:t> kullanımını belirtmek üzere bir Z kodu kullanılır,  – Z92.22 </a:t>
            </a:r>
            <a:r>
              <a:rPr lang="tr-TR" sz="2200" b="1" i="1" dirty="0"/>
              <a:t>Diğer ilaçların uzun süreli (halen) kullanımı konusunda özgeçmiş, </a:t>
            </a:r>
            <a:r>
              <a:rPr lang="tr-TR" sz="2200" b="1" i="1" dirty="0" err="1"/>
              <a:t>insülin</a:t>
            </a:r>
            <a:endParaRPr lang="tr-TR" sz="2200" b="1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594</TotalTime>
  <Words>2128</Words>
  <Application>Microsoft Office PowerPoint</Application>
  <PresentationFormat>Ekran Gösterisi (4:3)</PresentationFormat>
  <Paragraphs>212</Paragraphs>
  <Slides>31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9" baseType="lpstr">
      <vt:lpstr>Arial</vt:lpstr>
      <vt:lpstr>Calibri</vt:lpstr>
      <vt:lpstr>Gill Sans MT</vt:lpstr>
      <vt:lpstr>Verdana</vt:lpstr>
      <vt:lpstr>Wingdings</vt:lpstr>
      <vt:lpstr>Wingdings 2</vt:lpstr>
      <vt:lpstr>Gündönümü</vt:lpstr>
      <vt:lpstr>Photo Editor Fotoğrafı</vt:lpstr>
      <vt:lpstr>Kan ve Kan Yapıcı Organların Hastalıkları ve İmmün Sistem İle İlgili Belirli Bozukluklar (D50-D89)</vt:lpstr>
      <vt:lpstr>Kan Transfüzyonları (ACS 0302)</vt:lpstr>
      <vt:lpstr>PowerPoint Sunusu</vt:lpstr>
      <vt:lpstr>Anormal Koagülasyon Profili  (ACS 0303)</vt:lpstr>
      <vt:lpstr>PowerPoint Sunusu</vt:lpstr>
      <vt:lpstr>PowerPoint Sunusu</vt:lpstr>
      <vt:lpstr>Endokrin, ve Metabolik Hastalıklar  (E00-E89)</vt:lpstr>
      <vt:lpstr>Diabetes Mellitus</vt:lpstr>
      <vt:lpstr>PowerPoint Sunusu</vt:lpstr>
      <vt:lpstr> Diabetes mellitus’ta genel sınıflandırma ilkeleri şöyledir: </vt:lpstr>
      <vt:lpstr>PowerPoint Sunusu</vt:lpstr>
      <vt:lpstr> Tip 1 DM </vt:lpstr>
      <vt:lpstr>PowerPoint Sunusu</vt:lpstr>
      <vt:lpstr>Tip 2 DM</vt:lpstr>
      <vt:lpstr>Diğer özgül diyabet biçimleri (diğer bozukluklara sekonder olan diyabeti içerir)</vt:lpstr>
      <vt:lpstr>Diyabet ve İnsülin Direnci</vt:lpstr>
      <vt:lpstr>Gebeliği komplike eden diabetes mellitus: </vt:lpstr>
      <vt:lpstr>Gestasyonel diabetes mellitus (GDM):</vt:lpstr>
      <vt:lpstr>PowerPoint Sunusu</vt:lpstr>
      <vt:lpstr>Diyabet’in Akut Komplikasyonları </vt:lpstr>
      <vt:lpstr>PowerPoint Sunusu</vt:lpstr>
      <vt:lpstr>Diyabet’in Kronik Komplikasyonları </vt:lpstr>
      <vt:lpstr>PowerPoint Sunusu</vt:lpstr>
      <vt:lpstr>Diyabet ve Çoklu Mikrovasküler Komplikasyonlar</vt:lpstr>
      <vt:lpstr>PowerPoint Sunusu</vt:lpstr>
      <vt:lpstr>PowerPoint Sunusu</vt:lpstr>
      <vt:lpstr>Diyabetik ayak</vt:lpstr>
      <vt:lpstr>PowerPoint Sunusu</vt:lpstr>
      <vt:lpstr>Diyabet Taraması</vt:lpstr>
      <vt:lpstr>Diyabeti kodlamak için kontrol listesi</vt:lpstr>
      <vt:lpstr>Hiperglisemi (0403)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Belirli Enfeksiyon ve Paraziter Hastalıklar (A00-B99)</dc:title>
  <dc:creator>TIG</dc:creator>
  <cp:lastModifiedBy>Zeynep Köksal</cp:lastModifiedBy>
  <cp:revision>69</cp:revision>
  <dcterms:created xsi:type="dcterms:W3CDTF">2011-03-04T22:02:18Z</dcterms:created>
  <dcterms:modified xsi:type="dcterms:W3CDTF">2018-03-07T15:22:16Z</dcterms:modified>
</cp:coreProperties>
</file>