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free/4-russkii_yazyk/41-kurs_russkogo_yazyka_russkii_yazyk_i_kultura_obscheniya/stages/767-15_proiznoshenie_otdelnyh_sochetanii_zvukov__slov_i_form_slov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73501-377E-48E5-B0C5-41B3693C0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Произношение отдельных сочетаний звуков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78C29-642C-4130-80D3-9BF37C01B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443" y="1563757"/>
            <a:ext cx="9601200" cy="4356652"/>
          </a:xfrm>
        </p:spPr>
        <p:txBody>
          <a:bodyPr/>
          <a:lstStyle/>
          <a:p>
            <a:r>
              <a:rPr lang="ru-RU" b="1" dirty="0"/>
              <a:t>-Что-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dirty="0"/>
              <a:t>Литературной нормой является произношение [</a:t>
            </a:r>
            <a:r>
              <a:rPr lang="ru-RU" b="1" dirty="0" err="1"/>
              <a:t>ш</a:t>
            </a:r>
            <a:r>
              <a:rPr lang="ru-RU" dirty="0" err="1"/>
              <a:t>то</a:t>
            </a:r>
            <a:r>
              <a:rPr lang="ru-RU" dirty="0"/>
              <a:t>]. Произношение [</a:t>
            </a:r>
            <a:r>
              <a:rPr lang="ru-RU" b="1" dirty="0" err="1"/>
              <a:t>ч</a:t>
            </a:r>
            <a:r>
              <a:rPr lang="ru-RU" dirty="0" err="1"/>
              <a:t>о</a:t>
            </a:r>
            <a:r>
              <a:rPr lang="ru-RU" dirty="0"/>
              <a:t>] 	считается диалектным и просторечным; [</a:t>
            </a:r>
            <a:r>
              <a:rPr lang="ru-RU" b="1" dirty="0"/>
              <a:t>ч</a:t>
            </a:r>
            <a:r>
              <a:rPr lang="ru-RU" dirty="0"/>
              <a:t>то] – характерно для речи 	петербуржцев, но оно также относится к внелитературным. Так же 	произносится большинство производных от этого местоимения – </a:t>
            </a:r>
            <a:r>
              <a:rPr lang="ru-RU" i="1" dirty="0"/>
              <a:t>что-то, что-	</a:t>
            </a:r>
            <a:r>
              <a:rPr lang="ru-RU" i="1" dirty="0" err="1"/>
              <a:t>нибудь</a:t>
            </a:r>
            <a:r>
              <a:rPr lang="ru-RU" i="1" dirty="0"/>
              <a:t>, чтобы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	Исключение</a:t>
            </a:r>
            <a:r>
              <a:rPr lang="ru-RU" dirty="0"/>
              <a:t> : </a:t>
            </a:r>
            <a:r>
              <a:rPr lang="ru-RU" b="1" dirty="0"/>
              <a:t>[ч]</a:t>
            </a:r>
            <a:r>
              <a:rPr lang="ru-RU" dirty="0"/>
              <a:t>, – </a:t>
            </a:r>
            <a:r>
              <a:rPr lang="ru-RU" i="1" dirty="0"/>
              <a:t>нечто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6380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012A8-C247-4F19-BC56-114DFA8E6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42122"/>
            <a:ext cx="9601200" cy="5125278"/>
          </a:xfrm>
        </p:spPr>
        <p:txBody>
          <a:bodyPr>
            <a:normAutofit/>
          </a:bodyPr>
          <a:lstStyle/>
          <a:p>
            <a:r>
              <a:rPr lang="ru-RU" dirty="0"/>
              <a:t>-</a:t>
            </a:r>
            <a:r>
              <a:rPr lang="ru-RU" b="1" dirty="0" err="1"/>
              <a:t>чн</a:t>
            </a:r>
            <a:r>
              <a:rPr lang="ru-RU" dirty="0"/>
              <a:t>-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	- [ч]</a:t>
            </a:r>
            <a:r>
              <a:rPr lang="ru-RU" dirty="0"/>
              <a:t>): </a:t>
            </a:r>
            <a:r>
              <a:rPr lang="ru-RU" i="1" dirty="0"/>
              <a:t>конечный, правомочный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	- [ш]</a:t>
            </a:r>
            <a:r>
              <a:rPr lang="ru-RU" dirty="0"/>
              <a:t> в </a:t>
            </a:r>
            <a:r>
              <a:rPr lang="ru-RU" i="1" dirty="0" err="1"/>
              <a:t>конеч</a:t>
            </a:r>
            <a:r>
              <a:rPr lang="ru-RU" b="1" i="1" dirty="0"/>
              <a:t>[ш]</a:t>
            </a:r>
            <a:r>
              <a:rPr lang="ru-RU" i="1" dirty="0"/>
              <a:t>но, </a:t>
            </a:r>
            <a:r>
              <a:rPr lang="ru-RU" i="1" dirty="0" err="1"/>
              <a:t>нароч</a:t>
            </a:r>
            <a:r>
              <a:rPr lang="ru-RU" b="1" i="1" dirty="0"/>
              <a:t>[ш]</a:t>
            </a:r>
            <a:r>
              <a:rPr lang="ru-RU" i="1" dirty="0"/>
              <a:t>но, </a:t>
            </a:r>
            <a:r>
              <a:rPr lang="ru-RU" i="1" dirty="0" err="1"/>
              <a:t>скуч</a:t>
            </a:r>
            <a:r>
              <a:rPr lang="ru-RU" b="1" i="1" dirty="0"/>
              <a:t>[ш]</a:t>
            </a:r>
            <a:r>
              <a:rPr lang="ru-RU" i="1" dirty="0"/>
              <a:t>но, </a:t>
            </a:r>
            <a:r>
              <a:rPr lang="ru-RU" i="1" dirty="0" err="1"/>
              <a:t>скуч</a:t>
            </a:r>
            <a:r>
              <a:rPr lang="ru-RU" b="1" i="1" dirty="0"/>
              <a:t>[ш]</a:t>
            </a:r>
            <a:r>
              <a:rPr lang="ru-RU" i="1" dirty="0" err="1"/>
              <a:t>ный</a:t>
            </a:r>
            <a:r>
              <a:rPr lang="ru-RU" i="1" dirty="0"/>
              <a:t>, </a:t>
            </a:r>
            <a:r>
              <a:rPr lang="ru-RU" i="1" dirty="0" err="1"/>
              <a:t>скуч</a:t>
            </a:r>
            <a:r>
              <a:rPr lang="ru-RU" b="1" i="1" dirty="0"/>
              <a:t>[ш]</a:t>
            </a:r>
            <a:r>
              <a:rPr lang="ru-RU" i="1" dirty="0" err="1"/>
              <a:t>новатый</a:t>
            </a:r>
            <a:r>
              <a:rPr lang="ru-RU" i="1" dirty="0"/>
              <a:t>, 	</a:t>
            </a:r>
            <a:r>
              <a:rPr lang="ru-RU" i="1" dirty="0" err="1"/>
              <a:t>пустяч</a:t>
            </a:r>
            <a:r>
              <a:rPr lang="ru-RU" b="1" i="1" dirty="0"/>
              <a:t>[ш]</a:t>
            </a:r>
            <a:r>
              <a:rPr lang="ru-RU" i="1" dirty="0" err="1"/>
              <a:t>ный</a:t>
            </a:r>
            <a:r>
              <a:rPr lang="ru-RU" i="1" dirty="0"/>
              <a:t>, </a:t>
            </a:r>
            <a:r>
              <a:rPr lang="ru-RU" i="1" dirty="0" err="1"/>
              <a:t>прачеч</a:t>
            </a:r>
            <a:r>
              <a:rPr lang="ru-RU" b="1" i="1" dirty="0"/>
              <a:t>[ш]</a:t>
            </a:r>
            <a:r>
              <a:rPr lang="ru-RU" i="1" dirty="0"/>
              <a:t>ная, </a:t>
            </a:r>
            <a:r>
              <a:rPr lang="ru-RU" i="1" dirty="0" err="1"/>
              <a:t>очеч</a:t>
            </a:r>
            <a:r>
              <a:rPr lang="ru-RU" b="1" i="1" dirty="0"/>
              <a:t>[ш]</a:t>
            </a:r>
            <a:r>
              <a:rPr lang="ru-RU" i="1" dirty="0"/>
              <a:t>ник, </a:t>
            </a:r>
            <a:r>
              <a:rPr lang="ru-RU" i="1" dirty="0" err="1"/>
              <a:t>очеч</a:t>
            </a:r>
            <a:r>
              <a:rPr lang="ru-RU" b="1" i="1" dirty="0"/>
              <a:t>[ш]</a:t>
            </a:r>
            <a:r>
              <a:rPr lang="ru-RU" i="1" dirty="0" err="1"/>
              <a:t>ный</a:t>
            </a:r>
            <a:r>
              <a:rPr lang="ru-RU" i="1" dirty="0"/>
              <a:t>, </a:t>
            </a:r>
            <a:r>
              <a:rPr lang="ru-RU" i="1" dirty="0" err="1"/>
              <a:t>сквореч</a:t>
            </a:r>
            <a:r>
              <a:rPr lang="ru-RU" b="1" i="1" dirty="0"/>
              <a:t>[ш]</a:t>
            </a:r>
            <a:r>
              <a:rPr lang="ru-RU" i="1" dirty="0"/>
              <a:t>ник, с	</a:t>
            </a:r>
            <a:r>
              <a:rPr lang="ru-RU" i="1" dirty="0" err="1"/>
              <a:t>квореч</a:t>
            </a:r>
            <a:r>
              <a:rPr lang="ru-RU" b="1" i="1" dirty="0"/>
              <a:t>[ш]</a:t>
            </a:r>
            <a:r>
              <a:rPr lang="ru-RU" i="1" dirty="0" err="1"/>
              <a:t>ница</a:t>
            </a:r>
            <a:r>
              <a:rPr lang="ru-RU" i="1" dirty="0"/>
              <a:t>, </a:t>
            </a:r>
            <a:r>
              <a:rPr lang="ru-RU" i="1" dirty="0" err="1"/>
              <a:t>сквореч</a:t>
            </a:r>
            <a:r>
              <a:rPr lang="ru-RU" b="1" i="1" dirty="0"/>
              <a:t>[ш]</a:t>
            </a:r>
            <a:r>
              <a:rPr lang="ru-RU" i="1" dirty="0" err="1"/>
              <a:t>ный</a:t>
            </a:r>
            <a:r>
              <a:rPr lang="ru-RU" i="1" dirty="0"/>
              <a:t>, </a:t>
            </a:r>
            <a:r>
              <a:rPr lang="ru-RU" i="1" dirty="0" err="1"/>
              <a:t>яич</a:t>
            </a:r>
            <a:r>
              <a:rPr lang="ru-RU" b="1" i="1" dirty="0"/>
              <a:t>[ш]</a:t>
            </a:r>
            <a:r>
              <a:rPr lang="ru-RU" i="1" dirty="0" err="1"/>
              <a:t>ница</a:t>
            </a:r>
            <a:r>
              <a:rPr lang="ru-RU" i="1" dirty="0"/>
              <a:t>, </a:t>
            </a:r>
            <a:r>
              <a:rPr lang="ru-RU" i="1" dirty="0" err="1"/>
              <a:t>девич</a:t>
            </a:r>
            <a:r>
              <a:rPr lang="ru-RU" b="1" i="1" dirty="0"/>
              <a:t>[ш]</a:t>
            </a:r>
            <a:r>
              <a:rPr lang="ru-RU" i="1" dirty="0"/>
              <a:t>ник.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 </a:t>
            </a:r>
            <a:r>
              <a:rPr lang="ru-RU" b="1" dirty="0"/>
              <a:t>[ш]</a:t>
            </a:r>
            <a:r>
              <a:rPr lang="ru-RU" dirty="0"/>
              <a:t> или </a:t>
            </a:r>
            <a:r>
              <a:rPr lang="ru-RU" b="1" dirty="0"/>
              <a:t>[ч]</a:t>
            </a:r>
            <a:r>
              <a:rPr lang="ru-RU" dirty="0"/>
              <a:t> допустимо: </a:t>
            </a:r>
            <a:r>
              <a:rPr lang="ru-RU" i="1" dirty="0"/>
              <a:t>булочная, двоечник, троечник, копеечный, 	порядочный.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	- [ч]</a:t>
            </a:r>
            <a:r>
              <a:rPr lang="ru-RU" dirty="0"/>
              <a:t>, </a:t>
            </a:r>
            <a:r>
              <a:rPr lang="ru-RU" b="1" dirty="0"/>
              <a:t>[ш]</a:t>
            </a:r>
            <a:r>
              <a:rPr lang="ru-RU" dirty="0"/>
              <a:t> допустимо, но расценивается как устаревшее: </a:t>
            </a:r>
            <a:r>
              <a:rPr lang="ru-RU" i="1" dirty="0"/>
              <a:t>калачный, калачник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- </a:t>
            </a:r>
            <a:r>
              <a:rPr lang="ru-RU" b="1" dirty="0"/>
              <a:t>[ш]</a:t>
            </a:r>
            <a:r>
              <a:rPr lang="ru-RU" dirty="0"/>
              <a:t> произносится в поговорке: </a:t>
            </a:r>
            <a:r>
              <a:rPr lang="ru-RU" i="1" dirty="0"/>
              <a:t>с суконным рылом в калач</a:t>
            </a:r>
            <a:r>
              <a:rPr lang="ru-RU" b="1" i="1" dirty="0"/>
              <a:t>[ш]</a:t>
            </a:r>
            <a:r>
              <a:rPr lang="ru-RU" i="1" dirty="0" err="1"/>
              <a:t>ный</a:t>
            </a:r>
            <a:r>
              <a:rPr lang="ru-RU" i="1" dirty="0"/>
              <a:t> ряд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14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E1630-1F55-4009-8930-76218062B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11965"/>
            <a:ext cx="9601200" cy="4555435"/>
          </a:xfrm>
        </p:spPr>
        <p:txBody>
          <a:bodyPr/>
          <a:lstStyle/>
          <a:p>
            <a:pPr fontAlgn="base"/>
            <a:r>
              <a:rPr lang="ru-RU" b="1" dirty="0" err="1"/>
              <a:t>бб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пб</a:t>
            </a:r>
            <a:r>
              <a:rPr lang="en-US" dirty="0"/>
              <a:t> </a:t>
            </a:r>
            <a:r>
              <a:rPr lang="ru-RU" dirty="0"/>
              <a:t>- [б]: лобби - </a:t>
            </a:r>
            <a:r>
              <a:rPr lang="ru-RU" dirty="0" err="1"/>
              <a:t>ло</a:t>
            </a:r>
            <a:r>
              <a:rPr lang="ru-RU" dirty="0"/>
              <a:t>[б':]и, хобби - хо[б':]и, об борт - о[б:]орт: окреп бы - окре[б:]ы</a:t>
            </a:r>
          </a:p>
          <a:p>
            <a:pPr fontAlgn="base"/>
            <a:r>
              <a:rPr lang="ru-RU" b="1" dirty="0" err="1"/>
              <a:t>бп</a:t>
            </a:r>
            <a:r>
              <a:rPr lang="en-US" dirty="0"/>
              <a:t> </a:t>
            </a:r>
            <a:r>
              <a:rPr lang="ru-RU" dirty="0"/>
              <a:t>- [п:]: об пальму - о[п:]</a:t>
            </a:r>
            <a:r>
              <a:rPr lang="ru-RU" dirty="0" err="1"/>
              <a:t>альму</a:t>
            </a:r>
            <a:r>
              <a:rPr lang="ru-RU" dirty="0"/>
              <a:t>, об палубу - о[п:]</a:t>
            </a:r>
            <a:r>
              <a:rPr lang="ru-RU" dirty="0" err="1"/>
              <a:t>алубу</a:t>
            </a:r>
            <a:endParaRPr lang="en-US" dirty="0"/>
          </a:p>
          <a:p>
            <a:pPr fontAlgn="base"/>
            <a:r>
              <a:rPr lang="ru-RU" b="1" dirty="0" err="1"/>
              <a:t>вв</a:t>
            </a:r>
            <a:r>
              <a:rPr lang="en-US" dirty="0"/>
              <a:t> </a:t>
            </a:r>
            <a:r>
              <a:rPr lang="ru-RU" dirty="0"/>
              <a:t>- [в:]: ввинтить - [в':]</a:t>
            </a:r>
            <a:r>
              <a:rPr lang="ru-RU" dirty="0" err="1"/>
              <a:t>интить</a:t>
            </a:r>
            <a:r>
              <a:rPr lang="ru-RU" dirty="0"/>
              <a:t>, в воронке - [в:]</a:t>
            </a:r>
            <a:r>
              <a:rPr lang="ru-RU" dirty="0" err="1"/>
              <a:t>оронке</a:t>
            </a:r>
            <a:r>
              <a:rPr lang="ru-RU" dirty="0"/>
              <a:t>, Введенский - [в':]</a:t>
            </a:r>
            <a:r>
              <a:rPr lang="ru-RU" dirty="0" err="1"/>
              <a:t>еденский</a:t>
            </a:r>
            <a:r>
              <a:rPr lang="ru-RU" dirty="0"/>
              <a:t>, в Воронеже - [в:]</a:t>
            </a:r>
            <a:r>
              <a:rPr lang="ru-RU" dirty="0" err="1"/>
              <a:t>оронеже</a:t>
            </a:r>
            <a:r>
              <a:rPr lang="ru-RU" dirty="0"/>
              <a:t>:</a:t>
            </a:r>
            <a:endParaRPr lang="en-US" dirty="0"/>
          </a:p>
          <a:p>
            <a:pPr fontAlgn="base"/>
            <a:r>
              <a:rPr lang="ru-RU" b="1" dirty="0" err="1"/>
              <a:t>вф</a:t>
            </a:r>
            <a:r>
              <a:rPr lang="en-US" dirty="0"/>
              <a:t> </a:t>
            </a:r>
            <a:r>
              <a:rPr lang="ru-RU" dirty="0"/>
              <a:t>- [ф:]: в фабуле - [ф:]</a:t>
            </a:r>
            <a:r>
              <a:rPr lang="ru-RU" dirty="0" err="1"/>
              <a:t>абуле</a:t>
            </a:r>
            <a:r>
              <a:rPr lang="ru-RU" dirty="0"/>
              <a:t>, в фазе - [ф:]азе, в Феодосии - [ф':]</a:t>
            </a:r>
            <a:r>
              <a:rPr lang="ru-RU" dirty="0" err="1"/>
              <a:t>еодосии</a:t>
            </a:r>
            <a:r>
              <a:rPr lang="ru-RU" dirty="0"/>
              <a:t>, в Фергане - [ф':]</a:t>
            </a:r>
            <a:r>
              <a:rPr lang="ru-RU" dirty="0" err="1"/>
              <a:t>ергане</a:t>
            </a:r>
            <a:r>
              <a:rPr lang="ru-RU" dirty="0"/>
              <a:t>;</a:t>
            </a:r>
            <a:endParaRPr lang="en-US" dirty="0"/>
          </a:p>
          <a:p>
            <a:pPr fontAlgn="base"/>
            <a:r>
              <a:rPr lang="ru-RU" b="1" dirty="0" err="1"/>
              <a:t>дд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тд</a:t>
            </a:r>
            <a:r>
              <a:rPr lang="en-US" dirty="0"/>
              <a:t> </a:t>
            </a:r>
            <a:r>
              <a:rPr lang="ru-RU" dirty="0"/>
              <a:t>- [д:]: под дном - по[д:]ном, под Дербентом - по[д':]</a:t>
            </a:r>
            <a:r>
              <a:rPr lang="ru-RU" dirty="0" err="1"/>
              <a:t>ербентом</a:t>
            </a:r>
            <a:r>
              <a:rPr lang="ru-RU" dirty="0"/>
              <a:t>; отделить - о[д':]</a:t>
            </a:r>
            <a:r>
              <a:rPr lang="ru-RU" dirty="0" err="1"/>
              <a:t>елить</a:t>
            </a:r>
            <a:r>
              <a:rPr lang="ru-RU" dirty="0"/>
              <a:t>, от дома - о[д:]ома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674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CAC6A-30A1-4EF7-939F-0659CD59F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66191"/>
            <a:ext cx="9601200" cy="4701209"/>
          </a:xfrm>
        </p:spPr>
        <p:txBody>
          <a:bodyPr/>
          <a:lstStyle/>
          <a:p>
            <a:r>
              <a:rPr lang="ru-RU" b="1" dirty="0" err="1"/>
              <a:t>тт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дт</a:t>
            </a:r>
            <a:r>
              <a:rPr lang="en-US" dirty="0"/>
              <a:t> </a:t>
            </a:r>
            <a:r>
              <a:rPr lang="ru-RU" dirty="0"/>
              <a:t>- [т:]: оттаять - о[т:]</a:t>
            </a:r>
            <a:r>
              <a:rPr lang="ru-RU" dirty="0" err="1"/>
              <a:t>аять</a:t>
            </a:r>
            <a:r>
              <a:rPr lang="ru-RU" dirty="0"/>
              <a:t>, оттенить - о[т':]</a:t>
            </a:r>
            <a:r>
              <a:rPr lang="ru-RU" dirty="0" err="1"/>
              <a:t>енить</a:t>
            </a:r>
            <a:r>
              <a:rPr lang="ru-RU" dirty="0"/>
              <a:t>, Витте - </a:t>
            </a:r>
            <a:r>
              <a:rPr lang="ru-RU" dirty="0" err="1"/>
              <a:t>ви</a:t>
            </a:r>
            <a:r>
              <a:rPr lang="ru-RU" dirty="0"/>
              <a:t>[т:]е, от Терека - о [т':]</a:t>
            </a:r>
            <a:r>
              <a:rPr lang="ru-RU" dirty="0" err="1"/>
              <a:t>ерека</a:t>
            </a:r>
            <a:r>
              <a:rPr lang="ru-RU" dirty="0"/>
              <a:t>, от Тимура - о[т':]</a:t>
            </a:r>
            <a:r>
              <a:rPr lang="ru-RU" dirty="0" err="1"/>
              <a:t>имура</a:t>
            </a:r>
            <a:r>
              <a:rPr lang="ru-RU" dirty="0"/>
              <a:t>, </a:t>
            </a:r>
            <a:r>
              <a:rPr lang="en-US" dirty="0"/>
              <a:t> </a:t>
            </a:r>
            <a:r>
              <a:rPr lang="ru-RU" dirty="0"/>
              <a:t>подтаять - по[т:]</a:t>
            </a:r>
            <a:r>
              <a:rPr lang="ru-RU" dirty="0" err="1"/>
              <a:t>аять</a:t>
            </a:r>
            <a:r>
              <a:rPr lang="ru-RU" dirty="0"/>
              <a:t>, под тенью - по[т':]</a:t>
            </a:r>
            <a:r>
              <a:rPr lang="ru-RU" dirty="0" err="1"/>
              <a:t>енью</a:t>
            </a:r>
            <a:r>
              <a:rPr lang="ru-RU" dirty="0"/>
              <a:t>, Подтелков - по[т':]</a:t>
            </a:r>
            <a:r>
              <a:rPr lang="ru-RU" dirty="0" err="1"/>
              <a:t>елков</a:t>
            </a:r>
            <a:r>
              <a:rPr lang="ru-RU" dirty="0"/>
              <a:t>, под Таманью - по[т:]</a:t>
            </a:r>
            <a:r>
              <a:rPr lang="ru-RU" dirty="0" err="1"/>
              <a:t>аманьо</a:t>
            </a:r>
            <a:r>
              <a:rPr lang="ru-RU" dirty="0"/>
              <a:t>;</a:t>
            </a:r>
            <a:br>
              <a:rPr lang="ru-RU" dirty="0"/>
            </a:br>
            <a:br>
              <a:rPr lang="ru-RU" dirty="0"/>
            </a:br>
            <a:r>
              <a:rPr lang="ru-RU" b="1" dirty="0" err="1"/>
              <a:t>зз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сз</a:t>
            </a:r>
            <a:r>
              <a:rPr lang="en-US" dirty="0"/>
              <a:t> </a:t>
            </a:r>
            <a:r>
              <a:rPr lang="ru-RU" dirty="0"/>
              <a:t>- [з:]: беззлобный - бе[з:]лобный, раззвонить - </a:t>
            </a:r>
            <a:r>
              <a:rPr lang="ru-RU" dirty="0" err="1"/>
              <a:t>ра</a:t>
            </a:r>
            <a:r>
              <a:rPr lang="ru-RU" dirty="0"/>
              <a:t>[з:]</a:t>
            </a:r>
            <a:r>
              <a:rPr lang="ru-RU" dirty="0" err="1"/>
              <a:t>вонить</a:t>
            </a:r>
            <a:r>
              <a:rPr lang="ru-RU" dirty="0"/>
              <a:t>, без забот - бе[з:]</a:t>
            </a:r>
            <a:r>
              <a:rPr lang="ru-RU" dirty="0" err="1"/>
              <a:t>абот</a:t>
            </a:r>
            <a:r>
              <a:rPr lang="ru-RU" dirty="0"/>
              <a:t>, из Загорска - и[з:]</a:t>
            </a:r>
            <a:r>
              <a:rPr lang="ru-RU" dirty="0" err="1"/>
              <a:t>агорска</a:t>
            </a:r>
            <a:r>
              <a:rPr lang="ru-RU" dirty="0"/>
              <a:t>, из Загреба - и[з:]</a:t>
            </a:r>
            <a:r>
              <a:rPr lang="ru-RU" dirty="0" err="1"/>
              <a:t>агреба</a:t>
            </a:r>
            <a:r>
              <a:rPr lang="ru-RU" dirty="0"/>
              <a:t>, </a:t>
            </a:r>
            <a:r>
              <a:rPr lang="en-US" dirty="0"/>
              <a:t> </a:t>
            </a:r>
            <a:r>
              <a:rPr lang="ru-RU" dirty="0"/>
              <a:t>сзывать - [з:]</a:t>
            </a:r>
            <a:r>
              <a:rPr lang="ru-RU" dirty="0" err="1"/>
              <a:t>ывать</a:t>
            </a:r>
            <a:r>
              <a:rPr lang="ru-RU" dirty="0"/>
              <a:t>, с зарей - [з:]</a:t>
            </a:r>
            <a:r>
              <a:rPr lang="ru-RU" dirty="0" err="1"/>
              <a:t>арей</a:t>
            </a:r>
            <a:r>
              <a:rPr lang="ru-RU" dirty="0"/>
              <a:t>, с Замбией - [з:]</a:t>
            </a:r>
            <a:r>
              <a:rPr lang="ru-RU" dirty="0" err="1"/>
              <a:t>амбией</a:t>
            </a:r>
            <a:r>
              <a:rPr lang="ru-RU" dirty="0"/>
              <a:t>, с Засулич - [з:]</a:t>
            </a:r>
            <a:r>
              <a:rPr lang="ru-RU" dirty="0" err="1"/>
              <a:t>асулич</a:t>
            </a:r>
            <a:r>
              <a:rPr lang="ru-RU" dirty="0"/>
              <a:t>;</a:t>
            </a:r>
            <a:br>
              <a:rPr lang="ru-RU" dirty="0"/>
            </a:br>
            <a:br>
              <a:rPr lang="ru-RU" dirty="0"/>
            </a:br>
            <a:r>
              <a:rPr lang="ru-RU" b="1" dirty="0"/>
              <a:t>сс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зс</a:t>
            </a:r>
            <a:r>
              <a:rPr lang="en-US" dirty="0"/>
              <a:t> </a:t>
            </a:r>
            <a:r>
              <a:rPr lang="ru-RU" dirty="0"/>
              <a:t>- [с:]: воссоединить - во[с:]</a:t>
            </a:r>
            <a:r>
              <a:rPr lang="ru-RU" dirty="0" err="1"/>
              <a:t>оединить</a:t>
            </a:r>
            <a:r>
              <a:rPr lang="ru-RU" dirty="0"/>
              <a:t>, рассада-</a:t>
            </a:r>
            <a:r>
              <a:rPr lang="ru-RU" dirty="0" err="1"/>
              <a:t>ра</a:t>
            </a:r>
            <a:r>
              <a:rPr lang="ru-RU" dirty="0"/>
              <a:t>[с:]ада, Рассоха - </a:t>
            </a:r>
            <a:r>
              <a:rPr lang="ru-RU" dirty="0" err="1"/>
              <a:t>ра</a:t>
            </a:r>
            <a:r>
              <a:rPr lang="ru-RU" dirty="0"/>
              <a:t>[с:]</a:t>
            </a:r>
            <a:r>
              <a:rPr lang="ru-RU" dirty="0" err="1"/>
              <a:t>оха</a:t>
            </a:r>
            <a:r>
              <a:rPr lang="ru-RU" dirty="0"/>
              <a:t>, Рассыпное - </a:t>
            </a:r>
            <a:r>
              <a:rPr lang="ru-RU" dirty="0" err="1"/>
              <a:t>ра</a:t>
            </a:r>
            <a:r>
              <a:rPr lang="ru-RU" dirty="0"/>
              <a:t>[с:]</a:t>
            </a:r>
            <a:r>
              <a:rPr lang="ru-RU" dirty="0" err="1"/>
              <a:t>ыпное</a:t>
            </a:r>
            <a:r>
              <a:rPr lang="ru-RU" dirty="0"/>
              <a:t>; из сада - и[с:]ада, из Саранска - и[с:]</a:t>
            </a:r>
            <a:r>
              <a:rPr lang="ru-RU" dirty="0" err="1"/>
              <a:t>аранска</a:t>
            </a:r>
            <a:r>
              <a:rPr lang="ru-RU" dirty="0"/>
              <a:t>, из </a:t>
            </a:r>
            <a:r>
              <a:rPr lang="ru-RU" dirty="0" err="1"/>
              <a:t>Сормова</a:t>
            </a:r>
            <a:r>
              <a:rPr lang="ru-RU" dirty="0"/>
              <a:t> - и[с:]</a:t>
            </a:r>
            <a:r>
              <a:rPr lang="ru-RU" dirty="0" err="1"/>
              <a:t>ормова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478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C767F-CAB9-4982-B4E1-220A85867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7496"/>
            <a:ext cx="9601200" cy="4369904"/>
          </a:xfrm>
        </p:spPr>
        <p:txBody>
          <a:bodyPr/>
          <a:lstStyle/>
          <a:p>
            <a:r>
              <a:rPr lang="ru-RU" b="1" dirty="0"/>
              <a:t>-сс-</a:t>
            </a:r>
          </a:p>
          <a:p>
            <a:pPr marL="0" indent="0" algn="just">
              <a:buNone/>
            </a:pPr>
            <a:r>
              <a:rPr lang="ru-RU" b="1" dirty="0"/>
              <a:t>	</a:t>
            </a:r>
            <a:r>
              <a:rPr lang="ru-RU" dirty="0"/>
              <a:t>- на стыке корня и суффикса звучит как [с:], если слово редко 	употребляется: (полесский - поле[с:]кий, </a:t>
            </a:r>
            <a:r>
              <a:rPr lang="ru-RU" dirty="0" err="1"/>
              <a:t>Галапагосские</a:t>
            </a:r>
            <a:r>
              <a:rPr lang="ru-RU" dirty="0"/>
              <a:t> острова - 	</a:t>
            </a:r>
            <a:r>
              <a:rPr lang="ru-RU" dirty="0" err="1"/>
              <a:t>галапаго</a:t>
            </a:r>
            <a:r>
              <a:rPr lang="ru-RU" dirty="0"/>
              <a:t>[с:]кие острова, андалузский - </a:t>
            </a:r>
            <a:r>
              <a:rPr lang="ru-RU" dirty="0" err="1"/>
              <a:t>андалу</a:t>
            </a:r>
            <a:r>
              <a:rPr lang="ru-RU" dirty="0"/>
              <a:t>[с:]кий, си</a:t>
            </a:r>
            <a:r>
              <a:rPr lang="en-US" dirty="0" err="1"/>
              <a:t>лезский</a:t>
            </a:r>
            <a:r>
              <a:rPr lang="en-US" dirty="0"/>
              <a:t> - </a:t>
            </a:r>
            <a:r>
              <a:rPr lang="en-US" dirty="0" err="1"/>
              <a:t>силе</a:t>
            </a:r>
            <a:r>
              <a:rPr lang="en-US" dirty="0"/>
              <a:t>[с:]</a:t>
            </a:r>
            <a:r>
              <a:rPr lang="en-US" dirty="0" err="1"/>
              <a:t>кий</a:t>
            </a:r>
            <a:r>
              <a:rPr lang="en-US" dirty="0"/>
              <a:t>, </a:t>
            </a:r>
            <a:r>
              <a:rPr lang="ru-RU" dirty="0"/>
              <a:t>	</a:t>
            </a:r>
            <a:r>
              <a:rPr lang="en-US" dirty="0" err="1"/>
              <a:t>Фризские</a:t>
            </a:r>
            <a:r>
              <a:rPr lang="en-US" dirty="0"/>
              <a:t> </a:t>
            </a:r>
            <a:r>
              <a:rPr lang="en-US" dirty="0" err="1"/>
              <a:t>острова</a:t>
            </a:r>
            <a:r>
              <a:rPr lang="en-US" dirty="0"/>
              <a:t> - </a:t>
            </a:r>
            <a:r>
              <a:rPr lang="en-US" dirty="0" err="1"/>
              <a:t>фри</a:t>
            </a:r>
            <a:r>
              <a:rPr lang="en-US" dirty="0"/>
              <a:t>[с:]</a:t>
            </a:r>
            <a:r>
              <a:rPr lang="en-US" dirty="0" err="1"/>
              <a:t>кие</a:t>
            </a:r>
            <a:r>
              <a:rPr lang="en-US" dirty="0"/>
              <a:t> </a:t>
            </a:r>
            <a:r>
              <a:rPr lang="en-US" dirty="0" err="1"/>
              <a:t>острова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	- на стыке корня и суффикса звучит как [с], если слово часто 	употребляется: русский - </a:t>
            </a:r>
            <a:r>
              <a:rPr lang="ru-RU" dirty="0" err="1"/>
              <a:t>ру</a:t>
            </a:r>
            <a:r>
              <a:rPr lang="ru-RU" dirty="0"/>
              <a:t>[с]кий, искусство - иску[с]</a:t>
            </a:r>
            <a:r>
              <a:rPr lang="ru-RU" dirty="0" err="1"/>
              <a:t>тво</a:t>
            </a:r>
            <a:r>
              <a:rPr lang="ru-RU" dirty="0"/>
              <a:t>, французский - 	</a:t>
            </a:r>
            <a:r>
              <a:rPr lang="ru-RU" dirty="0" err="1"/>
              <a:t>францу</a:t>
            </a:r>
            <a:r>
              <a:rPr lang="ru-RU" dirty="0"/>
              <a:t>[с]кий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747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2A215-7770-486C-88A8-3192FB003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73426"/>
            <a:ext cx="9601200" cy="4793974"/>
          </a:xfrm>
        </p:spPr>
        <p:txBody>
          <a:bodyPr/>
          <a:lstStyle/>
          <a:p>
            <a:r>
              <a:rPr lang="ru-RU" b="1" dirty="0"/>
              <a:t>- </a:t>
            </a:r>
            <a:r>
              <a:rPr lang="ru-RU" b="1" dirty="0" err="1"/>
              <a:t>нн</a:t>
            </a:r>
            <a:r>
              <a:rPr lang="en-US" dirty="0"/>
              <a:t> </a:t>
            </a:r>
            <a:r>
              <a:rPr lang="ru-RU" dirty="0"/>
              <a:t>- </a:t>
            </a:r>
          </a:p>
          <a:p>
            <a:pPr marL="0" indent="0">
              <a:buNone/>
            </a:pPr>
            <a:r>
              <a:rPr lang="ru-RU" dirty="0"/>
              <a:t>	- [н:]: ранний - </a:t>
            </a:r>
            <a:r>
              <a:rPr lang="ru-RU" dirty="0" err="1"/>
              <a:t>ра</a:t>
            </a:r>
            <a:r>
              <a:rPr lang="ru-RU" dirty="0"/>
              <a:t>[н':]</a:t>
            </a:r>
            <a:r>
              <a:rPr lang="ru-RU" dirty="0" err="1"/>
              <a:t>ий</a:t>
            </a:r>
            <a:r>
              <a:rPr lang="ru-RU" dirty="0"/>
              <a:t>, </a:t>
            </a:r>
            <a:r>
              <a:rPr lang="ru-RU" dirty="0" err="1"/>
              <a:t>утрен</a:t>
            </a:r>
            <a:r>
              <a:rPr lang="en-US" dirty="0" err="1"/>
              <a:t>ний</a:t>
            </a:r>
            <a:r>
              <a:rPr lang="en-US" dirty="0"/>
              <a:t> - </a:t>
            </a:r>
            <a:r>
              <a:rPr lang="en-US" dirty="0" err="1"/>
              <a:t>утре</a:t>
            </a:r>
            <a:r>
              <a:rPr lang="en-US" dirty="0"/>
              <a:t>[н':]</a:t>
            </a:r>
            <a:r>
              <a:rPr lang="en-US" dirty="0" err="1"/>
              <a:t>ий</a:t>
            </a:r>
            <a:r>
              <a:rPr lang="en-US" dirty="0"/>
              <a:t>, </a:t>
            </a:r>
            <a:r>
              <a:rPr lang="en-US" dirty="0" err="1"/>
              <a:t>купированный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 err="1"/>
              <a:t>купирова</a:t>
            </a:r>
            <a:r>
              <a:rPr lang="en-US" dirty="0"/>
              <a:t>[н:]</a:t>
            </a:r>
            <a:r>
              <a:rPr lang="en-US" dirty="0" err="1"/>
              <a:t>ый</a:t>
            </a:r>
            <a:r>
              <a:rPr lang="en-US" dirty="0"/>
              <a:t>, </a:t>
            </a:r>
            <a:r>
              <a:rPr lang="en-US" dirty="0" err="1"/>
              <a:t>очарованный</a:t>
            </a:r>
            <a:r>
              <a:rPr lang="en-US" dirty="0"/>
              <a:t> - </a:t>
            </a:r>
            <a:r>
              <a:rPr lang="en-US" dirty="0" err="1"/>
              <a:t>очарова</a:t>
            </a:r>
            <a:r>
              <a:rPr lang="en-US" dirty="0"/>
              <a:t>[н:]</a:t>
            </a:r>
            <a:r>
              <a:rPr lang="en-US" dirty="0" err="1"/>
              <a:t>ый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иногда неправильно произносится </a:t>
            </a:r>
            <a:r>
              <a:rPr lang="ru-RU" dirty="0" err="1"/>
              <a:t>догое</a:t>
            </a:r>
            <a:r>
              <a:rPr lang="ru-RU" dirty="0"/>
              <a:t> [н:] в словах ю[н:]</a:t>
            </a:r>
            <a:r>
              <a:rPr lang="ru-RU" dirty="0" err="1"/>
              <a:t>ый</a:t>
            </a:r>
            <a:r>
              <a:rPr lang="ru-RU" dirty="0"/>
              <a:t> (юный), 	</a:t>
            </a:r>
            <a:r>
              <a:rPr lang="ru-RU" dirty="0" err="1"/>
              <a:t>песча</a:t>
            </a:r>
            <a:r>
              <a:rPr lang="ru-RU" dirty="0"/>
              <a:t>[н:]</a:t>
            </a:r>
            <a:r>
              <a:rPr lang="ru-RU" dirty="0" err="1"/>
              <a:t>ый</a:t>
            </a:r>
            <a:r>
              <a:rPr lang="ru-RU" dirty="0"/>
              <a:t> (песчаный), змеи[н:]</a:t>
            </a:r>
            <a:r>
              <a:rPr lang="ru-RU" dirty="0" err="1"/>
              <a:t>ый</a:t>
            </a:r>
            <a:r>
              <a:rPr lang="ru-RU" dirty="0"/>
              <a:t> (змеиный). Надо произносить: ю[н]</a:t>
            </a:r>
            <a:r>
              <a:rPr lang="ru-RU" dirty="0" err="1"/>
              <a:t>ый</a:t>
            </a:r>
            <a:r>
              <a:rPr lang="ru-RU" dirty="0"/>
              <a:t>, 	</a:t>
            </a:r>
            <a:r>
              <a:rPr lang="ru-RU" dirty="0" err="1"/>
              <a:t>песча</a:t>
            </a:r>
            <a:r>
              <a:rPr lang="ru-RU" dirty="0"/>
              <a:t>[н]</a:t>
            </a:r>
            <a:r>
              <a:rPr lang="ru-RU" dirty="0" err="1"/>
              <a:t>ый</a:t>
            </a:r>
            <a:r>
              <a:rPr lang="ru-RU" dirty="0"/>
              <a:t>, змеи[н]</a:t>
            </a:r>
            <a:r>
              <a:rPr lang="ru-RU" dirty="0" err="1"/>
              <a:t>ый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 - [н:] произносится в середине слова: ванна - </a:t>
            </a:r>
            <a:r>
              <a:rPr lang="ru-RU" dirty="0" err="1"/>
              <a:t>ва</a:t>
            </a:r>
            <a:r>
              <a:rPr lang="ru-RU" dirty="0"/>
              <a:t>[н:]а, гамма - га[м:]а, касса 	- ка[с:]а, масса - </a:t>
            </a:r>
            <a:r>
              <a:rPr lang="ru-RU" dirty="0" err="1"/>
              <a:t>ма</a:t>
            </a:r>
            <a:r>
              <a:rPr lang="ru-RU" dirty="0"/>
              <a:t>[с:]а, новелла - </a:t>
            </a:r>
            <a:r>
              <a:rPr lang="ru-RU" dirty="0" err="1"/>
              <a:t>нове</a:t>
            </a:r>
            <a:r>
              <a:rPr lang="ru-RU" dirty="0"/>
              <a:t>[л:]а, сумма - су[м:]а, труппа - 	тру[п:]а, Канны - ка[н:]ы, Капулетти - </a:t>
            </a:r>
            <a:r>
              <a:rPr lang="ru-RU" dirty="0" err="1"/>
              <a:t>капуле</a:t>
            </a:r>
            <a:r>
              <a:rPr lang="ru-RU" dirty="0"/>
              <a:t>[т':]и</a:t>
            </a:r>
          </a:p>
          <a:p>
            <a:pPr marL="0" indent="0">
              <a:buNone/>
            </a:pPr>
            <a:r>
              <a:rPr lang="ru-RU" dirty="0"/>
              <a:t>	В других случаях гласный нормальной долготы.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6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1137E-85DC-461F-AF38-6E5CF1010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91478"/>
            <a:ext cx="9601200" cy="4475922"/>
          </a:xfrm>
        </p:spPr>
        <p:txBody>
          <a:bodyPr/>
          <a:lstStyle/>
          <a:p>
            <a:r>
              <a:rPr lang="ru-RU" dirty="0"/>
              <a:t>Двойные согласные произносятся коротко: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/>
              <a:t>- в </a:t>
            </a:r>
            <a:r>
              <a:rPr lang="en-US" dirty="0" err="1"/>
              <a:t>ударном</a:t>
            </a:r>
            <a:r>
              <a:rPr lang="en-US" dirty="0"/>
              <a:t> </a:t>
            </a:r>
            <a:r>
              <a:rPr lang="en-US" dirty="0" err="1"/>
              <a:t>слоге</a:t>
            </a:r>
            <a:r>
              <a:rPr lang="en-US" dirty="0"/>
              <a:t>: </a:t>
            </a:r>
            <a:r>
              <a:rPr lang="en-US" dirty="0" err="1"/>
              <a:t>аккорд</a:t>
            </a:r>
            <a:r>
              <a:rPr lang="en-US" dirty="0"/>
              <a:t> - а[к]</a:t>
            </a:r>
            <a:r>
              <a:rPr lang="en-US" dirty="0" err="1"/>
              <a:t>орд</a:t>
            </a:r>
            <a:r>
              <a:rPr lang="en-US" dirty="0"/>
              <a:t>, </a:t>
            </a:r>
            <a:r>
              <a:rPr lang="ru-RU" dirty="0"/>
              <a:t>баллон - ба[л]он, грамматика - 	</a:t>
            </a:r>
            <a:r>
              <a:rPr lang="ru-RU" dirty="0" err="1"/>
              <a:t>гра</a:t>
            </a:r>
            <a:r>
              <a:rPr lang="ru-RU" dirty="0"/>
              <a:t>[м]</a:t>
            </a:r>
            <a:r>
              <a:rPr lang="ru-RU" dirty="0" err="1"/>
              <a:t>атика</a:t>
            </a:r>
            <a:r>
              <a:rPr lang="ru-RU" dirty="0"/>
              <a:t>, гриппозный - </a:t>
            </a:r>
            <a:r>
              <a:rPr lang="ru-RU" dirty="0" err="1"/>
              <a:t>гри</a:t>
            </a:r>
            <a:r>
              <a:rPr lang="ru-RU" dirty="0"/>
              <a:t>[п]</a:t>
            </a:r>
            <a:r>
              <a:rPr lang="ru-RU" dirty="0" err="1"/>
              <a:t>озный</a:t>
            </a:r>
            <a:r>
              <a:rPr lang="ru-RU" dirty="0"/>
              <a:t>, суббота - су[б]</a:t>
            </a:r>
            <a:r>
              <a:rPr lang="ru-RU" dirty="0" err="1"/>
              <a:t>ота</a:t>
            </a:r>
            <a:r>
              <a:rPr lang="ru-RU" dirty="0"/>
              <a:t>, терраса-те[р]аса, 	Роллан - </a:t>
            </a:r>
            <a:r>
              <a:rPr lang="ru-RU" dirty="0" err="1"/>
              <a:t>ро</a:t>
            </a:r>
            <a:r>
              <a:rPr lang="ru-RU" dirty="0"/>
              <a:t>[л]ан, Мопассан - </a:t>
            </a:r>
            <a:r>
              <a:rPr lang="ru-RU" dirty="0" err="1"/>
              <a:t>мопа</a:t>
            </a:r>
            <a:r>
              <a:rPr lang="ru-RU" dirty="0"/>
              <a:t>[с]ан, Пикассо- пика[с]о, Соссюр - со[с]юр</a:t>
            </a:r>
          </a:p>
          <a:p>
            <a:pPr marL="0" indent="0">
              <a:buNone/>
            </a:pPr>
            <a:r>
              <a:rPr lang="ru-RU" dirty="0"/>
              <a:t>	-  перед согласными: группка - </a:t>
            </a:r>
            <a:r>
              <a:rPr lang="ru-RU" dirty="0" err="1"/>
              <a:t>гру</a:t>
            </a:r>
            <a:r>
              <a:rPr lang="ru-RU" dirty="0"/>
              <a:t>[п]ка, телеграммка - </a:t>
            </a:r>
            <a:r>
              <a:rPr lang="ru-RU" dirty="0" err="1"/>
              <a:t>телегра</a:t>
            </a:r>
            <a:r>
              <a:rPr lang="ru-RU" dirty="0"/>
              <a:t>[м]ка</a:t>
            </a:r>
          </a:p>
          <a:p>
            <a:pPr marL="0" indent="0">
              <a:buNone/>
            </a:pPr>
            <a:r>
              <a:rPr lang="ru-RU" dirty="0"/>
              <a:t>	- в конце слова: грамм - </a:t>
            </a:r>
            <a:r>
              <a:rPr lang="ru-RU" dirty="0" err="1"/>
              <a:t>гра</a:t>
            </a:r>
            <a:r>
              <a:rPr lang="ru-RU" dirty="0"/>
              <a:t>[м], грипп - </a:t>
            </a:r>
            <a:r>
              <a:rPr lang="ru-RU" dirty="0" err="1"/>
              <a:t>гри</a:t>
            </a:r>
            <a:r>
              <a:rPr lang="ru-RU" dirty="0"/>
              <a:t>[п], металл - мета[л]</a:t>
            </a:r>
          </a:p>
          <a:p>
            <a:r>
              <a:rPr lang="ru-RU" dirty="0"/>
              <a:t>Некоторые аббревиатуры произносятся с долгим согласным на конце: </a:t>
            </a:r>
          </a:p>
          <a:p>
            <a:pPr marL="0" indent="0">
              <a:buNone/>
            </a:pPr>
            <a:r>
              <a:rPr lang="ru-RU" dirty="0"/>
              <a:t>	НАПП - [</a:t>
            </a:r>
            <a:r>
              <a:rPr lang="ru-RU" dirty="0" err="1"/>
              <a:t>нап</a:t>
            </a:r>
            <a:r>
              <a:rPr lang="ru-RU" dirty="0"/>
              <a:t>:], РАПП - </a:t>
            </a:r>
            <a:r>
              <a:rPr lang="ru-RU" dirty="0" err="1"/>
              <a:t>ра</a:t>
            </a:r>
            <a:r>
              <a:rPr lang="ru-RU" dirty="0"/>
              <a:t>[п:], ТАСС - та[с:].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323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1157</TotalTime>
  <Words>1263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Фонетика II</vt:lpstr>
      <vt:lpstr>Произношение отдельных сочетаний звуков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245</cp:revision>
  <dcterms:created xsi:type="dcterms:W3CDTF">2020-03-24T12:01:02Z</dcterms:created>
  <dcterms:modified xsi:type="dcterms:W3CDTF">2020-05-04T16:40:28Z</dcterms:modified>
</cp:coreProperties>
</file>