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3" d="100"/>
          <a:sy n="63" d="100"/>
        </p:scale>
        <p:origin x="-176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C8F774A-9C7F-B844-9575-91C4A8EE2B78}"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72C00D49-ED33-BF42-ACE6-F3CB8303D6EE}"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C8F774A-9C7F-B844-9575-91C4A8EE2B78}"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C00D49-ED33-BF42-ACE6-F3CB8303D6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AC8F774A-9C7F-B844-9575-91C4A8EE2B78}"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C00D49-ED33-BF42-ACE6-F3CB8303D6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C8F774A-9C7F-B844-9575-91C4A8EE2B78}"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C00D49-ED33-BF42-ACE6-F3CB8303D6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C8F774A-9C7F-B844-9575-91C4A8EE2B78}" type="datetimeFigureOut">
              <a:rPr lang="en-US" smtClean="0"/>
              <a:t>24.02.18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C00D49-ED33-BF42-ACE6-F3CB8303D6EE}"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AC8F774A-9C7F-B844-9575-91C4A8EE2B78}"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C00D49-ED33-BF42-ACE6-F3CB8303D6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AC8F774A-9C7F-B844-9575-91C4A8EE2B78}" type="datetimeFigureOut">
              <a:rPr lang="en-US" smtClean="0"/>
              <a:t>24.02.18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C00D49-ED33-BF42-ACE6-F3CB8303D6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AC8F774A-9C7F-B844-9575-91C4A8EE2B78}" type="datetimeFigureOut">
              <a:rPr lang="en-US" smtClean="0"/>
              <a:t>24.02.18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C00D49-ED33-BF42-ACE6-F3CB8303D6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C8F774A-9C7F-B844-9575-91C4A8EE2B78}" type="datetimeFigureOut">
              <a:rPr lang="en-US" smtClean="0"/>
              <a:t>24.02.18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C00D49-ED33-BF42-ACE6-F3CB8303D6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AC8F774A-9C7F-B844-9575-91C4A8EE2B78}"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C00D49-ED33-BF42-ACE6-F3CB8303D6EE}"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AC8F774A-9C7F-B844-9575-91C4A8EE2B78}" type="datetimeFigureOut">
              <a:rPr lang="en-US" smtClean="0"/>
              <a:t>24.02.18</a:t>
            </a:fld>
            <a:endParaRPr lang="en-US"/>
          </a:p>
        </p:txBody>
      </p:sp>
      <p:sp>
        <p:nvSpPr>
          <p:cNvPr id="7" name="Slide Number Placeholder 6"/>
          <p:cNvSpPr>
            <a:spLocks noGrp="1"/>
          </p:cNvSpPr>
          <p:nvPr>
            <p:ph type="sldNum" sz="quarter" idx="12"/>
          </p:nvPr>
        </p:nvSpPr>
        <p:spPr/>
        <p:txBody>
          <a:bodyPr/>
          <a:lstStyle/>
          <a:p>
            <a:fld id="{72C00D49-ED33-BF42-ACE6-F3CB8303D6EE}"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AC8F774A-9C7F-B844-9575-91C4A8EE2B78}" type="datetimeFigureOut">
              <a:rPr lang="en-US" smtClean="0"/>
              <a:t>24.02.18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72C00D49-ED33-BF42-ACE6-F3CB8303D6EE}"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YRD. DOÇ.DR.H.DENİZ GÜLLEROĞLU</a:t>
            </a:r>
            <a:endParaRPr lang="en-US" dirty="0"/>
          </a:p>
        </p:txBody>
      </p:sp>
      <p:sp>
        <p:nvSpPr>
          <p:cNvPr id="2" name="Title 1"/>
          <p:cNvSpPr>
            <a:spLocks noGrp="1"/>
          </p:cNvSpPr>
          <p:nvPr>
            <p:ph type="ctrTitle"/>
          </p:nvPr>
        </p:nvSpPr>
        <p:spPr>
          <a:xfrm>
            <a:off x="604704" y="1211457"/>
            <a:ext cx="8083229" cy="1650662"/>
          </a:xfrm>
        </p:spPr>
        <p:txBody>
          <a:bodyPr/>
          <a:lstStyle/>
          <a:p>
            <a:r>
              <a:rPr lang="tr-TR" dirty="0"/>
              <a:t>Test Kuramları 1: Klasik Test Kuramı</a:t>
            </a:r>
            <a:r>
              <a:rPr lang="en-US" dirty="0"/>
              <a:t> </a:t>
            </a:r>
            <a:endParaRPr lang="en-US" dirty="0">
              <a:latin typeface="Times New Roman"/>
              <a:cs typeface="Times New Roman"/>
            </a:endParaRPr>
          </a:p>
        </p:txBody>
      </p:sp>
    </p:spTree>
    <p:extLst>
      <p:ext uri="{BB962C8B-B14F-4D97-AF65-F5344CB8AC3E}">
        <p14:creationId xmlns:p14="http://schemas.microsoft.com/office/powerpoint/2010/main" val="1751184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latin typeface="Times New Roman"/>
                <a:cs typeface="Times New Roman"/>
              </a:rPr>
              <a:t>Klasik Test Kuramının Varsayımları</a:t>
            </a:r>
            <a:endParaRPr lang="en-US" dirty="0"/>
          </a:p>
        </p:txBody>
      </p:sp>
      <p:sp>
        <p:nvSpPr>
          <p:cNvPr id="3" name="Content Placeholder 2"/>
          <p:cNvSpPr>
            <a:spLocks noGrp="1"/>
          </p:cNvSpPr>
          <p:nvPr>
            <p:ph idx="1"/>
          </p:nvPr>
        </p:nvSpPr>
        <p:spPr>
          <a:xfrm>
            <a:off x="457200" y="1752600"/>
            <a:ext cx="8229600" cy="4858492"/>
          </a:xfrm>
        </p:spPr>
        <p:txBody>
          <a:bodyPr>
            <a:normAutofit fontScale="92500" lnSpcReduction="20000"/>
          </a:bodyPr>
          <a:lstStyle/>
          <a:p>
            <a:pPr algn="just"/>
            <a:r>
              <a:rPr lang="tr-TR" dirty="0" smtClean="0">
                <a:latin typeface="Times New Roman"/>
                <a:cs typeface="Times New Roman"/>
              </a:rPr>
              <a:t>Gerçek puan sayılabilir sonsuz çoklukta tekrarlanmış ölçmelerin gözlenen puanlarının beklenen değerine (ortalamasına) eşittir. </a:t>
            </a:r>
          </a:p>
          <a:p>
            <a:pPr marL="114300" indent="0" algn="ctr">
              <a:buNone/>
            </a:pPr>
            <a:r>
              <a:rPr lang="tr-TR" dirty="0" smtClean="0">
                <a:latin typeface="Times New Roman"/>
                <a:cs typeface="Times New Roman"/>
              </a:rPr>
              <a:t> 	𝜏𝑖𝑗=𝜖(𝑥𝑖𝑗) </a:t>
            </a:r>
          </a:p>
          <a:p>
            <a:pPr algn="just"/>
            <a:endParaRPr lang="tr-TR" dirty="0" smtClean="0">
              <a:latin typeface="Times New Roman"/>
              <a:cs typeface="Times New Roman"/>
            </a:endParaRPr>
          </a:p>
          <a:p>
            <a:pPr algn="just"/>
            <a:r>
              <a:rPr lang="tr-TR" dirty="0" smtClean="0">
                <a:latin typeface="Times New Roman"/>
                <a:cs typeface="Times New Roman"/>
              </a:rPr>
              <a:t>Bir ölçme evreni üzerinde, hata puanları, gerçek puanlardan bağımsızdır. Bir başka deyişle, gerçek puan ve hata puanları arasında ilişki yoktur. </a:t>
            </a:r>
          </a:p>
          <a:p>
            <a:pPr marL="114300" indent="0" algn="just">
              <a:buNone/>
            </a:pPr>
            <a:r>
              <a:rPr lang="tr-TR" dirty="0" smtClean="0">
                <a:latin typeface="Times New Roman"/>
                <a:cs typeface="Times New Roman"/>
              </a:rPr>
              <a:t>				𝜌𝐸𝑇=0 </a:t>
            </a:r>
          </a:p>
          <a:p>
            <a:pPr algn="just"/>
            <a:r>
              <a:rPr lang="tr-TR" dirty="0" smtClean="0">
                <a:latin typeface="Times New Roman"/>
                <a:cs typeface="Times New Roman"/>
              </a:rPr>
              <a:t>Her ölçmedeki hata puanları, birbirinden bağımsızdır. Yani, herhangi iki dizi ölçmeye ait hata puanları arasında ilişki yoktur. </a:t>
            </a:r>
          </a:p>
          <a:p>
            <a:pPr algn="just"/>
            <a:endParaRPr lang="tr-TR" dirty="0" smtClean="0">
              <a:latin typeface="Times New Roman"/>
              <a:cs typeface="Times New Roman"/>
            </a:endParaRPr>
          </a:p>
          <a:p>
            <a:pPr marL="114300" indent="0" algn="just">
              <a:buNone/>
            </a:pPr>
            <a:r>
              <a:rPr lang="tr-TR" dirty="0" smtClean="0">
                <a:latin typeface="Times New Roman"/>
                <a:cs typeface="Times New Roman"/>
              </a:rPr>
              <a:t>			𝜌𝐸1𝐸2=0 </a:t>
            </a:r>
          </a:p>
          <a:p>
            <a:pPr marL="114300" indent="0" algn="just">
              <a:buNone/>
            </a:pPr>
            <a:endParaRPr lang="tr-TR" dirty="0">
              <a:latin typeface="Times New Roman"/>
              <a:cs typeface="Times New Roman"/>
            </a:endParaRPr>
          </a:p>
          <a:p>
            <a:pPr marL="114300" indent="0" algn="r">
              <a:buNone/>
            </a:pPr>
            <a:r>
              <a:rPr lang="en-US" dirty="0"/>
              <a:t>(Crocker and </a:t>
            </a:r>
            <a:r>
              <a:rPr lang="en-US" dirty="0" err="1"/>
              <a:t>Algina</a:t>
            </a:r>
            <a:r>
              <a:rPr lang="en-US" dirty="0"/>
              <a:t>, 1986). </a:t>
            </a:r>
            <a:endParaRPr lang="tr-TR" dirty="0">
              <a:latin typeface="Times New Roman"/>
              <a:cs typeface="Times New Roman"/>
            </a:endParaRPr>
          </a:p>
        </p:txBody>
      </p:sp>
    </p:spTree>
    <p:extLst>
      <p:ext uri="{BB962C8B-B14F-4D97-AF65-F5344CB8AC3E}">
        <p14:creationId xmlns:p14="http://schemas.microsoft.com/office/powerpoint/2010/main" val="988916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latin typeface="Times New Roman"/>
                <a:cs typeface="Times New Roman"/>
              </a:rPr>
              <a:t>KAYNAKÇA</a:t>
            </a:r>
            <a:endParaRPr lang="en-US" dirty="0"/>
          </a:p>
        </p:txBody>
      </p:sp>
      <p:sp>
        <p:nvSpPr>
          <p:cNvPr id="3" name="Content Placeholder 2"/>
          <p:cNvSpPr>
            <a:spLocks noGrp="1"/>
          </p:cNvSpPr>
          <p:nvPr>
            <p:ph idx="1"/>
          </p:nvPr>
        </p:nvSpPr>
        <p:spPr/>
        <p:txBody>
          <a:bodyPr/>
          <a:lstStyle/>
          <a:p>
            <a:r>
              <a:rPr lang="mr-IN" dirty="0" smtClean="0">
                <a:latin typeface="Times New Roman"/>
                <a:cs typeface="Times New Roman"/>
              </a:rPr>
              <a:t>Baykul, Y. (2015). </a:t>
            </a:r>
            <a:r>
              <a:rPr lang="mr-IN" i="1" dirty="0" smtClean="0">
                <a:latin typeface="Times New Roman"/>
                <a:cs typeface="Times New Roman"/>
              </a:rPr>
              <a:t>Eğitimde ve Psikolojide Ölçme: Klasik Test Teorisi ve Uygulaması</a:t>
            </a:r>
            <a:r>
              <a:rPr lang="mr-IN" dirty="0" smtClean="0">
                <a:latin typeface="Times New Roman"/>
                <a:cs typeface="Times New Roman"/>
              </a:rPr>
              <a:t>. Ankara:Pegem Akademi. </a:t>
            </a:r>
            <a:endParaRPr lang="tr-TR" dirty="0" smtClean="0">
              <a:latin typeface="Times New Roman"/>
              <a:cs typeface="Times New Roman"/>
            </a:endParaRPr>
          </a:p>
          <a:p>
            <a:endParaRPr lang="en-US" dirty="0" smtClean="0">
              <a:latin typeface="Times New Roman"/>
              <a:cs typeface="Times New Roman"/>
            </a:endParaRPr>
          </a:p>
          <a:p>
            <a:r>
              <a:rPr lang="en-US" dirty="0" err="1" smtClean="0">
                <a:latin typeface="Times New Roman"/>
                <a:cs typeface="Times New Roman"/>
              </a:rPr>
              <a:t>Hambleton</a:t>
            </a:r>
            <a:r>
              <a:rPr lang="en-US" dirty="0" smtClean="0">
                <a:latin typeface="Times New Roman"/>
                <a:cs typeface="Times New Roman"/>
              </a:rPr>
              <a:t>, R. K., </a:t>
            </a:r>
            <a:r>
              <a:rPr lang="en-US" dirty="0" err="1" smtClean="0">
                <a:latin typeface="Times New Roman"/>
                <a:cs typeface="Times New Roman"/>
              </a:rPr>
              <a:t>Swaminathan</a:t>
            </a:r>
            <a:r>
              <a:rPr lang="en-US" dirty="0" smtClean="0">
                <a:latin typeface="Times New Roman"/>
                <a:cs typeface="Times New Roman"/>
              </a:rPr>
              <a:t>, H. &amp; Rogers, H. J. (1991). </a:t>
            </a:r>
            <a:r>
              <a:rPr lang="en-US" i="1" dirty="0" smtClean="0">
                <a:latin typeface="Times New Roman"/>
                <a:cs typeface="Times New Roman"/>
              </a:rPr>
              <a:t>Fundamentals of item response theory </a:t>
            </a:r>
            <a:r>
              <a:rPr lang="en-US" dirty="0" smtClean="0">
                <a:latin typeface="Times New Roman"/>
                <a:cs typeface="Times New Roman"/>
              </a:rPr>
              <a:t>(2Vol. 2). </a:t>
            </a:r>
            <a:r>
              <a:rPr lang="en-US" dirty="0" err="1" smtClean="0">
                <a:latin typeface="Times New Roman"/>
                <a:cs typeface="Times New Roman"/>
              </a:rPr>
              <a:t>London:Sage</a:t>
            </a:r>
            <a:r>
              <a:rPr lang="en-US" dirty="0" smtClean="0">
                <a:latin typeface="Times New Roman"/>
                <a:cs typeface="Times New Roman"/>
              </a:rPr>
              <a:t>. </a:t>
            </a:r>
          </a:p>
          <a:p>
            <a:endParaRPr lang="en-US" dirty="0">
              <a:latin typeface="Times New Roman"/>
              <a:cs typeface="Times New Roman"/>
            </a:endParaRPr>
          </a:p>
          <a:p>
            <a:r>
              <a:rPr lang="en-US" dirty="0" smtClean="0">
                <a:latin typeface="Times New Roman"/>
                <a:cs typeface="Times New Roman"/>
              </a:rPr>
              <a:t>Crocker, L. &amp; </a:t>
            </a:r>
            <a:r>
              <a:rPr lang="en-US" dirty="0" err="1" smtClean="0">
                <a:latin typeface="Times New Roman"/>
                <a:cs typeface="Times New Roman"/>
              </a:rPr>
              <a:t>Algina</a:t>
            </a:r>
            <a:r>
              <a:rPr lang="en-US" dirty="0" smtClean="0">
                <a:latin typeface="Times New Roman"/>
                <a:cs typeface="Times New Roman"/>
              </a:rPr>
              <a:t>, J. (1986). </a:t>
            </a:r>
            <a:r>
              <a:rPr lang="en-US" i="1" dirty="0" smtClean="0">
                <a:latin typeface="Times New Roman"/>
                <a:cs typeface="Times New Roman"/>
              </a:rPr>
              <a:t>Introduction to Classical and Modern Test Theory</a:t>
            </a:r>
            <a:r>
              <a:rPr lang="en-US" dirty="0" smtClean="0">
                <a:latin typeface="Times New Roman"/>
                <a:cs typeface="Times New Roman"/>
              </a:rPr>
              <a:t>. USA :Harcourt Brace </a:t>
            </a:r>
            <a:r>
              <a:rPr lang="en-US" dirty="0" err="1" smtClean="0">
                <a:latin typeface="Times New Roman"/>
                <a:cs typeface="Times New Roman"/>
              </a:rPr>
              <a:t>Javanovich</a:t>
            </a:r>
            <a:r>
              <a:rPr lang="en-US" dirty="0" smtClean="0">
                <a:latin typeface="Times New Roman"/>
                <a:cs typeface="Times New Roman"/>
              </a:rPr>
              <a:t> College Publishers,. </a:t>
            </a:r>
            <a:endParaRPr lang="en-US" dirty="0">
              <a:latin typeface="Times New Roman"/>
              <a:cs typeface="Times New Roman"/>
            </a:endParaRPr>
          </a:p>
        </p:txBody>
      </p:sp>
    </p:spTree>
    <p:extLst>
      <p:ext uri="{BB962C8B-B14F-4D97-AF65-F5344CB8AC3E}">
        <p14:creationId xmlns:p14="http://schemas.microsoft.com/office/powerpoint/2010/main" val="3883588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err="1" smtClean="0">
                <a:latin typeface="Times New Roman"/>
                <a:cs typeface="Times New Roman"/>
              </a:rPr>
              <a:t>Ktk’nın</a:t>
            </a:r>
            <a:r>
              <a:rPr lang="en-US" cap="none" dirty="0" smtClean="0">
                <a:latin typeface="Times New Roman"/>
                <a:cs typeface="Times New Roman"/>
              </a:rPr>
              <a:t> </a:t>
            </a:r>
            <a:r>
              <a:rPr lang="en-US" cap="none" dirty="0" err="1" smtClean="0">
                <a:latin typeface="Times New Roman"/>
                <a:cs typeface="Times New Roman"/>
              </a:rPr>
              <a:t>Temelleri</a:t>
            </a:r>
            <a:endParaRPr lang="en-US" cap="none" dirty="0">
              <a:latin typeface="Times New Roman"/>
              <a:cs typeface="Times New Roman"/>
            </a:endParaRPr>
          </a:p>
        </p:txBody>
      </p:sp>
      <p:sp>
        <p:nvSpPr>
          <p:cNvPr id="3" name="Content Placeholder 2"/>
          <p:cNvSpPr>
            <a:spLocks noGrp="1"/>
          </p:cNvSpPr>
          <p:nvPr>
            <p:ph idx="1"/>
          </p:nvPr>
        </p:nvSpPr>
        <p:spPr/>
        <p:txBody>
          <a:bodyPr>
            <a:normAutofit lnSpcReduction="10000"/>
          </a:bodyPr>
          <a:lstStyle/>
          <a:p>
            <a:pPr algn="just"/>
            <a:r>
              <a:rPr lang="mr-IN" dirty="0" smtClean="0">
                <a:latin typeface="Times New Roman"/>
                <a:cs typeface="Times New Roman"/>
              </a:rPr>
              <a:t>KTK’nın temelleri 1905 yılında İngiliz psikolog Charles Spearman tarafından atılmıştır. Spearman’ın hata içeren test sonuçları ile gerçek değer arasındaki ilişkiyi açıklama çabası KTK’nin temellerini atmıştır.</a:t>
            </a:r>
            <a:endParaRPr lang="tr-TR" dirty="0" smtClean="0">
              <a:latin typeface="Times New Roman"/>
              <a:cs typeface="Times New Roman"/>
            </a:endParaRPr>
          </a:p>
          <a:p>
            <a:pPr algn="just"/>
            <a:r>
              <a:rPr lang="mr-IN" dirty="0" smtClean="0">
                <a:latin typeface="Times New Roman"/>
                <a:cs typeface="Times New Roman"/>
              </a:rPr>
              <a:t> Spearman’ın öne sürdüğü bu kuramın özünde gözlenen test puanı kuramsal olarak, gerçek puan ve tesadüfi hata isimlerinde iki bileşene ayrılmaktadır. 1920’li yıllarda C.Spearman ve arkadaşı W.Brown ile bir testin iki yarısı arasındaki korelasyonun ölçeğin tamamını kapsaması için Spearman-Brown yöntemini geliştirmiştir</a:t>
            </a:r>
            <a:r>
              <a:rPr lang="tr-TR" dirty="0" smtClean="0">
                <a:latin typeface="Times New Roman"/>
                <a:cs typeface="Times New Roman"/>
              </a:rPr>
              <a:t>.</a:t>
            </a:r>
          </a:p>
          <a:p>
            <a:pPr algn="just"/>
            <a:endParaRPr lang="tr-TR" dirty="0">
              <a:latin typeface="Times New Roman"/>
              <a:cs typeface="Times New Roman"/>
            </a:endParaRPr>
          </a:p>
          <a:p>
            <a:pPr algn="r"/>
            <a:r>
              <a:rPr lang="tr-TR" dirty="0">
                <a:latin typeface="Times New Roman"/>
                <a:cs typeface="Times New Roman"/>
              </a:rPr>
              <a:t>(</a:t>
            </a:r>
            <a:r>
              <a:rPr lang="tr-TR" dirty="0" err="1">
                <a:latin typeface="Times New Roman"/>
                <a:cs typeface="Times New Roman"/>
              </a:rPr>
              <a:t>Baykul</a:t>
            </a:r>
            <a:r>
              <a:rPr lang="tr-TR" dirty="0">
                <a:latin typeface="Times New Roman"/>
                <a:cs typeface="Times New Roman"/>
              </a:rPr>
              <a:t>, 2015). </a:t>
            </a:r>
            <a:endParaRPr lang="en-US" dirty="0">
              <a:latin typeface="Times New Roman"/>
              <a:cs typeface="Times New Roman"/>
            </a:endParaRPr>
          </a:p>
          <a:p>
            <a:pPr algn="just"/>
            <a:endParaRPr lang="tr-TR" dirty="0" smtClean="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1348508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err="1">
                <a:latin typeface="Times New Roman"/>
                <a:cs typeface="Times New Roman"/>
              </a:rPr>
              <a:t>Ktk’nın</a:t>
            </a:r>
            <a:r>
              <a:rPr lang="en-US" cap="none" dirty="0">
                <a:latin typeface="Times New Roman"/>
                <a:cs typeface="Times New Roman"/>
              </a:rPr>
              <a:t> </a:t>
            </a:r>
            <a:r>
              <a:rPr lang="en-US" cap="none" dirty="0" err="1">
                <a:latin typeface="Times New Roman"/>
                <a:cs typeface="Times New Roman"/>
              </a:rPr>
              <a:t>Temelleri</a:t>
            </a:r>
            <a:endParaRPr lang="en-US" dirty="0"/>
          </a:p>
        </p:txBody>
      </p:sp>
      <p:sp>
        <p:nvSpPr>
          <p:cNvPr id="3" name="Content Placeholder 2"/>
          <p:cNvSpPr>
            <a:spLocks noGrp="1"/>
          </p:cNvSpPr>
          <p:nvPr>
            <p:ph idx="1"/>
          </p:nvPr>
        </p:nvSpPr>
        <p:spPr>
          <a:xfrm>
            <a:off x="457200" y="1752600"/>
            <a:ext cx="8229600" cy="4777869"/>
          </a:xfrm>
        </p:spPr>
        <p:txBody>
          <a:bodyPr>
            <a:normAutofit fontScale="92500" lnSpcReduction="20000"/>
          </a:bodyPr>
          <a:lstStyle/>
          <a:p>
            <a:pPr algn="just"/>
            <a:r>
              <a:rPr lang="tr-TR" dirty="0">
                <a:latin typeface="Times New Roman"/>
                <a:cs typeface="Times New Roman"/>
              </a:rPr>
              <a:t>1936 yılında </a:t>
            </a:r>
            <a:r>
              <a:rPr lang="tr-TR" dirty="0" err="1">
                <a:latin typeface="Times New Roman"/>
                <a:cs typeface="Times New Roman"/>
              </a:rPr>
              <a:t>Joy</a:t>
            </a:r>
            <a:r>
              <a:rPr lang="tr-TR" dirty="0">
                <a:latin typeface="Times New Roman"/>
                <a:cs typeface="Times New Roman"/>
              </a:rPr>
              <a:t> </a:t>
            </a:r>
            <a:r>
              <a:rPr lang="tr-TR" dirty="0">
                <a:latin typeface="Times New Roman"/>
                <a:cs typeface="Times New Roman"/>
              </a:rPr>
              <a:t> </a:t>
            </a:r>
            <a:r>
              <a:rPr lang="tr-TR" dirty="0" smtClean="0">
                <a:latin typeface="Times New Roman"/>
                <a:cs typeface="Times New Roman"/>
              </a:rPr>
              <a:t>Paul </a:t>
            </a:r>
            <a:r>
              <a:rPr lang="tr-TR" dirty="0" err="1">
                <a:latin typeface="Times New Roman"/>
                <a:cs typeface="Times New Roman"/>
              </a:rPr>
              <a:t>Guilford</a:t>
            </a:r>
            <a:r>
              <a:rPr lang="tr-TR" dirty="0">
                <a:latin typeface="Times New Roman"/>
                <a:cs typeface="Times New Roman"/>
              </a:rPr>
              <a:t> yazdığı </a:t>
            </a:r>
            <a:r>
              <a:rPr lang="tr-TR" dirty="0" err="1">
                <a:latin typeface="Times New Roman"/>
                <a:cs typeface="Times New Roman"/>
              </a:rPr>
              <a:t>Psychometric</a:t>
            </a:r>
            <a:r>
              <a:rPr lang="tr-TR" dirty="0">
                <a:latin typeface="Times New Roman"/>
                <a:cs typeface="Times New Roman"/>
              </a:rPr>
              <a:t> </a:t>
            </a:r>
            <a:r>
              <a:rPr lang="tr-TR" dirty="0" err="1">
                <a:latin typeface="Times New Roman"/>
                <a:cs typeface="Times New Roman"/>
              </a:rPr>
              <a:t>Methods</a:t>
            </a:r>
            <a:r>
              <a:rPr lang="tr-TR" dirty="0">
                <a:latin typeface="Times New Roman"/>
                <a:cs typeface="Times New Roman"/>
              </a:rPr>
              <a:t> adlı kitabında </a:t>
            </a:r>
            <a:r>
              <a:rPr lang="tr-TR" dirty="0" err="1">
                <a:latin typeface="Times New Roman"/>
                <a:cs typeface="Times New Roman"/>
              </a:rPr>
              <a:t>psikofizik</a:t>
            </a:r>
            <a:r>
              <a:rPr lang="tr-TR" dirty="0">
                <a:latin typeface="Times New Roman"/>
                <a:cs typeface="Times New Roman"/>
              </a:rPr>
              <a:t> yöntemlerden, ölçekleme tekniklerinden ve faktör analizinden bahsetmiştir. Bu kitap uzun yıllar üniversitelerde psikoloji bölümünde okuyan öğrenciler tarafından temel kaynak olarak kullanılmıştır</a:t>
            </a:r>
            <a:r>
              <a:rPr lang="tr-TR" dirty="0" smtClean="0">
                <a:latin typeface="Times New Roman"/>
                <a:cs typeface="Times New Roman"/>
              </a:rPr>
              <a:t>.</a:t>
            </a:r>
          </a:p>
          <a:p>
            <a:pPr algn="just"/>
            <a:endParaRPr lang="tr-TR" dirty="0" smtClean="0">
              <a:latin typeface="Times New Roman"/>
              <a:cs typeface="Times New Roman"/>
            </a:endParaRPr>
          </a:p>
          <a:p>
            <a:pPr algn="just"/>
            <a:r>
              <a:rPr lang="tr-TR" dirty="0" smtClean="0">
                <a:latin typeface="Times New Roman"/>
                <a:cs typeface="Times New Roman"/>
              </a:rPr>
              <a:t> </a:t>
            </a:r>
            <a:r>
              <a:rPr lang="tr-TR" dirty="0">
                <a:latin typeface="Times New Roman"/>
                <a:cs typeface="Times New Roman"/>
              </a:rPr>
              <a:t>KTK ile ilgili bir diğer önemli çalışma, 1937 yılında G. </a:t>
            </a:r>
            <a:r>
              <a:rPr lang="tr-TR" dirty="0" err="1">
                <a:latin typeface="Times New Roman"/>
                <a:cs typeface="Times New Roman"/>
              </a:rPr>
              <a:t>Frederic</a:t>
            </a:r>
            <a:r>
              <a:rPr lang="tr-TR" dirty="0">
                <a:latin typeface="Times New Roman"/>
                <a:cs typeface="Times New Roman"/>
              </a:rPr>
              <a:t> </a:t>
            </a:r>
            <a:r>
              <a:rPr lang="tr-TR" dirty="0" err="1">
                <a:latin typeface="Times New Roman"/>
                <a:cs typeface="Times New Roman"/>
              </a:rPr>
              <a:t>Kuder</a:t>
            </a:r>
            <a:r>
              <a:rPr lang="tr-TR" dirty="0">
                <a:latin typeface="Times New Roman"/>
                <a:cs typeface="Times New Roman"/>
              </a:rPr>
              <a:t> ve </a:t>
            </a:r>
            <a:r>
              <a:rPr lang="tr-TR" dirty="0" err="1">
                <a:latin typeface="Times New Roman"/>
                <a:cs typeface="Times New Roman"/>
              </a:rPr>
              <a:t>Marion</a:t>
            </a:r>
            <a:r>
              <a:rPr lang="tr-TR" dirty="0">
                <a:latin typeface="Times New Roman"/>
                <a:cs typeface="Times New Roman"/>
              </a:rPr>
              <a:t> </a:t>
            </a:r>
            <a:r>
              <a:rPr lang="tr-TR" dirty="0" err="1">
                <a:latin typeface="Times New Roman"/>
                <a:cs typeface="Times New Roman"/>
              </a:rPr>
              <a:t>Webster</a:t>
            </a:r>
            <a:r>
              <a:rPr lang="tr-TR" dirty="0">
                <a:latin typeface="Times New Roman"/>
                <a:cs typeface="Times New Roman"/>
              </a:rPr>
              <a:t> </a:t>
            </a:r>
            <a:r>
              <a:rPr lang="tr-TR" dirty="0" err="1">
                <a:latin typeface="Times New Roman"/>
                <a:cs typeface="Times New Roman"/>
              </a:rPr>
              <a:t>Richardson</a:t>
            </a:r>
            <a:r>
              <a:rPr lang="tr-TR" dirty="0">
                <a:latin typeface="Times New Roman"/>
                <a:cs typeface="Times New Roman"/>
              </a:rPr>
              <a:t> tarafından </a:t>
            </a:r>
            <a:r>
              <a:rPr lang="tr-TR" dirty="0" err="1">
                <a:latin typeface="Times New Roman"/>
                <a:cs typeface="Times New Roman"/>
              </a:rPr>
              <a:t>Kuder-Richardson</a:t>
            </a:r>
            <a:r>
              <a:rPr lang="tr-TR" dirty="0">
                <a:latin typeface="Times New Roman"/>
                <a:cs typeface="Times New Roman"/>
              </a:rPr>
              <a:t> formüllerinin (KR20 ve KR21) geliştirilmesidir. Bu formüllerin her birisi, testlerin belirli özelliklere sahip olmaları durumlarında (1-0 şeklinde puanlanan testler; tüm maddelerinin güçlükleri birbirine eşit olan testler gibi) kullanılabilecek olan güvenirlik katsayısı formülleridir. </a:t>
            </a:r>
            <a:endParaRPr lang="tr-TR" dirty="0" smtClean="0">
              <a:latin typeface="Times New Roman"/>
              <a:cs typeface="Times New Roman"/>
            </a:endParaRPr>
          </a:p>
          <a:p>
            <a:pPr algn="just"/>
            <a:endParaRPr lang="tr-TR" dirty="0">
              <a:latin typeface="Times New Roman"/>
              <a:cs typeface="Times New Roman"/>
            </a:endParaRPr>
          </a:p>
          <a:p>
            <a:pPr algn="r"/>
            <a:r>
              <a:rPr lang="tr-TR" dirty="0" smtClean="0">
                <a:latin typeface="Times New Roman"/>
                <a:cs typeface="Times New Roman"/>
              </a:rPr>
              <a:t>(</a:t>
            </a:r>
            <a:r>
              <a:rPr lang="tr-TR" dirty="0" err="1" smtClean="0">
                <a:latin typeface="Times New Roman"/>
                <a:cs typeface="Times New Roman"/>
              </a:rPr>
              <a:t>Baykul</a:t>
            </a:r>
            <a:r>
              <a:rPr lang="tr-TR" dirty="0" smtClean="0">
                <a:latin typeface="Times New Roman"/>
                <a:cs typeface="Times New Roman"/>
              </a:rPr>
              <a:t>, 1995)</a:t>
            </a:r>
            <a:endParaRPr lang="en-US" dirty="0">
              <a:latin typeface="Times New Roman"/>
              <a:cs typeface="Times New Roman"/>
            </a:endParaRPr>
          </a:p>
        </p:txBody>
      </p:sp>
    </p:spTree>
    <p:extLst>
      <p:ext uri="{BB962C8B-B14F-4D97-AF65-F5344CB8AC3E}">
        <p14:creationId xmlns:p14="http://schemas.microsoft.com/office/powerpoint/2010/main" val="3908891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err="1">
                <a:latin typeface="Times New Roman"/>
                <a:cs typeface="Times New Roman"/>
              </a:rPr>
              <a:t>Ktk’nın</a:t>
            </a:r>
            <a:r>
              <a:rPr lang="en-US" cap="none" dirty="0">
                <a:latin typeface="Times New Roman"/>
                <a:cs typeface="Times New Roman"/>
              </a:rPr>
              <a:t> </a:t>
            </a:r>
            <a:r>
              <a:rPr lang="en-US" cap="none" dirty="0" err="1">
                <a:latin typeface="Times New Roman"/>
                <a:cs typeface="Times New Roman"/>
              </a:rPr>
              <a:t>Temelleri</a:t>
            </a:r>
            <a:endParaRPr lang="en-US" dirty="0"/>
          </a:p>
        </p:txBody>
      </p:sp>
      <p:sp>
        <p:nvSpPr>
          <p:cNvPr id="3" name="Content Placeholder 2"/>
          <p:cNvSpPr>
            <a:spLocks noGrp="1"/>
          </p:cNvSpPr>
          <p:nvPr>
            <p:ph idx="1"/>
          </p:nvPr>
        </p:nvSpPr>
        <p:spPr>
          <a:xfrm>
            <a:off x="457200" y="1752600"/>
            <a:ext cx="8229600" cy="4717401"/>
          </a:xfrm>
        </p:spPr>
        <p:txBody>
          <a:bodyPr>
            <a:normAutofit fontScale="92500"/>
          </a:bodyPr>
          <a:lstStyle/>
          <a:p>
            <a:pPr algn="just"/>
            <a:r>
              <a:rPr lang="tr-TR" dirty="0" err="1">
                <a:latin typeface="Times New Roman"/>
                <a:cs typeface="Times New Roman"/>
              </a:rPr>
              <a:t>Kuder</a:t>
            </a:r>
            <a:r>
              <a:rPr lang="tr-TR" dirty="0">
                <a:latin typeface="Times New Roman"/>
                <a:cs typeface="Times New Roman"/>
              </a:rPr>
              <a:t> ve </a:t>
            </a:r>
            <a:r>
              <a:rPr lang="tr-TR" dirty="0" err="1">
                <a:latin typeface="Times New Roman"/>
                <a:cs typeface="Times New Roman"/>
              </a:rPr>
              <a:t>Richardson’un</a:t>
            </a:r>
            <a:r>
              <a:rPr lang="tr-TR" dirty="0">
                <a:latin typeface="Times New Roman"/>
                <a:cs typeface="Times New Roman"/>
              </a:rPr>
              <a:t> amacı, testi iki yarıya bölme </a:t>
            </a:r>
            <a:r>
              <a:rPr lang="tr-TR" dirty="0" err="1">
                <a:latin typeface="Times New Roman"/>
                <a:cs typeface="Times New Roman"/>
              </a:rPr>
              <a:t>Spearman</a:t>
            </a:r>
            <a:r>
              <a:rPr lang="tr-TR" dirty="0">
                <a:latin typeface="Times New Roman"/>
                <a:cs typeface="Times New Roman"/>
              </a:rPr>
              <a:t>-Brown yönteminde karşılaşılan güçlükleri yenmektir. 1951 yılında Lee Joseph </a:t>
            </a:r>
            <a:r>
              <a:rPr lang="tr-TR" dirty="0" err="1">
                <a:latin typeface="Times New Roman"/>
                <a:cs typeface="Times New Roman"/>
              </a:rPr>
              <a:t>Cronbach</a:t>
            </a:r>
            <a:r>
              <a:rPr lang="tr-TR" dirty="0">
                <a:latin typeface="Times New Roman"/>
                <a:cs typeface="Times New Roman"/>
              </a:rPr>
              <a:t> KR20 ve KR21 formüllerinden yola çıkarak 1-0 şeklinde puanlanmayan ölçme araçları için de kullanılabilecek ünlü </a:t>
            </a:r>
            <a:r>
              <a:rPr lang="tr-TR" dirty="0" err="1">
                <a:latin typeface="Times New Roman"/>
                <a:cs typeface="Times New Roman"/>
              </a:rPr>
              <a:t>Cronbach</a:t>
            </a:r>
            <a:r>
              <a:rPr lang="tr-TR" dirty="0">
                <a:latin typeface="Times New Roman"/>
                <a:cs typeface="Times New Roman"/>
              </a:rPr>
              <a:t> alfa formülünü geliştirdi</a:t>
            </a:r>
            <a:r>
              <a:rPr lang="tr-TR" dirty="0" smtClean="0">
                <a:latin typeface="Times New Roman"/>
                <a:cs typeface="Times New Roman"/>
              </a:rPr>
              <a:t>.</a:t>
            </a:r>
          </a:p>
          <a:p>
            <a:pPr algn="just"/>
            <a:r>
              <a:rPr lang="tr-TR" dirty="0" smtClean="0">
                <a:latin typeface="Times New Roman"/>
                <a:cs typeface="Times New Roman"/>
              </a:rPr>
              <a:t> </a:t>
            </a:r>
            <a:r>
              <a:rPr lang="tr-TR" dirty="0">
                <a:latin typeface="Times New Roman"/>
                <a:cs typeface="Times New Roman"/>
              </a:rPr>
              <a:t>1945 yılında Louis </a:t>
            </a:r>
            <a:r>
              <a:rPr lang="tr-TR" dirty="0" err="1">
                <a:latin typeface="Times New Roman"/>
                <a:cs typeface="Times New Roman"/>
              </a:rPr>
              <a:t>Guttman</a:t>
            </a:r>
            <a:r>
              <a:rPr lang="tr-TR" dirty="0">
                <a:latin typeface="Times New Roman"/>
                <a:cs typeface="Times New Roman"/>
              </a:rPr>
              <a:t> güvenirlik katsayılarının alt sınırlarının hesaplanması ile ilgili çalışmasını </a:t>
            </a:r>
            <a:r>
              <a:rPr lang="tr-TR" dirty="0" err="1">
                <a:latin typeface="Times New Roman"/>
                <a:cs typeface="Times New Roman"/>
              </a:rPr>
              <a:t>Pschometrika</a:t>
            </a:r>
            <a:r>
              <a:rPr lang="tr-TR" dirty="0">
                <a:latin typeface="Times New Roman"/>
                <a:cs typeface="Times New Roman"/>
              </a:rPr>
              <a:t> dergisinde yayınlamıştır. Ayrıca bu çalışmasında güvenirlik katsayısının hesabında hata </a:t>
            </a:r>
            <a:r>
              <a:rPr lang="tr-TR" dirty="0" err="1">
                <a:latin typeface="Times New Roman"/>
                <a:cs typeface="Times New Roman"/>
              </a:rPr>
              <a:t>varyansı</a:t>
            </a:r>
            <a:r>
              <a:rPr lang="tr-TR" dirty="0">
                <a:latin typeface="Times New Roman"/>
                <a:cs typeface="Times New Roman"/>
              </a:rPr>
              <a:t> ve testin </a:t>
            </a:r>
            <a:r>
              <a:rPr lang="tr-TR" dirty="0" err="1">
                <a:latin typeface="Times New Roman"/>
                <a:cs typeface="Times New Roman"/>
              </a:rPr>
              <a:t>varyansını</a:t>
            </a:r>
            <a:r>
              <a:rPr lang="tr-TR" dirty="0">
                <a:latin typeface="Times New Roman"/>
                <a:cs typeface="Times New Roman"/>
              </a:rPr>
              <a:t> kullanarak ifade etmiştir. </a:t>
            </a:r>
            <a:r>
              <a:rPr lang="tr-TR" dirty="0" err="1">
                <a:latin typeface="Times New Roman"/>
                <a:cs typeface="Times New Roman"/>
              </a:rPr>
              <a:t>KTK’nın</a:t>
            </a:r>
            <a:r>
              <a:rPr lang="tr-TR" dirty="0">
                <a:latin typeface="Times New Roman"/>
                <a:cs typeface="Times New Roman"/>
              </a:rPr>
              <a:t> esasları ilk defa </a:t>
            </a:r>
            <a:r>
              <a:rPr lang="tr-TR" dirty="0" err="1">
                <a:latin typeface="Times New Roman"/>
                <a:cs typeface="Times New Roman"/>
              </a:rPr>
              <a:t>Gulliksen</a:t>
            </a:r>
            <a:r>
              <a:rPr lang="tr-TR" dirty="0">
                <a:latin typeface="Times New Roman"/>
                <a:cs typeface="Times New Roman"/>
              </a:rPr>
              <a:t> tarafından kitap haline getirilmiştir. </a:t>
            </a:r>
            <a:r>
              <a:rPr lang="tr-TR" dirty="0" err="1">
                <a:latin typeface="Times New Roman"/>
                <a:cs typeface="Times New Roman"/>
              </a:rPr>
              <a:t>Lord</a:t>
            </a:r>
            <a:r>
              <a:rPr lang="tr-TR" dirty="0">
                <a:latin typeface="Times New Roman"/>
                <a:cs typeface="Times New Roman"/>
              </a:rPr>
              <a:t> ve </a:t>
            </a:r>
            <a:r>
              <a:rPr lang="tr-TR" dirty="0" err="1">
                <a:latin typeface="Times New Roman"/>
                <a:cs typeface="Times New Roman"/>
              </a:rPr>
              <a:t>Novick</a:t>
            </a:r>
            <a:r>
              <a:rPr lang="tr-TR" dirty="0">
                <a:latin typeface="Times New Roman"/>
                <a:cs typeface="Times New Roman"/>
              </a:rPr>
              <a:t>(1968) tarafından yazılan bir kitapta </a:t>
            </a:r>
            <a:r>
              <a:rPr lang="tr-TR" dirty="0" err="1">
                <a:latin typeface="Times New Roman"/>
                <a:cs typeface="Times New Roman"/>
              </a:rPr>
              <a:t>KTK’nın</a:t>
            </a:r>
            <a:r>
              <a:rPr lang="tr-TR" dirty="0">
                <a:latin typeface="Times New Roman"/>
                <a:cs typeface="Times New Roman"/>
              </a:rPr>
              <a:t> temelleri ile ilgili açıklamalar ve ispatlar bulunmaktadır </a:t>
            </a:r>
            <a:endParaRPr lang="tr-TR" dirty="0" smtClean="0">
              <a:latin typeface="Times New Roman"/>
              <a:cs typeface="Times New Roman"/>
            </a:endParaRPr>
          </a:p>
          <a:p>
            <a:pPr algn="r"/>
            <a:r>
              <a:rPr lang="tr-TR" dirty="0" smtClean="0">
                <a:latin typeface="Times New Roman"/>
                <a:cs typeface="Times New Roman"/>
              </a:rPr>
              <a:t>(</a:t>
            </a:r>
            <a:r>
              <a:rPr lang="tr-TR" dirty="0" err="1">
                <a:latin typeface="Times New Roman"/>
                <a:cs typeface="Times New Roman"/>
              </a:rPr>
              <a:t>Baykul</a:t>
            </a:r>
            <a:r>
              <a:rPr lang="tr-TR" dirty="0">
                <a:latin typeface="Times New Roman"/>
                <a:cs typeface="Times New Roman"/>
              </a:rPr>
              <a:t>, 2015). </a:t>
            </a:r>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2584968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err="1">
                <a:latin typeface="Times New Roman"/>
                <a:cs typeface="Times New Roman"/>
              </a:rPr>
              <a:t>Ktk’nın</a:t>
            </a:r>
            <a:r>
              <a:rPr lang="en-US" cap="none" dirty="0">
                <a:latin typeface="Times New Roman"/>
                <a:cs typeface="Times New Roman"/>
              </a:rPr>
              <a:t> </a:t>
            </a:r>
            <a:r>
              <a:rPr lang="en-US" cap="none" dirty="0" err="1">
                <a:latin typeface="Times New Roman"/>
                <a:cs typeface="Times New Roman"/>
              </a:rPr>
              <a:t>Temelleri</a:t>
            </a:r>
            <a:endParaRPr lang="en-US" dirty="0"/>
          </a:p>
        </p:txBody>
      </p:sp>
      <p:sp>
        <p:nvSpPr>
          <p:cNvPr id="3" name="Content Placeholder 2"/>
          <p:cNvSpPr>
            <a:spLocks noGrp="1"/>
          </p:cNvSpPr>
          <p:nvPr>
            <p:ph idx="1"/>
          </p:nvPr>
        </p:nvSpPr>
        <p:spPr/>
        <p:txBody>
          <a:bodyPr>
            <a:normAutofit/>
          </a:bodyPr>
          <a:lstStyle/>
          <a:p>
            <a:pPr algn="just"/>
            <a:r>
              <a:rPr lang="mr-IN" dirty="0" smtClean="0">
                <a:latin typeface="Times New Roman"/>
                <a:cs typeface="Times New Roman"/>
              </a:rPr>
              <a:t>KTK 1900'lü yılların başlarından itibaren test geliştirme, uygulama, değerlendirme vb. ölçme uygulamalarında çok geniş bir kullanım alanı bulmuştur. Amerika Birleşik Devletleri'nde başarı, yetenek, kişilik, ilgi, tutum vb. özelliklerin ölçülmesine yönelik olarak geliştirilmiş olan ölçme araçları hakkında bilgi veren Mental Measurement Yearbook ve Test Critiques gibi kataloglar incelendiğinde adı geçen ölçme araçlarının büyük bir çoğunluğunun KTK’ye dayalı olarak geliştirilmiş olduğu görülür (Hambleton, Swaminathan ve Rogers 1991). </a:t>
            </a:r>
            <a:endParaRPr lang="en-US" dirty="0">
              <a:latin typeface="Times New Roman"/>
              <a:cs typeface="Times New Roman"/>
            </a:endParaRPr>
          </a:p>
        </p:txBody>
      </p:sp>
    </p:spTree>
    <p:extLst>
      <p:ext uri="{BB962C8B-B14F-4D97-AF65-F5344CB8AC3E}">
        <p14:creationId xmlns:p14="http://schemas.microsoft.com/office/powerpoint/2010/main" val="3662166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err="1">
                <a:latin typeface="Times New Roman"/>
                <a:cs typeface="Times New Roman"/>
              </a:rPr>
              <a:t>Ktk’nın</a:t>
            </a:r>
            <a:r>
              <a:rPr lang="en-US" cap="none" dirty="0">
                <a:latin typeface="Times New Roman"/>
                <a:cs typeface="Times New Roman"/>
              </a:rPr>
              <a:t> </a:t>
            </a:r>
            <a:r>
              <a:rPr lang="en-US" cap="none" dirty="0" err="1">
                <a:latin typeface="Times New Roman"/>
                <a:cs typeface="Times New Roman"/>
              </a:rPr>
              <a:t>Temelleri</a:t>
            </a:r>
            <a:endParaRPr lang="en-US" dirty="0"/>
          </a:p>
        </p:txBody>
      </p:sp>
      <p:sp>
        <p:nvSpPr>
          <p:cNvPr id="3" name="Content Placeholder 2"/>
          <p:cNvSpPr>
            <a:spLocks noGrp="1"/>
          </p:cNvSpPr>
          <p:nvPr>
            <p:ph idx="1"/>
          </p:nvPr>
        </p:nvSpPr>
        <p:spPr/>
        <p:txBody>
          <a:bodyPr>
            <a:normAutofit/>
          </a:bodyPr>
          <a:lstStyle/>
          <a:p>
            <a:pPr algn="just"/>
            <a:r>
              <a:rPr lang="mr-IN" dirty="0" smtClean="0">
                <a:latin typeface="Times New Roman"/>
                <a:cs typeface="Times New Roman"/>
              </a:rPr>
              <a:t>KTK, gerçek puanı, ölçme sonuçlarından elde edilen puanla tahmin etmeye çalışan bir kuramdır. KTK, Spearman’ın basit eşitliği olan </a:t>
            </a:r>
            <a:endParaRPr lang="mr-IN" dirty="0">
              <a:latin typeface="Times New Roman"/>
              <a:cs typeface="Times New Roman"/>
            </a:endParaRPr>
          </a:p>
          <a:p>
            <a:pPr lvl="1" algn="ctr"/>
            <a:r>
              <a:rPr lang="mr-IN" b="1" dirty="0" smtClean="0">
                <a:latin typeface="Times New Roman"/>
                <a:cs typeface="Times New Roman"/>
              </a:rPr>
              <a:t>Gözlenen puan(𝑋) = Gerçek puan(𝑇) + Hata puanı(𝐸) </a:t>
            </a:r>
            <a:endParaRPr lang="tr-TR" b="1" dirty="0" smtClean="0">
              <a:latin typeface="Times New Roman"/>
              <a:cs typeface="Times New Roman"/>
            </a:endParaRPr>
          </a:p>
          <a:p>
            <a:pPr marL="114300" indent="0" algn="just">
              <a:buNone/>
            </a:pPr>
            <a:r>
              <a:rPr lang="tr-TR" dirty="0" smtClean="0">
                <a:latin typeface="Times New Roman"/>
                <a:cs typeface="Times New Roman"/>
              </a:rPr>
              <a:t> </a:t>
            </a:r>
            <a:r>
              <a:rPr lang="mr-IN" dirty="0" smtClean="0">
                <a:latin typeface="Times New Roman"/>
                <a:cs typeface="Times New Roman"/>
              </a:rPr>
              <a:t>üzerine kurgulanmıştır (Crocker &amp; Algina, 1986).</a:t>
            </a:r>
            <a:endParaRPr lang="tr-TR" dirty="0" smtClean="0">
              <a:latin typeface="Times New Roman"/>
              <a:cs typeface="Times New Roman"/>
            </a:endParaRPr>
          </a:p>
          <a:p>
            <a:pPr algn="just"/>
            <a:endParaRPr lang="tr-TR" dirty="0">
              <a:latin typeface="Times New Roman"/>
              <a:cs typeface="Times New Roman"/>
            </a:endParaRPr>
          </a:p>
          <a:p>
            <a:pPr algn="just"/>
            <a:r>
              <a:rPr lang="mr-IN" dirty="0" smtClean="0">
                <a:latin typeface="Times New Roman"/>
                <a:cs typeface="Times New Roman"/>
              </a:rPr>
              <a:t> Bu eşitliğe göre, hata puanı azaldıkça gözlenen puanın gerçek puana yaklaşmaktadır. </a:t>
            </a:r>
            <a:endParaRPr lang="en-US" dirty="0">
              <a:latin typeface="Times New Roman"/>
              <a:cs typeface="Times New Roman"/>
            </a:endParaRPr>
          </a:p>
        </p:txBody>
      </p:sp>
    </p:spTree>
    <p:extLst>
      <p:ext uri="{BB962C8B-B14F-4D97-AF65-F5344CB8AC3E}">
        <p14:creationId xmlns:p14="http://schemas.microsoft.com/office/powerpoint/2010/main" val="368552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cap="none" dirty="0" smtClean="0">
                <a:latin typeface="Times New Roman"/>
                <a:cs typeface="Times New Roman"/>
              </a:rPr>
              <a:t/>
            </a:r>
            <a:br>
              <a:rPr lang="en-US" cap="none" dirty="0" smtClean="0">
                <a:latin typeface="Times New Roman"/>
                <a:cs typeface="Times New Roman"/>
              </a:rPr>
            </a:br>
            <a:r>
              <a:rPr lang="en-US" cap="none" dirty="0" err="1" smtClean="0">
                <a:latin typeface="Times New Roman"/>
                <a:cs typeface="Times New Roman"/>
              </a:rPr>
              <a:t>Klasik</a:t>
            </a:r>
            <a:r>
              <a:rPr lang="en-US" cap="none" dirty="0" smtClean="0">
                <a:latin typeface="Times New Roman"/>
                <a:cs typeface="Times New Roman"/>
              </a:rPr>
              <a:t> Test </a:t>
            </a:r>
            <a:r>
              <a:rPr lang="en-US" cap="none" dirty="0" err="1" smtClean="0">
                <a:latin typeface="Times New Roman"/>
                <a:cs typeface="Times New Roman"/>
              </a:rPr>
              <a:t>Kurami</a:t>
            </a:r>
            <a:r>
              <a:rPr lang="en-US" cap="none" dirty="0" smtClean="0">
                <a:latin typeface="Times New Roman"/>
                <a:cs typeface="Times New Roman"/>
              </a:rPr>
              <a:t> </a:t>
            </a:r>
            <a:r>
              <a:rPr lang="en-US" cap="none" dirty="0" err="1" smtClean="0">
                <a:latin typeface="Times New Roman"/>
                <a:cs typeface="Times New Roman"/>
              </a:rPr>
              <a:t>Temel</a:t>
            </a:r>
            <a:r>
              <a:rPr lang="en-US" cap="none" dirty="0" smtClean="0">
                <a:latin typeface="Times New Roman"/>
                <a:cs typeface="Times New Roman"/>
              </a:rPr>
              <a:t> </a:t>
            </a:r>
            <a:r>
              <a:rPr lang="en-US" cap="none" dirty="0" err="1" smtClean="0">
                <a:latin typeface="Times New Roman"/>
                <a:cs typeface="Times New Roman"/>
              </a:rPr>
              <a:t>Kavramlari</a:t>
            </a:r>
            <a:endParaRPr lang="en-US" cap="none" dirty="0">
              <a:latin typeface="Times New Roman"/>
              <a:cs typeface="Times New Roman"/>
            </a:endParaRPr>
          </a:p>
        </p:txBody>
      </p:sp>
      <p:sp>
        <p:nvSpPr>
          <p:cNvPr id="3" name="Content Placeholder 2"/>
          <p:cNvSpPr>
            <a:spLocks noGrp="1"/>
          </p:cNvSpPr>
          <p:nvPr>
            <p:ph idx="1"/>
          </p:nvPr>
        </p:nvSpPr>
        <p:spPr/>
        <p:txBody>
          <a:bodyPr>
            <a:normAutofit lnSpcReduction="10000"/>
          </a:bodyPr>
          <a:lstStyle/>
          <a:p>
            <a:pPr algn="just"/>
            <a:r>
              <a:rPr lang="tr-TR" b="1" i="1" dirty="0" smtClean="0">
                <a:latin typeface="Times New Roman"/>
                <a:cs typeface="Times New Roman"/>
              </a:rPr>
              <a:t>Gerçek Puan:  </a:t>
            </a:r>
            <a:r>
              <a:rPr lang="tr-TR" dirty="0" smtClean="0">
                <a:latin typeface="Times New Roman"/>
                <a:cs typeface="Times New Roman"/>
              </a:rPr>
              <a:t> </a:t>
            </a:r>
            <a:r>
              <a:rPr lang="tr-TR" dirty="0" err="1" smtClean="0">
                <a:latin typeface="Times New Roman"/>
                <a:cs typeface="Times New Roman"/>
              </a:rPr>
              <a:t>KTK’de</a:t>
            </a:r>
            <a:r>
              <a:rPr lang="tr-TR" dirty="0" smtClean="0">
                <a:latin typeface="Times New Roman"/>
                <a:cs typeface="Times New Roman"/>
              </a:rPr>
              <a:t>, ölçülmek istenen özelliğe ait gerçek değer, gerçek puan olarak adlandırılır ve ölçme yoluyla  doğrudan elde edilemeyen gerçek puan, bazı varsayımlarla gözlenen puanlardan kestirilir. Bu nedenle Klasik Test </a:t>
            </a:r>
            <a:r>
              <a:rPr lang="tr-TR" dirty="0" err="1" smtClean="0">
                <a:latin typeface="Times New Roman"/>
                <a:cs typeface="Times New Roman"/>
              </a:rPr>
              <a:t>Kuramı’na</a:t>
            </a:r>
            <a:r>
              <a:rPr lang="tr-TR" dirty="0" smtClean="0">
                <a:latin typeface="Times New Roman"/>
                <a:cs typeface="Times New Roman"/>
              </a:rPr>
              <a:t> gerçek puan kuramı da denir (</a:t>
            </a:r>
            <a:r>
              <a:rPr lang="tr-TR" dirty="0" err="1" smtClean="0">
                <a:latin typeface="Times New Roman"/>
                <a:cs typeface="Times New Roman"/>
              </a:rPr>
              <a:t>Baykul</a:t>
            </a:r>
            <a:r>
              <a:rPr lang="tr-TR" dirty="0" smtClean="0">
                <a:latin typeface="Times New Roman"/>
                <a:cs typeface="Times New Roman"/>
              </a:rPr>
              <a:t>, 2015). </a:t>
            </a:r>
          </a:p>
          <a:p>
            <a:pPr algn="just"/>
            <a:endParaRPr lang="tr-TR" dirty="0" smtClean="0">
              <a:latin typeface="Times New Roman"/>
              <a:cs typeface="Times New Roman"/>
            </a:endParaRPr>
          </a:p>
          <a:p>
            <a:pPr algn="just"/>
            <a:r>
              <a:rPr lang="tr-TR" b="1" i="1" dirty="0" smtClean="0">
                <a:latin typeface="Times New Roman"/>
                <a:cs typeface="Times New Roman"/>
              </a:rPr>
              <a:t>Gözlenen Puan : </a:t>
            </a:r>
            <a:r>
              <a:rPr lang="tr-TR" dirty="0" smtClean="0">
                <a:latin typeface="Times New Roman"/>
                <a:cs typeface="Times New Roman"/>
              </a:rPr>
              <a:t>Ölçme sonucunda elde edilen sayıya o niteliğin gözlenen değeri denir. Bu sayıya da gözlenen puan denir. Gözlenen puan, gerçek değerle ölçme sonuçlarına karışan hataların bileşimidir. Bu nedenle ölçme sonuçlarına karışan hatanın miktarı arttıkça, gözlenen puanın gerçek puandan sapma miktarı artar (</a:t>
            </a:r>
            <a:r>
              <a:rPr lang="tr-TR" dirty="0" err="1" smtClean="0">
                <a:latin typeface="Times New Roman"/>
                <a:cs typeface="Times New Roman"/>
              </a:rPr>
              <a:t>Baykul</a:t>
            </a:r>
            <a:r>
              <a:rPr lang="tr-TR" dirty="0" smtClean="0">
                <a:latin typeface="Times New Roman"/>
                <a:cs typeface="Times New Roman"/>
              </a:rPr>
              <a:t>, 2015). </a:t>
            </a:r>
          </a:p>
          <a:p>
            <a:pPr marL="114300" indent="0" algn="just">
              <a:buNone/>
            </a:pPr>
            <a:endParaRPr lang="tr-TR" dirty="0">
              <a:latin typeface="Times New Roman"/>
              <a:cs typeface="Times New Roman"/>
            </a:endParaRPr>
          </a:p>
        </p:txBody>
      </p:sp>
    </p:spTree>
    <p:extLst>
      <p:ext uri="{BB962C8B-B14F-4D97-AF65-F5344CB8AC3E}">
        <p14:creationId xmlns:p14="http://schemas.microsoft.com/office/powerpoint/2010/main" val="28920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cap="none" dirty="0">
                <a:latin typeface="Times New Roman"/>
                <a:cs typeface="Times New Roman"/>
              </a:rPr>
              <a:t/>
            </a:r>
            <a:br>
              <a:rPr lang="en-US" cap="none" dirty="0">
                <a:latin typeface="Times New Roman"/>
                <a:cs typeface="Times New Roman"/>
              </a:rPr>
            </a:br>
            <a:r>
              <a:rPr lang="en-US" cap="none" dirty="0" err="1">
                <a:latin typeface="Times New Roman"/>
                <a:cs typeface="Times New Roman"/>
              </a:rPr>
              <a:t>Klasik</a:t>
            </a:r>
            <a:r>
              <a:rPr lang="en-US" cap="none" dirty="0">
                <a:latin typeface="Times New Roman"/>
                <a:cs typeface="Times New Roman"/>
              </a:rPr>
              <a:t> Test </a:t>
            </a:r>
            <a:r>
              <a:rPr lang="en-US" cap="none" dirty="0" err="1">
                <a:latin typeface="Times New Roman"/>
                <a:cs typeface="Times New Roman"/>
              </a:rPr>
              <a:t>Kurami</a:t>
            </a:r>
            <a:r>
              <a:rPr lang="en-US" cap="none" dirty="0">
                <a:latin typeface="Times New Roman"/>
                <a:cs typeface="Times New Roman"/>
              </a:rPr>
              <a:t> </a:t>
            </a:r>
            <a:r>
              <a:rPr lang="en-US" cap="none" dirty="0" err="1">
                <a:latin typeface="Times New Roman"/>
                <a:cs typeface="Times New Roman"/>
              </a:rPr>
              <a:t>Temel</a:t>
            </a:r>
            <a:r>
              <a:rPr lang="en-US" cap="none" dirty="0">
                <a:latin typeface="Times New Roman"/>
                <a:cs typeface="Times New Roman"/>
              </a:rPr>
              <a:t> </a:t>
            </a:r>
            <a:r>
              <a:rPr lang="en-US" cap="none" dirty="0" err="1">
                <a:latin typeface="Times New Roman"/>
                <a:cs typeface="Times New Roman"/>
              </a:rPr>
              <a:t>Kavramlari</a:t>
            </a:r>
            <a:endParaRPr lang="en-US" dirty="0"/>
          </a:p>
        </p:txBody>
      </p:sp>
      <p:sp>
        <p:nvSpPr>
          <p:cNvPr id="3" name="Content Placeholder 2"/>
          <p:cNvSpPr>
            <a:spLocks noGrp="1"/>
          </p:cNvSpPr>
          <p:nvPr>
            <p:ph idx="1"/>
          </p:nvPr>
        </p:nvSpPr>
        <p:spPr>
          <a:xfrm>
            <a:off x="457200" y="1752600"/>
            <a:ext cx="8229600" cy="4878648"/>
          </a:xfrm>
        </p:spPr>
        <p:txBody>
          <a:bodyPr>
            <a:normAutofit/>
          </a:bodyPr>
          <a:lstStyle/>
          <a:p>
            <a:pPr algn="just"/>
            <a:r>
              <a:rPr lang="tr-TR" b="1" i="1" dirty="0" smtClean="0">
                <a:latin typeface="Times New Roman"/>
                <a:cs typeface="Times New Roman"/>
              </a:rPr>
              <a:t>Hata ve Hata Türleri :</a:t>
            </a:r>
            <a:r>
              <a:rPr lang="tr-TR" dirty="0" smtClean="0">
                <a:latin typeface="Times New Roman"/>
                <a:cs typeface="Times New Roman"/>
              </a:rPr>
              <a:t>Ölçme hatası, ölçülen nesnenin gerçek değeri ile ölçme sonucundan elde edilen değeri arasındaki farka denir. </a:t>
            </a:r>
            <a:r>
              <a:rPr lang="tr-TR" dirty="0" err="1" smtClean="0">
                <a:latin typeface="Times New Roman"/>
                <a:cs typeface="Times New Roman"/>
              </a:rPr>
              <a:t>KTK’nda</a:t>
            </a:r>
            <a:r>
              <a:rPr lang="tr-TR" dirty="0" smtClean="0">
                <a:latin typeface="Times New Roman"/>
                <a:cs typeface="Times New Roman"/>
              </a:rPr>
              <a:t> hata </a:t>
            </a:r>
          </a:p>
          <a:p>
            <a:pPr algn="ctr"/>
            <a:r>
              <a:rPr lang="tr-TR" dirty="0" smtClean="0">
                <a:latin typeface="Times New Roman"/>
                <a:cs typeface="Times New Roman"/>
              </a:rPr>
              <a:t>𝐸=𝑋−𝑇 </a:t>
            </a:r>
          </a:p>
          <a:p>
            <a:pPr marL="114300" indent="0">
              <a:buNone/>
            </a:pPr>
            <a:r>
              <a:rPr lang="tr-TR" dirty="0" smtClean="0">
                <a:latin typeface="Times New Roman"/>
                <a:cs typeface="Times New Roman"/>
              </a:rPr>
              <a:t> 		eşitliği ile tanımlanır (</a:t>
            </a:r>
            <a:r>
              <a:rPr lang="tr-TR" dirty="0" err="1" smtClean="0">
                <a:latin typeface="Times New Roman"/>
                <a:cs typeface="Times New Roman"/>
              </a:rPr>
              <a:t>Crocker</a:t>
            </a:r>
            <a:r>
              <a:rPr lang="tr-TR" dirty="0" smtClean="0">
                <a:latin typeface="Times New Roman"/>
                <a:cs typeface="Times New Roman"/>
              </a:rPr>
              <a:t> </a:t>
            </a:r>
            <a:r>
              <a:rPr lang="tr-TR" dirty="0" err="1" smtClean="0">
                <a:latin typeface="Times New Roman"/>
                <a:cs typeface="Times New Roman"/>
              </a:rPr>
              <a:t>and</a:t>
            </a:r>
            <a:r>
              <a:rPr lang="tr-TR" dirty="0" smtClean="0">
                <a:latin typeface="Times New Roman"/>
                <a:cs typeface="Times New Roman"/>
              </a:rPr>
              <a:t> </a:t>
            </a:r>
            <a:r>
              <a:rPr lang="tr-TR" dirty="0" err="1" smtClean="0">
                <a:latin typeface="Times New Roman"/>
                <a:cs typeface="Times New Roman"/>
              </a:rPr>
              <a:t>Algina</a:t>
            </a:r>
            <a:r>
              <a:rPr lang="tr-TR" dirty="0" smtClean="0">
                <a:latin typeface="Times New Roman"/>
                <a:cs typeface="Times New Roman"/>
              </a:rPr>
              <a:t>, 1986). </a:t>
            </a:r>
          </a:p>
          <a:p>
            <a:pPr marL="114300" indent="0" algn="just">
              <a:buNone/>
            </a:pPr>
            <a:r>
              <a:rPr lang="tr-TR" dirty="0" smtClean="0">
                <a:latin typeface="Times New Roman"/>
                <a:cs typeface="Times New Roman"/>
              </a:rPr>
              <a:t>Ölçmede hata sabit hata, sistematik hata ve tesadüfî hata olmak üzere üç gruba ayrılır. Sabit hata ölçümden ölçüme aynı miktarda ve yönde yansıyan, ölçümden ölçüme değişmeyen hatadır. Sistematik hata ölçümden ölçüme belli bir oranda artar ya da azalır hatta bazı ölçme işlemlerine karışmayan hatadır. Tesadüfî hata ölçme sonuçlarına karışan miktarı ve kaynağı kesin olarak belli olmayan hatalardır (</a:t>
            </a:r>
            <a:r>
              <a:rPr lang="tr-TR" dirty="0" err="1" smtClean="0">
                <a:latin typeface="Times New Roman"/>
                <a:cs typeface="Times New Roman"/>
              </a:rPr>
              <a:t>Baykul</a:t>
            </a:r>
            <a:r>
              <a:rPr lang="tr-TR" dirty="0" smtClean="0">
                <a:latin typeface="Times New Roman"/>
                <a:cs typeface="Times New Roman"/>
              </a:rPr>
              <a:t>, 2015). </a:t>
            </a:r>
          </a:p>
          <a:p>
            <a:endParaRPr lang="tr-TR" dirty="0">
              <a:latin typeface="Times New Roman"/>
              <a:cs typeface="Times New Roman"/>
            </a:endParaRPr>
          </a:p>
        </p:txBody>
      </p:sp>
    </p:spTree>
    <p:extLst>
      <p:ext uri="{BB962C8B-B14F-4D97-AF65-F5344CB8AC3E}">
        <p14:creationId xmlns:p14="http://schemas.microsoft.com/office/powerpoint/2010/main" val="3700623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latin typeface="Times New Roman"/>
                <a:cs typeface="Times New Roman"/>
              </a:rPr>
              <a:t>Klasik Test Kuramının Varsayımları</a:t>
            </a:r>
            <a:endParaRPr lang="en-US" dirty="0">
              <a:latin typeface="Times New Roman"/>
              <a:cs typeface="Times New Roman"/>
            </a:endParaRPr>
          </a:p>
        </p:txBody>
      </p:sp>
      <p:sp>
        <p:nvSpPr>
          <p:cNvPr id="3" name="Content Placeholder 2"/>
          <p:cNvSpPr>
            <a:spLocks noGrp="1"/>
          </p:cNvSpPr>
          <p:nvPr>
            <p:ph idx="1"/>
          </p:nvPr>
        </p:nvSpPr>
        <p:spPr>
          <a:xfrm>
            <a:off x="457200" y="1752600"/>
            <a:ext cx="8229600" cy="4656934"/>
          </a:xfrm>
        </p:spPr>
        <p:txBody>
          <a:bodyPr>
            <a:normAutofit lnSpcReduction="10000"/>
          </a:bodyPr>
          <a:lstStyle/>
          <a:p>
            <a:pPr algn="just"/>
            <a:r>
              <a:rPr lang="mr-IN" dirty="0" smtClean="0">
                <a:latin typeface="Times New Roman"/>
                <a:cs typeface="Times New Roman"/>
              </a:rPr>
              <a:t>KTK’de, ölçmedeki hatanın tesadüfî olduğu ve bu hataya ait puanın, her ölçme için gerçek puandan bağımsız olduğu ve ölçmedeki hata puanı, bir başka ölçmedeki hata puanından bağımsız olduğu kabul edilir. Bu çerçevede KTK’nin temel varsayımları aşağıdaki gibi açıklanabilir: </a:t>
            </a:r>
            <a:endParaRPr lang="tr-TR" dirty="0" smtClean="0">
              <a:latin typeface="Times New Roman"/>
              <a:cs typeface="Times New Roman"/>
            </a:endParaRPr>
          </a:p>
          <a:p>
            <a:endParaRPr lang="en-US" dirty="0">
              <a:latin typeface="Times New Roman"/>
              <a:cs typeface="Times New Roman"/>
            </a:endParaRPr>
          </a:p>
          <a:p>
            <a:r>
              <a:rPr lang="mr-IN" dirty="0" smtClean="0">
                <a:latin typeface="Times New Roman"/>
                <a:cs typeface="Times New Roman"/>
              </a:rPr>
              <a:t>Gözlenen puan, gerçek puan ile hata puanının toplamıdır. </a:t>
            </a:r>
            <a:endParaRPr lang="mr-IN" dirty="0">
              <a:latin typeface="Times New Roman"/>
              <a:cs typeface="Times New Roman"/>
            </a:endParaRPr>
          </a:p>
          <a:p>
            <a:r>
              <a:rPr lang="mr-IN" dirty="0">
                <a:latin typeface="Times New Roman"/>
                <a:cs typeface="Times New Roman"/>
              </a:rPr>
              <a:t>𝑋</a:t>
            </a:r>
            <a:r>
              <a:rPr lang="mr-IN" dirty="0" smtClean="0">
                <a:latin typeface="Times New Roman"/>
                <a:cs typeface="Times New Roman"/>
              </a:rPr>
              <a:t>=𝑇+𝐸 </a:t>
            </a:r>
            <a:endParaRPr lang="mr-IN" dirty="0">
              <a:latin typeface="Times New Roman"/>
              <a:cs typeface="Times New Roman"/>
            </a:endParaRPr>
          </a:p>
          <a:p>
            <a:r>
              <a:rPr lang="mr-IN" dirty="0">
                <a:latin typeface="Times New Roman"/>
                <a:cs typeface="Times New Roman"/>
              </a:rPr>
              <a:t>𝑋 </a:t>
            </a:r>
            <a:r>
              <a:rPr lang="mr-IN" dirty="0" smtClean="0">
                <a:latin typeface="Times New Roman"/>
                <a:cs typeface="Times New Roman"/>
              </a:rPr>
              <a:t>: Gözlenen puan </a:t>
            </a:r>
            <a:endParaRPr lang="mr-IN" dirty="0">
              <a:latin typeface="Times New Roman"/>
              <a:cs typeface="Times New Roman"/>
            </a:endParaRPr>
          </a:p>
          <a:p>
            <a:r>
              <a:rPr lang="mr-IN" dirty="0">
                <a:latin typeface="Times New Roman"/>
                <a:cs typeface="Times New Roman"/>
              </a:rPr>
              <a:t>𝑇</a:t>
            </a:r>
            <a:r>
              <a:rPr lang="mr-IN" dirty="0" smtClean="0">
                <a:latin typeface="Times New Roman"/>
                <a:cs typeface="Times New Roman"/>
              </a:rPr>
              <a:t>: Gerçek puan </a:t>
            </a:r>
            <a:endParaRPr lang="mr-IN" dirty="0">
              <a:latin typeface="Times New Roman"/>
              <a:cs typeface="Times New Roman"/>
            </a:endParaRPr>
          </a:p>
          <a:p>
            <a:r>
              <a:rPr lang="mr-IN" dirty="0">
                <a:latin typeface="Times New Roman"/>
                <a:cs typeface="Times New Roman"/>
              </a:rPr>
              <a:t>𝐸</a:t>
            </a:r>
            <a:r>
              <a:rPr lang="mr-IN" dirty="0" smtClean="0">
                <a:latin typeface="Times New Roman"/>
                <a:cs typeface="Times New Roman"/>
              </a:rPr>
              <a:t>: Hata puanı </a:t>
            </a:r>
            <a:endParaRPr lang="tr-TR" dirty="0" smtClean="0">
              <a:latin typeface="Times New Roman"/>
              <a:cs typeface="Times New Roman"/>
            </a:endParaRPr>
          </a:p>
          <a:p>
            <a:pPr algn="r"/>
            <a:r>
              <a:rPr lang="en-US" dirty="0">
                <a:latin typeface="Times New Roman"/>
                <a:cs typeface="Times New Roman"/>
              </a:rPr>
              <a:t>(Crocker and </a:t>
            </a:r>
            <a:r>
              <a:rPr lang="en-US" dirty="0" err="1">
                <a:latin typeface="Times New Roman"/>
                <a:cs typeface="Times New Roman"/>
              </a:rPr>
              <a:t>Algina</a:t>
            </a:r>
            <a:r>
              <a:rPr lang="en-US" dirty="0">
                <a:latin typeface="Times New Roman"/>
                <a:cs typeface="Times New Roman"/>
              </a:rPr>
              <a:t>, 1986)</a:t>
            </a:r>
            <a:r>
              <a:rPr lang="en-US" dirty="0"/>
              <a:t>. </a:t>
            </a:r>
            <a:endParaRPr lang="en-US" dirty="0">
              <a:latin typeface="Times New Roman"/>
              <a:cs typeface="Times New Roman"/>
            </a:endParaRPr>
          </a:p>
        </p:txBody>
      </p:sp>
    </p:spTree>
    <p:extLst>
      <p:ext uri="{BB962C8B-B14F-4D97-AF65-F5344CB8AC3E}">
        <p14:creationId xmlns:p14="http://schemas.microsoft.com/office/powerpoint/2010/main" val="26160563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26</TotalTime>
  <Words>787</Words>
  <Application>Microsoft Macintosh PowerPoint</Application>
  <PresentationFormat>On-screen Show (4:3)</PresentationFormat>
  <Paragraphs>60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Apothecary</vt:lpstr>
      <vt:lpstr>Test Kuramları 1: Klasik Test Kuramı </vt:lpstr>
      <vt:lpstr>Ktk’nın Temelleri</vt:lpstr>
      <vt:lpstr>Ktk’nın Temelleri</vt:lpstr>
      <vt:lpstr>Ktk’nın Temelleri</vt:lpstr>
      <vt:lpstr>Ktk’nın Temelleri</vt:lpstr>
      <vt:lpstr>Ktk’nın Temelleri</vt:lpstr>
      <vt:lpstr> Klasik Test Kurami Temel Kavramlari</vt:lpstr>
      <vt:lpstr> Klasik Test Kurami Temel Kavramlari</vt:lpstr>
      <vt:lpstr>Klasik Test Kuramının Varsayımları</vt:lpstr>
      <vt:lpstr>Klasik Test Kuramının Varsayımları</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Kuramları 1: Klasik Test Kuramı </dc:title>
  <dc:creator>Fulya barış</dc:creator>
  <cp:lastModifiedBy>Fulya barış</cp:lastModifiedBy>
  <cp:revision>3</cp:revision>
  <dcterms:created xsi:type="dcterms:W3CDTF">2018-02-24T10:41:04Z</dcterms:created>
  <dcterms:modified xsi:type="dcterms:W3CDTF">2018-02-24T11:07:53Z</dcterms:modified>
</cp:coreProperties>
</file>