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2" r:id="rId1"/>
  </p:sldMasterIdLst>
  <p:sldIdLst>
    <p:sldId id="256" r:id="rId2"/>
    <p:sldId id="257" r:id="rId3"/>
    <p:sldId id="259" r:id="rId4"/>
    <p:sldId id="258" r:id="rId5"/>
    <p:sldId id="260" r:id="rId6"/>
    <p:sldId id="261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694"/>
  </p:normalViewPr>
  <p:slideViewPr>
    <p:cSldViewPr snapToGrid="0" snapToObjects="1">
      <p:cViewPr varScale="1">
        <p:scale>
          <a:sx n="120" d="100"/>
          <a:sy n="120" d="100"/>
        </p:scale>
        <p:origin x="1400" y="1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/>
          <p:cNvSpPr/>
          <p:nvPr/>
        </p:nvSpPr>
        <p:spPr>
          <a:xfrm>
            <a:off x="4649096" y="-21511"/>
            <a:ext cx="35052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313355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744" y="1516828"/>
            <a:ext cx="2133600" cy="750981"/>
          </a:xfrm>
        </p:spPr>
        <p:txBody>
          <a:bodyPr anchor="b"/>
          <a:lstStyle>
            <a:lvl1pPr algn="l">
              <a:defRPr sz="2400"/>
            </a:lvl1pPr>
          </a:lstStyle>
          <a:p>
            <a:fld id="{0A98AF03-7270-45C2-A683-C5E353EF01A5}" type="datetime4">
              <a:rPr lang="en-US" smtClean="0"/>
              <a:pPr/>
              <a:t>February 19, 2019</a:t>
            </a:fld>
            <a:endParaRPr lang="en-US" dirty="0"/>
          </a:p>
        </p:txBody>
      </p:sp>
      <p:sp>
        <p:nvSpPr>
          <p:cNvPr id="50" name="Rectangle 49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520" y="5719966"/>
            <a:ext cx="2831592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096" y="5719966"/>
            <a:ext cx="643666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8B37D5FE-740C-46F5-801A-FA5477D9711F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9" name="Rectangle 88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FB5AFD-D735-4504-A039-ADEBB6448D55}" type="datetime4">
              <a:rPr lang="en-US" smtClean="0"/>
              <a:pPr/>
              <a:t>February 19, 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7D5FE-740C-46F5-801A-FA5477D9711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30147"/>
            <a:ext cx="1484453" cy="4780344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296" y="1030147"/>
            <a:ext cx="5423704" cy="47803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5C8118-FB93-4E87-B380-0175F2FE2167}" type="datetime4">
              <a:rPr lang="en-US" smtClean="0"/>
              <a:pPr/>
              <a:t>February 19, 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7D5FE-740C-46F5-801A-FA5477D9711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A93482-8E69-40F7-BCAD-5662A6CADB27}" type="datetime4">
              <a:rPr lang="en-US" smtClean="0"/>
              <a:pPr/>
              <a:t>February 19, 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7D5FE-740C-46F5-801A-FA5477D9711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900829"/>
            <a:ext cx="6637468" cy="1362075"/>
          </a:xfrm>
        </p:spPr>
        <p:txBody>
          <a:bodyPr anchor="b"/>
          <a:lstStyle>
            <a:lvl1pPr algn="l">
              <a:defRPr sz="4000" b="0" cap="none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45" y="4267200"/>
            <a:ext cx="6637467" cy="1520413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B7EAE1-CAAC-4AEF-919E-158692B1E55E}" type="datetime4">
              <a:rPr lang="en-US" smtClean="0"/>
              <a:pPr/>
              <a:t>February 19, 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7D5FE-740C-46F5-801A-FA5477D9711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25A706-D8F2-4D1A-855A-CADC92600C26}" type="datetime4">
              <a:rPr lang="en-US" smtClean="0"/>
              <a:pPr/>
              <a:t>February 19, 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7D5FE-740C-46F5-801A-FA5477D9711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3419856" cy="349300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313431"/>
            <a:ext cx="3419856" cy="349300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2111" y="2316009"/>
            <a:ext cx="305714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21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1837" y="2316010"/>
            <a:ext cx="30557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B4F123-1704-49AC-9D15-C4B1462B8014}" type="datetime4">
              <a:rPr lang="en-US" smtClean="0"/>
              <a:pPr/>
              <a:t>February 19, 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7D5FE-740C-46F5-801A-FA5477D9711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127EC2-47FB-48A1-8644-C8A81DDAA119}" type="datetime4">
              <a:rPr lang="en-US" smtClean="0"/>
              <a:pPr/>
              <a:t>February 19, 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7D5FE-740C-46F5-801A-FA5477D9711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EC3ED-7435-49F9-84C8-03CCA2F8DEDB}" type="datetime4">
              <a:rPr lang="en-US" smtClean="0"/>
              <a:pPr/>
              <a:t>February 19, 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7D5FE-740C-46F5-801A-FA5477D9711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ectangle 56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C49BF1-FCD3-4395-8FF6-0047AF66228E}" type="datetime4">
              <a:rPr lang="en-US" smtClean="0"/>
              <a:pPr/>
              <a:t>February 19, 2019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7D5FE-740C-46F5-801A-FA5477D9711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8" name="Rectangle 57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94" y="856527"/>
            <a:ext cx="3090440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833" y="2657434"/>
            <a:ext cx="3304572" cy="1463153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6592" y="4136994"/>
            <a:ext cx="3298784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4" name="Rectangle 93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Rectangle 10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Rectangle 101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Rectangle 104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24" y="2660904"/>
            <a:ext cx="3300984" cy="146304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5208" y="693795"/>
            <a:ext cx="3359623" cy="5468112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630" y="4133088"/>
            <a:ext cx="3300573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861222-2C8B-4501-BE87-6797EC025925}" type="datetime4">
              <a:rPr lang="en-US" smtClean="0"/>
              <a:pPr/>
              <a:t>February 19, 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7D5FE-740C-46F5-801A-FA5477D9711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04800" y="0"/>
            <a:ext cx="9932332" cy="68580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457200" y="333487"/>
            <a:ext cx="8229600" cy="618564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/>
          <p:cNvSpPr/>
          <p:nvPr/>
        </p:nvSpPr>
        <p:spPr>
          <a:xfrm>
            <a:off x="4561242" y="-21511"/>
            <a:ext cx="3679116" cy="699244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Rectangle 7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3492" y="2323652"/>
            <a:ext cx="6777317" cy="3508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7388" y="2244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fld id="{16C01193-8287-4834-A286-6B880643E934}" type="datetime4">
              <a:rPr lang="en-US" smtClean="0"/>
              <a:pPr/>
              <a:t>February 19, 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1448" y="5852160"/>
            <a:ext cx="35021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49096" y="224491"/>
            <a:ext cx="13321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EFEFE"/>
                </a:solidFill>
              </a:defRPr>
            </a:lvl1pPr>
          </a:lstStyle>
          <a:p>
            <a:fld id="{8B37D5FE-740C-46F5-801A-FA5477D9711F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hf sldNum="0" hdr="0" ftr="0" dt="0"/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471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/>
              <a:t>Althusser’in</a:t>
            </a:r>
            <a:r>
              <a:rPr lang="en-US" dirty="0"/>
              <a:t> </a:t>
            </a:r>
            <a:r>
              <a:rPr lang="en-US" dirty="0" err="1"/>
              <a:t>İdeoloji</a:t>
            </a:r>
            <a:r>
              <a:rPr lang="en-US" dirty="0"/>
              <a:t> </a:t>
            </a:r>
            <a:r>
              <a:rPr lang="en-US" dirty="0" err="1"/>
              <a:t>Kuramı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753991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3490" y="710174"/>
            <a:ext cx="7024744" cy="1143000"/>
          </a:xfrm>
        </p:spPr>
        <p:txBody>
          <a:bodyPr>
            <a:normAutofit/>
          </a:bodyPr>
          <a:lstStyle/>
          <a:p>
            <a:r>
              <a:rPr lang="en-US" dirty="0" err="1"/>
              <a:t>İdeoloji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43492" y="1853174"/>
            <a:ext cx="6777317" cy="3979455"/>
          </a:xfrm>
        </p:spPr>
        <p:txBody>
          <a:bodyPr>
            <a:normAutofit/>
          </a:bodyPr>
          <a:lstStyle/>
          <a:p>
            <a:r>
              <a:rPr lang="en-US" dirty="0" err="1"/>
              <a:t>Althusser’in</a:t>
            </a:r>
            <a:r>
              <a:rPr lang="en-US" dirty="0"/>
              <a:t> </a:t>
            </a:r>
            <a:r>
              <a:rPr lang="en-US" dirty="0" err="1"/>
              <a:t>ideoloji</a:t>
            </a:r>
            <a:r>
              <a:rPr lang="en-US" dirty="0"/>
              <a:t> </a:t>
            </a:r>
            <a:r>
              <a:rPr lang="en-US" dirty="0" err="1"/>
              <a:t>kuramı</a:t>
            </a:r>
            <a:r>
              <a:rPr lang="en-US" dirty="0"/>
              <a:t> </a:t>
            </a:r>
            <a:r>
              <a:rPr lang="en-US" dirty="0" err="1"/>
              <a:t>Gramsci’nin</a:t>
            </a:r>
            <a:r>
              <a:rPr lang="en-US" dirty="0"/>
              <a:t> </a:t>
            </a:r>
            <a:r>
              <a:rPr lang="en-US" dirty="0" err="1"/>
              <a:t>sivil</a:t>
            </a:r>
            <a:r>
              <a:rPr lang="en-US" dirty="0"/>
              <a:t> </a:t>
            </a:r>
            <a:r>
              <a:rPr lang="en-US" dirty="0" err="1"/>
              <a:t>toplum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hegemonya</a:t>
            </a:r>
            <a:r>
              <a:rPr lang="en-US" dirty="0"/>
              <a:t> </a:t>
            </a:r>
            <a:r>
              <a:rPr lang="en-US" dirty="0" err="1"/>
              <a:t>analizlerinden</a:t>
            </a:r>
            <a:r>
              <a:rPr lang="en-US" dirty="0"/>
              <a:t> </a:t>
            </a:r>
            <a:r>
              <a:rPr lang="en-US" dirty="0" err="1"/>
              <a:t>etkilenmiştir</a:t>
            </a:r>
            <a:r>
              <a:rPr lang="en-US" dirty="0"/>
              <a:t>. </a:t>
            </a:r>
          </a:p>
          <a:p>
            <a:r>
              <a:rPr lang="en-US" dirty="0" err="1"/>
              <a:t>Althusser’e</a:t>
            </a:r>
            <a:r>
              <a:rPr lang="en-US" dirty="0"/>
              <a:t> </a:t>
            </a:r>
            <a:r>
              <a:rPr lang="en-US" dirty="0" err="1"/>
              <a:t>göre</a:t>
            </a:r>
            <a:r>
              <a:rPr lang="en-US" dirty="0"/>
              <a:t> </a:t>
            </a:r>
            <a:r>
              <a:rPr lang="en-US" dirty="0" err="1"/>
              <a:t>emek</a:t>
            </a:r>
            <a:r>
              <a:rPr lang="en-US" dirty="0"/>
              <a:t> </a:t>
            </a:r>
            <a:r>
              <a:rPr lang="en-US" dirty="0" err="1"/>
              <a:t>gücünün</a:t>
            </a:r>
            <a:r>
              <a:rPr lang="en-US" dirty="0"/>
              <a:t> </a:t>
            </a:r>
            <a:r>
              <a:rPr lang="en-US" dirty="0" err="1"/>
              <a:t>yeniden</a:t>
            </a:r>
            <a:r>
              <a:rPr lang="en-US" dirty="0"/>
              <a:t> </a:t>
            </a:r>
            <a:r>
              <a:rPr lang="en-US" dirty="0" err="1"/>
              <a:t>üretimi</a:t>
            </a:r>
            <a:r>
              <a:rPr lang="en-US" dirty="0"/>
              <a:t> </a:t>
            </a:r>
            <a:r>
              <a:rPr lang="en-US" dirty="0" err="1"/>
              <a:t>yalnızca</a:t>
            </a:r>
            <a:r>
              <a:rPr lang="en-US" dirty="0"/>
              <a:t> </a:t>
            </a:r>
            <a:r>
              <a:rPr lang="en-US" dirty="0" err="1"/>
              <a:t>ücretler</a:t>
            </a:r>
            <a:r>
              <a:rPr lang="en-US" dirty="0"/>
              <a:t> </a:t>
            </a:r>
            <a:r>
              <a:rPr lang="en-US" dirty="0" err="1"/>
              <a:t>aracılığıyla</a:t>
            </a:r>
            <a:r>
              <a:rPr lang="en-US" dirty="0"/>
              <a:t> </a:t>
            </a:r>
            <a:r>
              <a:rPr lang="en-US" dirty="0" err="1"/>
              <a:t>sağlanmaz</a:t>
            </a:r>
            <a:r>
              <a:rPr lang="en-US" dirty="0"/>
              <a:t>. </a:t>
            </a:r>
          </a:p>
          <a:p>
            <a:pPr lvl="1"/>
            <a:r>
              <a:rPr lang="en-US" dirty="0" err="1"/>
              <a:t>Üretim</a:t>
            </a:r>
            <a:r>
              <a:rPr lang="en-US" dirty="0"/>
              <a:t> </a:t>
            </a:r>
            <a:r>
              <a:rPr lang="en-US" dirty="0" err="1"/>
              <a:t>aygıtının</a:t>
            </a:r>
            <a:r>
              <a:rPr lang="en-US" dirty="0"/>
              <a:t> </a:t>
            </a:r>
            <a:r>
              <a:rPr lang="en-US" dirty="0" err="1"/>
              <a:t>dışındaki</a:t>
            </a:r>
            <a:r>
              <a:rPr lang="en-US" dirty="0"/>
              <a:t> </a:t>
            </a:r>
            <a:r>
              <a:rPr lang="en-US" dirty="0" err="1"/>
              <a:t>kurumlar</a:t>
            </a:r>
            <a:r>
              <a:rPr lang="en-US" dirty="0"/>
              <a:t> (</a:t>
            </a:r>
            <a:r>
              <a:rPr lang="en-US" dirty="0" err="1"/>
              <a:t>eğitim</a:t>
            </a:r>
            <a:r>
              <a:rPr lang="en-US" dirty="0"/>
              <a:t>, </a:t>
            </a:r>
            <a:r>
              <a:rPr lang="en-US" dirty="0" err="1"/>
              <a:t>kültür,gündelik</a:t>
            </a:r>
            <a:r>
              <a:rPr lang="en-US" dirty="0"/>
              <a:t> </a:t>
            </a:r>
            <a:r>
              <a:rPr lang="en-US" dirty="0" err="1"/>
              <a:t>hayat</a:t>
            </a:r>
            <a:r>
              <a:rPr lang="en-US" dirty="0"/>
              <a:t>, </a:t>
            </a:r>
            <a:r>
              <a:rPr lang="en-US" dirty="0" err="1"/>
              <a:t>aile</a:t>
            </a:r>
            <a:r>
              <a:rPr lang="en-US" dirty="0"/>
              <a:t>, din)</a:t>
            </a:r>
          </a:p>
          <a:p>
            <a:pPr lvl="1"/>
            <a:r>
              <a:rPr lang="en-US" dirty="0" err="1"/>
              <a:t>Egemen</a:t>
            </a:r>
            <a:r>
              <a:rPr lang="en-US" dirty="0"/>
              <a:t> </a:t>
            </a:r>
            <a:r>
              <a:rPr lang="en-US" dirty="0" err="1"/>
              <a:t>ideolojiye</a:t>
            </a:r>
            <a:r>
              <a:rPr lang="en-US" dirty="0"/>
              <a:t> </a:t>
            </a:r>
            <a:r>
              <a:rPr lang="en-US" dirty="0" err="1"/>
              <a:t>boyun</a:t>
            </a:r>
            <a:r>
              <a:rPr lang="en-US" dirty="0"/>
              <a:t> </a:t>
            </a:r>
            <a:r>
              <a:rPr lang="en-US" dirty="0" err="1"/>
              <a:t>eğme</a:t>
            </a:r>
            <a:endParaRPr lang="en-US" dirty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25223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3490" y="710174"/>
            <a:ext cx="7024744" cy="1143000"/>
          </a:xfrm>
        </p:spPr>
        <p:txBody>
          <a:bodyPr>
            <a:normAutofit/>
          </a:bodyPr>
          <a:lstStyle/>
          <a:p>
            <a:r>
              <a:rPr lang="en-US" dirty="0" err="1"/>
              <a:t>İdeoloji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43492" y="1853174"/>
            <a:ext cx="6777317" cy="3979455"/>
          </a:xfrm>
        </p:spPr>
        <p:txBody>
          <a:bodyPr>
            <a:normAutofit/>
          </a:bodyPr>
          <a:lstStyle/>
          <a:p>
            <a:r>
              <a:rPr lang="en-US" dirty="0" err="1"/>
              <a:t>Baskıcı</a:t>
            </a:r>
            <a:r>
              <a:rPr lang="en-US" dirty="0"/>
              <a:t> </a:t>
            </a:r>
            <a:r>
              <a:rPr lang="en-US" dirty="0" err="1"/>
              <a:t>aygıt</a:t>
            </a:r>
            <a:r>
              <a:rPr lang="en-US" dirty="0"/>
              <a:t> / </a:t>
            </a:r>
            <a:r>
              <a:rPr lang="en-US" dirty="0" err="1"/>
              <a:t>İdeolojik</a:t>
            </a:r>
            <a:r>
              <a:rPr lang="en-US" dirty="0"/>
              <a:t> </a:t>
            </a:r>
            <a:r>
              <a:rPr lang="en-US" dirty="0" err="1"/>
              <a:t>aygıt</a:t>
            </a:r>
            <a:endParaRPr lang="en-US" dirty="0"/>
          </a:p>
          <a:p>
            <a:pPr lvl="1"/>
            <a:r>
              <a:rPr lang="en-US" dirty="0" err="1"/>
              <a:t>Althusser’e</a:t>
            </a:r>
            <a:r>
              <a:rPr lang="en-US" dirty="0"/>
              <a:t> </a:t>
            </a:r>
            <a:r>
              <a:rPr lang="en-US" dirty="0" err="1"/>
              <a:t>göre</a:t>
            </a:r>
            <a:r>
              <a:rPr lang="en-US" dirty="0"/>
              <a:t> </a:t>
            </a:r>
            <a:r>
              <a:rPr lang="en-US" dirty="0" err="1"/>
              <a:t>baskıcı</a:t>
            </a:r>
            <a:r>
              <a:rPr lang="en-US" dirty="0"/>
              <a:t> </a:t>
            </a:r>
            <a:r>
              <a:rPr lang="en-US" dirty="0" err="1"/>
              <a:t>aygıtlar</a:t>
            </a:r>
            <a:r>
              <a:rPr lang="en-US" dirty="0"/>
              <a:t> da </a:t>
            </a:r>
            <a:r>
              <a:rPr lang="en-US" dirty="0" err="1"/>
              <a:t>ideolojik</a:t>
            </a:r>
            <a:r>
              <a:rPr lang="en-US" dirty="0"/>
              <a:t> </a:t>
            </a:r>
            <a:r>
              <a:rPr lang="en-US" dirty="0" err="1"/>
              <a:t>etkiler</a:t>
            </a:r>
            <a:r>
              <a:rPr lang="en-US" dirty="0"/>
              <a:t> </a:t>
            </a:r>
            <a:r>
              <a:rPr lang="en-US" dirty="0" err="1"/>
              <a:t>uyandırabilir</a:t>
            </a:r>
            <a:r>
              <a:rPr lang="en-US" dirty="0"/>
              <a:t> </a:t>
            </a:r>
          </a:p>
          <a:p>
            <a:pPr lvl="1"/>
            <a:r>
              <a:rPr lang="en-US" dirty="0" err="1"/>
              <a:t>Ama</a:t>
            </a:r>
            <a:r>
              <a:rPr lang="en-US" dirty="0"/>
              <a:t> </a:t>
            </a:r>
            <a:r>
              <a:rPr lang="en-US" dirty="0" err="1"/>
              <a:t>kitlesel</a:t>
            </a:r>
            <a:r>
              <a:rPr lang="en-US" dirty="0"/>
              <a:t> </a:t>
            </a:r>
            <a:r>
              <a:rPr lang="en-US" dirty="0" err="1"/>
              <a:t>rıza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boyun</a:t>
            </a:r>
            <a:r>
              <a:rPr lang="en-US" dirty="0"/>
              <a:t> </a:t>
            </a:r>
            <a:r>
              <a:rPr lang="en-US" dirty="0" err="1"/>
              <a:t>eğmenin</a:t>
            </a:r>
            <a:r>
              <a:rPr lang="en-US" dirty="0"/>
              <a:t> </a:t>
            </a:r>
            <a:r>
              <a:rPr lang="en-US" dirty="0" err="1"/>
              <a:t>sağlanması</a:t>
            </a:r>
            <a:r>
              <a:rPr lang="en-US" dirty="0"/>
              <a:t> salt </a:t>
            </a:r>
            <a:r>
              <a:rPr lang="en-US" dirty="0" err="1"/>
              <a:t>zora</a:t>
            </a:r>
            <a:r>
              <a:rPr lang="en-US" dirty="0"/>
              <a:t> </a:t>
            </a:r>
            <a:r>
              <a:rPr lang="en-US" dirty="0" err="1"/>
              <a:t>dayalı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iktidar</a:t>
            </a:r>
            <a:r>
              <a:rPr lang="en-US" dirty="0"/>
              <a:t> </a:t>
            </a:r>
            <a:r>
              <a:rPr lang="en-US" dirty="0" err="1"/>
              <a:t>tatbiki</a:t>
            </a:r>
            <a:r>
              <a:rPr lang="en-US" dirty="0"/>
              <a:t> </a:t>
            </a:r>
            <a:r>
              <a:rPr lang="en-US" dirty="0" err="1"/>
              <a:t>ile</a:t>
            </a:r>
            <a:r>
              <a:rPr lang="en-US" dirty="0"/>
              <a:t> </a:t>
            </a:r>
            <a:r>
              <a:rPr lang="en-US" dirty="0" err="1"/>
              <a:t>açıklanamaz</a:t>
            </a:r>
            <a:r>
              <a:rPr lang="en-US" dirty="0"/>
              <a:t>. </a:t>
            </a:r>
          </a:p>
          <a:p>
            <a:pPr lvl="1"/>
            <a:r>
              <a:rPr lang="en-US" dirty="0" err="1"/>
              <a:t>Egemen</a:t>
            </a:r>
            <a:r>
              <a:rPr lang="en-US" dirty="0"/>
              <a:t> </a:t>
            </a:r>
            <a:r>
              <a:rPr lang="en-US" dirty="0" err="1"/>
              <a:t>ideoloji</a:t>
            </a:r>
            <a:r>
              <a:rPr lang="en-US" dirty="0"/>
              <a:t> </a:t>
            </a:r>
            <a:r>
              <a:rPr lang="en-US" dirty="0" err="1"/>
              <a:t>bu</a:t>
            </a:r>
            <a:r>
              <a:rPr lang="en-US" dirty="0"/>
              <a:t> </a:t>
            </a:r>
            <a:r>
              <a:rPr lang="en-US" dirty="0" err="1"/>
              <a:t>ikisi</a:t>
            </a:r>
            <a:r>
              <a:rPr lang="en-US" dirty="0"/>
              <a:t> </a:t>
            </a:r>
            <a:r>
              <a:rPr lang="en-US" dirty="0" err="1"/>
              <a:t>arasında</a:t>
            </a:r>
            <a:r>
              <a:rPr lang="en-US" dirty="0"/>
              <a:t> </a:t>
            </a:r>
            <a:r>
              <a:rPr lang="en-US" dirty="0" err="1"/>
              <a:t>sağladığı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denge</a:t>
            </a:r>
            <a:r>
              <a:rPr lang="en-US" dirty="0"/>
              <a:t> </a:t>
            </a:r>
            <a:r>
              <a:rPr lang="en-US" dirty="0" err="1"/>
              <a:t>sayesinde</a:t>
            </a:r>
            <a:r>
              <a:rPr lang="en-US" dirty="0"/>
              <a:t> </a:t>
            </a:r>
            <a:r>
              <a:rPr lang="en-US" dirty="0" err="1"/>
              <a:t>egemen</a:t>
            </a:r>
            <a:r>
              <a:rPr lang="en-US" dirty="0"/>
              <a:t> </a:t>
            </a:r>
            <a:r>
              <a:rPr lang="en-US" dirty="0" err="1"/>
              <a:t>ideolojiyi</a:t>
            </a:r>
            <a:r>
              <a:rPr lang="en-US" dirty="0"/>
              <a:t> </a:t>
            </a:r>
            <a:r>
              <a:rPr lang="en-US" dirty="0" err="1"/>
              <a:t>kurar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capitalist </a:t>
            </a:r>
            <a:r>
              <a:rPr lang="en-US" dirty="0" err="1"/>
              <a:t>toplumsal</a:t>
            </a:r>
            <a:r>
              <a:rPr lang="en-US" dirty="0"/>
              <a:t> </a:t>
            </a:r>
            <a:r>
              <a:rPr lang="en-US" dirty="0" err="1"/>
              <a:t>oluşumu</a:t>
            </a:r>
            <a:r>
              <a:rPr lang="en-US" dirty="0"/>
              <a:t> </a:t>
            </a:r>
            <a:r>
              <a:rPr lang="en-US" dirty="0" err="1"/>
              <a:t>sürdürür</a:t>
            </a:r>
            <a:r>
              <a:rPr lang="en-US" dirty="0"/>
              <a:t>. 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77212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3490" y="710174"/>
            <a:ext cx="7024744" cy="1143000"/>
          </a:xfrm>
        </p:spPr>
        <p:txBody>
          <a:bodyPr>
            <a:normAutofit/>
          </a:bodyPr>
          <a:lstStyle/>
          <a:p>
            <a:r>
              <a:rPr lang="en-US" dirty="0" err="1"/>
              <a:t>İdeoloji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43492" y="1853174"/>
            <a:ext cx="6777317" cy="3979455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Althusser </a:t>
            </a:r>
            <a:r>
              <a:rPr lang="en-US" dirty="0" err="1"/>
              <a:t>ideolojik</a:t>
            </a:r>
            <a:r>
              <a:rPr lang="en-US" dirty="0"/>
              <a:t> </a:t>
            </a:r>
            <a:r>
              <a:rPr lang="en-US" dirty="0" err="1"/>
              <a:t>aygıtları</a:t>
            </a:r>
            <a:r>
              <a:rPr lang="en-US" dirty="0"/>
              <a:t> </a:t>
            </a:r>
            <a:r>
              <a:rPr lang="en-US" dirty="0" err="1"/>
              <a:t>kavrayışında</a:t>
            </a:r>
            <a:r>
              <a:rPr lang="en-US" dirty="0"/>
              <a:t> </a:t>
            </a:r>
            <a:r>
              <a:rPr lang="en-US" dirty="0" err="1"/>
              <a:t>yapısalcı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düşünme</a:t>
            </a:r>
            <a:r>
              <a:rPr lang="en-US" dirty="0"/>
              <a:t> </a:t>
            </a:r>
            <a:r>
              <a:rPr lang="en-US" dirty="0" err="1"/>
              <a:t>hattını</a:t>
            </a:r>
            <a:r>
              <a:rPr lang="en-US" dirty="0"/>
              <a:t> </a:t>
            </a:r>
            <a:r>
              <a:rPr lang="en-US" dirty="0" err="1"/>
              <a:t>takip</a:t>
            </a:r>
            <a:r>
              <a:rPr lang="en-US" dirty="0"/>
              <a:t> </a:t>
            </a:r>
            <a:r>
              <a:rPr lang="en-US" dirty="0" err="1"/>
              <a:t>eder</a:t>
            </a:r>
            <a:r>
              <a:rPr lang="en-US" dirty="0"/>
              <a:t>.</a:t>
            </a:r>
          </a:p>
          <a:p>
            <a:pPr lvl="1"/>
            <a:r>
              <a:rPr lang="en-US" dirty="0"/>
              <a:t>Ona </a:t>
            </a:r>
            <a:r>
              <a:rPr lang="en-US" dirty="0" err="1"/>
              <a:t>göre</a:t>
            </a:r>
            <a:r>
              <a:rPr lang="en-US" dirty="0"/>
              <a:t> </a:t>
            </a:r>
            <a:r>
              <a:rPr lang="en-US" dirty="0" err="1"/>
              <a:t>yapılar</a:t>
            </a:r>
            <a:r>
              <a:rPr lang="en-US" dirty="0"/>
              <a:t> belli </a:t>
            </a:r>
            <a:r>
              <a:rPr lang="en-US" dirty="0" err="1"/>
              <a:t>rol</a:t>
            </a:r>
            <a:r>
              <a:rPr lang="en-US" dirty="0"/>
              <a:t> </a:t>
            </a:r>
            <a:r>
              <a:rPr lang="en-US" dirty="0" err="1"/>
              <a:t>kalıplarını</a:t>
            </a:r>
            <a:r>
              <a:rPr lang="en-US" dirty="0"/>
              <a:t> </a:t>
            </a:r>
            <a:r>
              <a:rPr lang="en-US" dirty="0" err="1"/>
              <a:t>bireylere</a:t>
            </a:r>
            <a:r>
              <a:rPr lang="en-US" dirty="0"/>
              <a:t> </a:t>
            </a:r>
            <a:r>
              <a:rPr lang="en-US" dirty="0" err="1"/>
              <a:t>dayatır</a:t>
            </a:r>
            <a:r>
              <a:rPr lang="en-US" dirty="0"/>
              <a:t>. </a:t>
            </a:r>
          </a:p>
          <a:p>
            <a:pPr lvl="1"/>
            <a:r>
              <a:rPr lang="en-US" dirty="0" err="1"/>
              <a:t>Bireyler</a:t>
            </a:r>
            <a:r>
              <a:rPr lang="en-US" dirty="0"/>
              <a:t> </a:t>
            </a:r>
            <a:r>
              <a:rPr lang="en-US" dirty="0" err="1"/>
              <a:t>aktif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bilinçli</a:t>
            </a:r>
            <a:r>
              <a:rPr lang="en-US" dirty="0"/>
              <a:t> </a:t>
            </a:r>
            <a:r>
              <a:rPr lang="en-US" dirty="0" err="1"/>
              <a:t>özneler</a:t>
            </a:r>
            <a:r>
              <a:rPr lang="en-US" dirty="0"/>
              <a:t> </a:t>
            </a:r>
            <a:r>
              <a:rPr lang="en-US" dirty="0" err="1"/>
              <a:t>değildir</a:t>
            </a:r>
            <a:r>
              <a:rPr lang="en-US" dirty="0"/>
              <a:t>. </a:t>
            </a:r>
            <a:r>
              <a:rPr lang="en-US" dirty="0" err="1"/>
              <a:t>Edilgen</a:t>
            </a:r>
            <a:r>
              <a:rPr lang="en-US" dirty="0"/>
              <a:t> </a:t>
            </a:r>
            <a:r>
              <a:rPr lang="en-US" dirty="0" err="1"/>
              <a:t>icracılardır</a:t>
            </a:r>
            <a:r>
              <a:rPr lang="en-US" dirty="0"/>
              <a:t>. </a:t>
            </a:r>
          </a:p>
          <a:p>
            <a:pPr lvl="1"/>
            <a:r>
              <a:rPr lang="en-US" dirty="0" err="1"/>
              <a:t>İnsanlar</a:t>
            </a:r>
            <a:r>
              <a:rPr lang="en-US" dirty="0"/>
              <a:t> </a:t>
            </a:r>
            <a:r>
              <a:rPr lang="en-US" dirty="0" err="1"/>
              <a:t>toplumsal</a:t>
            </a:r>
            <a:r>
              <a:rPr lang="en-US" dirty="0"/>
              <a:t> </a:t>
            </a:r>
            <a:r>
              <a:rPr lang="en-US" dirty="0" err="1"/>
              <a:t>rollerin</a:t>
            </a:r>
            <a:r>
              <a:rPr lang="en-US" dirty="0"/>
              <a:t> </a:t>
            </a:r>
            <a:r>
              <a:rPr lang="en-US" dirty="0" err="1"/>
              <a:t>taşıyıcısıdır</a:t>
            </a:r>
            <a:r>
              <a:rPr lang="en-US" dirty="0"/>
              <a:t>. </a:t>
            </a:r>
          </a:p>
          <a:p>
            <a:r>
              <a:rPr lang="en-US" dirty="0" err="1"/>
              <a:t>Örneğin</a:t>
            </a:r>
            <a:r>
              <a:rPr lang="en-US" dirty="0"/>
              <a:t> </a:t>
            </a:r>
            <a:r>
              <a:rPr lang="en-US" dirty="0" err="1"/>
              <a:t>eğitim</a:t>
            </a:r>
            <a:r>
              <a:rPr lang="en-US" dirty="0"/>
              <a:t> </a:t>
            </a:r>
            <a:r>
              <a:rPr lang="en-US" dirty="0" err="1"/>
              <a:t>aygıtının</a:t>
            </a:r>
            <a:r>
              <a:rPr lang="en-US" dirty="0"/>
              <a:t> </a:t>
            </a:r>
            <a:r>
              <a:rPr lang="en-US" dirty="0" err="1"/>
              <a:t>bedenlerin</a:t>
            </a:r>
            <a:r>
              <a:rPr lang="en-US" dirty="0"/>
              <a:t> capitalist </a:t>
            </a:r>
            <a:r>
              <a:rPr lang="en-US" dirty="0" err="1"/>
              <a:t>toplumun</a:t>
            </a:r>
            <a:r>
              <a:rPr lang="en-US" dirty="0"/>
              <a:t> </a:t>
            </a:r>
            <a:r>
              <a:rPr lang="en-US" dirty="0" err="1"/>
              <a:t>ritmine</a:t>
            </a:r>
            <a:r>
              <a:rPr lang="en-US" dirty="0"/>
              <a:t> </a:t>
            </a:r>
            <a:r>
              <a:rPr lang="en-US" dirty="0" err="1"/>
              <a:t>uyumlu</a:t>
            </a:r>
            <a:r>
              <a:rPr lang="en-US" dirty="0"/>
              <a:t> hale </a:t>
            </a:r>
            <a:r>
              <a:rPr lang="en-US" dirty="0" err="1"/>
              <a:t>getirerek</a:t>
            </a:r>
            <a:r>
              <a:rPr lang="en-US" dirty="0"/>
              <a:t> </a:t>
            </a:r>
            <a:r>
              <a:rPr lang="en-US" dirty="0" err="1"/>
              <a:t>başat</a:t>
            </a:r>
            <a:r>
              <a:rPr lang="en-US" dirty="0"/>
              <a:t> </a:t>
            </a:r>
            <a:r>
              <a:rPr lang="en-US" dirty="0" err="1"/>
              <a:t>rollerden</a:t>
            </a:r>
            <a:r>
              <a:rPr lang="en-US" dirty="0"/>
              <a:t> </a:t>
            </a:r>
            <a:r>
              <a:rPr lang="en-US" dirty="0" err="1"/>
              <a:t>biri</a:t>
            </a:r>
            <a:r>
              <a:rPr lang="en-US" dirty="0"/>
              <a:t> </a:t>
            </a:r>
            <a:r>
              <a:rPr lang="en-US" dirty="0" err="1"/>
              <a:t>olduğunu</a:t>
            </a:r>
            <a:r>
              <a:rPr lang="en-US" dirty="0"/>
              <a:t> </a:t>
            </a:r>
            <a:r>
              <a:rPr lang="en-US" dirty="0" err="1"/>
              <a:t>belirtir</a:t>
            </a:r>
            <a:r>
              <a:rPr lang="en-US" dirty="0"/>
              <a:t>. </a:t>
            </a:r>
          </a:p>
          <a:p>
            <a:pPr lvl="1"/>
            <a:r>
              <a:rPr lang="en-US" dirty="0" err="1"/>
              <a:t>Althusser’e</a:t>
            </a:r>
            <a:r>
              <a:rPr lang="en-US" dirty="0"/>
              <a:t> </a:t>
            </a:r>
            <a:r>
              <a:rPr lang="en-US" dirty="0" err="1"/>
              <a:t>göre</a:t>
            </a:r>
            <a:r>
              <a:rPr lang="en-US" dirty="0"/>
              <a:t>, </a:t>
            </a:r>
            <a:r>
              <a:rPr lang="en-US" dirty="0" err="1"/>
              <a:t>bu</a:t>
            </a:r>
            <a:r>
              <a:rPr lang="en-US" dirty="0"/>
              <a:t> </a:t>
            </a:r>
            <a:r>
              <a:rPr lang="en-US" dirty="0" err="1"/>
              <a:t>aygıt</a:t>
            </a:r>
            <a:r>
              <a:rPr lang="en-US" dirty="0"/>
              <a:t> </a:t>
            </a:r>
            <a:r>
              <a:rPr lang="en-US" dirty="0" err="1"/>
              <a:t>orta</a:t>
            </a:r>
            <a:r>
              <a:rPr lang="en-US" dirty="0"/>
              <a:t> </a:t>
            </a:r>
            <a:r>
              <a:rPr lang="en-US" dirty="0" err="1"/>
              <a:t>çağda</a:t>
            </a:r>
            <a:r>
              <a:rPr lang="en-US" dirty="0"/>
              <a:t> </a:t>
            </a:r>
            <a:r>
              <a:rPr lang="en-US" dirty="0" err="1"/>
              <a:t>toplumsal</a:t>
            </a:r>
            <a:r>
              <a:rPr lang="en-US" dirty="0"/>
              <a:t> </a:t>
            </a:r>
            <a:r>
              <a:rPr lang="en-US" dirty="0" err="1"/>
              <a:t>düzenin</a:t>
            </a:r>
            <a:r>
              <a:rPr lang="en-US" dirty="0"/>
              <a:t> </a:t>
            </a:r>
            <a:r>
              <a:rPr lang="en-US" dirty="0" err="1"/>
              <a:t>devamlılığının</a:t>
            </a:r>
            <a:r>
              <a:rPr lang="en-US" dirty="0"/>
              <a:t> </a:t>
            </a:r>
            <a:r>
              <a:rPr lang="en-US" dirty="0" err="1"/>
              <a:t>sağlanmasında</a:t>
            </a:r>
            <a:r>
              <a:rPr lang="en-US" dirty="0"/>
              <a:t> </a:t>
            </a:r>
            <a:r>
              <a:rPr lang="en-US" dirty="0" err="1"/>
              <a:t>başat</a:t>
            </a:r>
            <a:r>
              <a:rPr lang="en-US" dirty="0"/>
              <a:t> </a:t>
            </a:r>
            <a:r>
              <a:rPr lang="en-US" dirty="0" err="1"/>
              <a:t>rol</a:t>
            </a:r>
            <a:r>
              <a:rPr lang="en-US" dirty="0"/>
              <a:t> </a:t>
            </a:r>
            <a:r>
              <a:rPr lang="en-US" dirty="0" err="1"/>
              <a:t>oynayan</a:t>
            </a:r>
            <a:r>
              <a:rPr lang="en-US" dirty="0"/>
              <a:t> </a:t>
            </a:r>
            <a:r>
              <a:rPr lang="en-US" dirty="0" err="1"/>
              <a:t>dinin</a:t>
            </a:r>
            <a:r>
              <a:rPr lang="en-US" dirty="0"/>
              <a:t> </a:t>
            </a:r>
            <a:r>
              <a:rPr lang="en-US" dirty="0" err="1"/>
              <a:t>yerini</a:t>
            </a:r>
            <a:r>
              <a:rPr lang="en-US" dirty="0"/>
              <a:t> </a:t>
            </a:r>
            <a:r>
              <a:rPr lang="en-US" dirty="0" err="1"/>
              <a:t>almıştır</a:t>
            </a:r>
            <a:r>
              <a:rPr lang="en-US" dirty="0"/>
              <a:t>. 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22188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3490" y="710174"/>
            <a:ext cx="7024744" cy="1143000"/>
          </a:xfrm>
        </p:spPr>
        <p:txBody>
          <a:bodyPr>
            <a:normAutofit/>
          </a:bodyPr>
          <a:lstStyle/>
          <a:p>
            <a:r>
              <a:rPr lang="en-US" dirty="0" err="1"/>
              <a:t>İdeoloji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43492" y="1853174"/>
            <a:ext cx="6777317" cy="3979455"/>
          </a:xfrm>
        </p:spPr>
        <p:txBody>
          <a:bodyPr>
            <a:normAutofit fontScale="92500" lnSpcReduction="10000"/>
          </a:bodyPr>
          <a:lstStyle/>
          <a:p>
            <a:r>
              <a:rPr lang="en-US" dirty="0" err="1"/>
              <a:t>İdeolojik</a:t>
            </a:r>
            <a:r>
              <a:rPr lang="en-US" dirty="0"/>
              <a:t> </a:t>
            </a:r>
            <a:r>
              <a:rPr lang="en-US" dirty="0" err="1"/>
              <a:t>düzey</a:t>
            </a:r>
            <a:r>
              <a:rPr lang="en-US" dirty="0"/>
              <a:t>; </a:t>
            </a:r>
          </a:p>
          <a:p>
            <a:pPr lvl="1"/>
            <a:r>
              <a:rPr lang="en-US" dirty="0" err="1"/>
              <a:t>Dünyayı</a:t>
            </a:r>
            <a:r>
              <a:rPr lang="en-US" dirty="0"/>
              <a:t> </a:t>
            </a:r>
            <a:r>
              <a:rPr lang="en-US" dirty="0" err="1"/>
              <a:t>algılama</a:t>
            </a:r>
            <a:r>
              <a:rPr lang="en-US" dirty="0"/>
              <a:t> </a:t>
            </a:r>
            <a:r>
              <a:rPr lang="en-US" dirty="0" err="1"/>
              <a:t>biçimini</a:t>
            </a:r>
            <a:r>
              <a:rPr lang="en-US" dirty="0"/>
              <a:t> </a:t>
            </a:r>
            <a:r>
              <a:rPr lang="en-US" dirty="0" err="1"/>
              <a:t>üretir</a:t>
            </a:r>
            <a:r>
              <a:rPr lang="en-US" dirty="0"/>
              <a:t>. </a:t>
            </a:r>
          </a:p>
          <a:p>
            <a:pPr lvl="1"/>
            <a:r>
              <a:rPr lang="en-US" dirty="0" err="1"/>
              <a:t>Böylece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bütün</a:t>
            </a:r>
            <a:r>
              <a:rPr lang="en-US" dirty="0"/>
              <a:t> </a:t>
            </a:r>
            <a:r>
              <a:rPr lang="en-US" dirty="0" err="1"/>
              <a:t>olarak</a:t>
            </a:r>
            <a:r>
              <a:rPr lang="en-US" dirty="0"/>
              <a:t> </a:t>
            </a:r>
            <a:r>
              <a:rPr lang="en-US" dirty="0" err="1"/>
              <a:t>toplumu</a:t>
            </a:r>
            <a:r>
              <a:rPr lang="en-US" dirty="0"/>
              <a:t> </a:t>
            </a:r>
            <a:r>
              <a:rPr lang="en-US" dirty="0" err="1"/>
              <a:t>üretir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devam</a:t>
            </a:r>
            <a:r>
              <a:rPr lang="en-US" dirty="0"/>
              <a:t> </a:t>
            </a:r>
            <a:r>
              <a:rPr lang="en-US" dirty="0" err="1"/>
              <a:t>ettirir</a:t>
            </a:r>
            <a:r>
              <a:rPr lang="en-US" dirty="0"/>
              <a:t>. </a:t>
            </a:r>
          </a:p>
          <a:p>
            <a:r>
              <a:rPr lang="en-US" dirty="0"/>
              <a:t>Althusser </a:t>
            </a:r>
            <a:r>
              <a:rPr lang="en-US" dirty="0" err="1"/>
              <a:t>bu</a:t>
            </a:r>
            <a:r>
              <a:rPr lang="en-US" dirty="0"/>
              <a:t> </a:t>
            </a:r>
            <a:r>
              <a:rPr lang="en-US" dirty="0" err="1"/>
              <a:t>ideolojik</a:t>
            </a:r>
            <a:r>
              <a:rPr lang="en-US" dirty="0"/>
              <a:t> </a:t>
            </a:r>
            <a:r>
              <a:rPr lang="en-US" dirty="0" err="1"/>
              <a:t>analizinde</a:t>
            </a:r>
            <a:r>
              <a:rPr lang="en-US" dirty="0"/>
              <a:t> </a:t>
            </a:r>
            <a:r>
              <a:rPr lang="en-US" dirty="0" err="1"/>
              <a:t>Marksizmin</a:t>
            </a:r>
            <a:r>
              <a:rPr lang="en-US" dirty="0"/>
              <a:t> </a:t>
            </a:r>
            <a:r>
              <a:rPr lang="en-US" dirty="0" err="1"/>
              <a:t>ortodoks</a:t>
            </a:r>
            <a:r>
              <a:rPr lang="en-US" dirty="0"/>
              <a:t> </a:t>
            </a:r>
            <a:r>
              <a:rPr lang="en-US" dirty="0" err="1"/>
              <a:t>yorumuyla</a:t>
            </a:r>
            <a:r>
              <a:rPr lang="en-US" dirty="0"/>
              <a:t> </a:t>
            </a:r>
            <a:r>
              <a:rPr lang="en-US" dirty="0" err="1"/>
              <a:t>mesafelenir</a:t>
            </a:r>
            <a:r>
              <a:rPr lang="en-US" dirty="0"/>
              <a:t>. </a:t>
            </a:r>
          </a:p>
          <a:p>
            <a:pPr lvl="1"/>
            <a:r>
              <a:rPr lang="en-US" dirty="0" err="1"/>
              <a:t>Üstyapı</a:t>
            </a:r>
            <a:r>
              <a:rPr lang="en-US" dirty="0"/>
              <a:t> </a:t>
            </a:r>
            <a:r>
              <a:rPr lang="en-US" dirty="0" err="1"/>
              <a:t>üretim</a:t>
            </a:r>
            <a:r>
              <a:rPr lang="en-US" dirty="0"/>
              <a:t> </a:t>
            </a:r>
            <a:r>
              <a:rPr lang="en-US" dirty="0" err="1"/>
              <a:t>ilişkileri</a:t>
            </a:r>
            <a:r>
              <a:rPr lang="en-US" dirty="0"/>
              <a:t> </a:t>
            </a:r>
            <a:r>
              <a:rPr lang="en-US" dirty="0" err="1"/>
              <a:t>tarafından</a:t>
            </a:r>
            <a:r>
              <a:rPr lang="en-US" dirty="0"/>
              <a:t> </a:t>
            </a:r>
            <a:r>
              <a:rPr lang="en-US" dirty="0" err="1"/>
              <a:t>belirlenen</a:t>
            </a:r>
            <a:r>
              <a:rPr lang="en-US" dirty="0"/>
              <a:t> </a:t>
            </a:r>
            <a:r>
              <a:rPr lang="en-US" dirty="0" err="1"/>
              <a:t>tekyönlü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etkileşimle</a:t>
            </a:r>
            <a:r>
              <a:rPr lang="en-US" dirty="0"/>
              <a:t> </a:t>
            </a:r>
            <a:r>
              <a:rPr lang="en-US" dirty="0" err="1"/>
              <a:t>oluşmaz</a:t>
            </a:r>
            <a:r>
              <a:rPr lang="en-US" dirty="0"/>
              <a:t>. </a:t>
            </a:r>
          </a:p>
          <a:p>
            <a:pPr lvl="1"/>
            <a:r>
              <a:rPr lang="en-US" dirty="0" err="1"/>
              <a:t>Toplumsal</a:t>
            </a:r>
            <a:r>
              <a:rPr lang="en-US" dirty="0"/>
              <a:t> </a:t>
            </a:r>
            <a:r>
              <a:rPr lang="en-US" dirty="0" err="1"/>
              <a:t>oluşum</a:t>
            </a:r>
            <a:r>
              <a:rPr lang="en-US" dirty="0"/>
              <a:t> </a:t>
            </a:r>
            <a:r>
              <a:rPr lang="en-US" dirty="0" err="1"/>
              <a:t>altyapı</a:t>
            </a:r>
            <a:r>
              <a:rPr lang="en-US" dirty="0"/>
              <a:t> </a:t>
            </a:r>
            <a:r>
              <a:rPr lang="en-US" dirty="0" err="1"/>
              <a:t>ile</a:t>
            </a:r>
            <a:r>
              <a:rPr lang="en-US" dirty="0"/>
              <a:t> </a:t>
            </a:r>
            <a:r>
              <a:rPr lang="en-US" dirty="0" err="1"/>
              <a:t>üstyapının</a:t>
            </a:r>
            <a:r>
              <a:rPr lang="en-US" dirty="0"/>
              <a:t> </a:t>
            </a:r>
            <a:r>
              <a:rPr lang="en-US" dirty="0" err="1"/>
              <a:t>karmaşık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ilişkisiyle</a:t>
            </a:r>
            <a:r>
              <a:rPr lang="en-US" dirty="0"/>
              <a:t> </a:t>
            </a:r>
            <a:r>
              <a:rPr lang="en-US" dirty="0" err="1"/>
              <a:t>oluşur</a:t>
            </a:r>
            <a:r>
              <a:rPr lang="en-US" dirty="0"/>
              <a:t>: ÜSTBELİRLENİM</a:t>
            </a:r>
          </a:p>
          <a:p>
            <a:pPr lvl="1"/>
            <a:r>
              <a:rPr lang="en-US" dirty="0" err="1"/>
              <a:t>Üstyapının</a:t>
            </a:r>
            <a:r>
              <a:rPr lang="en-US" dirty="0"/>
              <a:t> </a:t>
            </a:r>
            <a:r>
              <a:rPr lang="en-US" dirty="0" err="1"/>
              <a:t>altyapı</a:t>
            </a:r>
            <a:r>
              <a:rPr lang="en-US" dirty="0"/>
              <a:t> </a:t>
            </a:r>
            <a:r>
              <a:rPr lang="en-US" dirty="0" err="1"/>
              <a:t>ile</a:t>
            </a:r>
            <a:r>
              <a:rPr lang="en-US" dirty="0"/>
              <a:t> </a:t>
            </a:r>
            <a:r>
              <a:rPr lang="en-US" dirty="0" err="1"/>
              <a:t>etkileşimi</a:t>
            </a:r>
            <a:r>
              <a:rPr lang="en-US" dirty="0"/>
              <a:t> </a:t>
            </a:r>
            <a:r>
              <a:rPr lang="en-US" dirty="0" err="1"/>
              <a:t>toplumsal</a:t>
            </a:r>
            <a:r>
              <a:rPr lang="en-US" dirty="0"/>
              <a:t> </a:t>
            </a:r>
            <a:r>
              <a:rPr lang="en-US" dirty="0" err="1"/>
              <a:t>formasyonun</a:t>
            </a:r>
            <a:r>
              <a:rPr lang="en-US" dirty="0"/>
              <a:t> </a:t>
            </a:r>
            <a:r>
              <a:rPr lang="en-US" dirty="0" err="1"/>
              <a:t>devamlılığının</a:t>
            </a:r>
            <a:r>
              <a:rPr lang="en-US" dirty="0"/>
              <a:t> </a:t>
            </a:r>
            <a:r>
              <a:rPr lang="en-US" dirty="0" err="1"/>
              <a:t>koşuludur</a:t>
            </a:r>
            <a:r>
              <a:rPr lang="en-US" dirty="0"/>
              <a:t>. </a:t>
            </a:r>
          </a:p>
          <a:p>
            <a:pPr lvl="1"/>
            <a:endParaRPr lang="en-US" dirty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501942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3490" y="710174"/>
            <a:ext cx="7024744" cy="1143000"/>
          </a:xfrm>
        </p:spPr>
        <p:txBody>
          <a:bodyPr>
            <a:normAutofit/>
          </a:bodyPr>
          <a:lstStyle/>
          <a:p>
            <a:r>
              <a:rPr lang="en-US" dirty="0" err="1"/>
              <a:t>Çağırma</a:t>
            </a:r>
            <a:r>
              <a:rPr lang="en-US" dirty="0"/>
              <a:t> </a:t>
            </a:r>
            <a:r>
              <a:rPr lang="en-US" dirty="0" err="1"/>
              <a:t>Mekanizmaları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43492" y="1853174"/>
            <a:ext cx="6777317" cy="3979455"/>
          </a:xfrm>
        </p:spPr>
        <p:txBody>
          <a:bodyPr>
            <a:normAutofit/>
          </a:bodyPr>
          <a:lstStyle/>
          <a:p>
            <a:r>
              <a:rPr lang="en-US" dirty="0" err="1"/>
              <a:t>İdeoloji</a:t>
            </a:r>
            <a:r>
              <a:rPr lang="en-US" dirty="0"/>
              <a:t> </a:t>
            </a:r>
            <a:r>
              <a:rPr lang="en-US" dirty="0" err="1"/>
              <a:t>öznenin</a:t>
            </a:r>
            <a:r>
              <a:rPr lang="en-US" dirty="0"/>
              <a:t> </a:t>
            </a:r>
            <a:r>
              <a:rPr lang="en-US" dirty="0" err="1"/>
              <a:t>kuruluşunu</a:t>
            </a:r>
            <a:r>
              <a:rPr lang="en-US" dirty="0"/>
              <a:t> </a:t>
            </a:r>
            <a:r>
              <a:rPr lang="en-US" dirty="0" err="1"/>
              <a:t>sağlayan</a:t>
            </a:r>
            <a:r>
              <a:rPr lang="en-US" dirty="0"/>
              <a:t>, </a:t>
            </a:r>
            <a:r>
              <a:rPr lang="en-US" dirty="0" err="1"/>
              <a:t>üretici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güçtür</a:t>
            </a:r>
            <a:r>
              <a:rPr lang="en-US" dirty="0"/>
              <a:t>.</a:t>
            </a:r>
          </a:p>
          <a:p>
            <a:r>
              <a:rPr lang="en-US" dirty="0" err="1"/>
              <a:t>İdeolojinin</a:t>
            </a:r>
            <a:r>
              <a:rPr lang="en-US" dirty="0"/>
              <a:t> </a:t>
            </a:r>
            <a:r>
              <a:rPr lang="en-US" dirty="0" err="1"/>
              <a:t>gerçekliğin</a:t>
            </a:r>
            <a:r>
              <a:rPr lang="en-US" dirty="0"/>
              <a:t> </a:t>
            </a:r>
            <a:r>
              <a:rPr lang="en-US" dirty="0" err="1"/>
              <a:t>çarpıtması</a:t>
            </a:r>
            <a:r>
              <a:rPr lang="en-US" dirty="0"/>
              <a:t> </a:t>
            </a:r>
            <a:r>
              <a:rPr lang="en-US" dirty="0" err="1"/>
              <a:t>olduğu</a:t>
            </a:r>
            <a:r>
              <a:rPr lang="en-US" dirty="0"/>
              <a:t> </a:t>
            </a:r>
            <a:r>
              <a:rPr lang="en-US" dirty="0" err="1"/>
              <a:t>fikrinin</a:t>
            </a:r>
            <a:r>
              <a:rPr lang="en-US" dirty="0"/>
              <a:t> </a:t>
            </a:r>
            <a:r>
              <a:rPr lang="en-US" dirty="0" err="1"/>
              <a:t>eleştirisi</a:t>
            </a:r>
            <a:endParaRPr lang="en-US" dirty="0"/>
          </a:p>
          <a:p>
            <a:r>
              <a:rPr lang="en-US" dirty="0"/>
              <a:t>Althusser </a:t>
            </a:r>
            <a:r>
              <a:rPr lang="en-US" dirty="0" err="1"/>
              <a:t>için</a:t>
            </a:r>
            <a:r>
              <a:rPr lang="en-US" dirty="0"/>
              <a:t> </a:t>
            </a:r>
            <a:r>
              <a:rPr lang="en-US" dirty="0" err="1"/>
              <a:t>ideoloji</a:t>
            </a:r>
            <a:r>
              <a:rPr lang="en-US" dirty="0"/>
              <a:t> </a:t>
            </a:r>
            <a:r>
              <a:rPr lang="en-US" dirty="0" err="1"/>
              <a:t>gerçekliği</a:t>
            </a:r>
            <a:r>
              <a:rPr lang="en-US" dirty="0"/>
              <a:t> </a:t>
            </a:r>
            <a:r>
              <a:rPr lang="en-US" dirty="0" err="1"/>
              <a:t>çarpıtmaz</a:t>
            </a:r>
            <a:r>
              <a:rPr lang="en-US" dirty="0"/>
              <a:t>; </a:t>
            </a:r>
            <a:r>
              <a:rPr lang="en-US" dirty="0" err="1"/>
              <a:t>gerçekliği</a:t>
            </a:r>
            <a:r>
              <a:rPr lang="en-US" dirty="0"/>
              <a:t> </a:t>
            </a:r>
            <a:r>
              <a:rPr lang="en-US" dirty="0" err="1"/>
              <a:t>üretir</a:t>
            </a:r>
            <a:r>
              <a:rPr lang="en-US" dirty="0"/>
              <a:t>. </a:t>
            </a:r>
          </a:p>
          <a:p>
            <a:r>
              <a:rPr lang="en-US" dirty="0" err="1"/>
              <a:t>Baskıcı</a:t>
            </a:r>
            <a:r>
              <a:rPr lang="en-US" dirty="0"/>
              <a:t> </a:t>
            </a:r>
            <a:r>
              <a:rPr lang="en-US" dirty="0" err="1"/>
              <a:t>aygıtlardan</a:t>
            </a:r>
            <a:r>
              <a:rPr lang="en-US" dirty="0"/>
              <a:t> </a:t>
            </a:r>
            <a:r>
              <a:rPr lang="en-US" dirty="0" err="1"/>
              <a:t>farklı</a:t>
            </a:r>
            <a:r>
              <a:rPr lang="en-US" dirty="0"/>
              <a:t> </a:t>
            </a:r>
            <a:r>
              <a:rPr lang="en-US" dirty="0" err="1"/>
              <a:t>olarak</a:t>
            </a:r>
            <a:r>
              <a:rPr lang="en-US" dirty="0"/>
              <a:t> </a:t>
            </a:r>
            <a:r>
              <a:rPr lang="en-US" dirty="0" err="1"/>
              <a:t>bireylerin</a:t>
            </a:r>
            <a:r>
              <a:rPr lang="en-US" dirty="0"/>
              <a:t> </a:t>
            </a:r>
            <a:r>
              <a:rPr lang="en-US" dirty="0" err="1"/>
              <a:t>kişisel</a:t>
            </a:r>
            <a:r>
              <a:rPr lang="en-US" dirty="0"/>
              <a:t> </a:t>
            </a:r>
            <a:r>
              <a:rPr lang="en-US" dirty="0" err="1"/>
              <a:t>hayatlarına</a:t>
            </a:r>
            <a:r>
              <a:rPr lang="en-US" dirty="0"/>
              <a:t>, </a:t>
            </a:r>
            <a:r>
              <a:rPr lang="en-US" dirty="0" err="1"/>
              <a:t>zihinlerine</a:t>
            </a:r>
            <a:r>
              <a:rPr lang="en-US" dirty="0"/>
              <a:t> </a:t>
            </a:r>
            <a:r>
              <a:rPr lang="en-US" dirty="0" err="1"/>
              <a:t>sızar</a:t>
            </a:r>
            <a:r>
              <a:rPr lang="en-US" dirty="0"/>
              <a:t>.</a:t>
            </a:r>
          </a:p>
          <a:p>
            <a:pPr lvl="1"/>
            <a:r>
              <a:rPr lang="en-US" dirty="0" err="1"/>
              <a:t>Burada</a:t>
            </a:r>
            <a:r>
              <a:rPr lang="en-US" dirty="0"/>
              <a:t> </a:t>
            </a:r>
            <a:r>
              <a:rPr lang="en-US" dirty="0" err="1"/>
              <a:t>baskının</a:t>
            </a:r>
            <a:r>
              <a:rPr lang="en-US" dirty="0"/>
              <a:t> </a:t>
            </a:r>
            <a:r>
              <a:rPr lang="en-US" dirty="0" err="1"/>
              <a:t>tali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görünmez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etkisi</a:t>
            </a:r>
            <a:r>
              <a:rPr lang="en-US" dirty="0"/>
              <a:t> </a:t>
            </a:r>
            <a:r>
              <a:rPr lang="en-US" dirty="0" err="1"/>
              <a:t>vardır</a:t>
            </a:r>
            <a:r>
              <a:rPr lang="en-US" dirty="0"/>
              <a:t>. </a:t>
            </a:r>
          </a:p>
          <a:p>
            <a:pPr lvl="1"/>
            <a:endParaRPr lang="en-US" dirty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650973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3490" y="710174"/>
            <a:ext cx="7024744" cy="1143000"/>
          </a:xfrm>
        </p:spPr>
        <p:txBody>
          <a:bodyPr>
            <a:normAutofit/>
          </a:bodyPr>
          <a:lstStyle/>
          <a:p>
            <a:r>
              <a:rPr lang="en-US" dirty="0" err="1"/>
              <a:t>Çağırma</a:t>
            </a:r>
            <a:r>
              <a:rPr lang="en-US" dirty="0"/>
              <a:t> </a:t>
            </a:r>
            <a:r>
              <a:rPr lang="en-US" dirty="0" err="1"/>
              <a:t>Mekanizmaları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43492" y="1853174"/>
            <a:ext cx="6777317" cy="3979455"/>
          </a:xfrm>
        </p:spPr>
        <p:txBody>
          <a:bodyPr>
            <a:normAutofit lnSpcReduction="10000"/>
          </a:bodyPr>
          <a:lstStyle/>
          <a:p>
            <a:r>
              <a:rPr lang="en-US" dirty="0" err="1"/>
              <a:t>Dışsal</a:t>
            </a:r>
            <a:r>
              <a:rPr lang="en-US" dirty="0"/>
              <a:t>, </a:t>
            </a:r>
            <a:r>
              <a:rPr lang="en-US" dirty="0" err="1"/>
              <a:t>zorlayıcı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baskılayıcı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güç</a:t>
            </a:r>
            <a:r>
              <a:rPr lang="en-US" dirty="0"/>
              <a:t> </a:t>
            </a:r>
            <a:r>
              <a:rPr lang="en-US" dirty="0" err="1"/>
              <a:t>yerine</a:t>
            </a:r>
            <a:r>
              <a:rPr lang="en-US" dirty="0"/>
              <a:t> </a:t>
            </a:r>
            <a:r>
              <a:rPr lang="en-US" dirty="0" err="1"/>
              <a:t>toplumsal</a:t>
            </a:r>
            <a:r>
              <a:rPr lang="en-US" dirty="0"/>
              <a:t> </a:t>
            </a:r>
            <a:r>
              <a:rPr lang="en-US" dirty="0" err="1"/>
              <a:t>rızaya</a:t>
            </a:r>
            <a:r>
              <a:rPr lang="en-US" dirty="0"/>
              <a:t> </a:t>
            </a:r>
            <a:r>
              <a:rPr lang="en-US" dirty="0" err="1"/>
              <a:t>dayalıdır</a:t>
            </a:r>
            <a:r>
              <a:rPr lang="en-US" dirty="0"/>
              <a:t>. </a:t>
            </a:r>
          </a:p>
          <a:p>
            <a:r>
              <a:rPr lang="en-US" dirty="0" err="1"/>
              <a:t>Çeşitli</a:t>
            </a:r>
            <a:r>
              <a:rPr lang="en-US" dirty="0"/>
              <a:t> </a:t>
            </a:r>
            <a:r>
              <a:rPr lang="en-US" dirty="0" err="1"/>
              <a:t>çağırma</a:t>
            </a:r>
            <a:r>
              <a:rPr lang="en-US" dirty="0"/>
              <a:t> </a:t>
            </a:r>
            <a:r>
              <a:rPr lang="en-US" dirty="0" err="1"/>
              <a:t>edimleri</a:t>
            </a:r>
            <a:r>
              <a:rPr lang="en-US" dirty="0"/>
              <a:t> </a:t>
            </a:r>
            <a:r>
              <a:rPr lang="en-US" dirty="0" err="1"/>
              <a:t>bireyleri</a:t>
            </a:r>
            <a:r>
              <a:rPr lang="en-US" dirty="0"/>
              <a:t> belli </a:t>
            </a:r>
            <a:r>
              <a:rPr lang="en-US" dirty="0" err="1"/>
              <a:t>özne</a:t>
            </a:r>
            <a:r>
              <a:rPr lang="en-US" dirty="0"/>
              <a:t> </a:t>
            </a:r>
            <a:r>
              <a:rPr lang="en-US" dirty="0" err="1"/>
              <a:t>konumlarına</a:t>
            </a:r>
            <a:r>
              <a:rPr lang="en-US" dirty="0"/>
              <a:t> </a:t>
            </a:r>
            <a:r>
              <a:rPr lang="en-US" dirty="0" err="1"/>
              <a:t>davet</a:t>
            </a:r>
            <a:r>
              <a:rPr lang="en-US" dirty="0"/>
              <a:t> </a:t>
            </a:r>
            <a:r>
              <a:rPr lang="en-US" dirty="0" err="1"/>
              <a:t>eder</a:t>
            </a:r>
            <a:r>
              <a:rPr lang="en-US" dirty="0"/>
              <a:t> / </a:t>
            </a:r>
            <a:r>
              <a:rPr lang="en-US" dirty="0" err="1"/>
              <a:t>çağırır</a:t>
            </a:r>
            <a:r>
              <a:rPr lang="en-US" dirty="0"/>
              <a:t>. </a:t>
            </a:r>
          </a:p>
          <a:p>
            <a:pPr lvl="1"/>
            <a:r>
              <a:rPr lang="en-US" dirty="0" err="1"/>
              <a:t>İdeoloji</a:t>
            </a:r>
            <a:r>
              <a:rPr lang="en-US" dirty="0"/>
              <a:t> </a:t>
            </a:r>
            <a:r>
              <a:rPr lang="en-US" dirty="0" err="1"/>
              <a:t>bu</a:t>
            </a:r>
            <a:r>
              <a:rPr lang="en-US" dirty="0"/>
              <a:t> </a:t>
            </a:r>
            <a:r>
              <a:rPr lang="en-US" dirty="0" err="1"/>
              <a:t>çağırma</a:t>
            </a:r>
            <a:r>
              <a:rPr lang="en-US" dirty="0"/>
              <a:t> </a:t>
            </a:r>
            <a:r>
              <a:rPr lang="en-US" dirty="0" err="1"/>
              <a:t>mekanizmalarıyla</a:t>
            </a:r>
            <a:r>
              <a:rPr lang="en-US" dirty="0"/>
              <a:t> </a:t>
            </a:r>
            <a:r>
              <a:rPr lang="en-US" dirty="0" err="1"/>
              <a:t>özne</a:t>
            </a:r>
            <a:r>
              <a:rPr lang="en-US" dirty="0"/>
              <a:t> </a:t>
            </a:r>
            <a:r>
              <a:rPr lang="en-US" dirty="0" err="1"/>
              <a:t>konumlarını</a:t>
            </a:r>
            <a:r>
              <a:rPr lang="en-US" dirty="0"/>
              <a:t> </a:t>
            </a:r>
            <a:r>
              <a:rPr lang="en-US" dirty="0" err="1"/>
              <a:t>temsil</a:t>
            </a:r>
            <a:r>
              <a:rPr lang="en-US" dirty="0"/>
              <a:t> </a:t>
            </a:r>
            <a:r>
              <a:rPr lang="en-US" dirty="0" err="1"/>
              <a:t>eder</a:t>
            </a:r>
            <a:r>
              <a:rPr lang="en-US" dirty="0"/>
              <a:t>, idealize </a:t>
            </a:r>
            <a:r>
              <a:rPr lang="en-US" dirty="0" err="1"/>
              <a:t>eder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tasdik</a:t>
            </a:r>
            <a:r>
              <a:rPr lang="en-US" dirty="0"/>
              <a:t> </a:t>
            </a:r>
            <a:r>
              <a:rPr lang="en-US" dirty="0" err="1"/>
              <a:t>eder</a:t>
            </a:r>
            <a:r>
              <a:rPr lang="en-US" dirty="0"/>
              <a:t>. </a:t>
            </a:r>
          </a:p>
          <a:p>
            <a:pPr lvl="1"/>
            <a:r>
              <a:rPr lang="en-US" dirty="0"/>
              <a:t>Bu </a:t>
            </a:r>
            <a:r>
              <a:rPr lang="en-US" dirty="0" err="1"/>
              <a:t>çağırma</a:t>
            </a:r>
            <a:r>
              <a:rPr lang="en-US" dirty="0"/>
              <a:t> </a:t>
            </a:r>
            <a:r>
              <a:rPr lang="en-US" dirty="0" err="1"/>
              <a:t>mekanizmaları</a:t>
            </a:r>
            <a:r>
              <a:rPr lang="en-US" dirty="0"/>
              <a:t> </a:t>
            </a:r>
            <a:r>
              <a:rPr lang="en-US" dirty="0" err="1"/>
              <a:t>çoğu</a:t>
            </a:r>
            <a:r>
              <a:rPr lang="en-US" dirty="0"/>
              <a:t> </a:t>
            </a:r>
            <a:r>
              <a:rPr lang="en-US" dirty="0" err="1"/>
              <a:t>durumda</a:t>
            </a:r>
            <a:r>
              <a:rPr lang="en-US" dirty="0"/>
              <a:t> </a:t>
            </a:r>
            <a:r>
              <a:rPr lang="en-US" dirty="0" err="1"/>
              <a:t>özerk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seçimle</a:t>
            </a:r>
            <a:r>
              <a:rPr lang="en-US" dirty="0"/>
              <a:t> </a:t>
            </a:r>
            <a:r>
              <a:rPr lang="en-US" dirty="0" err="1"/>
              <a:t>bireylerin</a:t>
            </a:r>
            <a:r>
              <a:rPr lang="en-US" dirty="0"/>
              <a:t> </a:t>
            </a:r>
            <a:r>
              <a:rPr lang="en-US" dirty="0" err="1"/>
              <a:t>çağırma</a:t>
            </a:r>
            <a:r>
              <a:rPr lang="en-US" dirty="0"/>
              <a:t>/</a:t>
            </a:r>
            <a:r>
              <a:rPr lang="en-US" dirty="0" err="1"/>
              <a:t>adlandırma</a:t>
            </a:r>
            <a:r>
              <a:rPr lang="en-US" dirty="0"/>
              <a:t> </a:t>
            </a:r>
            <a:r>
              <a:rPr lang="en-US" dirty="0" err="1"/>
              <a:t>mekanizmalarına</a:t>
            </a:r>
            <a:r>
              <a:rPr lang="en-US" dirty="0"/>
              <a:t> </a:t>
            </a:r>
            <a:r>
              <a:rPr lang="en-US" dirty="0" err="1"/>
              <a:t>rıza</a:t>
            </a:r>
            <a:r>
              <a:rPr lang="en-US" dirty="0"/>
              <a:t> </a:t>
            </a:r>
            <a:r>
              <a:rPr lang="en-US" dirty="0" err="1"/>
              <a:t>gösterdiği</a:t>
            </a:r>
            <a:r>
              <a:rPr lang="en-US" dirty="0"/>
              <a:t> </a:t>
            </a:r>
            <a:r>
              <a:rPr lang="en-US" dirty="0" err="1"/>
              <a:t>algısını</a:t>
            </a:r>
            <a:r>
              <a:rPr lang="en-US" dirty="0"/>
              <a:t> </a:t>
            </a:r>
            <a:r>
              <a:rPr lang="en-US" dirty="0" err="1"/>
              <a:t>üretir</a:t>
            </a:r>
            <a:r>
              <a:rPr lang="en-US" dirty="0"/>
              <a:t>. </a:t>
            </a:r>
          </a:p>
          <a:p>
            <a:pPr lvl="1"/>
            <a:endParaRPr lang="en-US" dirty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66247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3490" y="710174"/>
            <a:ext cx="7024744" cy="1143000"/>
          </a:xfrm>
        </p:spPr>
        <p:txBody>
          <a:bodyPr>
            <a:normAutofit/>
          </a:bodyPr>
          <a:lstStyle/>
          <a:p>
            <a:r>
              <a:rPr lang="en-US" dirty="0" err="1"/>
              <a:t>Çağırma</a:t>
            </a:r>
            <a:r>
              <a:rPr lang="en-US" dirty="0"/>
              <a:t> </a:t>
            </a:r>
            <a:r>
              <a:rPr lang="en-US" dirty="0" err="1"/>
              <a:t>Mekanizmaları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43492" y="1853174"/>
            <a:ext cx="6777317" cy="3979455"/>
          </a:xfrm>
        </p:spPr>
        <p:txBody>
          <a:bodyPr>
            <a:normAutofit/>
          </a:bodyPr>
          <a:lstStyle/>
          <a:p>
            <a:r>
              <a:rPr lang="en-US" dirty="0" err="1"/>
              <a:t>Althusser’e</a:t>
            </a:r>
            <a:r>
              <a:rPr lang="en-US" dirty="0"/>
              <a:t> </a:t>
            </a:r>
            <a:r>
              <a:rPr lang="en-US" dirty="0" err="1"/>
              <a:t>göre</a:t>
            </a:r>
            <a:r>
              <a:rPr lang="en-US" dirty="0"/>
              <a:t> </a:t>
            </a:r>
            <a:r>
              <a:rPr lang="en-US" dirty="0" err="1"/>
              <a:t>bu</a:t>
            </a:r>
            <a:r>
              <a:rPr lang="en-US" dirty="0"/>
              <a:t> </a:t>
            </a:r>
            <a:r>
              <a:rPr lang="en-US" dirty="0" err="1"/>
              <a:t>çağrılara</a:t>
            </a:r>
            <a:r>
              <a:rPr lang="en-US" dirty="0"/>
              <a:t> </a:t>
            </a:r>
            <a:r>
              <a:rPr lang="en-US" dirty="0" err="1"/>
              <a:t>olumlu</a:t>
            </a:r>
            <a:r>
              <a:rPr lang="en-US" dirty="0"/>
              <a:t> </a:t>
            </a:r>
            <a:r>
              <a:rPr lang="en-US" dirty="0" err="1"/>
              <a:t>yanıt</a:t>
            </a:r>
            <a:r>
              <a:rPr lang="en-US" dirty="0"/>
              <a:t> </a:t>
            </a:r>
            <a:r>
              <a:rPr lang="en-US" dirty="0" err="1"/>
              <a:t>vermek</a:t>
            </a:r>
            <a:r>
              <a:rPr lang="en-US" dirty="0"/>
              <a:t> “</a:t>
            </a:r>
            <a:r>
              <a:rPr lang="en-US" dirty="0" err="1"/>
              <a:t>yanlış</a:t>
            </a:r>
            <a:r>
              <a:rPr lang="en-US" dirty="0"/>
              <a:t> </a:t>
            </a:r>
            <a:r>
              <a:rPr lang="en-US" dirty="0" err="1"/>
              <a:t>tanıma”dır</a:t>
            </a:r>
            <a:r>
              <a:rPr lang="en-US" dirty="0"/>
              <a:t> (Lacan)</a:t>
            </a:r>
          </a:p>
          <a:p>
            <a:pPr lvl="1"/>
            <a:r>
              <a:rPr lang="en-US" dirty="0"/>
              <a:t>Althusser </a:t>
            </a:r>
            <a:r>
              <a:rPr lang="en-US" dirty="0" err="1"/>
              <a:t>ideoloji</a:t>
            </a:r>
            <a:r>
              <a:rPr lang="en-US" dirty="0"/>
              <a:t> </a:t>
            </a:r>
            <a:r>
              <a:rPr lang="en-US" dirty="0" err="1"/>
              <a:t>çözümlemelerini</a:t>
            </a:r>
            <a:r>
              <a:rPr lang="en-US" dirty="0"/>
              <a:t> </a:t>
            </a:r>
            <a:r>
              <a:rPr lang="en-US" dirty="0" err="1"/>
              <a:t>yanlış</a:t>
            </a:r>
            <a:r>
              <a:rPr lang="en-US" dirty="0"/>
              <a:t> </a:t>
            </a:r>
            <a:r>
              <a:rPr lang="en-US" dirty="0" err="1"/>
              <a:t>tanıma</a:t>
            </a:r>
            <a:r>
              <a:rPr lang="en-US" dirty="0"/>
              <a:t> </a:t>
            </a:r>
            <a:r>
              <a:rPr lang="en-US" dirty="0" err="1"/>
              <a:t>olarak</a:t>
            </a:r>
            <a:r>
              <a:rPr lang="en-US" dirty="0"/>
              <a:t> </a:t>
            </a:r>
            <a:r>
              <a:rPr lang="en-US" dirty="0" err="1"/>
              <a:t>kavrarken</a:t>
            </a:r>
            <a:r>
              <a:rPr lang="en-US" dirty="0"/>
              <a:t> </a:t>
            </a:r>
            <a:r>
              <a:rPr lang="en-US" dirty="0" err="1"/>
              <a:t>Lacan’ın</a:t>
            </a:r>
            <a:r>
              <a:rPr lang="en-US" dirty="0"/>
              <a:t> </a:t>
            </a:r>
            <a:r>
              <a:rPr lang="en-US" dirty="0" err="1"/>
              <a:t>ayna</a:t>
            </a:r>
            <a:r>
              <a:rPr lang="en-US" dirty="0"/>
              <a:t> </a:t>
            </a:r>
            <a:r>
              <a:rPr lang="en-US" dirty="0" err="1"/>
              <a:t>evresi</a:t>
            </a:r>
            <a:r>
              <a:rPr lang="en-US" dirty="0"/>
              <a:t> </a:t>
            </a:r>
            <a:r>
              <a:rPr lang="en-US" dirty="0" err="1"/>
              <a:t>teriminden</a:t>
            </a:r>
            <a:r>
              <a:rPr lang="en-US" dirty="0"/>
              <a:t> </a:t>
            </a:r>
            <a:r>
              <a:rPr lang="en-US" dirty="0" err="1"/>
              <a:t>yararlanır</a:t>
            </a:r>
            <a:r>
              <a:rPr lang="en-US" dirty="0"/>
              <a:t>. </a:t>
            </a:r>
          </a:p>
          <a:p>
            <a:pPr lvl="1"/>
            <a:r>
              <a:rPr lang="en-US" dirty="0" err="1"/>
              <a:t>İdeolojinin</a:t>
            </a:r>
            <a:r>
              <a:rPr lang="en-US" dirty="0"/>
              <a:t> </a:t>
            </a:r>
            <a:r>
              <a:rPr lang="en-US" dirty="0" err="1"/>
              <a:t>çağrıları</a:t>
            </a:r>
            <a:r>
              <a:rPr lang="en-US" dirty="0"/>
              <a:t>/</a:t>
            </a:r>
            <a:r>
              <a:rPr lang="en-US" dirty="0" err="1"/>
              <a:t>adlandırmaları</a:t>
            </a:r>
            <a:r>
              <a:rPr lang="en-US" dirty="0"/>
              <a:t> </a:t>
            </a:r>
            <a:r>
              <a:rPr lang="en-US" dirty="0" err="1"/>
              <a:t>sembolik</a:t>
            </a:r>
            <a:r>
              <a:rPr lang="en-US" dirty="0"/>
              <a:t> </a:t>
            </a:r>
            <a:r>
              <a:rPr lang="en-US" dirty="0" err="1"/>
              <a:t>düzenin</a:t>
            </a:r>
            <a:r>
              <a:rPr lang="en-US" dirty="0"/>
              <a:t> </a:t>
            </a:r>
            <a:r>
              <a:rPr lang="en-US" dirty="0" err="1"/>
              <a:t>yasa</a:t>
            </a:r>
            <a:r>
              <a:rPr lang="en-US" dirty="0"/>
              <a:t> </a:t>
            </a:r>
            <a:r>
              <a:rPr lang="en-US" dirty="0" err="1"/>
              <a:t>koyucu</a:t>
            </a:r>
            <a:r>
              <a:rPr lang="en-US" dirty="0"/>
              <a:t> </a:t>
            </a:r>
            <a:r>
              <a:rPr lang="en-US" dirty="0" err="1"/>
              <a:t>gücüdür</a:t>
            </a:r>
            <a:r>
              <a:rPr lang="en-US" dirty="0"/>
              <a:t>. </a:t>
            </a:r>
          </a:p>
          <a:p>
            <a:r>
              <a:rPr lang="en-US" dirty="0" err="1"/>
              <a:t>İdeolojinin</a:t>
            </a:r>
            <a:r>
              <a:rPr lang="en-US" dirty="0"/>
              <a:t> </a:t>
            </a:r>
            <a:r>
              <a:rPr lang="en-US" dirty="0" err="1"/>
              <a:t>konuşma</a:t>
            </a:r>
            <a:r>
              <a:rPr lang="en-US" dirty="0"/>
              <a:t> </a:t>
            </a:r>
            <a:r>
              <a:rPr lang="en-US" dirty="0" err="1"/>
              <a:t>edimleri</a:t>
            </a:r>
            <a:r>
              <a:rPr lang="en-US" dirty="0"/>
              <a:t> </a:t>
            </a:r>
            <a:r>
              <a:rPr lang="en-US" dirty="0" err="1"/>
              <a:t>yabancılaştırıcı</a:t>
            </a:r>
            <a:r>
              <a:rPr lang="en-US" dirty="0"/>
              <a:t> </a:t>
            </a:r>
            <a:r>
              <a:rPr lang="en-US" dirty="0" err="1"/>
              <a:t>özdeşlikler</a:t>
            </a:r>
            <a:r>
              <a:rPr lang="en-US" dirty="0"/>
              <a:t> </a:t>
            </a:r>
            <a:r>
              <a:rPr lang="en-US" dirty="0" err="1"/>
              <a:t>kurarak</a:t>
            </a:r>
            <a:r>
              <a:rPr lang="en-US" dirty="0"/>
              <a:t> </a:t>
            </a:r>
            <a:r>
              <a:rPr lang="en-US" dirty="0" err="1"/>
              <a:t>bireyleri</a:t>
            </a:r>
            <a:r>
              <a:rPr lang="en-US" dirty="0"/>
              <a:t> </a:t>
            </a:r>
            <a:r>
              <a:rPr lang="en-US" dirty="0" err="1"/>
              <a:t>özneleştirir</a:t>
            </a:r>
            <a:r>
              <a:rPr lang="en-US" dirty="0"/>
              <a:t>. 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230016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3490" y="710174"/>
            <a:ext cx="7024744" cy="1143000"/>
          </a:xfrm>
        </p:spPr>
        <p:txBody>
          <a:bodyPr>
            <a:normAutofit/>
          </a:bodyPr>
          <a:lstStyle/>
          <a:p>
            <a:r>
              <a:rPr lang="en-US" dirty="0" err="1"/>
              <a:t>Çağırma</a:t>
            </a:r>
            <a:r>
              <a:rPr lang="en-US" dirty="0"/>
              <a:t> </a:t>
            </a:r>
            <a:r>
              <a:rPr lang="en-US" dirty="0" err="1"/>
              <a:t>Mekanizmaları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43492" y="1853174"/>
            <a:ext cx="6777317" cy="3979455"/>
          </a:xfrm>
        </p:spPr>
        <p:txBody>
          <a:bodyPr>
            <a:normAutofit lnSpcReduction="10000"/>
          </a:bodyPr>
          <a:lstStyle/>
          <a:p>
            <a:r>
              <a:rPr lang="en-US" dirty="0" err="1"/>
              <a:t>Althusser’in</a:t>
            </a:r>
            <a:r>
              <a:rPr lang="en-US" dirty="0"/>
              <a:t> </a:t>
            </a:r>
            <a:r>
              <a:rPr lang="en-US" dirty="0" err="1"/>
              <a:t>ideoloji</a:t>
            </a:r>
            <a:r>
              <a:rPr lang="en-US" dirty="0"/>
              <a:t> </a:t>
            </a:r>
            <a:r>
              <a:rPr lang="en-US" dirty="0" err="1"/>
              <a:t>kuramı</a:t>
            </a:r>
            <a:r>
              <a:rPr lang="en-US" dirty="0"/>
              <a:t> </a:t>
            </a:r>
            <a:r>
              <a:rPr lang="en-US" dirty="0" err="1"/>
              <a:t>çağırma</a:t>
            </a:r>
            <a:r>
              <a:rPr lang="en-US" dirty="0"/>
              <a:t> </a:t>
            </a:r>
            <a:r>
              <a:rPr lang="en-US" dirty="0" err="1"/>
              <a:t>mekanizmalarında</a:t>
            </a:r>
            <a:r>
              <a:rPr lang="en-US" dirty="0"/>
              <a:t> </a:t>
            </a:r>
            <a:r>
              <a:rPr lang="en-US" dirty="0" err="1"/>
              <a:t>bireyin</a:t>
            </a:r>
            <a:r>
              <a:rPr lang="en-US" dirty="0"/>
              <a:t> </a:t>
            </a:r>
            <a:r>
              <a:rPr lang="en-US" dirty="0" err="1"/>
              <a:t>failliğine</a:t>
            </a:r>
            <a:r>
              <a:rPr lang="en-US" dirty="0"/>
              <a:t> </a:t>
            </a:r>
            <a:r>
              <a:rPr lang="en-US" dirty="0" err="1"/>
              <a:t>kayıtsızdır</a:t>
            </a:r>
            <a:r>
              <a:rPr lang="en-US" dirty="0"/>
              <a:t>.</a:t>
            </a:r>
          </a:p>
          <a:p>
            <a:r>
              <a:rPr lang="en-US" dirty="0"/>
              <a:t>Bu </a:t>
            </a:r>
            <a:r>
              <a:rPr lang="en-US" dirty="0" err="1"/>
              <a:t>onun</a:t>
            </a:r>
            <a:r>
              <a:rPr lang="en-US" dirty="0"/>
              <a:t> </a:t>
            </a:r>
            <a:r>
              <a:rPr lang="en-US" dirty="0" err="1"/>
              <a:t>yapısalcı</a:t>
            </a:r>
            <a:r>
              <a:rPr lang="en-US" dirty="0"/>
              <a:t> </a:t>
            </a:r>
            <a:r>
              <a:rPr lang="en-US" dirty="0" err="1"/>
              <a:t>Marksizminin</a:t>
            </a:r>
            <a:r>
              <a:rPr lang="en-US" dirty="0"/>
              <a:t> </a:t>
            </a:r>
            <a:r>
              <a:rPr lang="en-US" dirty="0" err="1"/>
              <a:t>edilgen</a:t>
            </a:r>
            <a:r>
              <a:rPr lang="en-US" dirty="0"/>
              <a:t> </a:t>
            </a:r>
            <a:r>
              <a:rPr lang="en-US" dirty="0" err="1"/>
              <a:t>özne</a:t>
            </a:r>
            <a:r>
              <a:rPr lang="en-US" dirty="0"/>
              <a:t> </a:t>
            </a:r>
            <a:r>
              <a:rPr lang="en-US" dirty="0" err="1"/>
              <a:t>kavrayışından</a:t>
            </a:r>
            <a:r>
              <a:rPr lang="en-US" dirty="0"/>
              <a:t> </a:t>
            </a:r>
            <a:r>
              <a:rPr lang="en-US" dirty="0" err="1"/>
              <a:t>kaynaklanır</a:t>
            </a:r>
            <a:r>
              <a:rPr lang="en-US" dirty="0"/>
              <a:t>. </a:t>
            </a:r>
          </a:p>
          <a:p>
            <a:r>
              <a:rPr lang="en-US" dirty="0" err="1"/>
              <a:t>Althusser’in</a:t>
            </a:r>
            <a:r>
              <a:rPr lang="en-US" dirty="0"/>
              <a:t> </a:t>
            </a:r>
            <a:r>
              <a:rPr lang="en-US" dirty="0" err="1"/>
              <a:t>ideoloji</a:t>
            </a:r>
            <a:r>
              <a:rPr lang="en-US" dirty="0"/>
              <a:t> </a:t>
            </a:r>
            <a:r>
              <a:rPr lang="en-US" dirty="0" err="1"/>
              <a:t>çözümlemesi</a:t>
            </a:r>
            <a:r>
              <a:rPr lang="en-US" dirty="0"/>
              <a:t> </a:t>
            </a:r>
            <a:r>
              <a:rPr lang="en-US" dirty="0" err="1"/>
              <a:t>istikrarlı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yeniden</a:t>
            </a:r>
            <a:r>
              <a:rPr lang="en-US" dirty="0"/>
              <a:t> </a:t>
            </a:r>
            <a:r>
              <a:rPr lang="en-US" dirty="0" err="1"/>
              <a:t>üretim</a:t>
            </a:r>
            <a:r>
              <a:rPr lang="en-US" dirty="0"/>
              <a:t> </a:t>
            </a:r>
            <a:r>
              <a:rPr lang="en-US" dirty="0" err="1"/>
              <a:t>modeli</a:t>
            </a:r>
            <a:r>
              <a:rPr lang="en-US" dirty="0"/>
              <a:t> </a:t>
            </a:r>
            <a:r>
              <a:rPr lang="en-US" dirty="0" err="1"/>
              <a:t>kurmakla</a:t>
            </a:r>
            <a:r>
              <a:rPr lang="en-US" dirty="0"/>
              <a:t> </a:t>
            </a:r>
            <a:r>
              <a:rPr lang="en-US" dirty="0" err="1"/>
              <a:t>eleştirilir</a:t>
            </a:r>
            <a:r>
              <a:rPr lang="en-US" dirty="0"/>
              <a:t>. </a:t>
            </a:r>
          </a:p>
          <a:p>
            <a:pPr lvl="1"/>
            <a:r>
              <a:rPr lang="en-US" dirty="0" err="1"/>
              <a:t>Eleştiriler</a:t>
            </a:r>
            <a:r>
              <a:rPr lang="en-US" dirty="0"/>
              <a:t> </a:t>
            </a:r>
            <a:r>
              <a:rPr lang="en-US" dirty="0" err="1"/>
              <a:t>çelişkiler</a:t>
            </a:r>
            <a:r>
              <a:rPr lang="en-US" dirty="0"/>
              <a:t>, </a:t>
            </a:r>
            <a:r>
              <a:rPr lang="en-US" dirty="0" err="1"/>
              <a:t>mücadeleler</a:t>
            </a:r>
            <a:r>
              <a:rPr lang="en-US" dirty="0"/>
              <a:t>, </a:t>
            </a:r>
            <a:r>
              <a:rPr lang="en-US" dirty="0" err="1"/>
              <a:t>itaatsizlik</a:t>
            </a:r>
            <a:r>
              <a:rPr lang="en-US" dirty="0"/>
              <a:t> </a:t>
            </a:r>
            <a:r>
              <a:rPr lang="en-US"/>
              <a:t>biçimleri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yeniden</a:t>
            </a:r>
            <a:r>
              <a:rPr lang="en-US" dirty="0"/>
              <a:t> </a:t>
            </a:r>
            <a:r>
              <a:rPr lang="en-US" dirty="0" err="1"/>
              <a:t>anlamlandırma</a:t>
            </a:r>
            <a:r>
              <a:rPr lang="en-US" dirty="0"/>
              <a:t> </a:t>
            </a:r>
            <a:r>
              <a:rPr lang="en-US" dirty="0" err="1"/>
              <a:t>kapasitelerine</a:t>
            </a:r>
            <a:r>
              <a:rPr lang="en-US" dirty="0"/>
              <a:t> </a:t>
            </a:r>
            <a:r>
              <a:rPr lang="en-US" dirty="0" err="1"/>
              <a:t>vurgu</a:t>
            </a:r>
            <a:r>
              <a:rPr lang="en-US" dirty="0"/>
              <a:t> </a:t>
            </a:r>
            <a:r>
              <a:rPr lang="en-US" dirty="0" err="1"/>
              <a:t>yapar</a:t>
            </a:r>
            <a:r>
              <a:rPr lang="en-US" dirty="0"/>
              <a:t>. </a:t>
            </a:r>
          </a:p>
          <a:p>
            <a:pPr lvl="1"/>
            <a:endParaRPr lang="en-US" dirty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479747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ustin">
  <a:themeElements>
    <a:clrScheme name="Executive">
      <a:dk1>
        <a:sysClr val="windowText" lastClr="000000"/>
      </a:dk1>
      <a:lt1>
        <a:sysClr val="window" lastClr="FFFFFF"/>
      </a:lt1>
      <a:dk2>
        <a:srgbClr val="2F5897"/>
      </a:dk2>
      <a:lt2>
        <a:srgbClr val="E4E9EF"/>
      </a:lt2>
      <a:accent1>
        <a:srgbClr val="6076B4"/>
      </a:accent1>
      <a:accent2>
        <a:srgbClr val="9C5252"/>
      </a:accent2>
      <a:accent3>
        <a:srgbClr val="E68422"/>
      </a:accent3>
      <a:accent4>
        <a:srgbClr val="846648"/>
      </a:accent4>
      <a:accent5>
        <a:srgbClr val="63891F"/>
      </a:accent5>
      <a:accent6>
        <a:srgbClr val="758085"/>
      </a:accent6>
      <a:hlink>
        <a:srgbClr val="3399FF"/>
      </a:hlink>
      <a:folHlink>
        <a:srgbClr val="B2B2B2"/>
      </a:folHlink>
    </a:clrScheme>
    <a:fontScheme name="Advantage">
      <a:majorFont>
        <a:latin typeface="Rockwell"/>
        <a:ea typeface=""/>
        <a:cs typeface=""/>
        <a:font script="Jpan" typeface="ＭＳ ゴシック"/>
        <a:font script="Hans" typeface="宋体"/>
        <a:font script="Hant" typeface="新細明體"/>
      </a:majorFont>
      <a:minorFont>
        <a:latin typeface="Rockwell"/>
        <a:ea typeface=""/>
        <a:cs typeface=""/>
        <a:font script="Jpan" typeface="ＭＳ ゴシック"/>
        <a:font script="Hans" typeface="宋体"/>
        <a:font script="Hant" typeface="新細明體"/>
      </a:minorFont>
    </a:fontScheme>
    <a:fmtScheme name="Austin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Austin.thmx</Template>
  <TotalTime>244</TotalTime>
  <Words>421</Words>
  <Application>Microsoft Macintosh PowerPoint</Application>
  <PresentationFormat>On-screen Show (4:3)</PresentationFormat>
  <Paragraphs>47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Rockwell</vt:lpstr>
      <vt:lpstr>Wingdings 2</vt:lpstr>
      <vt:lpstr>Austin</vt:lpstr>
      <vt:lpstr>Althusser’in İdeoloji Kuramı</vt:lpstr>
      <vt:lpstr>İdeoloji</vt:lpstr>
      <vt:lpstr>İdeoloji</vt:lpstr>
      <vt:lpstr>İdeoloji</vt:lpstr>
      <vt:lpstr>İdeoloji</vt:lpstr>
      <vt:lpstr>Çağırma Mekanizmaları</vt:lpstr>
      <vt:lpstr>Çağırma Mekanizmaları</vt:lpstr>
      <vt:lpstr>Çağırma Mekanizmaları</vt:lpstr>
      <vt:lpstr>Çağırma Mekanizmaları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Baudrillard</dc:title>
  <dc:creator>süreyya</dc:creator>
  <cp:lastModifiedBy>Haktan.Ural</cp:lastModifiedBy>
  <cp:revision>25</cp:revision>
  <dcterms:created xsi:type="dcterms:W3CDTF">2018-12-07T09:28:51Z</dcterms:created>
  <dcterms:modified xsi:type="dcterms:W3CDTF">2019-02-19T00:52:35Z</dcterms:modified>
</cp:coreProperties>
</file>