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Althusser’in</a:t>
            </a:r>
            <a:r>
              <a:rPr lang="en-US" dirty="0"/>
              <a:t> </a:t>
            </a:r>
            <a:r>
              <a:rPr lang="en-US" dirty="0" err="1"/>
              <a:t>İdeoloji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İdeoloji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Althusser’in</a:t>
            </a:r>
            <a:r>
              <a:rPr lang="en-US" dirty="0"/>
              <a:t>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Gramsci’nin</a:t>
            </a:r>
            <a:r>
              <a:rPr lang="en-US" dirty="0"/>
              <a:t> </a:t>
            </a:r>
            <a:r>
              <a:rPr lang="en-US" dirty="0" err="1"/>
              <a:t>sivil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hegemonya</a:t>
            </a:r>
            <a:r>
              <a:rPr lang="en-US" dirty="0"/>
              <a:t> </a:t>
            </a:r>
            <a:r>
              <a:rPr lang="en-US" dirty="0" err="1"/>
              <a:t>analizlerinden</a:t>
            </a:r>
            <a:r>
              <a:rPr lang="en-US" dirty="0"/>
              <a:t> </a:t>
            </a:r>
            <a:r>
              <a:rPr lang="en-US" dirty="0" err="1"/>
              <a:t>etkilenmiştir</a:t>
            </a:r>
            <a:r>
              <a:rPr lang="en-US" dirty="0"/>
              <a:t>. </a:t>
            </a:r>
          </a:p>
          <a:p>
            <a:r>
              <a:rPr lang="en-US" dirty="0" err="1"/>
              <a:t>Althusser’e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sağlanmaz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aygıtının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kurumlar</a:t>
            </a:r>
            <a:r>
              <a:rPr lang="en-US" dirty="0"/>
              <a:t> (</a:t>
            </a:r>
            <a:r>
              <a:rPr lang="en-US" dirty="0" err="1"/>
              <a:t>eğitim</a:t>
            </a:r>
            <a:r>
              <a:rPr lang="en-US" dirty="0"/>
              <a:t>, </a:t>
            </a:r>
            <a:r>
              <a:rPr lang="en-US" dirty="0" err="1"/>
              <a:t>kültür,gündelik</a:t>
            </a:r>
            <a:r>
              <a:rPr lang="en-US" dirty="0"/>
              <a:t> </a:t>
            </a:r>
            <a:r>
              <a:rPr lang="en-US" dirty="0" err="1"/>
              <a:t>hayat</a:t>
            </a:r>
            <a:r>
              <a:rPr lang="en-US" dirty="0"/>
              <a:t>, </a:t>
            </a:r>
            <a:r>
              <a:rPr lang="en-US" dirty="0" err="1"/>
              <a:t>aile</a:t>
            </a:r>
            <a:r>
              <a:rPr lang="en-US" dirty="0"/>
              <a:t>, din)</a:t>
            </a:r>
          </a:p>
          <a:p>
            <a:pPr lvl="1"/>
            <a:r>
              <a:rPr lang="en-US" dirty="0" err="1"/>
              <a:t>Egemen</a:t>
            </a:r>
            <a:r>
              <a:rPr lang="en-US" dirty="0"/>
              <a:t> </a:t>
            </a:r>
            <a:r>
              <a:rPr lang="en-US" dirty="0" err="1"/>
              <a:t>ideolojiye</a:t>
            </a:r>
            <a:r>
              <a:rPr lang="en-US" dirty="0"/>
              <a:t> </a:t>
            </a:r>
            <a:r>
              <a:rPr lang="en-US" dirty="0" err="1"/>
              <a:t>boyun</a:t>
            </a:r>
            <a:r>
              <a:rPr lang="en-US" dirty="0"/>
              <a:t> </a:t>
            </a:r>
            <a:r>
              <a:rPr lang="en-US" dirty="0" err="1"/>
              <a:t>eğme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İdeoloji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Baskıcı</a:t>
            </a:r>
            <a:r>
              <a:rPr lang="en-US" dirty="0"/>
              <a:t> </a:t>
            </a:r>
            <a:r>
              <a:rPr lang="en-US" dirty="0" err="1"/>
              <a:t>aygıt</a:t>
            </a:r>
            <a:r>
              <a:rPr lang="en-US" dirty="0"/>
              <a:t> / </a:t>
            </a:r>
            <a:r>
              <a:rPr lang="en-US" dirty="0" err="1"/>
              <a:t>İdeolojik</a:t>
            </a:r>
            <a:r>
              <a:rPr lang="en-US" dirty="0"/>
              <a:t> </a:t>
            </a:r>
            <a:r>
              <a:rPr lang="en-US" dirty="0" err="1"/>
              <a:t>aygıt</a:t>
            </a:r>
            <a:endParaRPr lang="en-US" dirty="0"/>
          </a:p>
          <a:p>
            <a:pPr lvl="1"/>
            <a:r>
              <a:rPr lang="en-US" dirty="0" err="1"/>
              <a:t>Althusser’e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baskıcı</a:t>
            </a:r>
            <a:r>
              <a:rPr lang="en-US" dirty="0"/>
              <a:t> </a:t>
            </a:r>
            <a:r>
              <a:rPr lang="en-US" dirty="0" err="1"/>
              <a:t>aygıtlar</a:t>
            </a:r>
            <a:r>
              <a:rPr lang="en-US" dirty="0"/>
              <a:t> da </a:t>
            </a:r>
            <a:r>
              <a:rPr lang="en-US" dirty="0" err="1"/>
              <a:t>ideolojik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 </a:t>
            </a:r>
            <a:r>
              <a:rPr lang="en-US" dirty="0" err="1"/>
              <a:t>uyandırabilir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kitlesel</a:t>
            </a:r>
            <a:r>
              <a:rPr lang="en-US" dirty="0"/>
              <a:t> </a:t>
            </a:r>
            <a:r>
              <a:rPr lang="en-US" dirty="0" err="1"/>
              <a:t>rıza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boyun</a:t>
            </a:r>
            <a:r>
              <a:rPr lang="en-US" dirty="0"/>
              <a:t> </a:t>
            </a:r>
            <a:r>
              <a:rPr lang="en-US" dirty="0" err="1"/>
              <a:t>eğmenin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salt </a:t>
            </a:r>
            <a:r>
              <a:rPr lang="en-US" dirty="0" err="1"/>
              <a:t>zora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tatbiki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açıklanamaz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Egemen</a:t>
            </a:r>
            <a:r>
              <a:rPr lang="en-US" dirty="0"/>
              <a:t>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ikisi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sağladığı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denge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egemen</a:t>
            </a:r>
            <a:r>
              <a:rPr lang="en-US" dirty="0"/>
              <a:t> </a:t>
            </a:r>
            <a:r>
              <a:rPr lang="en-US" dirty="0" err="1"/>
              <a:t>ideolojiyi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capitalist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oluşumu</a:t>
            </a:r>
            <a:r>
              <a:rPr lang="en-US" dirty="0"/>
              <a:t> </a:t>
            </a:r>
            <a:r>
              <a:rPr lang="en-US" dirty="0" err="1"/>
              <a:t>sürdürür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2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İdeoloji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Althusser </a:t>
            </a:r>
            <a:r>
              <a:rPr lang="en-US" dirty="0" err="1"/>
              <a:t>ideolojik</a:t>
            </a:r>
            <a:r>
              <a:rPr lang="en-US" dirty="0"/>
              <a:t> </a:t>
            </a:r>
            <a:r>
              <a:rPr lang="en-US" dirty="0" err="1"/>
              <a:t>aygıtları</a:t>
            </a:r>
            <a:r>
              <a:rPr lang="en-US" dirty="0"/>
              <a:t> </a:t>
            </a:r>
            <a:r>
              <a:rPr lang="en-US" dirty="0" err="1"/>
              <a:t>kavrayışında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düşünme</a:t>
            </a:r>
            <a:r>
              <a:rPr lang="en-US" dirty="0"/>
              <a:t> </a:t>
            </a:r>
            <a:r>
              <a:rPr lang="en-US" dirty="0" err="1"/>
              <a:t>hattını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Ona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yapılar</a:t>
            </a:r>
            <a:r>
              <a:rPr lang="en-US" dirty="0"/>
              <a:t> belli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kalıplarını</a:t>
            </a:r>
            <a:r>
              <a:rPr lang="en-US" dirty="0"/>
              <a:t> </a:t>
            </a:r>
            <a:r>
              <a:rPr lang="en-US" dirty="0" err="1"/>
              <a:t>bireylere</a:t>
            </a:r>
            <a:r>
              <a:rPr lang="en-US" dirty="0"/>
              <a:t> </a:t>
            </a:r>
            <a:r>
              <a:rPr lang="en-US" dirty="0" err="1"/>
              <a:t>dayatır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bilinçli</a:t>
            </a:r>
            <a:r>
              <a:rPr lang="en-US" dirty="0"/>
              <a:t> </a:t>
            </a:r>
            <a:r>
              <a:rPr lang="en-US" dirty="0" err="1"/>
              <a:t>özneler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  <a:r>
              <a:rPr lang="en-US" dirty="0" err="1"/>
              <a:t>Edilgen</a:t>
            </a:r>
            <a:r>
              <a:rPr lang="en-US" dirty="0"/>
              <a:t> </a:t>
            </a:r>
            <a:r>
              <a:rPr lang="en-US" dirty="0" err="1"/>
              <a:t>icracılardır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İnsanlar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rollerin</a:t>
            </a:r>
            <a:r>
              <a:rPr lang="en-US" dirty="0"/>
              <a:t> </a:t>
            </a:r>
            <a:r>
              <a:rPr lang="en-US" dirty="0" err="1"/>
              <a:t>taşıyıcısıdır</a:t>
            </a:r>
            <a:r>
              <a:rPr lang="en-US" dirty="0"/>
              <a:t>. </a:t>
            </a:r>
          </a:p>
          <a:p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aygıtının</a:t>
            </a:r>
            <a:r>
              <a:rPr lang="en-US" dirty="0"/>
              <a:t> </a:t>
            </a:r>
            <a:r>
              <a:rPr lang="en-US" dirty="0" err="1"/>
              <a:t>bedenlerin</a:t>
            </a:r>
            <a:r>
              <a:rPr lang="en-US" dirty="0"/>
              <a:t> capitalist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ritmine</a:t>
            </a:r>
            <a:r>
              <a:rPr lang="en-US" dirty="0"/>
              <a:t> </a:t>
            </a:r>
            <a:r>
              <a:rPr lang="en-US" dirty="0" err="1"/>
              <a:t>uyumlu</a:t>
            </a:r>
            <a:r>
              <a:rPr lang="en-US" dirty="0"/>
              <a:t> hale </a:t>
            </a:r>
            <a:r>
              <a:rPr lang="en-US" dirty="0" err="1"/>
              <a:t>getirerek</a:t>
            </a:r>
            <a:r>
              <a:rPr lang="en-US" dirty="0"/>
              <a:t> </a:t>
            </a:r>
            <a:r>
              <a:rPr lang="en-US" dirty="0" err="1"/>
              <a:t>başat</a:t>
            </a:r>
            <a:r>
              <a:rPr lang="en-US" dirty="0"/>
              <a:t> </a:t>
            </a:r>
            <a:r>
              <a:rPr lang="en-US" dirty="0" err="1"/>
              <a:t>rollerden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belirtir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Althusser’e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aygıt</a:t>
            </a:r>
            <a:r>
              <a:rPr lang="en-US" dirty="0"/>
              <a:t>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çağda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devamlılığının</a:t>
            </a:r>
            <a:r>
              <a:rPr lang="en-US" dirty="0"/>
              <a:t> </a:t>
            </a:r>
            <a:r>
              <a:rPr lang="en-US" dirty="0" err="1"/>
              <a:t>sağlanmasında</a:t>
            </a:r>
            <a:r>
              <a:rPr lang="en-US" dirty="0"/>
              <a:t> </a:t>
            </a:r>
            <a:r>
              <a:rPr lang="en-US" dirty="0" err="1"/>
              <a:t>başat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oynayan</a:t>
            </a:r>
            <a:r>
              <a:rPr lang="en-US" dirty="0"/>
              <a:t> </a:t>
            </a:r>
            <a:r>
              <a:rPr lang="en-US" dirty="0" err="1"/>
              <a:t>dinin</a:t>
            </a:r>
            <a:r>
              <a:rPr lang="en-US" dirty="0"/>
              <a:t> </a:t>
            </a:r>
            <a:r>
              <a:rPr lang="en-US" dirty="0" err="1"/>
              <a:t>yerini</a:t>
            </a:r>
            <a:r>
              <a:rPr lang="en-US" dirty="0"/>
              <a:t> </a:t>
            </a:r>
            <a:r>
              <a:rPr lang="en-US" dirty="0" err="1"/>
              <a:t>almıştır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18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İdeoloji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İdeolojik</a:t>
            </a:r>
            <a:r>
              <a:rPr lang="en-US" dirty="0"/>
              <a:t> </a:t>
            </a:r>
            <a:r>
              <a:rPr lang="en-US" dirty="0" err="1"/>
              <a:t>düzey</a:t>
            </a:r>
            <a:r>
              <a:rPr lang="en-US" dirty="0"/>
              <a:t>; </a:t>
            </a:r>
          </a:p>
          <a:p>
            <a:pPr lvl="1"/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algılama</a:t>
            </a:r>
            <a:r>
              <a:rPr lang="en-US" dirty="0"/>
              <a:t> </a:t>
            </a:r>
            <a:r>
              <a:rPr lang="en-US" dirty="0" err="1"/>
              <a:t>biçimini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Böylece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toplumu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ettirir</a:t>
            </a:r>
            <a:r>
              <a:rPr lang="en-US" dirty="0"/>
              <a:t>. </a:t>
            </a:r>
          </a:p>
          <a:p>
            <a:r>
              <a:rPr lang="en-US" dirty="0"/>
              <a:t>Althusser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ideolojik</a:t>
            </a:r>
            <a:r>
              <a:rPr lang="en-US" dirty="0"/>
              <a:t> </a:t>
            </a:r>
            <a:r>
              <a:rPr lang="en-US" dirty="0" err="1"/>
              <a:t>analizinde</a:t>
            </a:r>
            <a:r>
              <a:rPr lang="en-US" dirty="0"/>
              <a:t> </a:t>
            </a:r>
            <a:r>
              <a:rPr lang="en-US" dirty="0" err="1"/>
              <a:t>Marksizmin</a:t>
            </a:r>
            <a:r>
              <a:rPr lang="en-US" dirty="0"/>
              <a:t> </a:t>
            </a:r>
            <a:r>
              <a:rPr lang="en-US" dirty="0" err="1"/>
              <a:t>ortodoks</a:t>
            </a:r>
            <a:r>
              <a:rPr lang="en-US" dirty="0"/>
              <a:t> </a:t>
            </a:r>
            <a:r>
              <a:rPr lang="en-US" dirty="0" err="1"/>
              <a:t>yorumuyla</a:t>
            </a:r>
            <a:r>
              <a:rPr lang="en-US" dirty="0"/>
              <a:t> </a:t>
            </a:r>
            <a:r>
              <a:rPr lang="en-US" dirty="0" err="1"/>
              <a:t>mesafelenir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Üstyapı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belirlenen</a:t>
            </a:r>
            <a:r>
              <a:rPr lang="en-US" dirty="0"/>
              <a:t> </a:t>
            </a:r>
            <a:r>
              <a:rPr lang="en-US" dirty="0" err="1"/>
              <a:t>tekyönlü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etkileşimle</a:t>
            </a:r>
            <a:r>
              <a:rPr lang="en-US" dirty="0"/>
              <a:t> </a:t>
            </a:r>
            <a:r>
              <a:rPr lang="en-US" dirty="0" err="1"/>
              <a:t>oluşmaz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oluşum</a:t>
            </a:r>
            <a:r>
              <a:rPr lang="en-US" dirty="0"/>
              <a:t> </a:t>
            </a:r>
            <a:r>
              <a:rPr lang="en-US" dirty="0" err="1"/>
              <a:t>altyapı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üstyapının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ilişkisiyle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: ÜSTBELİRLENİM</a:t>
            </a:r>
          </a:p>
          <a:p>
            <a:pPr lvl="1"/>
            <a:r>
              <a:rPr lang="en-US" dirty="0" err="1"/>
              <a:t>Üstyapının</a:t>
            </a:r>
            <a:r>
              <a:rPr lang="en-US" dirty="0"/>
              <a:t> </a:t>
            </a:r>
            <a:r>
              <a:rPr lang="en-US" dirty="0" err="1"/>
              <a:t>altyapı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etkileşimi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formasyonun</a:t>
            </a:r>
            <a:r>
              <a:rPr lang="en-US" dirty="0"/>
              <a:t> </a:t>
            </a:r>
            <a:r>
              <a:rPr lang="en-US" dirty="0" err="1"/>
              <a:t>devamlılığının</a:t>
            </a:r>
            <a:r>
              <a:rPr lang="en-US" dirty="0"/>
              <a:t> </a:t>
            </a:r>
            <a:r>
              <a:rPr lang="en-US" dirty="0" err="1"/>
              <a:t>koşuludur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19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İdeoloji</a:t>
            </a:r>
            <a:r>
              <a:rPr lang="en-US" dirty="0"/>
              <a:t> </a:t>
            </a:r>
            <a:r>
              <a:rPr lang="en-US" dirty="0" err="1"/>
              <a:t>öznenin</a:t>
            </a:r>
            <a:r>
              <a:rPr lang="en-US" dirty="0"/>
              <a:t> </a:t>
            </a:r>
            <a:r>
              <a:rPr lang="en-US" dirty="0" err="1"/>
              <a:t>kuruluşunu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, </a:t>
            </a:r>
            <a:r>
              <a:rPr lang="en-US" dirty="0" err="1"/>
              <a:t>üretici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güçtür</a:t>
            </a:r>
            <a:r>
              <a:rPr lang="en-US" dirty="0"/>
              <a:t>.</a:t>
            </a:r>
          </a:p>
          <a:p>
            <a:r>
              <a:rPr lang="en-US" dirty="0" err="1"/>
              <a:t>İdeolojinin</a:t>
            </a:r>
            <a:r>
              <a:rPr lang="en-US" dirty="0"/>
              <a:t> </a:t>
            </a:r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çarpıtması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fikrinin</a:t>
            </a:r>
            <a:r>
              <a:rPr lang="en-US" dirty="0"/>
              <a:t> </a:t>
            </a:r>
            <a:r>
              <a:rPr lang="en-US" dirty="0" err="1"/>
              <a:t>eleştirisi</a:t>
            </a:r>
            <a:endParaRPr lang="en-US" dirty="0"/>
          </a:p>
          <a:p>
            <a:r>
              <a:rPr lang="en-US" dirty="0"/>
              <a:t>Althusser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gerçekliği</a:t>
            </a:r>
            <a:r>
              <a:rPr lang="en-US" dirty="0"/>
              <a:t> </a:t>
            </a:r>
            <a:r>
              <a:rPr lang="en-US" dirty="0" err="1"/>
              <a:t>çarpıtmaz</a:t>
            </a:r>
            <a:r>
              <a:rPr lang="en-US" dirty="0"/>
              <a:t>; </a:t>
            </a:r>
            <a:r>
              <a:rPr lang="en-US" dirty="0" err="1"/>
              <a:t>gerçekliği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r>
              <a:rPr lang="en-US" dirty="0" err="1"/>
              <a:t>Baskıcı</a:t>
            </a:r>
            <a:r>
              <a:rPr lang="en-US" dirty="0"/>
              <a:t> </a:t>
            </a:r>
            <a:r>
              <a:rPr lang="en-US" dirty="0" err="1"/>
              <a:t>aygıtlardan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hayatlarına</a:t>
            </a:r>
            <a:r>
              <a:rPr lang="en-US" dirty="0"/>
              <a:t>, </a:t>
            </a:r>
            <a:r>
              <a:rPr lang="en-US" dirty="0" err="1"/>
              <a:t>zihinlerine</a:t>
            </a:r>
            <a:r>
              <a:rPr lang="en-US" dirty="0"/>
              <a:t> </a:t>
            </a:r>
            <a:r>
              <a:rPr lang="en-US" dirty="0" err="1"/>
              <a:t>sızar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baskının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görünmez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09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Dışsal</a:t>
            </a:r>
            <a:r>
              <a:rPr lang="en-US" dirty="0"/>
              <a:t>, </a:t>
            </a:r>
            <a:r>
              <a:rPr lang="en-US" dirty="0" err="1"/>
              <a:t>zorlayıcı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baskılayıcı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rızaya</a:t>
            </a:r>
            <a:r>
              <a:rPr lang="en-US" dirty="0"/>
              <a:t> </a:t>
            </a:r>
            <a:r>
              <a:rPr lang="en-US" dirty="0" err="1"/>
              <a:t>dayalıdır</a:t>
            </a:r>
            <a:r>
              <a:rPr lang="en-US" dirty="0"/>
              <a:t>. </a:t>
            </a:r>
          </a:p>
          <a:p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edimleri</a:t>
            </a:r>
            <a:r>
              <a:rPr lang="en-US" dirty="0"/>
              <a:t> </a:t>
            </a:r>
            <a:r>
              <a:rPr lang="en-US" dirty="0" err="1"/>
              <a:t>bireyleri</a:t>
            </a:r>
            <a:r>
              <a:rPr lang="en-US" dirty="0"/>
              <a:t> belli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konumlarına</a:t>
            </a:r>
            <a:r>
              <a:rPr lang="en-US" dirty="0"/>
              <a:t> </a:t>
            </a:r>
            <a:r>
              <a:rPr lang="en-US" dirty="0" err="1"/>
              <a:t>davet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/ </a:t>
            </a:r>
            <a:r>
              <a:rPr lang="en-US" dirty="0" err="1"/>
              <a:t>çağırır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İdeoloji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mekanizmalarıyla</a:t>
            </a:r>
            <a:r>
              <a:rPr lang="en-US" dirty="0"/>
              <a:t>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konumlarını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, idealize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r>
              <a:rPr lang="en-US" dirty="0"/>
              <a:t> </a:t>
            </a:r>
            <a:r>
              <a:rPr lang="en-US" dirty="0" err="1"/>
              <a:t>çoğu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özerk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seçimle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çağırma</a:t>
            </a:r>
            <a:r>
              <a:rPr lang="en-US" dirty="0"/>
              <a:t>/</a:t>
            </a:r>
            <a:r>
              <a:rPr lang="en-US" dirty="0" err="1"/>
              <a:t>adlandırma</a:t>
            </a:r>
            <a:r>
              <a:rPr lang="en-US" dirty="0"/>
              <a:t> </a:t>
            </a:r>
            <a:r>
              <a:rPr lang="en-US" dirty="0" err="1"/>
              <a:t>mekanizmalarına</a:t>
            </a:r>
            <a:r>
              <a:rPr lang="en-US" dirty="0"/>
              <a:t> </a:t>
            </a:r>
            <a:r>
              <a:rPr lang="en-US" dirty="0" err="1"/>
              <a:t>rıza</a:t>
            </a:r>
            <a:r>
              <a:rPr lang="en-US" dirty="0"/>
              <a:t> </a:t>
            </a:r>
            <a:r>
              <a:rPr lang="en-US" dirty="0" err="1"/>
              <a:t>gösterdiği</a:t>
            </a:r>
            <a:r>
              <a:rPr lang="en-US" dirty="0"/>
              <a:t> </a:t>
            </a:r>
            <a:r>
              <a:rPr lang="en-US" dirty="0" err="1"/>
              <a:t>algısını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Althusser’e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çağrılara</a:t>
            </a:r>
            <a:r>
              <a:rPr lang="en-US" dirty="0"/>
              <a:t> </a:t>
            </a:r>
            <a:r>
              <a:rPr lang="en-US" dirty="0" err="1"/>
              <a:t>olumlu</a:t>
            </a:r>
            <a:r>
              <a:rPr lang="en-US" dirty="0"/>
              <a:t> </a:t>
            </a:r>
            <a:r>
              <a:rPr lang="en-US" dirty="0" err="1"/>
              <a:t>yanıt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“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tanıma”dır</a:t>
            </a:r>
            <a:r>
              <a:rPr lang="en-US" dirty="0"/>
              <a:t> (Lacan)</a:t>
            </a:r>
          </a:p>
          <a:p>
            <a:pPr lvl="1"/>
            <a:r>
              <a:rPr lang="en-US" dirty="0"/>
              <a:t>Althusser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çözümlemelerini</a:t>
            </a:r>
            <a:r>
              <a:rPr lang="en-US" dirty="0"/>
              <a:t>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tanıma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kavrarken</a:t>
            </a:r>
            <a:r>
              <a:rPr lang="en-US" dirty="0"/>
              <a:t> </a:t>
            </a:r>
            <a:r>
              <a:rPr lang="en-US" dirty="0" err="1"/>
              <a:t>Lacan’ın</a:t>
            </a:r>
            <a:r>
              <a:rPr lang="en-US" dirty="0"/>
              <a:t> </a:t>
            </a:r>
            <a:r>
              <a:rPr lang="en-US" dirty="0" err="1"/>
              <a:t>ayna</a:t>
            </a:r>
            <a:r>
              <a:rPr lang="en-US" dirty="0"/>
              <a:t> </a:t>
            </a:r>
            <a:r>
              <a:rPr lang="en-US" dirty="0" err="1"/>
              <a:t>evresi</a:t>
            </a:r>
            <a:r>
              <a:rPr lang="en-US" dirty="0"/>
              <a:t> </a:t>
            </a:r>
            <a:r>
              <a:rPr lang="en-US" dirty="0" err="1"/>
              <a:t>teriminden</a:t>
            </a:r>
            <a:r>
              <a:rPr lang="en-US" dirty="0"/>
              <a:t> </a:t>
            </a:r>
            <a:r>
              <a:rPr lang="en-US" dirty="0" err="1"/>
              <a:t>yararlanır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İdeolojinin</a:t>
            </a:r>
            <a:r>
              <a:rPr lang="en-US" dirty="0"/>
              <a:t> </a:t>
            </a:r>
            <a:r>
              <a:rPr lang="en-US" dirty="0" err="1"/>
              <a:t>çağrıları</a:t>
            </a:r>
            <a:r>
              <a:rPr lang="en-US" dirty="0"/>
              <a:t>/</a:t>
            </a:r>
            <a:r>
              <a:rPr lang="en-US" dirty="0" err="1"/>
              <a:t>adlandırmaları</a:t>
            </a:r>
            <a:r>
              <a:rPr lang="en-US" dirty="0"/>
              <a:t> 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yasa</a:t>
            </a:r>
            <a:r>
              <a:rPr lang="en-US" dirty="0"/>
              <a:t> </a:t>
            </a:r>
            <a:r>
              <a:rPr lang="en-US" dirty="0" err="1"/>
              <a:t>koyucu</a:t>
            </a:r>
            <a:r>
              <a:rPr lang="en-US" dirty="0"/>
              <a:t> </a:t>
            </a:r>
            <a:r>
              <a:rPr lang="en-US" dirty="0" err="1"/>
              <a:t>gücüdür</a:t>
            </a:r>
            <a:r>
              <a:rPr lang="en-US" dirty="0"/>
              <a:t>. </a:t>
            </a:r>
          </a:p>
          <a:p>
            <a:r>
              <a:rPr lang="en-US" dirty="0" err="1"/>
              <a:t>İdeolojinin</a:t>
            </a:r>
            <a:r>
              <a:rPr lang="en-US" dirty="0"/>
              <a:t>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edimleri</a:t>
            </a:r>
            <a:r>
              <a:rPr lang="en-US" dirty="0"/>
              <a:t> </a:t>
            </a:r>
            <a:r>
              <a:rPr lang="en-US" dirty="0" err="1"/>
              <a:t>yabancılaştırıcı</a:t>
            </a:r>
            <a:r>
              <a:rPr lang="en-US" dirty="0"/>
              <a:t> </a:t>
            </a:r>
            <a:r>
              <a:rPr lang="en-US" dirty="0" err="1"/>
              <a:t>özdeşlikler</a:t>
            </a:r>
            <a:r>
              <a:rPr lang="en-US" dirty="0"/>
              <a:t> </a:t>
            </a:r>
            <a:r>
              <a:rPr lang="en-US" dirty="0" err="1"/>
              <a:t>kurarak</a:t>
            </a:r>
            <a:r>
              <a:rPr lang="en-US" dirty="0"/>
              <a:t> </a:t>
            </a:r>
            <a:r>
              <a:rPr lang="en-US" dirty="0" err="1"/>
              <a:t>bireyleri</a:t>
            </a:r>
            <a:r>
              <a:rPr lang="en-US" dirty="0"/>
              <a:t> </a:t>
            </a:r>
            <a:r>
              <a:rPr lang="en-US" dirty="0" err="1"/>
              <a:t>özneleştirir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00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Althusser’in</a:t>
            </a:r>
            <a:r>
              <a:rPr lang="en-US" dirty="0"/>
              <a:t>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çağırma</a:t>
            </a:r>
            <a:r>
              <a:rPr lang="en-US" dirty="0"/>
              <a:t> </a:t>
            </a:r>
            <a:r>
              <a:rPr lang="en-US" dirty="0" err="1"/>
              <a:t>mekanizmalarında</a:t>
            </a:r>
            <a:r>
              <a:rPr lang="en-US" dirty="0"/>
              <a:t>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failliğine</a:t>
            </a:r>
            <a:r>
              <a:rPr lang="en-US" dirty="0"/>
              <a:t> </a:t>
            </a:r>
            <a:r>
              <a:rPr lang="en-US" dirty="0" err="1"/>
              <a:t>kayıtsızdır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Marksizminin</a:t>
            </a:r>
            <a:r>
              <a:rPr lang="en-US" dirty="0"/>
              <a:t> </a:t>
            </a:r>
            <a:r>
              <a:rPr lang="en-US" dirty="0" err="1"/>
              <a:t>edilgen</a:t>
            </a:r>
            <a:r>
              <a:rPr lang="en-US" dirty="0"/>
              <a:t> </a:t>
            </a:r>
            <a:r>
              <a:rPr lang="en-US" dirty="0" err="1"/>
              <a:t>özne</a:t>
            </a:r>
            <a:r>
              <a:rPr lang="en-US" dirty="0"/>
              <a:t> </a:t>
            </a:r>
            <a:r>
              <a:rPr lang="en-US" dirty="0" err="1"/>
              <a:t>kavrayışından</a:t>
            </a:r>
            <a:r>
              <a:rPr lang="en-US" dirty="0"/>
              <a:t> </a:t>
            </a:r>
            <a:r>
              <a:rPr lang="en-US" dirty="0" err="1"/>
              <a:t>kaynaklanır</a:t>
            </a:r>
            <a:r>
              <a:rPr lang="en-US" dirty="0"/>
              <a:t>. </a:t>
            </a:r>
          </a:p>
          <a:p>
            <a:r>
              <a:rPr lang="en-US" dirty="0" err="1"/>
              <a:t>Althusser’in</a:t>
            </a:r>
            <a:r>
              <a:rPr lang="en-US" dirty="0"/>
              <a:t> </a:t>
            </a:r>
            <a:r>
              <a:rPr lang="en-US" dirty="0" err="1"/>
              <a:t>ideoloji</a:t>
            </a:r>
            <a:r>
              <a:rPr lang="en-US" dirty="0"/>
              <a:t> </a:t>
            </a:r>
            <a:r>
              <a:rPr lang="en-US" dirty="0" err="1"/>
              <a:t>çözümlemesi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kurmakla</a:t>
            </a:r>
            <a:r>
              <a:rPr lang="en-US" dirty="0"/>
              <a:t> </a:t>
            </a:r>
            <a:r>
              <a:rPr lang="en-US" dirty="0" err="1"/>
              <a:t>eleştirilir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Eleştiriler</a:t>
            </a:r>
            <a:r>
              <a:rPr lang="en-US" dirty="0"/>
              <a:t> </a:t>
            </a:r>
            <a:r>
              <a:rPr lang="en-US" dirty="0" err="1"/>
              <a:t>çelişkiler</a:t>
            </a:r>
            <a:r>
              <a:rPr lang="en-US" dirty="0"/>
              <a:t>, </a:t>
            </a:r>
            <a:r>
              <a:rPr lang="en-US" dirty="0" err="1"/>
              <a:t>mücadeleler</a:t>
            </a:r>
            <a:r>
              <a:rPr lang="en-US" dirty="0"/>
              <a:t>, </a:t>
            </a:r>
            <a:r>
              <a:rPr lang="en-US" dirty="0" err="1"/>
              <a:t>itaatsizlik</a:t>
            </a:r>
            <a:r>
              <a:rPr lang="en-US" dirty="0"/>
              <a:t> </a:t>
            </a:r>
            <a:r>
              <a:rPr lang="en-US"/>
              <a:t>biçimleri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anlamlandırma</a:t>
            </a:r>
            <a:r>
              <a:rPr lang="en-US" dirty="0"/>
              <a:t> </a:t>
            </a:r>
            <a:r>
              <a:rPr lang="en-US" dirty="0" err="1"/>
              <a:t>kapasitelerine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97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244</TotalTime>
  <Words>421</Words>
  <Application>Microsoft Macintosh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Althusser’in İdeoloji Kuramı</vt:lpstr>
      <vt:lpstr>İdeoloji</vt:lpstr>
      <vt:lpstr>İdeoloji</vt:lpstr>
      <vt:lpstr>İdeoloji</vt:lpstr>
      <vt:lpstr>İdeoloji</vt:lpstr>
      <vt:lpstr>Çağırma Mekanizmaları</vt:lpstr>
      <vt:lpstr>Çağırma Mekanizmaları</vt:lpstr>
      <vt:lpstr>Çağırma Mekanizmaları</vt:lpstr>
      <vt:lpstr>Çağırma Mekanizmaları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25</cp:revision>
  <dcterms:created xsi:type="dcterms:W3CDTF">2018-12-07T09:28:51Z</dcterms:created>
  <dcterms:modified xsi:type="dcterms:W3CDTF">2019-02-19T00:52:35Z</dcterms:modified>
</cp:coreProperties>
</file>