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handoutMasterIdLst>
    <p:handoutMasterId r:id="rId47"/>
  </p:handoutMasterIdLst>
  <p:sldIdLst>
    <p:sldId id="256" r:id="rId2"/>
    <p:sldId id="286" r:id="rId3"/>
    <p:sldId id="301" r:id="rId4"/>
    <p:sldId id="295" r:id="rId5"/>
    <p:sldId id="266" r:id="rId6"/>
    <p:sldId id="287" r:id="rId7"/>
    <p:sldId id="293" r:id="rId8"/>
    <p:sldId id="269" r:id="rId9"/>
    <p:sldId id="271" r:id="rId10"/>
    <p:sldId id="270" r:id="rId11"/>
    <p:sldId id="302" r:id="rId12"/>
    <p:sldId id="285" r:id="rId13"/>
    <p:sldId id="273" r:id="rId14"/>
    <p:sldId id="276" r:id="rId15"/>
    <p:sldId id="296" r:id="rId16"/>
    <p:sldId id="299" r:id="rId17"/>
    <p:sldId id="300" r:id="rId18"/>
    <p:sldId id="297" r:id="rId19"/>
    <p:sldId id="298" r:id="rId20"/>
    <p:sldId id="275" r:id="rId21"/>
    <p:sldId id="291" r:id="rId22"/>
    <p:sldId id="303" r:id="rId23"/>
    <p:sldId id="292" r:id="rId24"/>
    <p:sldId id="274" r:id="rId25"/>
    <p:sldId id="258" r:id="rId26"/>
    <p:sldId id="259" r:id="rId27"/>
    <p:sldId id="304" r:id="rId28"/>
    <p:sldId id="260" r:id="rId29"/>
    <p:sldId id="305" r:id="rId30"/>
    <p:sldId id="261" r:id="rId31"/>
    <p:sldId id="289" r:id="rId32"/>
    <p:sldId id="294" r:id="rId33"/>
    <p:sldId id="263" r:id="rId34"/>
    <p:sldId id="264" r:id="rId35"/>
    <p:sldId id="265" r:id="rId36"/>
    <p:sldId id="272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FA129E-6986-4A72-8822-ED4081600033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8ACD10-DC6C-4628-BF03-260F4DEF113D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48748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D2709F-4814-4BE5-8834-F98306C5144E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D35036-3D0C-476A-ACF5-395F16895A2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68538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D35036-3D0C-476A-ACF5-395F16895A22}" type="slidenum">
              <a:rPr lang="tr-TR" smtClean="0"/>
              <a:pPr/>
              <a:t>36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842E-AAE3-462B-84D7-FB0B8846957D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A6CAC-1264-46FE-8020-E64C3542B9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842E-AAE3-462B-84D7-FB0B8846957D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A6CAC-1264-46FE-8020-E64C3542B9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842E-AAE3-462B-84D7-FB0B8846957D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A6CAC-1264-46FE-8020-E64C3542B9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842E-AAE3-462B-84D7-FB0B8846957D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A6CAC-1264-46FE-8020-E64C3542B9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842E-AAE3-462B-84D7-FB0B8846957D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A6CAC-1264-46FE-8020-E64C3542B9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842E-AAE3-462B-84D7-FB0B8846957D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A6CAC-1264-46FE-8020-E64C3542B9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842E-AAE3-462B-84D7-FB0B8846957D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A6CAC-1264-46FE-8020-E64C3542B9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842E-AAE3-462B-84D7-FB0B8846957D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A6CAC-1264-46FE-8020-E64C3542B9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842E-AAE3-462B-84D7-FB0B8846957D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A6CAC-1264-46FE-8020-E64C3542B9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842E-AAE3-462B-84D7-FB0B8846957D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A6CAC-1264-46FE-8020-E64C3542B93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D842E-AAE3-462B-84D7-FB0B8846957D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0EA6CAC-1264-46FE-8020-E64C3542B93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57D842E-AAE3-462B-84D7-FB0B8846957D}" type="datetimeFigureOut">
              <a:rPr lang="tr-TR" smtClean="0"/>
              <a:pPr/>
              <a:t>21.12.2017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EA6CAC-1264-46FE-8020-E64C3542B93C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Periodontal</a:t>
            </a:r>
            <a:r>
              <a:rPr lang="tr-TR" dirty="0" smtClean="0"/>
              <a:t> hastalık ve </a:t>
            </a:r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mellitus</a:t>
            </a:r>
            <a:r>
              <a:rPr lang="tr-TR" dirty="0" smtClean="0"/>
              <a:t> ilişkisi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4000" dirty="0" err="1" smtClean="0"/>
              <a:t>Prof.Dr</a:t>
            </a:r>
            <a:r>
              <a:rPr lang="tr-TR" sz="4000" dirty="0" smtClean="0"/>
              <a:t>.Elif ÜNSAL</a:t>
            </a:r>
            <a:endParaRPr lang="tr-T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 smtClean="0"/>
              <a:t>Son </a:t>
            </a:r>
            <a:r>
              <a:rPr lang="tr-TR" sz="3200" dirty="0" err="1" smtClean="0"/>
              <a:t>yıllarada</a:t>
            </a:r>
            <a:r>
              <a:rPr lang="tr-TR" sz="3200" dirty="0" smtClean="0"/>
              <a:t> yapılan çalışmalarla:</a:t>
            </a:r>
            <a:r>
              <a:rPr lang="tr-TR" sz="3200" dirty="0" err="1" smtClean="0"/>
              <a:t>Periodontitisin</a:t>
            </a:r>
            <a:r>
              <a:rPr lang="tr-TR" sz="3200" dirty="0" smtClean="0"/>
              <a:t> sistemik sağlık üzerine değiştirici etkileri ortaya koyulmuş :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Periodontitisin</a:t>
            </a:r>
            <a:r>
              <a:rPr lang="tr-TR" dirty="0" smtClean="0"/>
              <a:t>:</a:t>
            </a:r>
          </a:p>
          <a:p>
            <a:r>
              <a:rPr lang="tr-TR" dirty="0" err="1" smtClean="0"/>
              <a:t>diabet</a:t>
            </a:r>
            <a:endParaRPr lang="tr-TR" dirty="0" smtClean="0"/>
          </a:p>
          <a:p>
            <a:r>
              <a:rPr lang="tr-TR" dirty="0" err="1" smtClean="0"/>
              <a:t>Enfektif</a:t>
            </a:r>
            <a:r>
              <a:rPr lang="tr-TR" dirty="0" smtClean="0"/>
              <a:t> </a:t>
            </a:r>
            <a:r>
              <a:rPr lang="tr-TR" dirty="0" err="1" smtClean="0"/>
              <a:t>endokardit</a:t>
            </a:r>
            <a:r>
              <a:rPr lang="tr-TR" dirty="0" smtClean="0"/>
              <a:t> ,</a:t>
            </a:r>
            <a:r>
              <a:rPr lang="tr-TR" dirty="0" err="1" smtClean="0"/>
              <a:t>kardiyovasküler</a:t>
            </a:r>
            <a:r>
              <a:rPr lang="tr-TR" dirty="0" smtClean="0"/>
              <a:t> hastalıklar</a:t>
            </a:r>
          </a:p>
          <a:p>
            <a:r>
              <a:rPr lang="tr-TR" dirty="0" smtClean="0"/>
              <a:t>Erken doğum ve düşük doğum ağırlığı</a:t>
            </a:r>
          </a:p>
          <a:p>
            <a:r>
              <a:rPr lang="tr-TR" dirty="0" smtClean="0"/>
              <a:t>Solunum yolu hastalıkları </a:t>
            </a:r>
          </a:p>
          <a:p>
            <a:r>
              <a:rPr lang="tr-TR" dirty="0" smtClean="0"/>
              <a:t> arasında anlamlı ilişkisinin olduğunu ortaya koymuştur.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İnsülin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Vücudun enerji için </a:t>
            </a:r>
            <a:r>
              <a:rPr lang="tr-TR" dirty="0" err="1" smtClean="0"/>
              <a:t>glukozu</a:t>
            </a:r>
            <a:r>
              <a:rPr lang="tr-TR" dirty="0" smtClean="0"/>
              <a:t> kullanmasına yardımcı olan bir hormondur. </a:t>
            </a:r>
            <a:r>
              <a:rPr lang="tr-TR" dirty="0" err="1" smtClean="0"/>
              <a:t>İnsülin</a:t>
            </a:r>
            <a:r>
              <a:rPr lang="tr-TR" dirty="0" smtClean="0"/>
              <a:t> pankreasın beta hücreleri tarafından üretilir. Vücut yeterli </a:t>
            </a:r>
            <a:r>
              <a:rPr lang="tr-TR" dirty="0" err="1" smtClean="0"/>
              <a:t>insülin</a:t>
            </a:r>
            <a:r>
              <a:rPr lang="tr-TR" dirty="0" smtClean="0"/>
              <a:t> üretemediğinde, </a:t>
            </a:r>
            <a:r>
              <a:rPr lang="tr-TR" dirty="0" err="1" smtClean="0"/>
              <a:t>insülin</a:t>
            </a:r>
            <a:r>
              <a:rPr lang="tr-TR" dirty="0" smtClean="0"/>
              <a:t> enjeksiyon yoluyla veya </a:t>
            </a:r>
            <a:r>
              <a:rPr lang="tr-TR" dirty="0" err="1" smtClean="0"/>
              <a:t>insülin</a:t>
            </a:r>
            <a:r>
              <a:rPr lang="tr-TR" dirty="0" smtClean="0"/>
              <a:t> pompası kullanılarak alınır. 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İnsulin</a:t>
            </a:r>
            <a:r>
              <a:rPr lang="tr-TR" dirty="0" smtClean="0"/>
              <a:t> direnci nedir?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Insülin</a:t>
            </a:r>
            <a:r>
              <a:rPr lang="tr-TR" dirty="0" smtClean="0"/>
              <a:t> direnci olan hastalarda , kan şekerinin kas, yağ ve karaciğer hücrelerine girmesi zorlaşmıştır.Bu nedenle kanda şeker birikimi meydana gelmektedir. Bu durumda pankreas hücrelere daha fazla şeker almak için daha çok </a:t>
            </a:r>
            <a:r>
              <a:rPr lang="tr-TR" dirty="0" err="1" smtClean="0"/>
              <a:t>insülin</a:t>
            </a:r>
            <a:r>
              <a:rPr lang="tr-TR" dirty="0" smtClean="0"/>
              <a:t> üretmeye ve normalden daha fazla çalışmaya başlayabilir.En sonunda ise pankreas yorulacak ve yeterli </a:t>
            </a:r>
            <a:r>
              <a:rPr lang="tr-TR" dirty="0" err="1" smtClean="0"/>
              <a:t>insülin</a:t>
            </a:r>
            <a:r>
              <a:rPr lang="tr-TR" dirty="0" smtClean="0"/>
              <a:t> sağlama yeteneğini kaybedecektir.</a:t>
            </a:r>
            <a:r>
              <a:rPr lang="tr-TR" u="sng" dirty="0" smtClean="0"/>
              <a:t>Pankreasın salgıladığı </a:t>
            </a:r>
            <a:r>
              <a:rPr lang="tr-TR" u="sng" dirty="0" err="1" smtClean="0"/>
              <a:t>insülinin</a:t>
            </a:r>
            <a:r>
              <a:rPr lang="tr-TR" u="sng" dirty="0" smtClean="0"/>
              <a:t> vücutta tam olarak kullanılamamasına </a:t>
            </a:r>
            <a:r>
              <a:rPr lang="tr-TR" u="sng" dirty="0" err="1" smtClean="0"/>
              <a:t>insülin</a:t>
            </a:r>
            <a:r>
              <a:rPr lang="tr-TR" u="sng" dirty="0" smtClean="0"/>
              <a:t> direnci denir.</a:t>
            </a:r>
            <a:endParaRPr lang="tr-TR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Diabet</a:t>
            </a:r>
            <a:r>
              <a:rPr lang="tr-TR" dirty="0" smtClean="0"/>
              <a:t> belirti ve semptomları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Poliüri</a:t>
            </a:r>
            <a:r>
              <a:rPr lang="tr-TR" dirty="0" smtClean="0"/>
              <a:t> (sık idrar)</a:t>
            </a:r>
          </a:p>
          <a:p>
            <a:r>
              <a:rPr lang="tr-TR" dirty="0" err="1" smtClean="0"/>
              <a:t>Polidipsi</a:t>
            </a:r>
            <a:r>
              <a:rPr lang="tr-TR" dirty="0" smtClean="0"/>
              <a:t>  (sık su içme)</a:t>
            </a:r>
          </a:p>
          <a:p>
            <a:r>
              <a:rPr lang="tr-TR" dirty="0" err="1" smtClean="0"/>
              <a:t>Polifaji</a:t>
            </a:r>
            <a:r>
              <a:rPr lang="tr-TR" dirty="0" smtClean="0"/>
              <a:t> (sık yemek yeme )</a:t>
            </a:r>
          </a:p>
          <a:p>
            <a:r>
              <a:rPr lang="tr-TR" dirty="0" smtClean="0"/>
              <a:t>Kaşıntı</a:t>
            </a:r>
          </a:p>
          <a:p>
            <a:r>
              <a:rPr lang="tr-TR" dirty="0" smtClean="0"/>
              <a:t>Zayıflık</a:t>
            </a:r>
          </a:p>
          <a:p>
            <a:r>
              <a:rPr lang="tr-TR" dirty="0" smtClean="0"/>
              <a:t>yorgunluk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Diabet</a:t>
            </a:r>
            <a:r>
              <a:rPr lang="tr-TR" dirty="0" smtClean="0"/>
              <a:t> oral bulguları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Mukozal</a:t>
            </a:r>
            <a:r>
              <a:rPr lang="tr-TR" dirty="0" smtClean="0"/>
              <a:t> kuruluk , çatlama</a:t>
            </a:r>
          </a:p>
          <a:p>
            <a:r>
              <a:rPr lang="tr-TR" dirty="0" err="1" smtClean="0"/>
              <a:t>Çeliosis</a:t>
            </a:r>
            <a:endParaRPr lang="tr-TR" dirty="0" smtClean="0"/>
          </a:p>
          <a:p>
            <a:r>
              <a:rPr lang="tr-TR" dirty="0" smtClean="0"/>
              <a:t>Oral </a:t>
            </a:r>
            <a:r>
              <a:rPr lang="tr-TR" dirty="0" err="1" smtClean="0"/>
              <a:t>kavite</a:t>
            </a:r>
            <a:r>
              <a:rPr lang="tr-TR" dirty="0" smtClean="0"/>
              <a:t>  florasında değişiklikler</a:t>
            </a:r>
          </a:p>
          <a:p>
            <a:r>
              <a:rPr lang="tr-TR" dirty="0" err="1" smtClean="0"/>
              <a:t>Candida</a:t>
            </a:r>
            <a:r>
              <a:rPr lang="tr-TR" dirty="0" smtClean="0"/>
              <a:t>  </a:t>
            </a:r>
            <a:r>
              <a:rPr lang="tr-TR" dirty="0" err="1" smtClean="0"/>
              <a:t>albicans</a:t>
            </a:r>
            <a:r>
              <a:rPr lang="tr-TR" dirty="0" smtClean="0"/>
              <a:t>, </a:t>
            </a:r>
            <a:r>
              <a:rPr lang="tr-TR" dirty="0" err="1" smtClean="0"/>
              <a:t>hemolitik</a:t>
            </a:r>
            <a:r>
              <a:rPr lang="tr-TR" dirty="0" smtClean="0"/>
              <a:t> streptokok ve stafilokokların  baskın durumu</a:t>
            </a:r>
          </a:p>
          <a:p>
            <a:r>
              <a:rPr lang="tr-TR" dirty="0" smtClean="0"/>
              <a:t>Salya akışında azalma, ağızda kuruluk</a:t>
            </a:r>
          </a:p>
          <a:p>
            <a:r>
              <a:rPr lang="tr-TR" dirty="0" smtClean="0"/>
              <a:t>Ağız dil yanması</a:t>
            </a:r>
          </a:p>
          <a:p>
            <a:r>
              <a:rPr lang="tr-TR" dirty="0" smtClean="0"/>
              <a:t>Değişmiş  tat  duyusu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Diabetin</a:t>
            </a:r>
            <a:r>
              <a:rPr lang="tr-TR" dirty="0" smtClean="0"/>
              <a:t> </a:t>
            </a:r>
            <a:r>
              <a:rPr lang="tr-TR" dirty="0" err="1" smtClean="0"/>
              <a:t>periodonsiyum</a:t>
            </a:r>
            <a:r>
              <a:rPr lang="tr-TR" dirty="0" smtClean="0"/>
              <a:t> üzerine etkisi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Dişeti büyümelerine eğilim</a:t>
            </a:r>
          </a:p>
          <a:p>
            <a:r>
              <a:rPr lang="tr-TR" dirty="0" smtClean="0"/>
              <a:t>Sapsız,saplı </a:t>
            </a:r>
            <a:r>
              <a:rPr lang="tr-TR" dirty="0" err="1" smtClean="0"/>
              <a:t>gingival</a:t>
            </a:r>
            <a:r>
              <a:rPr lang="tr-TR" dirty="0" smtClean="0"/>
              <a:t> polipler</a:t>
            </a:r>
          </a:p>
          <a:p>
            <a:r>
              <a:rPr lang="tr-TR" dirty="0" err="1" smtClean="0"/>
              <a:t>Polipoid</a:t>
            </a:r>
            <a:r>
              <a:rPr lang="tr-TR" dirty="0" smtClean="0"/>
              <a:t> </a:t>
            </a:r>
            <a:r>
              <a:rPr lang="tr-TR" dirty="0" err="1" smtClean="0"/>
              <a:t>gingival</a:t>
            </a:r>
            <a:r>
              <a:rPr lang="tr-TR" dirty="0" smtClean="0"/>
              <a:t> </a:t>
            </a:r>
            <a:r>
              <a:rPr lang="tr-TR" dirty="0" err="1" smtClean="0"/>
              <a:t>proliferasyonlar</a:t>
            </a:r>
            <a:endParaRPr lang="tr-TR" dirty="0" smtClean="0"/>
          </a:p>
          <a:p>
            <a:r>
              <a:rPr lang="tr-TR" dirty="0" smtClean="0"/>
              <a:t>Apse formasyonları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periodontitis</a:t>
            </a:r>
            <a:endParaRPr lang="tr-TR" dirty="0" smtClean="0"/>
          </a:p>
          <a:p>
            <a:r>
              <a:rPr lang="tr-TR" dirty="0" smtClean="0"/>
              <a:t>Dişlerde sallanma </a:t>
            </a:r>
          </a:p>
          <a:p>
            <a:r>
              <a:rPr lang="tr-TR" dirty="0" smtClean="0"/>
              <a:t>Kontrolsüz </a:t>
            </a:r>
            <a:r>
              <a:rPr lang="tr-TR" dirty="0" err="1" smtClean="0"/>
              <a:t>diabetiklerde</a:t>
            </a:r>
            <a:r>
              <a:rPr lang="tr-TR" dirty="0" smtClean="0"/>
              <a:t>  enfeksiyonlara yatkınlık, yıkıcı </a:t>
            </a:r>
            <a:r>
              <a:rPr lang="tr-TR" dirty="0" err="1" smtClean="0"/>
              <a:t>periodontal</a:t>
            </a:r>
            <a:r>
              <a:rPr lang="tr-TR" dirty="0" smtClean="0"/>
              <a:t> hastalığa eğilim</a:t>
            </a:r>
          </a:p>
          <a:p>
            <a:r>
              <a:rPr lang="tr-TR" dirty="0" err="1" smtClean="0"/>
              <a:t>Periodontal</a:t>
            </a:r>
            <a:r>
              <a:rPr lang="tr-TR" dirty="0" smtClean="0"/>
              <a:t> hastalık </a:t>
            </a:r>
            <a:r>
              <a:rPr lang="tr-TR" dirty="0" err="1" smtClean="0"/>
              <a:t>diabetin</a:t>
            </a:r>
            <a:r>
              <a:rPr lang="tr-TR" dirty="0" smtClean="0"/>
              <a:t> 6. komplikasyonu sayılıyor. </a:t>
            </a: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Diabette</a:t>
            </a:r>
            <a:r>
              <a:rPr lang="tr-TR" dirty="0" smtClean="0"/>
              <a:t> bakteriyel patojenler: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Benzer  plak ve </a:t>
            </a:r>
            <a:r>
              <a:rPr lang="tr-TR" dirty="0" err="1" smtClean="0"/>
              <a:t>gingival</a:t>
            </a:r>
            <a:r>
              <a:rPr lang="tr-TR" dirty="0" smtClean="0"/>
              <a:t> indeks skorlarına sahip  </a:t>
            </a:r>
            <a:r>
              <a:rPr lang="tr-TR" dirty="0" err="1" smtClean="0"/>
              <a:t>diabet</a:t>
            </a:r>
            <a:r>
              <a:rPr lang="tr-TR" dirty="0" smtClean="0"/>
              <a:t> hastalarında , sağlıklı olanlara göre dişeti cebi sıvısı ve kanda </a:t>
            </a:r>
            <a:r>
              <a:rPr lang="tr-TR" dirty="0" err="1" smtClean="0"/>
              <a:t>glukoz</a:t>
            </a:r>
            <a:r>
              <a:rPr lang="tr-TR" dirty="0" smtClean="0"/>
              <a:t> içeriği  daha yüksektir. Artmış glikoz içeriği  </a:t>
            </a:r>
            <a:r>
              <a:rPr lang="tr-TR" dirty="0" err="1" smtClean="0"/>
              <a:t>mikroflora</a:t>
            </a:r>
            <a:r>
              <a:rPr lang="tr-TR" dirty="0" smtClean="0"/>
              <a:t>  çevresini değiştirerek özellikle kontrolsüz </a:t>
            </a:r>
            <a:r>
              <a:rPr lang="tr-TR" dirty="0" err="1" smtClean="0"/>
              <a:t>diabetiklerde</a:t>
            </a:r>
            <a:r>
              <a:rPr lang="tr-TR" dirty="0" smtClean="0"/>
              <a:t>   bakteriler üzerinde   </a:t>
            </a:r>
            <a:r>
              <a:rPr lang="tr-TR" dirty="0" err="1" smtClean="0"/>
              <a:t>periodontal</a:t>
            </a:r>
            <a:r>
              <a:rPr lang="tr-TR" dirty="0" smtClean="0"/>
              <a:t> hastalığın şiddetini arttıracak  kalitatif değişikliklere neden olurlar. 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Tip 1 </a:t>
            </a:r>
            <a:r>
              <a:rPr lang="tr-TR" dirty="0" err="1" smtClean="0"/>
              <a:t>diabet</a:t>
            </a:r>
            <a:r>
              <a:rPr lang="tr-TR" dirty="0" smtClean="0"/>
              <a:t>+ </a:t>
            </a:r>
            <a:r>
              <a:rPr lang="tr-TR" dirty="0" err="1" smtClean="0"/>
              <a:t>periodontitis</a:t>
            </a:r>
            <a:r>
              <a:rPr lang="tr-TR" dirty="0" smtClean="0"/>
              <a:t> hastalarında: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Subgingival</a:t>
            </a:r>
            <a:r>
              <a:rPr lang="tr-TR" dirty="0" smtClean="0"/>
              <a:t> flora: </a:t>
            </a:r>
            <a:r>
              <a:rPr lang="tr-TR" dirty="0" err="1" smtClean="0"/>
              <a:t>Capnocytophaga</a:t>
            </a:r>
            <a:r>
              <a:rPr lang="tr-TR" dirty="0" smtClean="0"/>
              <a:t>,</a:t>
            </a:r>
          </a:p>
          <a:p>
            <a:r>
              <a:rPr lang="tr-TR" dirty="0" smtClean="0"/>
              <a:t>Anaerobik </a:t>
            </a:r>
            <a:r>
              <a:rPr lang="tr-TR" dirty="0" err="1" smtClean="0"/>
              <a:t>vibriolar</a:t>
            </a:r>
            <a:r>
              <a:rPr lang="tr-TR" dirty="0" smtClean="0"/>
              <a:t>,</a:t>
            </a:r>
          </a:p>
          <a:p>
            <a:r>
              <a:rPr lang="tr-TR" dirty="0" err="1" smtClean="0"/>
              <a:t>Actinomyces</a:t>
            </a:r>
            <a:r>
              <a:rPr lang="tr-TR" dirty="0" smtClean="0"/>
              <a:t> türleri</a:t>
            </a:r>
          </a:p>
          <a:p>
            <a:endParaRPr lang="tr-TR" dirty="0" smtClean="0"/>
          </a:p>
          <a:p>
            <a:r>
              <a:rPr lang="tr-TR" dirty="0" err="1" smtClean="0"/>
              <a:t>Pg</a:t>
            </a:r>
            <a:r>
              <a:rPr lang="tr-TR" dirty="0" smtClean="0"/>
              <a:t>,Pi ve A.a  bu hastalarda düşük   değerlerdedir. Tip 2 </a:t>
            </a:r>
            <a:r>
              <a:rPr lang="tr-TR" dirty="0" err="1" smtClean="0"/>
              <a:t>diabet</a:t>
            </a:r>
            <a:r>
              <a:rPr lang="tr-TR" dirty="0" smtClean="0"/>
              <a:t>+</a:t>
            </a:r>
            <a:r>
              <a:rPr lang="tr-TR" dirty="0" err="1" smtClean="0"/>
              <a:t>periodontits</a:t>
            </a:r>
            <a:r>
              <a:rPr lang="tr-TR" dirty="0" smtClean="0"/>
              <a:t> hastalarında  P.g, P.i. Ve P </a:t>
            </a:r>
            <a:r>
              <a:rPr lang="tr-TR" dirty="0" err="1" smtClean="0"/>
              <a:t>rectusun</a:t>
            </a:r>
            <a:r>
              <a:rPr lang="tr-TR" dirty="0" smtClean="0"/>
              <a:t> yüksek </a:t>
            </a:r>
            <a:r>
              <a:rPr lang="tr-TR" smtClean="0"/>
              <a:t>olduğu gösterilmiştir. </a:t>
            </a:r>
            <a:endParaRPr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Tip 1 </a:t>
            </a:r>
            <a:r>
              <a:rPr lang="tr-TR" dirty="0" err="1" smtClean="0"/>
              <a:t>diabet</a:t>
            </a:r>
            <a:r>
              <a:rPr lang="tr-TR" dirty="0" smtClean="0"/>
              <a:t> hastalarında </a:t>
            </a:r>
            <a:r>
              <a:rPr lang="tr-TR" dirty="0" err="1" smtClean="0"/>
              <a:t>periodontitis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12 yaş sonrasında başlıyor.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13-18 yaş arası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prevalansı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% 9.8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19 yaş ve üstünde % 39</a:t>
            </a:r>
          </a:p>
          <a:p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Diabetik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 hastalarda 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periodontal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hastalık  belirgin, tutarlı  bir </a:t>
            </a:r>
            <a:r>
              <a:rPr lang="tr-TR" dirty="0" err="1" smtClean="0">
                <a:latin typeface="Times New Roman" pitchFamily="18" charset="0"/>
                <a:cs typeface="Times New Roman" pitchFamily="18" charset="0"/>
              </a:rPr>
              <a:t>patern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 izlememektedir.</a:t>
            </a:r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Zayıf kontrollü </a:t>
            </a:r>
            <a:r>
              <a:rPr lang="tr-TR" dirty="0" err="1" smtClean="0"/>
              <a:t>diabetik</a:t>
            </a:r>
            <a:r>
              <a:rPr lang="tr-TR" dirty="0" smtClean="0"/>
              <a:t> hastalarda: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Aynı zamanda oral hijyeni kötü olan hastalarda:</a:t>
            </a:r>
          </a:p>
          <a:p>
            <a:endParaRPr lang="tr-TR" dirty="0" smtClean="0"/>
          </a:p>
          <a:p>
            <a:r>
              <a:rPr lang="tr-TR" dirty="0" smtClean="0"/>
              <a:t>Derin </a:t>
            </a:r>
            <a:r>
              <a:rPr lang="tr-TR" dirty="0" err="1" smtClean="0"/>
              <a:t>periodontal</a:t>
            </a:r>
            <a:r>
              <a:rPr lang="tr-TR" dirty="0" smtClean="0"/>
              <a:t> cepler</a:t>
            </a:r>
          </a:p>
          <a:p>
            <a:r>
              <a:rPr lang="tr-TR" dirty="0" smtClean="0"/>
              <a:t>Hızlı kemik kaybı,</a:t>
            </a:r>
          </a:p>
          <a:p>
            <a:r>
              <a:rPr lang="tr-TR" dirty="0" smtClean="0"/>
              <a:t>Sıklıkla  gözlenen </a:t>
            </a:r>
            <a:r>
              <a:rPr lang="tr-TR" dirty="0" err="1" smtClean="0"/>
              <a:t>periodontal</a:t>
            </a:r>
            <a:r>
              <a:rPr lang="tr-TR" dirty="0" smtClean="0"/>
              <a:t> apseler görülür.</a:t>
            </a:r>
          </a:p>
          <a:p>
            <a:r>
              <a:rPr lang="tr-TR" dirty="0" smtClean="0"/>
              <a:t> bu hastalarda daha  fazla </a:t>
            </a:r>
            <a:r>
              <a:rPr lang="tr-TR" dirty="0" err="1" smtClean="0"/>
              <a:t>ataşman</a:t>
            </a:r>
            <a:r>
              <a:rPr lang="tr-TR" dirty="0" smtClean="0"/>
              <a:t> kaybı,  artmış sondalamada kanama,  artmış diş </a:t>
            </a:r>
            <a:r>
              <a:rPr lang="tr-TR" dirty="0" err="1" smtClean="0"/>
              <a:t>mobilitesi</a:t>
            </a:r>
            <a:r>
              <a:rPr lang="tr-TR" dirty="0" smtClean="0"/>
              <a:t> görülür. </a:t>
            </a:r>
          </a:p>
          <a:p>
            <a:r>
              <a:rPr lang="tr-TR" dirty="0" err="1" smtClean="0"/>
              <a:t>Diabet</a:t>
            </a:r>
            <a:r>
              <a:rPr lang="tr-TR" dirty="0" smtClean="0"/>
              <a:t>  </a:t>
            </a:r>
            <a:r>
              <a:rPr lang="tr-TR" dirty="0" err="1" smtClean="0"/>
              <a:t>periodontitis</a:t>
            </a:r>
            <a:r>
              <a:rPr lang="tr-TR" dirty="0" smtClean="0"/>
              <a:t> ya da </a:t>
            </a:r>
            <a:r>
              <a:rPr lang="tr-TR" dirty="0" err="1" smtClean="0"/>
              <a:t>gingivitise</a:t>
            </a:r>
            <a:r>
              <a:rPr lang="tr-TR" dirty="0" smtClean="0"/>
              <a:t> neden olmaz , deliller  </a:t>
            </a:r>
            <a:r>
              <a:rPr lang="tr-TR" dirty="0" err="1" smtClean="0"/>
              <a:t>periodontal</a:t>
            </a:r>
            <a:r>
              <a:rPr lang="tr-TR" dirty="0" smtClean="0"/>
              <a:t> dokuların lokal faktörlere cevabını değiştirdiğini kemik kaybın süratlendirdiğini,  ve cerrahi sonrası iyileşmeyi geciktirdiğini göstermiştir.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Gunumuzde</a:t>
            </a:r>
            <a:r>
              <a:rPr lang="tr-TR" dirty="0" smtClean="0"/>
              <a:t>, </a:t>
            </a:r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mellitus</a:t>
            </a:r>
            <a:r>
              <a:rPr lang="tr-TR" dirty="0" smtClean="0"/>
              <a:t> (diyabet) ve onunla aynı risk </a:t>
            </a:r>
            <a:r>
              <a:rPr lang="tr-TR" dirty="0" err="1" smtClean="0"/>
              <a:t>faktorlerini</a:t>
            </a:r>
            <a:r>
              <a:rPr lang="tr-TR" dirty="0" smtClean="0"/>
              <a:t> paylaşan bulaşıcı olmayan,</a:t>
            </a:r>
          </a:p>
          <a:p>
            <a:r>
              <a:rPr lang="tr-TR" dirty="0" smtClean="0"/>
              <a:t>kronik hastalıklar </a:t>
            </a:r>
            <a:r>
              <a:rPr lang="tr-TR" dirty="0" err="1" smtClean="0"/>
              <a:t>onemli</a:t>
            </a:r>
            <a:r>
              <a:rPr lang="tr-TR" dirty="0" smtClean="0"/>
              <a:t> bir sağlık sorunu oluşturmaktadır. Her yıl </a:t>
            </a:r>
            <a:r>
              <a:rPr lang="tr-TR" dirty="0" err="1" smtClean="0"/>
              <a:t>dunyada</a:t>
            </a:r>
            <a:r>
              <a:rPr lang="tr-TR" dirty="0" smtClean="0"/>
              <a:t> </a:t>
            </a:r>
            <a:r>
              <a:rPr lang="tr-TR" u="sng" dirty="0" smtClean="0"/>
              <a:t>8 ile 14 </a:t>
            </a:r>
            <a:r>
              <a:rPr lang="tr-TR" dirty="0" smtClean="0"/>
              <a:t>milyon insan</a:t>
            </a:r>
          </a:p>
          <a:p>
            <a:r>
              <a:rPr lang="tr-TR" dirty="0" smtClean="0"/>
              <a:t>diyabet ve </a:t>
            </a:r>
            <a:r>
              <a:rPr lang="tr-TR" dirty="0" err="1" smtClean="0"/>
              <a:t>kardiyovaskuler</a:t>
            </a:r>
            <a:r>
              <a:rPr lang="tr-TR" dirty="0" smtClean="0"/>
              <a:t> hastalıklar, kanser ve kronik solunum yolu hastalıkları gibi diğer kronik</a:t>
            </a:r>
          </a:p>
          <a:p>
            <a:r>
              <a:rPr lang="tr-TR" dirty="0" smtClean="0"/>
              <a:t>karmaşık hastalıklar nedeniyle kaybedilmektedir.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Teşhis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Açlık kan şekeri&gt; 120 mg /</a:t>
            </a:r>
            <a:r>
              <a:rPr lang="tr-TR" dirty="0" err="1" smtClean="0"/>
              <a:t>dl</a:t>
            </a:r>
            <a:endParaRPr lang="tr-TR" dirty="0" smtClean="0"/>
          </a:p>
          <a:p>
            <a:r>
              <a:rPr lang="tr-TR" dirty="0" smtClean="0"/>
              <a:t>Tokluk kan şekeri&gt;200 mg/</a:t>
            </a:r>
            <a:r>
              <a:rPr lang="tr-TR" dirty="0" err="1" smtClean="0"/>
              <a:t>dl</a:t>
            </a:r>
            <a:endParaRPr lang="tr-TR" dirty="0" smtClean="0"/>
          </a:p>
          <a:p>
            <a:r>
              <a:rPr lang="tr-TR" dirty="0" smtClean="0"/>
              <a:t>Anormal </a:t>
            </a:r>
            <a:r>
              <a:rPr lang="tr-TR" dirty="0" err="1" smtClean="0"/>
              <a:t>glukoz</a:t>
            </a:r>
            <a:r>
              <a:rPr lang="tr-TR" dirty="0" smtClean="0"/>
              <a:t> tolerans testi &gt; 140 mg/</a:t>
            </a:r>
            <a:r>
              <a:rPr lang="tr-TR" dirty="0" err="1" smtClean="0"/>
              <a:t>dl</a:t>
            </a:r>
            <a:endParaRPr lang="tr-TR" dirty="0" smtClean="0"/>
          </a:p>
          <a:p>
            <a:r>
              <a:rPr lang="tr-TR" dirty="0" smtClean="0"/>
              <a:t>Artmış glikoz  hemoglobin testi  değeri </a:t>
            </a:r>
          </a:p>
          <a:p>
            <a:r>
              <a:rPr lang="tr-TR" dirty="0" smtClean="0"/>
              <a:t>HbA1 (normali %8altı) ve HbA1c (%6-6.5 altı)</a:t>
            </a:r>
          </a:p>
          <a:p>
            <a:r>
              <a:rPr lang="tr-TR" dirty="0" smtClean="0"/>
              <a:t>30-90  günlük açlık kan şekeri kontrolleri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Hemoglobin A1c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Kandaki alyuvarlara bağlı olan glikoz miktarını ölçer alyuvarlara  bir kere bağlanan glikoz  alyuvarın  120 gün ömrü olan süre içinde değişmemektedir.bu test kişinin  2-3 ay içerisindeki kan şekeri düzeyi hakkında bilgi verirken değerinin 7 </a:t>
            </a:r>
            <a:r>
              <a:rPr lang="tr-TR" dirty="0" err="1" smtClean="0"/>
              <a:t>yi</a:t>
            </a:r>
            <a:r>
              <a:rPr lang="tr-TR" dirty="0" smtClean="0"/>
              <a:t> geçmemesi beklenmektedir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Glikolize</a:t>
            </a:r>
            <a:r>
              <a:rPr lang="tr-TR" dirty="0" smtClean="0"/>
              <a:t>  Hemoglobin A1c olarak adlandırılan bir hemoglobin formudur ve ortalama </a:t>
            </a:r>
            <a:r>
              <a:rPr lang="tr-TR" dirty="0" err="1" smtClean="0"/>
              <a:t>glukoz</a:t>
            </a:r>
            <a:r>
              <a:rPr lang="tr-TR" dirty="0" smtClean="0"/>
              <a:t> konsantrasyonunun daha uzun dönemli bir göstergesi olarak ölçülmektedir. Diyabet hastalığında yüksek </a:t>
            </a:r>
            <a:r>
              <a:rPr lang="tr-TR" dirty="0" err="1" smtClean="0"/>
              <a:t>glikozile</a:t>
            </a:r>
            <a:r>
              <a:rPr lang="tr-TR" dirty="0" smtClean="0"/>
              <a:t> hemoglobin seviyesi yetersiz kan </a:t>
            </a:r>
            <a:r>
              <a:rPr lang="tr-TR" dirty="0" err="1" smtClean="0"/>
              <a:t>glukozu</a:t>
            </a:r>
            <a:r>
              <a:rPr lang="tr-TR" dirty="0" smtClean="0"/>
              <a:t> kontrolünün göstergesi olup, </a:t>
            </a:r>
            <a:r>
              <a:rPr lang="tr-TR" dirty="0" err="1" smtClean="0"/>
              <a:t>kardiyovasküler</a:t>
            </a:r>
            <a:r>
              <a:rPr lang="tr-TR" dirty="0" smtClean="0"/>
              <a:t> hastalıklar, </a:t>
            </a:r>
            <a:r>
              <a:rPr lang="tr-TR" dirty="0" err="1" smtClean="0"/>
              <a:t>nefropati</a:t>
            </a:r>
            <a:r>
              <a:rPr lang="tr-TR" dirty="0" smtClean="0"/>
              <a:t> ve </a:t>
            </a:r>
            <a:r>
              <a:rPr lang="tr-TR" dirty="0" err="1" smtClean="0"/>
              <a:t>retinopati</a:t>
            </a:r>
            <a:r>
              <a:rPr lang="tr-TR" dirty="0" smtClean="0"/>
              <a:t> gelişimi ile de ilişkilidir.</a:t>
            </a: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Diyabetin komplikasyonları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1- </a:t>
            </a:r>
            <a:r>
              <a:rPr lang="tr-TR" dirty="0" err="1" smtClean="0"/>
              <a:t>Mikrovaskuler</a:t>
            </a:r>
            <a:r>
              <a:rPr lang="tr-TR" dirty="0" smtClean="0"/>
              <a:t> komplikasyonlar: </a:t>
            </a:r>
            <a:r>
              <a:rPr lang="tr-TR" dirty="0" err="1" smtClean="0"/>
              <a:t>retinopati</a:t>
            </a:r>
            <a:r>
              <a:rPr lang="tr-TR" dirty="0" smtClean="0"/>
              <a:t>, </a:t>
            </a:r>
            <a:r>
              <a:rPr lang="tr-TR" dirty="0" err="1" smtClean="0"/>
              <a:t>nefropati</a:t>
            </a:r>
            <a:r>
              <a:rPr lang="tr-TR" dirty="0" smtClean="0"/>
              <a:t>, </a:t>
            </a:r>
            <a:r>
              <a:rPr lang="tr-TR" dirty="0" err="1" smtClean="0"/>
              <a:t>noropati</a:t>
            </a:r>
            <a:r>
              <a:rPr lang="tr-TR" dirty="0" smtClean="0"/>
              <a:t> (</a:t>
            </a:r>
            <a:r>
              <a:rPr lang="tr-TR" dirty="0" err="1" smtClean="0"/>
              <a:t>periferik</a:t>
            </a:r>
            <a:r>
              <a:rPr lang="tr-TR" dirty="0" smtClean="0"/>
              <a:t> ve </a:t>
            </a:r>
            <a:r>
              <a:rPr lang="tr-TR" dirty="0" err="1" smtClean="0"/>
              <a:t>otonomik</a:t>
            </a:r>
            <a:r>
              <a:rPr lang="tr-TR" dirty="0" smtClean="0"/>
              <a:t>)</a:t>
            </a:r>
          </a:p>
          <a:p>
            <a:r>
              <a:rPr lang="tr-TR" dirty="0" smtClean="0"/>
              <a:t>2- </a:t>
            </a:r>
            <a:r>
              <a:rPr lang="tr-TR" dirty="0" err="1" smtClean="0"/>
              <a:t>Makrovaskuler</a:t>
            </a:r>
            <a:r>
              <a:rPr lang="tr-TR" dirty="0" smtClean="0"/>
              <a:t> komplikasyonlar: </a:t>
            </a:r>
            <a:r>
              <a:rPr lang="tr-TR" dirty="0" err="1" smtClean="0"/>
              <a:t>Aterosklerotik</a:t>
            </a:r>
            <a:r>
              <a:rPr lang="tr-TR" dirty="0" smtClean="0"/>
              <a:t> kalp hastalıkları, </a:t>
            </a:r>
            <a:r>
              <a:rPr lang="tr-TR" dirty="0" err="1" smtClean="0"/>
              <a:t>periferik</a:t>
            </a:r>
            <a:r>
              <a:rPr lang="tr-TR" dirty="0" smtClean="0"/>
              <a:t> arter hastalığı, </a:t>
            </a:r>
            <a:r>
              <a:rPr lang="tr-TR" dirty="0" err="1" smtClean="0"/>
              <a:t>serebrovaskuler</a:t>
            </a:r>
            <a:endParaRPr lang="tr-TR" dirty="0" smtClean="0"/>
          </a:p>
          <a:p>
            <a:r>
              <a:rPr lang="tr-TR" dirty="0" smtClean="0"/>
              <a:t>hastalıklar</a:t>
            </a:r>
          </a:p>
          <a:p>
            <a:r>
              <a:rPr lang="tr-TR" dirty="0" smtClean="0"/>
              <a:t>3- Diğer komplikasyonlar: Cilt, diyabetik ayak, eklem, kemik, beyni ilgilendiren sorunlar (</a:t>
            </a:r>
            <a:r>
              <a:rPr lang="tr-TR" dirty="0" err="1" smtClean="0"/>
              <a:t>demans</a:t>
            </a:r>
            <a:r>
              <a:rPr lang="tr-TR" dirty="0" smtClean="0"/>
              <a:t>, Alzheimer),</a:t>
            </a:r>
          </a:p>
          <a:p>
            <a:r>
              <a:rPr lang="tr-TR" dirty="0" smtClean="0"/>
              <a:t>psikolojik sorunlar, </a:t>
            </a:r>
            <a:r>
              <a:rPr lang="tr-TR" dirty="0" err="1" smtClean="0"/>
              <a:t>seksuel</a:t>
            </a:r>
            <a:r>
              <a:rPr lang="tr-TR" dirty="0" smtClean="0"/>
              <a:t> sorunlar, vs.</a:t>
            </a:r>
          </a:p>
          <a:p>
            <a:r>
              <a:rPr lang="tr-TR" dirty="0" smtClean="0"/>
              <a:t>Diyabet hastalarının </a:t>
            </a:r>
            <a:r>
              <a:rPr lang="tr-TR" dirty="0" err="1" smtClean="0"/>
              <a:t>onemli</a:t>
            </a:r>
            <a:r>
              <a:rPr lang="tr-TR" dirty="0" smtClean="0"/>
              <a:t> bir kısmında hipertansiyon ve </a:t>
            </a:r>
            <a:r>
              <a:rPr lang="tr-TR" dirty="0" err="1" smtClean="0"/>
              <a:t>lipid</a:t>
            </a:r>
            <a:r>
              <a:rPr lang="tr-TR" dirty="0" smtClean="0"/>
              <a:t> metabolizması bozuklukları da klinik tabloya eşlik eder.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Komplikasyonlar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Mikrovasküler</a:t>
            </a:r>
            <a:r>
              <a:rPr lang="tr-TR" dirty="0" smtClean="0"/>
              <a:t>: </a:t>
            </a:r>
            <a:r>
              <a:rPr lang="tr-TR" dirty="0" err="1" smtClean="0"/>
              <a:t>retinopati</a:t>
            </a:r>
            <a:r>
              <a:rPr lang="tr-TR" dirty="0" smtClean="0"/>
              <a:t>, </a:t>
            </a:r>
            <a:r>
              <a:rPr lang="tr-TR" dirty="0" err="1" smtClean="0"/>
              <a:t>nefropati</a:t>
            </a:r>
            <a:r>
              <a:rPr lang="tr-TR" dirty="0" smtClean="0"/>
              <a:t>,</a:t>
            </a:r>
            <a:r>
              <a:rPr lang="tr-TR" dirty="0" err="1" smtClean="0"/>
              <a:t>nöropati</a:t>
            </a:r>
            <a:endParaRPr lang="tr-TR" dirty="0" smtClean="0"/>
          </a:p>
          <a:p>
            <a:r>
              <a:rPr lang="tr-TR" dirty="0" err="1" smtClean="0"/>
              <a:t>Makrovasküler</a:t>
            </a:r>
            <a:r>
              <a:rPr lang="tr-TR" dirty="0" smtClean="0"/>
              <a:t> : </a:t>
            </a:r>
            <a:r>
              <a:rPr lang="tr-TR" dirty="0" err="1" smtClean="0"/>
              <a:t>kardiyovasküler</a:t>
            </a:r>
            <a:r>
              <a:rPr lang="tr-TR" dirty="0" smtClean="0"/>
              <a:t>, </a:t>
            </a:r>
            <a:r>
              <a:rPr lang="tr-TR" dirty="0" err="1" smtClean="0"/>
              <a:t>serebrovasküler</a:t>
            </a:r>
            <a:endParaRPr lang="tr-TR" dirty="0" smtClean="0"/>
          </a:p>
          <a:p>
            <a:r>
              <a:rPr lang="tr-TR" dirty="0" smtClean="0"/>
              <a:t>Yara iyileşmesinde gecikme,</a:t>
            </a:r>
          </a:p>
          <a:p>
            <a:r>
              <a:rPr lang="tr-TR" dirty="0" err="1" smtClean="0">
                <a:solidFill>
                  <a:srgbClr val="FF0000"/>
                </a:solidFill>
              </a:rPr>
              <a:t>Periodontitis</a:t>
            </a:r>
            <a:endParaRPr lang="tr-TR" dirty="0" smtClean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Kronik </a:t>
            </a:r>
            <a:r>
              <a:rPr lang="tr-TR" dirty="0" err="1" smtClean="0"/>
              <a:t>hiperglisemi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Kandaki </a:t>
            </a:r>
            <a:r>
              <a:rPr lang="tr-TR" dirty="0" err="1" smtClean="0"/>
              <a:t>glukoz</a:t>
            </a:r>
            <a:r>
              <a:rPr lang="tr-TR" dirty="0" smtClean="0"/>
              <a:t> düzeyinin yükselmesi; diyabetin kontrol edilemediğinin bir göstergesidir. Vücutta yeterli </a:t>
            </a:r>
            <a:r>
              <a:rPr lang="tr-TR" dirty="0" err="1" smtClean="0"/>
              <a:t>insülin</a:t>
            </a:r>
            <a:r>
              <a:rPr lang="tr-TR" dirty="0" smtClean="0"/>
              <a:t> bulunmadığında veya vücut sahip olduğu </a:t>
            </a:r>
            <a:r>
              <a:rPr lang="tr-TR" dirty="0" err="1" smtClean="0"/>
              <a:t>insülini</a:t>
            </a:r>
            <a:r>
              <a:rPr lang="tr-TR" dirty="0" smtClean="0"/>
              <a:t>, </a:t>
            </a:r>
            <a:r>
              <a:rPr lang="tr-TR" dirty="0" err="1" smtClean="0"/>
              <a:t>glukozu</a:t>
            </a:r>
            <a:r>
              <a:rPr lang="tr-TR" dirty="0" smtClean="0"/>
              <a:t> enerjiye çevirmek için kullanamadığında ortaya çıkar. </a:t>
            </a:r>
            <a:r>
              <a:rPr lang="tr-TR" dirty="0" err="1" smtClean="0"/>
              <a:t>Hiperglisemi</a:t>
            </a:r>
            <a:r>
              <a:rPr lang="tr-TR" dirty="0" smtClean="0"/>
              <a:t> belirtileri aşırı susama, ağız kuruluğu ve sık idrara çıkma ihtiyacıdır. Açlık </a:t>
            </a:r>
            <a:r>
              <a:rPr lang="tr-TR" dirty="0" err="1" smtClean="0"/>
              <a:t>hiperglisemisi</a:t>
            </a:r>
            <a:r>
              <a:rPr lang="tr-TR" dirty="0" smtClean="0"/>
              <a:t> bir kişi en az 8 saat aç kaldıktan sonra kan </a:t>
            </a:r>
            <a:r>
              <a:rPr lang="tr-TR" dirty="0" err="1" smtClean="0"/>
              <a:t>glukozunun</a:t>
            </a:r>
            <a:r>
              <a:rPr lang="tr-TR" dirty="0" smtClean="0"/>
              <a:t> kabul edilebilir düzeyin üzerinde olmasıdır. Tokluk </a:t>
            </a:r>
            <a:r>
              <a:rPr lang="tr-TR" dirty="0" err="1" smtClean="0"/>
              <a:t>hiperglisemisi</a:t>
            </a:r>
            <a:r>
              <a:rPr lang="tr-TR" dirty="0" smtClean="0"/>
              <a:t> bir kişi yemek yedikten 1 ila 2 saat sonra kan </a:t>
            </a:r>
            <a:r>
              <a:rPr lang="tr-TR" dirty="0" err="1" smtClean="0"/>
              <a:t>glukozunun</a:t>
            </a:r>
            <a:r>
              <a:rPr lang="tr-TR" dirty="0" smtClean="0"/>
              <a:t> kabul edilebilir düzeyin üzerinde olmasıdır.</a:t>
            </a:r>
          </a:p>
          <a:p>
            <a:r>
              <a:rPr lang="tr-TR" dirty="0" smtClean="0"/>
              <a:t>Uzun dönemde kalp, gözler, böbrekler,sinirler ve </a:t>
            </a:r>
            <a:r>
              <a:rPr lang="tr-TR" dirty="0" err="1" smtClean="0"/>
              <a:t>vasküler</a:t>
            </a:r>
            <a:r>
              <a:rPr lang="tr-TR" dirty="0" smtClean="0"/>
              <a:t>  sistemin zarar görmesine neden olur.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700" dirty="0" smtClean="0"/>
              <a:t>Amerikan </a:t>
            </a:r>
            <a:r>
              <a:rPr lang="tr-TR" sz="2700" dirty="0" err="1" smtClean="0"/>
              <a:t>diabet</a:t>
            </a:r>
            <a:r>
              <a:rPr lang="tr-TR" sz="2700" dirty="0" smtClean="0"/>
              <a:t> topluluğu  </a:t>
            </a:r>
            <a:r>
              <a:rPr lang="tr-TR" sz="2700" dirty="0" err="1" smtClean="0"/>
              <a:t>diabet</a:t>
            </a:r>
            <a:r>
              <a:rPr lang="tr-TR" sz="2700" dirty="0" smtClean="0"/>
              <a:t> için 1997 de sınıflama ve </a:t>
            </a:r>
            <a:r>
              <a:rPr lang="tr-TR" sz="2700" dirty="0" err="1" smtClean="0"/>
              <a:t>diagnostik</a:t>
            </a:r>
            <a:r>
              <a:rPr lang="tr-TR" sz="2700" dirty="0" smtClean="0"/>
              <a:t> kriterleri yayınlamış ve bu 2003 yılında </a:t>
            </a:r>
            <a:r>
              <a:rPr lang="tr-TR" sz="2700" dirty="0" err="1" smtClean="0"/>
              <a:t>modifiye</a:t>
            </a:r>
            <a:r>
              <a:rPr lang="tr-TR" sz="2700" dirty="0" smtClean="0"/>
              <a:t> edilmiştir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Yeni </a:t>
            </a:r>
            <a:r>
              <a:rPr lang="tr-TR" dirty="0" err="1" smtClean="0"/>
              <a:t>klasifikasyona</a:t>
            </a:r>
            <a:r>
              <a:rPr lang="tr-TR" dirty="0" smtClean="0"/>
              <a:t> göre: </a:t>
            </a:r>
          </a:p>
          <a:p>
            <a:r>
              <a:rPr lang="tr-TR" dirty="0" smtClean="0"/>
              <a:t>1-Tip 1 </a:t>
            </a:r>
            <a:r>
              <a:rPr lang="tr-TR" dirty="0" err="1" smtClean="0"/>
              <a:t>diabet</a:t>
            </a:r>
            <a:endParaRPr lang="tr-TR" dirty="0" smtClean="0"/>
          </a:p>
          <a:p>
            <a:r>
              <a:rPr lang="tr-TR" dirty="0" smtClean="0"/>
              <a:t>2- Tip 2 </a:t>
            </a:r>
            <a:r>
              <a:rPr lang="tr-TR" dirty="0" err="1" smtClean="0"/>
              <a:t>diabet</a:t>
            </a:r>
            <a:endParaRPr lang="tr-TR" dirty="0" smtClean="0"/>
          </a:p>
          <a:p>
            <a:r>
              <a:rPr lang="tr-TR" dirty="0" smtClean="0"/>
              <a:t>3- </a:t>
            </a:r>
            <a:r>
              <a:rPr lang="tr-TR" dirty="0" err="1" smtClean="0"/>
              <a:t>İdiopatik</a:t>
            </a:r>
            <a:r>
              <a:rPr lang="tr-TR" dirty="0" smtClean="0"/>
              <a:t> </a:t>
            </a:r>
            <a:r>
              <a:rPr lang="tr-TR" dirty="0" err="1" smtClean="0"/>
              <a:t>diabet</a:t>
            </a:r>
            <a:endParaRPr lang="tr-TR" dirty="0" smtClean="0"/>
          </a:p>
          <a:p>
            <a:r>
              <a:rPr lang="tr-TR" dirty="0" smtClean="0"/>
              <a:t>4- </a:t>
            </a:r>
            <a:r>
              <a:rPr lang="tr-TR" dirty="0" err="1" smtClean="0"/>
              <a:t>gestasyonel</a:t>
            </a:r>
            <a:r>
              <a:rPr lang="tr-TR" dirty="0" smtClean="0"/>
              <a:t> </a:t>
            </a:r>
            <a:r>
              <a:rPr lang="tr-TR" dirty="0" err="1" smtClean="0"/>
              <a:t>diabet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Tip 1 diyabet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Vücutta hiç </a:t>
            </a:r>
            <a:r>
              <a:rPr lang="tr-TR" dirty="0" err="1" smtClean="0"/>
              <a:t>insülin</a:t>
            </a:r>
            <a:r>
              <a:rPr lang="tr-TR" dirty="0" smtClean="0"/>
              <a:t> bulunmamasına bağlı yüksek kan </a:t>
            </a:r>
            <a:r>
              <a:rPr lang="tr-TR" dirty="0" err="1" smtClean="0"/>
              <a:t>glukozu</a:t>
            </a:r>
            <a:r>
              <a:rPr lang="tr-TR" dirty="0" smtClean="0"/>
              <a:t> düzeyleriyle karakterize bir hastalık. Vücudun </a:t>
            </a:r>
            <a:r>
              <a:rPr lang="tr-TR" dirty="0" err="1" smtClean="0"/>
              <a:t>immün</a:t>
            </a:r>
            <a:r>
              <a:rPr lang="tr-TR" dirty="0" smtClean="0"/>
              <a:t> sistemi pankreastaki </a:t>
            </a:r>
            <a:r>
              <a:rPr lang="tr-TR" dirty="0" err="1" smtClean="0"/>
              <a:t>insülin</a:t>
            </a:r>
            <a:r>
              <a:rPr lang="tr-TR" dirty="0" smtClean="0"/>
              <a:t> üreten beta hücrelerine saldırarak onları yok ettiğinde ortaya çıkar. Bunu takiben pankreas çok az </a:t>
            </a:r>
            <a:r>
              <a:rPr lang="tr-TR" dirty="0" err="1" smtClean="0"/>
              <a:t>insülin</a:t>
            </a:r>
            <a:r>
              <a:rPr lang="tr-TR" dirty="0" smtClean="0"/>
              <a:t> üretir veya hiç </a:t>
            </a:r>
            <a:r>
              <a:rPr lang="tr-TR" dirty="0" err="1" smtClean="0"/>
              <a:t>insülin</a:t>
            </a:r>
            <a:r>
              <a:rPr lang="tr-TR" dirty="0" smtClean="0"/>
              <a:t> üretmez. Tip 1 diyabet en çok genç bireylerde ortaya çıkar; bununla birlikte, yetişkinlerde de ortaya çıkabilir.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Tip 1 </a:t>
            </a:r>
            <a:r>
              <a:rPr lang="tr-TR" dirty="0" err="1" smtClean="0"/>
              <a:t>diabet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Gecmişte</a:t>
            </a:r>
            <a:r>
              <a:rPr lang="tr-TR" dirty="0" smtClean="0"/>
              <a:t> ‘</a:t>
            </a:r>
            <a:r>
              <a:rPr lang="tr-TR" dirty="0" err="1" smtClean="0"/>
              <a:t>insuline</a:t>
            </a:r>
            <a:r>
              <a:rPr lang="tr-TR" dirty="0" smtClean="0"/>
              <a:t> bağımlı diyabet’, ‘</a:t>
            </a:r>
            <a:r>
              <a:rPr lang="tr-TR" dirty="0" err="1" smtClean="0"/>
              <a:t>juvenil</a:t>
            </a:r>
            <a:r>
              <a:rPr lang="tr-TR" dirty="0" smtClean="0"/>
              <a:t> diyabet’, ‘</a:t>
            </a:r>
            <a:r>
              <a:rPr lang="tr-TR" dirty="0" err="1" smtClean="0"/>
              <a:t>cocukluk</a:t>
            </a:r>
            <a:r>
              <a:rPr lang="tr-TR" dirty="0" smtClean="0"/>
              <a:t> cağında başlayan diyabet’ veya ‘tip I diyabet’ olarak da</a:t>
            </a:r>
          </a:p>
          <a:p>
            <a:r>
              <a:rPr lang="tr-TR" dirty="0" smtClean="0"/>
              <a:t>adlandırılan tip 1 </a:t>
            </a:r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mellitusta</a:t>
            </a:r>
            <a:r>
              <a:rPr lang="tr-TR" dirty="0" smtClean="0"/>
              <a:t> pankreas beta </a:t>
            </a:r>
            <a:r>
              <a:rPr lang="tr-TR" dirty="0" err="1" smtClean="0"/>
              <a:t>hucrelerinin</a:t>
            </a:r>
            <a:r>
              <a:rPr lang="tr-TR" dirty="0" smtClean="0"/>
              <a:t> </a:t>
            </a:r>
            <a:r>
              <a:rPr lang="tr-TR" dirty="0" err="1" smtClean="0"/>
              <a:t>coğunlukla</a:t>
            </a:r>
            <a:r>
              <a:rPr lang="tr-TR" dirty="0" smtClean="0"/>
              <a:t> </a:t>
            </a:r>
            <a:r>
              <a:rPr lang="tr-TR" dirty="0" err="1" smtClean="0"/>
              <a:t>otoimmun</a:t>
            </a:r>
            <a:r>
              <a:rPr lang="tr-TR" dirty="0" smtClean="0"/>
              <a:t> hasarına bağlı olarak mutlak</a:t>
            </a:r>
          </a:p>
          <a:p>
            <a:r>
              <a:rPr lang="tr-TR" dirty="0" err="1" smtClean="0"/>
              <a:t>insulin</a:t>
            </a:r>
            <a:r>
              <a:rPr lang="tr-TR" dirty="0" smtClean="0"/>
              <a:t> eksikliği vardır.</a:t>
            </a:r>
          </a:p>
          <a:p>
            <a:r>
              <a:rPr lang="tr-TR" dirty="0" smtClean="0"/>
              <a:t>Pankreasta </a:t>
            </a:r>
            <a:r>
              <a:rPr lang="tr-TR" dirty="0" err="1" smtClean="0"/>
              <a:t>insülin</a:t>
            </a:r>
            <a:r>
              <a:rPr lang="tr-TR" dirty="0" smtClean="0"/>
              <a:t> salgılayan </a:t>
            </a:r>
            <a:r>
              <a:rPr lang="el-GR" dirty="0" smtClean="0"/>
              <a:t>β</a:t>
            </a:r>
            <a:r>
              <a:rPr lang="tr-TR" dirty="0" smtClean="0"/>
              <a:t>hücrelerinin yıkımından kaynaklanır.</a:t>
            </a:r>
          </a:p>
          <a:p>
            <a:r>
              <a:rPr lang="tr-TR" dirty="0" err="1" smtClean="0"/>
              <a:t>Patofizyolojisi</a:t>
            </a:r>
            <a:r>
              <a:rPr lang="tr-TR" dirty="0" smtClean="0"/>
              <a:t> </a:t>
            </a:r>
            <a:r>
              <a:rPr lang="tr-TR" dirty="0" err="1" smtClean="0"/>
              <a:t>otoimmün</a:t>
            </a:r>
            <a:r>
              <a:rPr lang="tr-TR" dirty="0" smtClean="0"/>
              <a:t>  ya da </a:t>
            </a:r>
            <a:r>
              <a:rPr lang="tr-TR" dirty="0" err="1" smtClean="0"/>
              <a:t>viral</a:t>
            </a:r>
            <a:r>
              <a:rPr lang="tr-TR" dirty="0" smtClean="0"/>
              <a:t> kaynaklı yıkım sürecini içerir.</a:t>
            </a:r>
          </a:p>
          <a:p>
            <a:r>
              <a:rPr lang="tr-TR" dirty="0" smtClean="0"/>
              <a:t>Yıkıcı </a:t>
            </a:r>
            <a:r>
              <a:rPr lang="tr-TR" dirty="0" err="1" smtClean="0"/>
              <a:t>otoimmün</a:t>
            </a:r>
            <a:r>
              <a:rPr lang="tr-TR" dirty="0" smtClean="0"/>
              <a:t> cevabı </a:t>
            </a:r>
            <a:r>
              <a:rPr lang="tr-TR" dirty="0" err="1" smtClean="0"/>
              <a:t>viral</a:t>
            </a:r>
            <a:r>
              <a:rPr lang="tr-TR" dirty="0" smtClean="0"/>
              <a:t>  </a:t>
            </a:r>
            <a:r>
              <a:rPr lang="tr-TR" dirty="0" err="1" smtClean="0"/>
              <a:t>enf</a:t>
            </a:r>
            <a:r>
              <a:rPr lang="tr-TR" dirty="0" smtClean="0"/>
              <a:t> vs tetikler genetik yatkın  bireylerde </a:t>
            </a:r>
            <a:r>
              <a:rPr lang="el-GR" dirty="0" smtClean="0"/>
              <a:t>β</a:t>
            </a:r>
            <a:r>
              <a:rPr lang="tr-TR" dirty="0" smtClean="0"/>
              <a:t> hücreleri yıkılır.</a:t>
            </a:r>
          </a:p>
          <a:p>
            <a:r>
              <a:rPr lang="tr-TR" dirty="0" smtClean="0"/>
              <a:t>Genelde </a:t>
            </a:r>
            <a:r>
              <a:rPr lang="tr-TR" dirty="0" err="1" smtClean="0"/>
              <a:t>insülin</a:t>
            </a:r>
            <a:r>
              <a:rPr lang="tr-TR" dirty="0" smtClean="0"/>
              <a:t> </a:t>
            </a:r>
            <a:r>
              <a:rPr lang="tr-TR" dirty="0" err="1" smtClean="0"/>
              <a:t>salınımı</a:t>
            </a:r>
            <a:r>
              <a:rPr lang="tr-TR" dirty="0" smtClean="0"/>
              <a:t> tamamen durur.</a:t>
            </a:r>
          </a:p>
          <a:p>
            <a:r>
              <a:rPr lang="tr-TR" dirty="0" smtClean="0"/>
              <a:t>Genelde çocuklar ve genç </a:t>
            </a:r>
            <a:r>
              <a:rPr lang="tr-TR" dirty="0" err="1" smtClean="0"/>
              <a:t>adölesanlar</a:t>
            </a:r>
            <a:r>
              <a:rPr lang="tr-TR" dirty="0" smtClean="0"/>
              <a:t> etkilenir.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Tip 2 diyabet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Vücutta </a:t>
            </a:r>
            <a:r>
              <a:rPr lang="tr-TR" dirty="0" err="1" smtClean="0"/>
              <a:t>insülin</a:t>
            </a:r>
            <a:r>
              <a:rPr lang="tr-TR" dirty="0" smtClean="0"/>
              <a:t> eksikliğine veya vücudun </a:t>
            </a:r>
            <a:r>
              <a:rPr lang="tr-TR" dirty="0" err="1" smtClean="0"/>
              <a:t>insülini</a:t>
            </a:r>
            <a:r>
              <a:rPr lang="tr-TR" dirty="0" smtClean="0"/>
              <a:t> etkin kullanamamasına bağlı yüksek kan </a:t>
            </a:r>
            <a:r>
              <a:rPr lang="tr-TR" dirty="0" err="1" smtClean="0"/>
              <a:t>glukozu</a:t>
            </a:r>
            <a:r>
              <a:rPr lang="tr-TR" dirty="0" smtClean="0"/>
              <a:t> düzeyleriyle karakterize bir hastalık. Tip 2 diyabet en çok orta yaşlı veya daha yaşlı yetişkinlerde ortaya çıkar; bununla birlikte, gençlerde de görülebilir.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mellitus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Pankreas yeterli </a:t>
            </a:r>
            <a:r>
              <a:rPr lang="tr-TR" dirty="0" err="1" smtClean="0"/>
              <a:t>insülin</a:t>
            </a:r>
            <a:r>
              <a:rPr lang="tr-TR" dirty="0" smtClean="0"/>
              <a:t> üretmediğinde veya vücut üretilen </a:t>
            </a:r>
            <a:r>
              <a:rPr lang="tr-TR" dirty="0" err="1" smtClean="0"/>
              <a:t>insülini</a:t>
            </a:r>
            <a:r>
              <a:rPr lang="tr-TR" dirty="0" smtClean="0"/>
              <a:t> etkili kullanamadığında ortaya çıkan kronik bir rahatsızlıktır. Diyabetin iki temel formu mevcuttur: tip 1 ve tip 2. Tip 1 diyabette, pankreas </a:t>
            </a:r>
            <a:r>
              <a:rPr lang="tr-TR" dirty="0" err="1" smtClean="0"/>
              <a:t>insülin</a:t>
            </a:r>
            <a:r>
              <a:rPr lang="tr-TR" dirty="0" smtClean="0"/>
              <a:t> üretemez ve buna bağlı olarak </a:t>
            </a:r>
            <a:r>
              <a:rPr lang="tr-TR" dirty="0" err="1" smtClean="0"/>
              <a:t>glukoz</a:t>
            </a:r>
            <a:r>
              <a:rPr lang="tr-TR" dirty="0" smtClean="0"/>
              <a:t> enerji üretimi için kullanılmak üzere hücrelere giremez. Tip 2 diyabette ya pankreas yeterli </a:t>
            </a:r>
            <a:r>
              <a:rPr lang="tr-TR" dirty="0" err="1" smtClean="0"/>
              <a:t>insülin</a:t>
            </a:r>
            <a:r>
              <a:rPr lang="tr-TR" dirty="0" smtClean="0"/>
              <a:t> üretemez, ya da vücut </a:t>
            </a:r>
            <a:r>
              <a:rPr lang="tr-TR" dirty="0" err="1" smtClean="0"/>
              <a:t>insülini</a:t>
            </a:r>
            <a:r>
              <a:rPr lang="tr-TR" dirty="0" smtClean="0"/>
              <a:t> doğru kullanamaz.</a:t>
            </a:r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Tip 2 </a:t>
            </a:r>
            <a:r>
              <a:rPr lang="tr-TR" dirty="0" err="1" smtClean="0"/>
              <a:t>diabet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Daha önce </a:t>
            </a:r>
            <a:r>
              <a:rPr lang="tr-TR" dirty="0" err="1" smtClean="0"/>
              <a:t>insüline</a:t>
            </a:r>
            <a:r>
              <a:rPr lang="tr-TR" dirty="0" smtClean="0"/>
              <a:t> bağımlı olmayan </a:t>
            </a:r>
            <a:r>
              <a:rPr lang="tr-TR" dirty="0" err="1" smtClean="0"/>
              <a:t>diabet</a:t>
            </a:r>
            <a:r>
              <a:rPr lang="tr-TR" dirty="0" smtClean="0"/>
              <a:t> olarak tanımlanmıştır.</a:t>
            </a:r>
          </a:p>
          <a:p>
            <a:r>
              <a:rPr lang="tr-TR" dirty="0" err="1" smtClean="0"/>
              <a:t>Insülin</a:t>
            </a:r>
            <a:r>
              <a:rPr lang="tr-TR" dirty="0" smtClean="0"/>
              <a:t> direncinden  ve değişmiş </a:t>
            </a:r>
            <a:r>
              <a:rPr lang="tr-TR" dirty="0" err="1" smtClean="0"/>
              <a:t>insülin</a:t>
            </a:r>
            <a:r>
              <a:rPr lang="tr-TR" dirty="0" smtClean="0"/>
              <a:t> üretiminden kaynaklanmaktadır.</a:t>
            </a:r>
          </a:p>
          <a:p>
            <a:r>
              <a:rPr lang="tr-TR" dirty="0" err="1" smtClean="0"/>
              <a:t>Mikrovasküler</a:t>
            </a:r>
            <a:r>
              <a:rPr lang="tr-TR" dirty="0" smtClean="0"/>
              <a:t> (</a:t>
            </a:r>
            <a:r>
              <a:rPr lang="tr-TR" dirty="0" err="1" smtClean="0"/>
              <a:t>retinal</a:t>
            </a:r>
            <a:r>
              <a:rPr lang="tr-TR" dirty="0" smtClean="0"/>
              <a:t>, </a:t>
            </a:r>
            <a:r>
              <a:rPr lang="tr-TR" dirty="0" err="1" smtClean="0"/>
              <a:t>renal</a:t>
            </a:r>
            <a:r>
              <a:rPr lang="tr-TR" dirty="0" smtClean="0"/>
              <a:t>, </a:t>
            </a:r>
            <a:r>
              <a:rPr lang="tr-TR" dirty="0" err="1" smtClean="0"/>
              <a:t>nöropatik</a:t>
            </a:r>
            <a:r>
              <a:rPr lang="tr-TR" dirty="0" smtClean="0"/>
              <a:t>), </a:t>
            </a:r>
            <a:r>
              <a:rPr lang="tr-TR" dirty="0" err="1" smtClean="0"/>
              <a:t>makrovasküler</a:t>
            </a:r>
            <a:r>
              <a:rPr lang="tr-TR" dirty="0" smtClean="0"/>
              <a:t>( koroner, </a:t>
            </a:r>
            <a:r>
              <a:rPr lang="tr-TR" dirty="0" err="1" smtClean="0"/>
              <a:t>periferal</a:t>
            </a:r>
            <a:r>
              <a:rPr lang="tr-TR" dirty="0" smtClean="0"/>
              <a:t> </a:t>
            </a:r>
            <a:r>
              <a:rPr lang="tr-TR" dirty="0" err="1" smtClean="0"/>
              <a:t>vasküler</a:t>
            </a:r>
            <a:r>
              <a:rPr lang="tr-TR" dirty="0" smtClean="0"/>
              <a:t>) ve </a:t>
            </a:r>
            <a:r>
              <a:rPr lang="tr-TR" dirty="0" err="1" smtClean="0"/>
              <a:t>nöropatik</a:t>
            </a:r>
            <a:r>
              <a:rPr lang="tr-TR" dirty="0" smtClean="0"/>
              <a:t> (</a:t>
            </a:r>
            <a:r>
              <a:rPr lang="tr-TR" dirty="0" err="1" smtClean="0"/>
              <a:t>otonomik</a:t>
            </a:r>
            <a:r>
              <a:rPr lang="tr-TR" dirty="0" smtClean="0"/>
              <a:t>, </a:t>
            </a:r>
            <a:r>
              <a:rPr lang="tr-TR" dirty="0" err="1" smtClean="0"/>
              <a:t>periferal</a:t>
            </a:r>
            <a:r>
              <a:rPr lang="tr-TR" dirty="0" smtClean="0"/>
              <a:t>) komplikasyonları vardır.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Tip 2 </a:t>
            </a:r>
            <a:r>
              <a:rPr lang="tr-TR" dirty="0" err="1" smtClean="0"/>
              <a:t>Diabet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İnsülin</a:t>
            </a:r>
            <a:r>
              <a:rPr lang="tr-TR" dirty="0" smtClean="0"/>
              <a:t> direncinden kaynaklanıyor, </a:t>
            </a:r>
          </a:p>
          <a:p>
            <a:r>
              <a:rPr lang="tr-TR" dirty="0" smtClean="0"/>
              <a:t>Daha önceki isimleri :</a:t>
            </a:r>
          </a:p>
          <a:p>
            <a:r>
              <a:rPr lang="tr-TR" dirty="0" err="1" smtClean="0"/>
              <a:t>İnsüline</a:t>
            </a:r>
            <a:r>
              <a:rPr lang="tr-TR" dirty="0" smtClean="0"/>
              <a:t> bağımlı olmayan </a:t>
            </a:r>
            <a:r>
              <a:rPr lang="tr-TR" dirty="0" err="1" smtClean="0"/>
              <a:t>diabet</a:t>
            </a:r>
            <a:r>
              <a:rPr lang="tr-TR" dirty="0" smtClean="0"/>
              <a:t> NIDDM</a:t>
            </a:r>
          </a:p>
          <a:p>
            <a:r>
              <a:rPr lang="tr-TR" dirty="0" smtClean="0"/>
              <a:t>Veya erişkin başlangıçlı </a:t>
            </a:r>
            <a:r>
              <a:rPr lang="tr-TR" dirty="0" err="1" smtClean="0"/>
              <a:t>diabet</a:t>
            </a: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err="1" smtClean="0"/>
              <a:t>Gecmişte</a:t>
            </a:r>
            <a:r>
              <a:rPr lang="tr-TR" dirty="0" smtClean="0"/>
              <a:t> ‘</a:t>
            </a:r>
            <a:r>
              <a:rPr lang="tr-TR" dirty="0" err="1" smtClean="0"/>
              <a:t>insuline</a:t>
            </a:r>
            <a:r>
              <a:rPr lang="tr-TR" dirty="0" smtClean="0"/>
              <a:t> bağımlı olmayan diyabet’, ‘erişkin diyabet’ veya ‘tip II diyabet’ olarak da isimlendirilen tip 2 </a:t>
            </a:r>
            <a:r>
              <a:rPr lang="tr-TR" dirty="0" err="1" smtClean="0"/>
              <a:t>diabetes</a:t>
            </a:r>
            <a:endParaRPr lang="tr-TR" dirty="0" smtClean="0"/>
          </a:p>
          <a:p>
            <a:r>
              <a:rPr lang="tr-TR" dirty="0" err="1" smtClean="0"/>
              <a:t>mellitus</a:t>
            </a:r>
            <a:r>
              <a:rPr lang="tr-TR" dirty="0" smtClean="0"/>
              <a:t> </a:t>
            </a:r>
            <a:r>
              <a:rPr lang="tr-TR" dirty="0" err="1" smtClean="0"/>
              <a:t>tum</a:t>
            </a:r>
            <a:r>
              <a:rPr lang="tr-TR" dirty="0" smtClean="0"/>
              <a:t> diyabet olgularının %90’dan fazlasını oluşturmaktadır ve en yaygın </a:t>
            </a:r>
            <a:r>
              <a:rPr lang="tr-TR" dirty="0" err="1" smtClean="0"/>
              <a:t>gorulen</a:t>
            </a:r>
            <a:r>
              <a:rPr lang="tr-TR" dirty="0" smtClean="0"/>
              <a:t> diyabet formudur (14). Tip</a:t>
            </a:r>
          </a:p>
          <a:p>
            <a:r>
              <a:rPr lang="tr-TR" dirty="0" smtClean="0"/>
              <a:t>2 diyabet, </a:t>
            </a:r>
            <a:r>
              <a:rPr lang="tr-TR" dirty="0" err="1" smtClean="0"/>
              <a:t>obezite</a:t>
            </a:r>
            <a:r>
              <a:rPr lang="tr-TR" dirty="0" smtClean="0"/>
              <a:t> ve fiziksel </a:t>
            </a:r>
            <a:r>
              <a:rPr lang="tr-TR" dirty="0" err="1" smtClean="0"/>
              <a:t>inaktiviteye</a:t>
            </a:r>
            <a:r>
              <a:rPr lang="tr-TR" dirty="0" smtClean="0"/>
              <a:t> bağlı olarak genellikle daha sık </a:t>
            </a:r>
            <a:r>
              <a:rPr lang="tr-TR" dirty="0" err="1" smtClean="0"/>
              <a:t>gorulmektedir</a:t>
            </a:r>
            <a:r>
              <a:rPr lang="tr-TR" dirty="0" smtClean="0"/>
              <a:t>. Hastalığın temelinde genetik</a:t>
            </a:r>
          </a:p>
          <a:p>
            <a:r>
              <a:rPr lang="tr-TR" dirty="0" smtClean="0"/>
              <a:t>olarak yatkın kişilerde yaşam tarzı ile tetiklenen ve giderek artan </a:t>
            </a:r>
            <a:r>
              <a:rPr lang="tr-TR" dirty="0" err="1" smtClean="0"/>
              <a:t>insulin</a:t>
            </a:r>
            <a:r>
              <a:rPr lang="tr-TR" dirty="0" smtClean="0"/>
              <a:t> direnci ve zamanla azalan </a:t>
            </a:r>
            <a:r>
              <a:rPr lang="tr-TR" dirty="0" err="1" smtClean="0"/>
              <a:t>insulin</a:t>
            </a:r>
            <a:r>
              <a:rPr lang="tr-TR" dirty="0" smtClean="0"/>
              <a:t> </a:t>
            </a:r>
            <a:r>
              <a:rPr lang="tr-TR" dirty="0" err="1" smtClean="0"/>
              <a:t>salınımı</a:t>
            </a:r>
            <a:r>
              <a:rPr lang="tr-TR" dirty="0" smtClean="0"/>
              <a:t> </a:t>
            </a:r>
            <a:r>
              <a:rPr lang="tr-TR" dirty="0" err="1" smtClean="0"/>
              <a:t>soz</a:t>
            </a:r>
            <a:endParaRPr lang="tr-TR" dirty="0" smtClean="0"/>
          </a:p>
          <a:p>
            <a:r>
              <a:rPr lang="tr-TR" dirty="0" smtClean="0"/>
              <a:t>konusudur. </a:t>
            </a:r>
            <a:r>
              <a:rPr lang="tr-TR" dirty="0" err="1" smtClean="0"/>
              <a:t>Tum</a:t>
            </a:r>
            <a:r>
              <a:rPr lang="tr-TR" dirty="0" smtClean="0"/>
              <a:t> </a:t>
            </a:r>
            <a:r>
              <a:rPr lang="tr-TR" dirty="0" err="1" smtClean="0"/>
              <a:t>dunyada</a:t>
            </a:r>
            <a:r>
              <a:rPr lang="tr-TR" dirty="0" smtClean="0"/>
              <a:t> toplumun %5-10’u tip 2 diyabetlidir (1). Tip 2 diyabet genellikle 40 yaşından sonra ortaya</a:t>
            </a:r>
          </a:p>
          <a:p>
            <a:r>
              <a:rPr lang="tr-TR" dirty="0" err="1" smtClean="0"/>
              <a:t>cıkar</a:t>
            </a:r>
            <a:r>
              <a:rPr lang="tr-TR" dirty="0" smtClean="0"/>
              <a:t> ve yaşlanma ile sıklığı artar. Bununla beraber, son yıllarda yaşam ve </a:t>
            </a:r>
            <a:r>
              <a:rPr lang="tr-TR" dirty="0" err="1" smtClean="0"/>
              <a:t>gunluk</a:t>
            </a:r>
            <a:r>
              <a:rPr lang="tr-TR" dirty="0" smtClean="0"/>
              <a:t> aktivitelerdeki değişiklikler ve artan</a:t>
            </a:r>
          </a:p>
          <a:p>
            <a:r>
              <a:rPr lang="tr-TR" dirty="0" err="1" smtClean="0"/>
              <a:t>obezite</a:t>
            </a:r>
            <a:r>
              <a:rPr lang="tr-TR" dirty="0" smtClean="0"/>
              <a:t> sıklığı nedeniyle </a:t>
            </a:r>
            <a:r>
              <a:rPr lang="tr-TR" dirty="0" err="1" smtClean="0"/>
              <a:t>cocuk</a:t>
            </a:r>
            <a:r>
              <a:rPr lang="tr-TR" dirty="0" smtClean="0"/>
              <a:t> ve </a:t>
            </a:r>
            <a:r>
              <a:rPr lang="tr-TR" dirty="0" err="1" smtClean="0"/>
              <a:t>adolesan</a:t>
            </a:r>
            <a:r>
              <a:rPr lang="tr-TR" dirty="0" smtClean="0"/>
              <a:t> yaşlarında da tip 2 diyabet sıklığı artmaktadır.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Tip 2 DM de 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Birçok hastanın </a:t>
            </a:r>
            <a:r>
              <a:rPr lang="tr-TR" dirty="0" err="1" smtClean="0"/>
              <a:t>insülin</a:t>
            </a:r>
            <a:r>
              <a:rPr lang="tr-TR" dirty="0" smtClean="0"/>
              <a:t> direnci ve  bir derece </a:t>
            </a:r>
            <a:r>
              <a:rPr lang="tr-TR" dirty="0" err="1" smtClean="0"/>
              <a:t>insülin</a:t>
            </a:r>
            <a:r>
              <a:rPr lang="tr-TR" dirty="0" smtClean="0"/>
              <a:t>  eksikliği vardır. </a:t>
            </a:r>
          </a:p>
          <a:p>
            <a:r>
              <a:rPr lang="tr-TR" dirty="0" smtClean="0"/>
              <a:t>Tip 2 </a:t>
            </a:r>
            <a:r>
              <a:rPr lang="tr-TR" dirty="0" err="1" smtClean="0"/>
              <a:t>diabet</a:t>
            </a:r>
            <a:r>
              <a:rPr lang="tr-TR" dirty="0" smtClean="0"/>
              <a:t> </a:t>
            </a:r>
            <a:r>
              <a:rPr lang="tr-TR" dirty="0" err="1" smtClean="0"/>
              <a:t>pandemik</a:t>
            </a:r>
            <a:r>
              <a:rPr lang="tr-TR" dirty="0" smtClean="0"/>
              <a:t> oluşturacak hastalık gruplarından olacaktır. 2025 de  300 milyon kişiyi etkileyeceği düşünülmektedir.Birleşmiş milletler  şu anda  246 milyon kişinin hasta olduğunu bildirmektedir.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İdiopatik</a:t>
            </a:r>
            <a:r>
              <a:rPr lang="tr-TR" dirty="0" smtClean="0"/>
              <a:t> </a:t>
            </a:r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Mellitus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Bazı tip 1 </a:t>
            </a:r>
            <a:r>
              <a:rPr lang="tr-TR" dirty="0" err="1" smtClean="0"/>
              <a:t>diabet</a:t>
            </a:r>
            <a:r>
              <a:rPr lang="tr-TR" dirty="0" smtClean="0"/>
              <a:t> </a:t>
            </a:r>
            <a:r>
              <a:rPr lang="tr-TR" dirty="0" err="1" smtClean="0"/>
              <a:t>mellitus</a:t>
            </a:r>
            <a:r>
              <a:rPr lang="tr-TR" dirty="0" smtClean="0"/>
              <a:t> formlarının bilinen bir </a:t>
            </a:r>
            <a:r>
              <a:rPr lang="tr-TR" dirty="0" err="1" smtClean="0"/>
              <a:t>etyolojisi</a:t>
            </a:r>
            <a:r>
              <a:rPr lang="tr-TR" dirty="0" smtClean="0"/>
              <a:t> yoktur.Afrika, </a:t>
            </a:r>
            <a:r>
              <a:rPr lang="tr-TR" dirty="0"/>
              <a:t>A</a:t>
            </a:r>
            <a:r>
              <a:rPr lang="tr-TR" dirty="0" smtClean="0"/>
              <a:t>sya orijinli hastalardır. Etkilenen hastaların bazıları </a:t>
            </a:r>
            <a:r>
              <a:rPr lang="tr-TR" dirty="0" err="1" smtClean="0"/>
              <a:t>insülin</a:t>
            </a:r>
            <a:r>
              <a:rPr lang="tr-TR" dirty="0" smtClean="0"/>
              <a:t> </a:t>
            </a:r>
            <a:r>
              <a:rPr lang="tr-TR" dirty="0" err="1" smtClean="0"/>
              <a:t>replasman</a:t>
            </a:r>
            <a:r>
              <a:rPr lang="tr-TR" dirty="0" smtClean="0"/>
              <a:t> tedavisi alırlar...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Gestasyonel</a:t>
            </a:r>
            <a:r>
              <a:rPr lang="tr-TR" dirty="0" smtClean="0"/>
              <a:t> </a:t>
            </a:r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Mellitus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Gebelik diyabeti, ilk kez gebelik sırasında ortaya </a:t>
            </a:r>
            <a:r>
              <a:rPr lang="tr-TR" dirty="0" err="1" smtClean="0"/>
              <a:t>cıkan</a:t>
            </a:r>
            <a:r>
              <a:rPr lang="tr-TR" dirty="0" smtClean="0"/>
              <a:t> </a:t>
            </a:r>
            <a:r>
              <a:rPr lang="tr-TR" dirty="0" err="1" smtClean="0"/>
              <a:t>glukoz</a:t>
            </a:r>
            <a:r>
              <a:rPr lang="tr-TR" dirty="0" smtClean="0"/>
              <a:t> tolerans bozukluğu olarak tanımlanmaktadır</a:t>
            </a:r>
          </a:p>
          <a:p>
            <a:r>
              <a:rPr lang="tr-TR" dirty="0" smtClean="0"/>
              <a:t>Sadece gebelik sırasında gelişen ve genellikle doğumdan sonra ortadan kalkan, fakat annenin daha sonra diyabet geliştirme riskini arttıran bir </a:t>
            </a:r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mellitus</a:t>
            </a:r>
            <a:r>
              <a:rPr lang="tr-TR" dirty="0" smtClean="0"/>
              <a:t> tipidir. GDM öğün planlaması, aktivite ve bazı durumlarda </a:t>
            </a:r>
            <a:r>
              <a:rPr lang="tr-TR" dirty="0" err="1" smtClean="0"/>
              <a:t>insülinle</a:t>
            </a:r>
            <a:r>
              <a:rPr lang="tr-TR" dirty="0" smtClean="0"/>
              <a:t> kontrol edilir</a:t>
            </a:r>
          </a:p>
          <a:p>
            <a:endParaRPr lang="tr-TR" dirty="0" smtClean="0"/>
          </a:p>
          <a:p>
            <a:r>
              <a:rPr lang="tr-TR" dirty="0" smtClean="0"/>
              <a:t>Gebelik döneminde </a:t>
            </a:r>
            <a:r>
              <a:rPr lang="tr-TR" dirty="0" err="1" smtClean="0"/>
              <a:t>tesbit</a:t>
            </a:r>
            <a:r>
              <a:rPr lang="tr-TR" dirty="0" smtClean="0"/>
              <a:t> edilen farklı derecelerde gözlenen </a:t>
            </a:r>
            <a:r>
              <a:rPr lang="tr-TR" dirty="0" err="1" smtClean="0"/>
              <a:t>glukoz</a:t>
            </a:r>
            <a:r>
              <a:rPr lang="tr-TR" dirty="0" smtClean="0"/>
              <a:t> </a:t>
            </a:r>
            <a:r>
              <a:rPr lang="tr-TR" dirty="0" err="1" smtClean="0"/>
              <a:t>intoleransı</a:t>
            </a:r>
            <a:r>
              <a:rPr lang="tr-TR" dirty="0" smtClean="0"/>
              <a:t> olarak tanımlanır.</a:t>
            </a:r>
          </a:p>
          <a:p>
            <a:r>
              <a:rPr lang="tr-TR" dirty="0" smtClean="0"/>
              <a:t>Genelde doğumu takiben düzelir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Periodontal</a:t>
            </a:r>
            <a:r>
              <a:rPr lang="tr-TR" dirty="0" smtClean="0"/>
              <a:t> hastalıklar ve </a:t>
            </a:r>
            <a:r>
              <a:rPr lang="tr-TR" dirty="0" err="1" smtClean="0"/>
              <a:t>diabet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-Kontrol edilmemiş ya da kötü kontrollü </a:t>
            </a:r>
            <a:r>
              <a:rPr lang="tr-TR" dirty="0" err="1" smtClean="0"/>
              <a:t>diabet</a:t>
            </a:r>
            <a:r>
              <a:rPr lang="tr-TR" dirty="0" smtClean="0"/>
              <a:t> </a:t>
            </a:r>
            <a:r>
              <a:rPr lang="tr-TR" dirty="0" err="1" smtClean="0"/>
              <a:t>periodontitisi</a:t>
            </a:r>
            <a:r>
              <a:rPr lang="tr-TR" dirty="0" smtClean="0"/>
              <a:t> de içeren  oral enfeksiyonlara </a:t>
            </a:r>
            <a:r>
              <a:rPr lang="tr-TR" u="sng" dirty="0" smtClean="0"/>
              <a:t>hassasiyeti</a:t>
            </a:r>
            <a:r>
              <a:rPr lang="tr-TR" dirty="0" smtClean="0"/>
              <a:t> arttırmaktadır.</a:t>
            </a:r>
          </a:p>
          <a:p>
            <a:r>
              <a:rPr lang="tr-TR" dirty="0" smtClean="0"/>
              <a:t>İleri sistemik komplikasyonu olan diyabetik bireylerde, </a:t>
            </a:r>
            <a:r>
              <a:rPr lang="tr-TR" dirty="0" err="1" smtClean="0"/>
              <a:t>periodontal</a:t>
            </a:r>
            <a:r>
              <a:rPr lang="tr-TR" dirty="0" smtClean="0"/>
              <a:t> hastalıklar </a:t>
            </a:r>
            <a:r>
              <a:rPr lang="tr-TR" u="sng" dirty="0" smtClean="0"/>
              <a:t>daha  sık </a:t>
            </a:r>
            <a:r>
              <a:rPr lang="tr-TR" dirty="0" smtClean="0"/>
              <a:t>görülmektedir.</a:t>
            </a:r>
          </a:p>
          <a:p>
            <a:r>
              <a:rPr lang="tr-TR" dirty="0" smtClean="0"/>
              <a:t>Klinik,epidemiyolojik kanıtlar diyabetli bireylerin, sağlıklı bireylere göre </a:t>
            </a:r>
            <a:r>
              <a:rPr lang="tr-TR" u="sng" dirty="0" smtClean="0"/>
              <a:t>yüksek </a:t>
            </a:r>
            <a:r>
              <a:rPr lang="tr-TR" u="sng" dirty="0" err="1" smtClean="0"/>
              <a:t>prevalansta</a:t>
            </a:r>
            <a:r>
              <a:rPr lang="tr-TR" u="sng" dirty="0" smtClean="0"/>
              <a:t> ve  daha şiddetl</a:t>
            </a:r>
            <a:r>
              <a:rPr lang="tr-TR" dirty="0" smtClean="0"/>
              <a:t>i </a:t>
            </a:r>
            <a:r>
              <a:rPr lang="tr-TR" dirty="0" err="1" smtClean="0"/>
              <a:t>periodontitise</a:t>
            </a:r>
            <a:r>
              <a:rPr lang="tr-TR" dirty="0" smtClean="0"/>
              <a:t> eğilimli  olduğunu göstermektedir.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Orta veya kötü kontrollü </a:t>
            </a:r>
            <a:r>
              <a:rPr lang="tr-TR" dirty="0" err="1" smtClean="0"/>
              <a:t>diabetik</a:t>
            </a:r>
            <a:r>
              <a:rPr lang="tr-TR" dirty="0" smtClean="0"/>
              <a:t> bireylerde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</a:t>
            </a:r>
            <a:r>
              <a:rPr lang="tr-TR" dirty="0" err="1" smtClean="0"/>
              <a:t>ataşman</a:t>
            </a:r>
            <a:r>
              <a:rPr lang="tr-TR" dirty="0" smtClean="0"/>
              <a:t> kaybı daha sık ve şiddetli </a:t>
            </a:r>
          </a:p>
          <a:p>
            <a:r>
              <a:rPr lang="tr-TR" dirty="0" smtClean="0"/>
              <a:t>Daha fazla sayıda diş kaybı</a:t>
            </a:r>
          </a:p>
          <a:p>
            <a:r>
              <a:rPr lang="tr-TR" dirty="0" smtClean="0"/>
              <a:t>Daha derin cebe sahip bölgelerin varlığı</a:t>
            </a:r>
          </a:p>
          <a:p>
            <a:r>
              <a:rPr lang="tr-TR" dirty="0" smtClean="0"/>
              <a:t>Daha şiddetli </a:t>
            </a:r>
            <a:r>
              <a:rPr lang="tr-TR" dirty="0" err="1" smtClean="0"/>
              <a:t>gingivitis</a:t>
            </a:r>
            <a:r>
              <a:rPr lang="tr-TR" dirty="0" smtClean="0"/>
              <a:t> ve yüksek </a:t>
            </a:r>
            <a:r>
              <a:rPr lang="tr-TR" dirty="0" err="1" smtClean="0"/>
              <a:t>gingival</a:t>
            </a:r>
            <a:r>
              <a:rPr lang="tr-TR" dirty="0" smtClean="0"/>
              <a:t> indeks skorları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Diyabetiklerde </a:t>
            </a:r>
            <a:r>
              <a:rPr lang="tr-TR" dirty="0" err="1" smtClean="0"/>
              <a:t>periodontal</a:t>
            </a:r>
            <a:r>
              <a:rPr lang="tr-TR" dirty="0" smtClean="0"/>
              <a:t> hastalık gelişimine katkıda bulunan faktörler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PMNL fonksiyonları: </a:t>
            </a:r>
            <a:r>
              <a:rPr lang="tr-TR" dirty="0" err="1" smtClean="0"/>
              <a:t>Periodontal</a:t>
            </a:r>
            <a:r>
              <a:rPr lang="tr-TR" dirty="0" smtClean="0"/>
              <a:t> ve </a:t>
            </a:r>
            <a:r>
              <a:rPr lang="tr-TR" dirty="0" err="1" smtClean="0"/>
              <a:t>gingival</a:t>
            </a:r>
            <a:r>
              <a:rPr lang="tr-TR" dirty="0" smtClean="0"/>
              <a:t> sağlığın  idamesinde PMNL rolü çok önemli, </a:t>
            </a:r>
            <a:r>
              <a:rPr lang="tr-TR" dirty="0" err="1" smtClean="0"/>
              <a:t>diabette</a:t>
            </a:r>
            <a:r>
              <a:rPr lang="tr-TR" dirty="0" smtClean="0"/>
              <a:t> PMN fonksiyonları azalır, bozukluk  PMN </a:t>
            </a:r>
            <a:r>
              <a:rPr lang="tr-TR" dirty="0" err="1" smtClean="0"/>
              <a:t>kemotaksi</a:t>
            </a:r>
            <a:r>
              <a:rPr lang="tr-TR" dirty="0" smtClean="0"/>
              <a:t>, yapışma  ve fagositozundadır., konağın enfeksiyona direnci bozulur.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Diyabetiklerde </a:t>
            </a:r>
            <a:r>
              <a:rPr lang="tr-TR" dirty="0" err="1" smtClean="0"/>
              <a:t>periodontal</a:t>
            </a:r>
            <a:r>
              <a:rPr lang="tr-TR" dirty="0" smtClean="0"/>
              <a:t> hastalık gelişimine katkıda bulunan faktörler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Kollajen</a:t>
            </a:r>
            <a:r>
              <a:rPr lang="tr-TR" dirty="0" smtClean="0"/>
              <a:t> metabolizması ve ileri </a:t>
            </a:r>
            <a:r>
              <a:rPr lang="tr-TR" dirty="0" err="1" smtClean="0"/>
              <a:t>glukasyon</a:t>
            </a:r>
            <a:r>
              <a:rPr lang="tr-TR" dirty="0" smtClean="0"/>
              <a:t> son ürünleri:</a:t>
            </a:r>
          </a:p>
          <a:p>
            <a:r>
              <a:rPr lang="tr-TR" dirty="0" err="1" smtClean="0"/>
              <a:t>Kollajen</a:t>
            </a:r>
            <a:r>
              <a:rPr lang="tr-TR" dirty="0" smtClean="0"/>
              <a:t> sentez , olgunlaşma ve  </a:t>
            </a:r>
            <a:r>
              <a:rPr lang="tr-TR" dirty="0" err="1" smtClean="0"/>
              <a:t>homeostasisinde</a:t>
            </a:r>
            <a:r>
              <a:rPr lang="tr-TR" dirty="0" smtClean="0"/>
              <a:t> </a:t>
            </a:r>
            <a:r>
              <a:rPr lang="tr-TR" dirty="0" err="1" smtClean="0"/>
              <a:t>glukoz</a:t>
            </a:r>
            <a:r>
              <a:rPr lang="tr-TR" dirty="0" smtClean="0"/>
              <a:t> düzeylerinden etkilendiği gözlenmiştir.</a:t>
            </a:r>
          </a:p>
          <a:p>
            <a:r>
              <a:rPr lang="tr-TR" dirty="0" smtClean="0"/>
              <a:t>Diyabetiklerde </a:t>
            </a:r>
            <a:r>
              <a:rPr lang="tr-TR" dirty="0" err="1" smtClean="0"/>
              <a:t>gingival</a:t>
            </a:r>
            <a:r>
              <a:rPr lang="tr-TR" dirty="0" smtClean="0"/>
              <a:t> </a:t>
            </a:r>
            <a:r>
              <a:rPr lang="tr-TR" dirty="0" err="1" smtClean="0"/>
              <a:t>fibroblastlar</a:t>
            </a:r>
            <a:r>
              <a:rPr lang="tr-TR" dirty="0" smtClean="0"/>
              <a:t> sağlıklı bireylere göre daha az </a:t>
            </a:r>
            <a:r>
              <a:rPr lang="tr-TR" dirty="0" err="1" smtClean="0"/>
              <a:t>kollajen</a:t>
            </a:r>
            <a:r>
              <a:rPr lang="tr-TR" dirty="0" smtClean="0"/>
              <a:t> sentezlerler.</a:t>
            </a:r>
          </a:p>
          <a:p>
            <a:r>
              <a:rPr lang="tr-TR" dirty="0" err="1" smtClean="0"/>
              <a:t>Kollajen</a:t>
            </a:r>
            <a:r>
              <a:rPr lang="tr-TR" dirty="0" smtClean="0"/>
              <a:t> sentezi azalır, </a:t>
            </a:r>
            <a:r>
              <a:rPr lang="tr-TR" dirty="0" err="1" smtClean="0"/>
              <a:t>kollajenaz</a:t>
            </a:r>
            <a:r>
              <a:rPr lang="tr-TR" dirty="0" smtClean="0"/>
              <a:t> aktivitesi artar.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Mellitus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Kompleks </a:t>
            </a:r>
            <a:r>
              <a:rPr lang="tr-TR" dirty="0" err="1" smtClean="0"/>
              <a:t>metabolik</a:t>
            </a:r>
            <a:r>
              <a:rPr lang="tr-TR" dirty="0" smtClean="0"/>
              <a:t> bir hastalıktır</a:t>
            </a:r>
          </a:p>
          <a:p>
            <a:r>
              <a:rPr lang="tr-TR" dirty="0" err="1" smtClean="0"/>
              <a:t>Hiperglisemi</a:t>
            </a:r>
            <a:r>
              <a:rPr lang="tr-TR" dirty="0" smtClean="0"/>
              <a:t> ile karakterizedir.</a:t>
            </a:r>
          </a:p>
          <a:p>
            <a:r>
              <a:rPr lang="tr-TR" dirty="0" smtClean="0"/>
              <a:t>Azalmış  </a:t>
            </a:r>
            <a:r>
              <a:rPr lang="tr-TR" dirty="0" err="1" smtClean="0"/>
              <a:t>insülin</a:t>
            </a:r>
            <a:r>
              <a:rPr lang="tr-TR" dirty="0" smtClean="0"/>
              <a:t> üretimi</a:t>
            </a:r>
          </a:p>
          <a:p>
            <a:r>
              <a:rPr lang="tr-TR" dirty="0" smtClean="0"/>
              <a:t>Bozulmuş </a:t>
            </a:r>
            <a:r>
              <a:rPr lang="tr-TR" dirty="0" err="1" smtClean="0"/>
              <a:t>insulin</a:t>
            </a:r>
            <a:r>
              <a:rPr lang="tr-TR" dirty="0" smtClean="0"/>
              <a:t> etkisi</a:t>
            </a:r>
          </a:p>
          <a:p>
            <a:r>
              <a:rPr lang="tr-TR" dirty="0" smtClean="0"/>
              <a:t>Ya da her iki durumun kombinasyonu ile karakterizedir.</a:t>
            </a:r>
          </a:p>
          <a:p>
            <a:r>
              <a:rPr lang="tr-TR" dirty="0" smtClean="0"/>
              <a:t>Kandan dokulara  </a:t>
            </a:r>
            <a:r>
              <a:rPr lang="tr-TR" dirty="0" err="1" smtClean="0"/>
              <a:t>glukoz</a:t>
            </a:r>
            <a:r>
              <a:rPr lang="tr-TR" dirty="0" smtClean="0"/>
              <a:t> taşınmasındaki yetersizlikle ve idrarda  şeker atılması ile sonuçlanır. </a:t>
            </a:r>
            <a:endParaRPr lang="tr-T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Hiperglisemik</a:t>
            </a:r>
            <a:r>
              <a:rPr lang="tr-TR" dirty="0" smtClean="0"/>
              <a:t> bir ortamda: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Kollajenin</a:t>
            </a:r>
            <a:r>
              <a:rPr lang="tr-TR" dirty="0" smtClean="0"/>
              <a:t> de dahil olduğu çok sayıda protein, ileri </a:t>
            </a:r>
            <a:r>
              <a:rPr lang="tr-TR" dirty="0" err="1" smtClean="0"/>
              <a:t>glukasyon</a:t>
            </a:r>
            <a:r>
              <a:rPr lang="tr-TR" dirty="0" smtClean="0"/>
              <a:t> son  ürünlerini (AGE) oluşturmak üzere, </a:t>
            </a:r>
            <a:r>
              <a:rPr lang="tr-TR" dirty="0" err="1" smtClean="0"/>
              <a:t>non</a:t>
            </a:r>
            <a:r>
              <a:rPr lang="tr-TR" dirty="0" smtClean="0"/>
              <a:t> </a:t>
            </a:r>
            <a:r>
              <a:rPr lang="tr-TR" dirty="0" err="1" smtClean="0"/>
              <a:t>enzimatik</a:t>
            </a:r>
            <a:r>
              <a:rPr lang="tr-TR" dirty="0" smtClean="0"/>
              <a:t> </a:t>
            </a:r>
            <a:r>
              <a:rPr lang="tr-TR" dirty="0" err="1" smtClean="0"/>
              <a:t>glikolizasyon</a:t>
            </a:r>
            <a:r>
              <a:rPr lang="tr-TR" dirty="0" smtClean="0"/>
              <a:t> sürecine  girer ki bu da  </a:t>
            </a:r>
            <a:r>
              <a:rPr lang="tr-TR" dirty="0" err="1" smtClean="0"/>
              <a:t>diabetik</a:t>
            </a:r>
            <a:r>
              <a:rPr lang="tr-TR" dirty="0" smtClean="0"/>
              <a:t> komplikasyonların  ortaya çıkmasında rol oynamaktadır.</a:t>
            </a:r>
          </a:p>
          <a:p>
            <a:r>
              <a:rPr lang="tr-TR" dirty="0" err="1" smtClean="0"/>
              <a:t>Hiperglisemik</a:t>
            </a:r>
            <a:r>
              <a:rPr lang="tr-TR" dirty="0" smtClean="0"/>
              <a:t> ortam→AGE birikimi→</a:t>
            </a:r>
            <a:r>
              <a:rPr lang="tr-TR" dirty="0" err="1" smtClean="0"/>
              <a:t>kollajen</a:t>
            </a:r>
            <a:r>
              <a:rPr lang="tr-TR" dirty="0" smtClean="0"/>
              <a:t> </a:t>
            </a:r>
            <a:r>
              <a:rPr lang="tr-TR" dirty="0" err="1" smtClean="0"/>
              <a:t>stabilitesi</a:t>
            </a:r>
            <a:r>
              <a:rPr lang="tr-TR" dirty="0" smtClean="0"/>
              <a:t> ve damarsal bütünlük üzerine olumsuz etki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Diyabetli hastaların </a:t>
            </a:r>
            <a:r>
              <a:rPr lang="tr-TR" dirty="0" err="1" smtClean="0"/>
              <a:t>monositleri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Sağlıklı bireylere göre  yüksek miktarda TNF-</a:t>
            </a:r>
            <a:r>
              <a:rPr lang="el-GR" dirty="0" smtClean="0"/>
              <a:t>α</a:t>
            </a:r>
            <a:r>
              <a:rPr lang="tr-TR" dirty="0" smtClean="0"/>
              <a:t> IL-1</a:t>
            </a:r>
            <a:r>
              <a:rPr lang="el-GR" dirty="0" smtClean="0"/>
              <a:t>β</a:t>
            </a:r>
            <a:r>
              <a:rPr lang="tr-TR" dirty="0" smtClean="0"/>
              <a:t> ve PGE2 üretmektedirler. </a:t>
            </a:r>
            <a:r>
              <a:rPr lang="tr-TR" dirty="0" err="1" smtClean="0"/>
              <a:t>Diabetlilerde</a:t>
            </a:r>
            <a:r>
              <a:rPr lang="tr-TR" smtClean="0"/>
              <a:t>   cep </a:t>
            </a:r>
            <a:r>
              <a:rPr lang="tr-TR" dirty="0" smtClean="0"/>
              <a:t>sıvısındaki bu değerler sağlıklı bireylere göre daha yüksektir.</a:t>
            </a:r>
          </a:p>
          <a:p>
            <a:r>
              <a:rPr lang="tr-TR" dirty="0" smtClean="0"/>
              <a:t>İleri </a:t>
            </a:r>
            <a:r>
              <a:rPr lang="tr-TR" dirty="0" err="1" smtClean="0"/>
              <a:t>glukasyon</a:t>
            </a:r>
            <a:r>
              <a:rPr lang="tr-TR" dirty="0" smtClean="0"/>
              <a:t> ürünlerine bağlı son olaylar </a:t>
            </a:r>
            <a:r>
              <a:rPr lang="tr-TR" dirty="0" err="1" smtClean="0"/>
              <a:t>retinopati</a:t>
            </a:r>
            <a:r>
              <a:rPr lang="tr-TR" dirty="0" smtClean="0"/>
              <a:t>, </a:t>
            </a:r>
            <a:r>
              <a:rPr lang="tr-TR" dirty="0" err="1" smtClean="0"/>
              <a:t>nefropati</a:t>
            </a:r>
            <a:r>
              <a:rPr lang="tr-TR" dirty="0" smtClean="0"/>
              <a:t>, </a:t>
            </a:r>
            <a:r>
              <a:rPr lang="tr-TR" dirty="0" err="1" smtClean="0"/>
              <a:t>nöropati</a:t>
            </a:r>
            <a:r>
              <a:rPr lang="tr-TR" dirty="0" smtClean="0"/>
              <a:t> </a:t>
            </a:r>
            <a:r>
              <a:rPr lang="tr-TR" dirty="0" err="1" smtClean="0"/>
              <a:t>atheroskleroz</a:t>
            </a:r>
            <a:r>
              <a:rPr lang="tr-TR" dirty="0" smtClean="0"/>
              <a:t>, ve </a:t>
            </a:r>
            <a:r>
              <a:rPr lang="tr-TR" dirty="0" err="1" smtClean="0"/>
              <a:t>periodonsiyumda</a:t>
            </a:r>
            <a:r>
              <a:rPr lang="tr-TR" dirty="0" smtClean="0"/>
              <a:t> meydana gelen değişikliklerde </a:t>
            </a:r>
            <a:r>
              <a:rPr lang="tr-TR" dirty="0" err="1" smtClean="0"/>
              <a:t>primer</a:t>
            </a:r>
            <a:r>
              <a:rPr lang="tr-TR" dirty="0" smtClean="0"/>
              <a:t> öneme sahiptir.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Diyabetik hastalar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Sağlıklı bireylere göre enfeksiyon gelişimine daha  duyarlıdırlar.</a:t>
            </a:r>
          </a:p>
          <a:p>
            <a:r>
              <a:rPr lang="tr-TR" dirty="0" smtClean="0"/>
              <a:t>Bu hastalarda </a:t>
            </a:r>
            <a:r>
              <a:rPr lang="tr-TR" dirty="0" err="1" smtClean="0"/>
              <a:t>kollajen</a:t>
            </a:r>
            <a:r>
              <a:rPr lang="tr-TR" dirty="0" smtClean="0"/>
              <a:t> sentezinin azalması  ve </a:t>
            </a:r>
            <a:r>
              <a:rPr lang="tr-TR" dirty="0" err="1" smtClean="0"/>
              <a:t>kollajenaz</a:t>
            </a:r>
            <a:r>
              <a:rPr lang="tr-TR" dirty="0" smtClean="0"/>
              <a:t> üretimindeki artış yara iyileşmesini olumsuz yönde etkileyebilir.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 smtClean="0"/>
              <a:t>Eğer </a:t>
            </a:r>
            <a:r>
              <a:rPr lang="tr-TR" sz="3200" dirty="0" err="1" smtClean="0"/>
              <a:t>periodontitisi</a:t>
            </a:r>
            <a:r>
              <a:rPr lang="tr-TR" sz="3200" dirty="0" smtClean="0"/>
              <a:t> tedavi edersek, oluşacak sistemik komplikasyonların  başlamasını veya şiddetini azaltabilir miyiz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Özellilke</a:t>
            </a:r>
            <a:r>
              <a:rPr lang="tr-TR" dirty="0" smtClean="0"/>
              <a:t> tip 2 diyabet hastalarında  </a:t>
            </a:r>
          </a:p>
          <a:p>
            <a:r>
              <a:rPr lang="tr-TR" dirty="0" err="1" smtClean="0"/>
              <a:t>Periodontal</a:t>
            </a:r>
            <a:r>
              <a:rPr lang="tr-TR" dirty="0" smtClean="0"/>
              <a:t> tedavi ile (SCRP veya SCRP+ antibiyotik ) HBA1c düzeylerinde azalma gösteren çalışmalar var. Tedavinin yapılmasının  parametreler üzerindeki olumlu etkileri umut verici olarak değerlendiriliyor</a:t>
            </a:r>
          </a:p>
          <a:p>
            <a:r>
              <a:rPr lang="tr-TR" dirty="0" err="1" smtClean="0"/>
              <a:t>Periodontal</a:t>
            </a:r>
            <a:r>
              <a:rPr lang="tr-TR" dirty="0" smtClean="0"/>
              <a:t> sağlık bu hasta grupları için en önemli hedeflerden olmalıdır.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Periodontal</a:t>
            </a:r>
            <a:r>
              <a:rPr lang="tr-TR" dirty="0" smtClean="0"/>
              <a:t> tedavileri tam olarak yapılmalı</a:t>
            </a:r>
          </a:p>
          <a:p>
            <a:r>
              <a:rPr lang="tr-TR" dirty="0" smtClean="0"/>
              <a:t>Bu sırada kan </a:t>
            </a:r>
            <a:r>
              <a:rPr lang="tr-TR" dirty="0" err="1" smtClean="0"/>
              <a:t>glukoz</a:t>
            </a:r>
            <a:r>
              <a:rPr lang="tr-TR" dirty="0" smtClean="0"/>
              <a:t> düzeyleri de  kontrol altına alınmalıdır. </a:t>
            </a:r>
          </a:p>
          <a:p>
            <a:r>
              <a:rPr lang="tr-TR" dirty="0" smtClean="0"/>
              <a:t>Diyabet klinikleri ve </a:t>
            </a:r>
            <a:r>
              <a:rPr lang="tr-TR" dirty="0" err="1" smtClean="0"/>
              <a:t>dental</a:t>
            </a:r>
            <a:r>
              <a:rPr lang="tr-TR" dirty="0" smtClean="0"/>
              <a:t> klinikler bu hastaları birlikte </a:t>
            </a:r>
            <a:r>
              <a:rPr lang="tr-TR" dirty="0" err="1" smtClean="0"/>
              <a:t>değerlendirmelirler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Diabet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Metabolik</a:t>
            </a:r>
            <a:r>
              <a:rPr lang="tr-TR" dirty="0" smtClean="0"/>
              <a:t> bir sendromdur.Gelişimi düşük düzeyde sistemik bir </a:t>
            </a:r>
            <a:r>
              <a:rPr lang="tr-TR" dirty="0" err="1" smtClean="0"/>
              <a:t>enflamasyonu</a:t>
            </a:r>
            <a:r>
              <a:rPr lang="tr-TR" dirty="0" smtClean="0"/>
              <a:t> takiben ortaya çıkar.</a:t>
            </a:r>
          </a:p>
          <a:p>
            <a:r>
              <a:rPr lang="tr-TR" dirty="0" smtClean="0"/>
              <a:t>Genel popülasyonun %5 ini , dünya popülasyonunda 124 milyon kişiyi etkilediği düşünülüyor.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2009 sonu itibarı ile </a:t>
            </a:r>
            <a:r>
              <a:rPr lang="tr-TR" dirty="0" err="1" smtClean="0"/>
              <a:t>tum</a:t>
            </a:r>
            <a:r>
              <a:rPr lang="tr-TR" dirty="0" smtClean="0"/>
              <a:t> </a:t>
            </a:r>
            <a:r>
              <a:rPr lang="tr-TR" dirty="0" err="1" smtClean="0"/>
              <a:t>dunyadaki</a:t>
            </a:r>
            <a:r>
              <a:rPr lang="tr-TR" dirty="0" smtClean="0"/>
              <a:t> diyabet </a:t>
            </a:r>
            <a:r>
              <a:rPr lang="tr-TR" dirty="0" err="1" smtClean="0"/>
              <a:t>nufusu</a:t>
            </a:r>
            <a:r>
              <a:rPr lang="tr-TR" dirty="0" smtClean="0"/>
              <a:t> 285 milyon iken bu sayının</a:t>
            </a:r>
          </a:p>
          <a:p>
            <a:r>
              <a:rPr lang="tr-TR" dirty="0" smtClean="0"/>
              <a:t>2030 yılında 438 milyona ulaşması beklenmektedir Bunun başlıca nedenleri </a:t>
            </a:r>
            <a:r>
              <a:rPr lang="tr-TR" dirty="0" err="1" smtClean="0"/>
              <a:t>nufus</a:t>
            </a:r>
            <a:r>
              <a:rPr lang="tr-TR" dirty="0" smtClean="0"/>
              <a:t> artışı, yaşlanma</a:t>
            </a:r>
          </a:p>
          <a:p>
            <a:r>
              <a:rPr lang="tr-TR" dirty="0" smtClean="0"/>
              <a:t>ve kentleşmenin getirdiği yaşam tarzı değişimi sonucu </a:t>
            </a:r>
            <a:r>
              <a:rPr lang="tr-TR" dirty="0" err="1" smtClean="0"/>
              <a:t>obezite</a:t>
            </a:r>
            <a:r>
              <a:rPr lang="tr-TR" dirty="0" smtClean="0"/>
              <a:t> ve fiziksel </a:t>
            </a:r>
            <a:r>
              <a:rPr lang="tr-TR" dirty="0" err="1" smtClean="0"/>
              <a:t>inaktivitenin</a:t>
            </a:r>
            <a:r>
              <a:rPr lang="tr-TR" dirty="0" smtClean="0"/>
              <a:t> artmasıdır 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Altıncı Diyabet Atlası’nda IDF Verilerine Göre 2013 Yılı Türkiye Verileri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r>
              <a:rPr lang="tr-TR" b="1" dirty="0" smtClean="0"/>
              <a:t>Türkiye Genel Bakış Değer</a:t>
            </a:r>
          </a:p>
          <a:p>
            <a:r>
              <a:rPr lang="tr-TR" dirty="0" smtClean="0"/>
              <a:t>Erişkin </a:t>
            </a:r>
            <a:r>
              <a:rPr lang="tr-TR" dirty="0" err="1" smtClean="0"/>
              <a:t>Nufus</a:t>
            </a:r>
            <a:r>
              <a:rPr lang="tr-TR" dirty="0" smtClean="0"/>
              <a:t> (20-79 yaş) 48.294.330</a:t>
            </a:r>
          </a:p>
          <a:p>
            <a:r>
              <a:rPr lang="tr-TR" dirty="0" smtClean="0"/>
              <a:t>Diyabetli Vakalar (20-79 yaş) 7.043.290</a:t>
            </a:r>
          </a:p>
          <a:p>
            <a:r>
              <a:rPr lang="tr-TR" dirty="0" smtClean="0"/>
              <a:t>Diyabet </a:t>
            </a:r>
            <a:r>
              <a:rPr lang="tr-TR" dirty="0" err="1" smtClean="0"/>
              <a:t>Prevalansı</a:t>
            </a:r>
            <a:r>
              <a:rPr lang="tr-TR" dirty="0" smtClean="0"/>
              <a:t> (%) 14.58</a:t>
            </a:r>
          </a:p>
          <a:p>
            <a:r>
              <a:rPr lang="tr-TR" dirty="0" smtClean="0"/>
              <a:t>Karşılaştırmalı Diyabet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200" dirty="0" err="1" smtClean="0"/>
              <a:t>Periodontal</a:t>
            </a:r>
            <a:r>
              <a:rPr lang="tr-TR" sz="3200" dirty="0" smtClean="0"/>
              <a:t> hastalık </a:t>
            </a:r>
            <a:r>
              <a:rPr lang="tr-TR" sz="3200" dirty="0" err="1" smtClean="0"/>
              <a:t>inflame</a:t>
            </a:r>
            <a:r>
              <a:rPr lang="tr-TR" sz="3200" dirty="0" smtClean="0"/>
              <a:t> dişeti ,BOP +alveol kemik kaybı  ve </a:t>
            </a:r>
            <a:r>
              <a:rPr lang="tr-TR" sz="3200" dirty="0" err="1" smtClean="0"/>
              <a:t>ataşman</a:t>
            </a:r>
            <a:r>
              <a:rPr lang="tr-TR" sz="3200" dirty="0" smtClean="0"/>
              <a:t> kaybı ile karakterize kronik </a:t>
            </a:r>
            <a:r>
              <a:rPr lang="tr-TR" sz="3200" dirty="0" err="1" smtClean="0"/>
              <a:t>inflamatuvar</a:t>
            </a:r>
            <a:r>
              <a:rPr lang="tr-TR" sz="3200" dirty="0" smtClean="0"/>
              <a:t> bir hastalıktır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Mikrobiyal</a:t>
            </a:r>
            <a:r>
              <a:rPr lang="tr-TR" dirty="0" smtClean="0"/>
              <a:t> </a:t>
            </a:r>
            <a:r>
              <a:rPr lang="tr-TR" dirty="0" err="1" smtClean="0"/>
              <a:t>dental</a:t>
            </a:r>
            <a:r>
              <a:rPr lang="tr-TR" dirty="0" smtClean="0"/>
              <a:t> plağa karşı olan </a:t>
            </a:r>
            <a:r>
              <a:rPr lang="tr-TR" dirty="0" err="1" smtClean="0"/>
              <a:t>inflamatuvar</a:t>
            </a:r>
            <a:r>
              <a:rPr lang="tr-TR" dirty="0" smtClean="0"/>
              <a:t> ve  </a:t>
            </a:r>
            <a:r>
              <a:rPr lang="tr-TR" dirty="0" err="1" smtClean="0"/>
              <a:t>immün</a:t>
            </a:r>
            <a:r>
              <a:rPr lang="tr-TR" dirty="0" smtClean="0"/>
              <a:t> reaksiyonlar </a:t>
            </a:r>
            <a:r>
              <a:rPr lang="tr-TR" dirty="0" err="1" smtClean="0"/>
              <a:t>gingivitis</a:t>
            </a:r>
            <a:r>
              <a:rPr lang="tr-TR" dirty="0" smtClean="0"/>
              <a:t> ve </a:t>
            </a:r>
            <a:r>
              <a:rPr lang="tr-TR" dirty="0" err="1" smtClean="0"/>
              <a:t>periodontitisin</a:t>
            </a:r>
            <a:r>
              <a:rPr lang="tr-TR" dirty="0" smtClean="0"/>
              <a:t>  en belirgin özellikleridir.</a:t>
            </a:r>
          </a:p>
          <a:p>
            <a:r>
              <a:rPr lang="tr-TR" dirty="0" smtClean="0"/>
              <a:t>Geleneksel görüşe göre </a:t>
            </a:r>
            <a:r>
              <a:rPr lang="tr-TR" dirty="0" err="1" smtClean="0"/>
              <a:t>periodontitisin</a:t>
            </a:r>
            <a:r>
              <a:rPr lang="tr-TR" dirty="0" smtClean="0"/>
              <a:t> doku yıkıcı cevabının </a:t>
            </a:r>
            <a:r>
              <a:rPr lang="tr-TR" dirty="0" err="1" smtClean="0"/>
              <a:t>periodonsiyumda</a:t>
            </a:r>
            <a:r>
              <a:rPr lang="tr-TR" dirty="0" smtClean="0"/>
              <a:t>  lokalize kaldığı ve etkilerinin dişi destekleyen dokular ile sınırlı olduğu düşünülmekteydi.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Periodontal</a:t>
            </a:r>
            <a:r>
              <a:rPr lang="tr-TR" dirty="0" smtClean="0"/>
              <a:t> sağlık veya hastalık ile sistemik sağlık veya hastalık arasında güçlü bir ilişki vardır.</a:t>
            </a:r>
          </a:p>
          <a:p>
            <a:r>
              <a:rPr lang="tr-TR" dirty="0" smtClean="0"/>
              <a:t>Sistemik hastalık bireyin </a:t>
            </a:r>
            <a:r>
              <a:rPr lang="tr-TR" dirty="0" err="1" smtClean="0"/>
              <a:t>periodontal</a:t>
            </a:r>
            <a:r>
              <a:rPr lang="tr-TR" dirty="0" smtClean="0"/>
              <a:t> sağlık ve hastalığını etkileyebilmektedir.</a:t>
            </a:r>
          </a:p>
          <a:p>
            <a:r>
              <a:rPr lang="tr-TR" dirty="0" smtClean="0"/>
              <a:t>Sistemik hastalıklar sonucunda dokularda ve savunma mekanizmalarında oluşan değişiklikler  </a:t>
            </a:r>
            <a:r>
              <a:rPr lang="tr-TR" dirty="0" err="1" smtClean="0"/>
              <a:t>periodontal</a:t>
            </a:r>
            <a:r>
              <a:rPr lang="tr-TR" dirty="0" smtClean="0"/>
              <a:t> hastalığın ilerleyişini hızlandırıp, şiddetini arttırabilmektedir.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1398</TotalTime>
  <Words>2023</Words>
  <Application>Microsoft Office PowerPoint</Application>
  <PresentationFormat>Ekran Gösterisi (4:3)</PresentationFormat>
  <Paragraphs>195</Paragraphs>
  <Slides>44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44</vt:i4>
      </vt:variant>
    </vt:vector>
  </HeadingPairs>
  <TitlesOfParts>
    <vt:vector size="45" baseType="lpstr">
      <vt:lpstr>Akış</vt:lpstr>
      <vt:lpstr>Periodontal hastalık ve diabetes mellitus ilişkisi</vt:lpstr>
      <vt:lpstr>Slayt 2</vt:lpstr>
      <vt:lpstr>Diabetes mellitus</vt:lpstr>
      <vt:lpstr>Diabetes Mellitus</vt:lpstr>
      <vt:lpstr>Diabet</vt:lpstr>
      <vt:lpstr>Slayt 6</vt:lpstr>
      <vt:lpstr>Altıncı Diyabet Atlası’nda IDF Verilerine Göre 2013 Yılı Türkiye Verileri</vt:lpstr>
      <vt:lpstr>Periodontal hastalık inflame dişeti ,BOP +alveol kemik kaybı  ve ataşman kaybı ile karakterize kronik inflamatuvar bir hastalıktır</vt:lpstr>
      <vt:lpstr>Slayt 9</vt:lpstr>
      <vt:lpstr>Son yıllarada yapılan çalışmalarla:Periodontitisin sistemik sağlık üzerine değiştirici etkileri ortaya koyulmuş :</vt:lpstr>
      <vt:lpstr>İnsülin</vt:lpstr>
      <vt:lpstr>İnsulin direnci nedir?</vt:lpstr>
      <vt:lpstr>Diabet belirti ve semptomları</vt:lpstr>
      <vt:lpstr>Diabet oral bulguları</vt:lpstr>
      <vt:lpstr>Diabetin periodonsiyum üzerine etkisi</vt:lpstr>
      <vt:lpstr>Diabette bakteriyel patojenler:</vt:lpstr>
      <vt:lpstr>Tip 1 diabet+ periodontitis hastalarında: </vt:lpstr>
      <vt:lpstr>Tip 1 diabet hastalarında periodontitis:</vt:lpstr>
      <vt:lpstr>Zayıf kontrollü diabetik hastalarda:</vt:lpstr>
      <vt:lpstr>Teşhis</vt:lpstr>
      <vt:lpstr>Hemoglobin A1c</vt:lpstr>
      <vt:lpstr>Slayt 22</vt:lpstr>
      <vt:lpstr>Diyabetin komplikasyonları</vt:lpstr>
      <vt:lpstr>Komplikasyonlar</vt:lpstr>
      <vt:lpstr>Kronik hiperglisemi:</vt:lpstr>
      <vt:lpstr>Amerikan diabet topluluğu  diabet için 1997 de sınıflama ve diagnostik kriterleri yayınlamış ve bu 2003 yılında modifiye edilmiştir.</vt:lpstr>
      <vt:lpstr>Tip 1 diyabet</vt:lpstr>
      <vt:lpstr>Tip 1 diabet</vt:lpstr>
      <vt:lpstr>Tip 2 diyabet</vt:lpstr>
      <vt:lpstr>Tip 2 diabet</vt:lpstr>
      <vt:lpstr>Tip 2 Diabet</vt:lpstr>
      <vt:lpstr>Slayt 32</vt:lpstr>
      <vt:lpstr>Tip 2 DM de </vt:lpstr>
      <vt:lpstr>İdiopatik Diabetes Mellitus</vt:lpstr>
      <vt:lpstr>Gestasyonel diabetes Mellitus</vt:lpstr>
      <vt:lpstr>Periodontal hastalıklar ve diabet</vt:lpstr>
      <vt:lpstr>Orta veya kötü kontrollü diabetik bireylerde</vt:lpstr>
      <vt:lpstr>Diyabetiklerde periodontal hastalık gelişimine katkıda bulunan faktörler</vt:lpstr>
      <vt:lpstr>Diyabetiklerde periodontal hastalık gelişimine katkıda bulunan faktörler</vt:lpstr>
      <vt:lpstr>Hiperglisemik bir ortamda:</vt:lpstr>
      <vt:lpstr>Diyabetli hastaların monositleri:</vt:lpstr>
      <vt:lpstr>Diyabetik hastalar</vt:lpstr>
      <vt:lpstr>Eğer periodontitisi tedavi edersek, oluşacak sistemik komplikasyonların  başlamasını veya şiddetini azaltabilir miyiz</vt:lpstr>
      <vt:lpstr>Slayt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Periodontal hastalık ve diabetes mellitus ilişkisi</dc:title>
  <dc:creator>elifunsal</dc:creator>
  <cp:lastModifiedBy>elif</cp:lastModifiedBy>
  <cp:revision>87</cp:revision>
  <dcterms:created xsi:type="dcterms:W3CDTF">2011-09-06T11:08:07Z</dcterms:created>
  <dcterms:modified xsi:type="dcterms:W3CDTF">2017-12-21T07:44:57Z</dcterms:modified>
</cp:coreProperties>
</file>