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6580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82935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00819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68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6380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02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8736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47605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2169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9339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2251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ACD50-3A5E-A94B-AF5D-34B06EFBC4C5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2F479-F0A9-2F40-A910-4CC175D980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4492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003299"/>
            <a:ext cx="2692400" cy="926417"/>
          </a:xfrm>
          <a:prstGeom prst="rect">
            <a:avLst/>
          </a:prstGeom>
        </p:spPr>
      </p:pic>
      <p:sp>
        <p:nvSpPr>
          <p:cNvPr id="7" name="Titolo 1"/>
          <p:cNvSpPr txBox="1">
            <a:spLocks/>
          </p:cNvSpPr>
          <p:nvPr/>
        </p:nvSpPr>
        <p:spPr>
          <a:xfrm>
            <a:off x="685800" y="2184401"/>
            <a:ext cx="7772400" cy="88899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200" b="1" dirty="0" smtClean="0">
                <a:solidFill>
                  <a:srgbClr val="CA412B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L’ITALIA FRA XIII E XIV SECOLO</a:t>
            </a:r>
            <a:endParaRPr lang="it-IT" sz="31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500" y="3517900"/>
            <a:ext cx="6477000" cy="2159000"/>
          </a:xfrm>
          <a:prstGeom prst="rect">
            <a:avLst/>
          </a:prstGeom>
        </p:spPr>
      </p:pic>
      <p:sp>
        <p:nvSpPr>
          <p:cNvPr id="9" name="Pentagono 8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130690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FRA XIII E XIV SECOLO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6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199" y="1070976"/>
            <a:ext cx="4457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L’ITALIA MERIDIONALE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604009" y="1618529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1258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465499" y="1618529"/>
            <a:ext cx="1976326" cy="54093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ivenne re del Regno di Sicilia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5003062" y="1618529"/>
            <a:ext cx="1296138" cy="540934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 Manfredi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948599" y="1618529"/>
            <a:ext cx="1976326" cy="54093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iglio illegittimo di Federico II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003062" y="2621828"/>
            <a:ext cx="1296138" cy="73097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ttuò una politica ostile al papa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4" name="Rounded Rectangle 14"/>
          <p:cNvSpPr/>
          <p:nvPr/>
        </p:nvSpPr>
        <p:spPr>
          <a:xfrm>
            <a:off x="604009" y="3837305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1263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465499" y="3688628"/>
            <a:ext cx="1976326" cy="87067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papa diede </a:t>
            </a:r>
            <a:r>
              <a:rPr lang="it-IT" sz="1400" smtClean="0">
                <a:solidFill>
                  <a:schemeClr val="tx1"/>
                </a:solidFill>
                <a:latin typeface="Arial"/>
                <a:cs typeface="Arial"/>
              </a:rPr>
              <a:t>la Corona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di Palermo a Carlo d’Angiò 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5028830" y="3837305"/>
            <a:ext cx="2083169" cy="54047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ratello del re di Francia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8" name="Rounded Rectangle 14"/>
          <p:cNvSpPr/>
          <p:nvPr/>
        </p:nvSpPr>
        <p:spPr>
          <a:xfrm>
            <a:off x="604009" y="5628005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1266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2465499" y="5365028"/>
            <a:ext cx="1976326" cy="870671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Carlo d’Angiò sconfisse Manfredi nella battaglia di Benevento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5028830" y="5365029"/>
            <a:ext cx="2083169" cy="8706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inì la dinasta sveva</a:t>
            </a:r>
            <a:endParaRPr lang="it-IT" sz="1400" b="1" dirty="0">
              <a:latin typeface="Arial"/>
              <a:cs typeface="Arial"/>
            </a:endParaRPr>
          </a:p>
        </p:txBody>
      </p:sp>
      <p:cxnSp>
        <p:nvCxnSpPr>
          <p:cNvPr id="22" name="Connettore 2 21"/>
          <p:cNvCxnSpPr>
            <a:stCxn id="8" idx="0"/>
          </p:cNvCxnSpPr>
          <p:nvPr/>
        </p:nvCxnSpPr>
        <p:spPr>
          <a:xfrm>
            <a:off x="1916324" y="1814658"/>
            <a:ext cx="554585" cy="51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0" idx="3"/>
            <a:endCxn id="11" idx="1"/>
          </p:cNvCxnSpPr>
          <p:nvPr/>
        </p:nvCxnSpPr>
        <p:spPr>
          <a:xfrm>
            <a:off x="4441825" y="1888996"/>
            <a:ext cx="56123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1" idx="3"/>
            <a:endCxn id="12" idx="1"/>
          </p:cNvCxnSpPr>
          <p:nvPr/>
        </p:nvCxnSpPr>
        <p:spPr>
          <a:xfrm>
            <a:off x="6299200" y="1888996"/>
            <a:ext cx="6493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>
            <a:off x="1916324" y="4064000"/>
            <a:ext cx="54917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13" idx="1"/>
            <a:endCxn id="15" idx="0"/>
          </p:cNvCxnSpPr>
          <p:nvPr/>
        </p:nvCxnSpPr>
        <p:spPr>
          <a:xfrm flipH="1">
            <a:off x="3453662" y="2987314"/>
            <a:ext cx="1549400" cy="701314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15" idx="3"/>
            <a:endCxn id="16" idx="1"/>
          </p:cNvCxnSpPr>
          <p:nvPr/>
        </p:nvCxnSpPr>
        <p:spPr>
          <a:xfrm flipV="1">
            <a:off x="4441825" y="4107541"/>
            <a:ext cx="587005" cy="1642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8" idx="0"/>
            <a:endCxn id="19" idx="1"/>
          </p:cNvCxnSpPr>
          <p:nvPr/>
        </p:nvCxnSpPr>
        <p:spPr>
          <a:xfrm flipV="1">
            <a:off x="1916324" y="5800364"/>
            <a:ext cx="549175" cy="237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15" idx="2"/>
            <a:endCxn id="19" idx="0"/>
          </p:cNvCxnSpPr>
          <p:nvPr/>
        </p:nvCxnSpPr>
        <p:spPr>
          <a:xfrm>
            <a:off x="3453662" y="4559299"/>
            <a:ext cx="0" cy="80572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>
            <a:stCxn id="19" idx="3"/>
            <a:endCxn id="20" idx="1"/>
          </p:cNvCxnSpPr>
          <p:nvPr/>
        </p:nvCxnSpPr>
        <p:spPr>
          <a:xfrm>
            <a:off x="4441825" y="5800364"/>
            <a:ext cx="5870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Pentagono 60"/>
          <p:cNvSpPr>
            <a:spLocks noChangeAspect="1"/>
          </p:cNvSpPr>
          <p:nvPr/>
        </p:nvSpPr>
        <p:spPr>
          <a:xfrm>
            <a:off x="8420100" y="6338912"/>
            <a:ext cx="50323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3" name="Connettore 2 62"/>
          <p:cNvCxnSpPr>
            <a:stCxn id="11" idx="2"/>
            <a:endCxn id="13" idx="0"/>
          </p:cNvCxnSpPr>
          <p:nvPr/>
        </p:nvCxnSpPr>
        <p:spPr>
          <a:xfrm>
            <a:off x="5651131" y="2159463"/>
            <a:ext cx="0" cy="4623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1096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FRA XIII E XIV SECOLO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6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604009" y="1422400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1282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590062" y="1277490"/>
            <a:ext cx="1296138" cy="678309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Vespri </a:t>
            </a:r>
            <a:r>
              <a:rPr lang="it-IT" sz="1400" b="1" dirty="0" err="1" smtClean="0">
                <a:solidFill>
                  <a:schemeClr val="bg1"/>
                </a:solidFill>
                <a:latin typeface="Arial"/>
                <a:cs typeface="Arial"/>
              </a:rPr>
              <a:t>sicilani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687999" y="1277489"/>
            <a:ext cx="1976326" cy="67830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ivolta popolare contro il governo angioino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604009" y="2279322"/>
            <a:ext cx="1312315" cy="81801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coppiò una guerra tra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573885" y="2279322"/>
            <a:ext cx="1312315" cy="44971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Carlo d’Angiò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2590062" y="2872477"/>
            <a:ext cx="1312315" cy="44971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Pietro III d’Aragona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5980335" y="2872477"/>
            <a:ext cx="2587625" cy="44971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 il marito della figlia di Manfredi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4230799" y="2872477"/>
            <a:ext cx="1113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solidFill>
                  <a:schemeClr val="accent2"/>
                </a:solidFill>
                <a:latin typeface="Arial"/>
                <a:cs typeface="Arial"/>
              </a:rPr>
              <a:t>r</a:t>
            </a:r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eclamò il trono perché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4" name="Rounded Rectangle 14"/>
          <p:cNvSpPr/>
          <p:nvPr/>
        </p:nvSpPr>
        <p:spPr>
          <a:xfrm>
            <a:off x="604009" y="3951142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1302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606239" y="3794370"/>
            <a:ext cx="1296138" cy="678309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la pace di Caltabellotta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4687999" y="3794370"/>
            <a:ext cx="1976326" cy="67830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ivise in due il Regno di Sicilia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031841" y="4825266"/>
            <a:ext cx="1312315" cy="98685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Regno di Napoli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governato dagli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Angiò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5524500" y="4825266"/>
            <a:ext cx="1312315" cy="112655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Regno di Sicilia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governato dagli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Aragonesi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7167674" y="4825266"/>
            <a:ext cx="1793763" cy="67830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rgbClr val="000000"/>
                </a:solidFill>
                <a:latin typeface="Arial"/>
                <a:cs typeface="Arial"/>
              </a:rPr>
              <a:t>t</a:t>
            </a:r>
            <a:r>
              <a:rPr lang="it-IT" sz="1400" dirty="0" smtClean="0">
                <a:solidFill>
                  <a:srgbClr val="000000"/>
                </a:solidFill>
                <a:latin typeface="Arial"/>
                <a:cs typeface="Arial"/>
              </a:rPr>
              <a:t>rasformarono la Sicilia in un dominio diretto della Spagna</a:t>
            </a:r>
            <a:endParaRPr lang="it-IT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7167674" y="5791201"/>
            <a:ext cx="1793763" cy="5080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000000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rgbClr val="000000"/>
                </a:solidFill>
                <a:latin typeface="Arial"/>
                <a:cs typeface="Arial"/>
              </a:rPr>
              <a:t>a Sicilia perse l’indipendenza</a:t>
            </a:r>
            <a:endParaRPr lang="it-IT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1" name="Pentagono 20"/>
          <p:cNvSpPr>
            <a:spLocks noChangeAspect="1"/>
          </p:cNvSpPr>
          <p:nvPr/>
        </p:nvSpPr>
        <p:spPr>
          <a:xfrm>
            <a:off x="8420100" y="6338912"/>
            <a:ext cx="50323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Connettore 2 22"/>
          <p:cNvCxnSpPr>
            <a:stCxn id="6" idx="0"/>
            <a:endCxn id="7" idx="1"/>
          </p:cNvCxnSpPr>
          <p:nvPr/>
        </p:nvCxnSpPr>
        <p:spPr>
          <a:xfrm flipV="1">
            <a:off x="1916324" y="1616645"/>
            <a:ext cx="673738" cy="188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 flipV="1">
            <a:off x="3898900" y="1616644"/>
            <a:ext cx="801799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6" idx="1"/>
            <a:endCxn id="9" idx="0"/>
          </p:cNvCxnSpPr>
          <p:nvPr/>
        </p:nvCxnSpPr>
        <p:spPr>
          <a:xfrm>
            <a:off x="1260167" y="1814658"/>
            <a:ext cx="0" cy="4646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9" idx="3"/>
            <a:endCxn id="10" idx="1"/>
          </p:cNvCxnSpPr>
          <p:nvPr/>
        </p:nvCxnSpPr>
        <p:spPr>
          <a:xfrm flipV="1">
            <a:off x="1916324" y="2504178"/>
            <a:ext cx="657561" cy="1841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9" idx="3"/>
            <a:endCxn id="11" idx="1"/>
          </p:cNvCxnSpPr>
          <p:nvPr/>
        </p:nvCxnSpPr>
        <p:spPr>
          <a:xfrm>
            <a:off x="1916324" y="2688328"/>
            <a:ext cx="673738" cy="4090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9" idx="2"/>
            <a:endCxn id="14" idx="3"/>
          </p:cNvCxnSpPr>
          <p:nvPr/>
        </p:nvCxnSpPr>
        <p:spPr>
          <a:xfrm>
            <a:off x="1260167" y="3097333"/>
            <a:ext cx="0" cy="85380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4" idx="0"/>
            <a:endCxn id="15" idx="1"/>
          </p:cNvCxnSpPr>
          <p:nvPr/>
        </p:nvCxnSpPr>
        <p:spPr>
          <a:xfrm flipV="1">
            <a:off x="1916324" y="4133525"/>
            <a:ext cx="689915" cy="137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stCxn id="15" idx="3"/>
            <a:endCxn id="16" idx="1"/>
          </p:cNvCxnSpPr>
          <p:nvPr/>
        </p:nvCxnSpPr>
        <p:spPr>
          <a:xfrm>
            <a:off x="3902377" y="4133525"/>
            <a:ext cx="78562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>
            <a:stCxn id="16" idx="2"/>
          </p:cNvCxnSpPr>
          <p:nvPr/>
        </p:nvCxnSpPr>
        <p:spPr>
          <a:xfrm flipH="1">
            <a:off x="4687999" y="4472679"/>
            <a:ext cx="988163" cy="3525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2 54"/>
          <p:cNvCxnSpPr>
            <a:stCxn id="16" idx="2"/>
            <a:endCxn id="18" idx="0"/>
          </p:cNvCxnSpPr>
          <p:nvPr/>
        </p:nvCxnSpPr>
        <p:spPr>
          <a:xfrm>
            <a:off x="5676162" y="4472679"/>
            <a:ext cx="504496" cy="3525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/>
          <p:cNvCxnSpPr/>
          <p:nvPr/>
        </p:nvCxnSpPr>
        <p:spPr>
          <a:xfrm>
            <a:off x="6836815" y="5092700"/>
            <a:ext cx="33085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>
            <a:stCxn id="19" idx="2"/>
            <a:endCxn id="20" idx="0"/>
          </p:cNvCxnSpPr>
          <p:nvPr/>
        </p:nvCxnSpPr>
        <p:spPr>
          <a:xfrm>
            <a:off x="8064556" y="5503575"/>
            <a:ext cx="0" cy="2876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5524500" y="3097333"/>
            <a:ext cx="304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Immagin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658439"/>
            <a:ext cx="3418563" cy="168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0148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FRA XIII E XIV SECOLO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6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Pentagono 5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Rettangolo 6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219200" y="1070976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DAI COMUNI ALLE SIGNORIE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14"/>
          <p:cNvSpPr/>
          <p:nvPr/>
        </p:nvSpPr>
        <p:spPr>
          <a:xfrm>
            <a:off x="535099" y="2023344"/>
            <a:ext cx="1312315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1100 e il 1250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757599" y="2032533"/>
            <a:ext cx="1270000" cy="86306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 Italia settentrionale si formarono i Comuni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1" name="Rounded Rectangle 14"/>
          <p:cNvSpPr/>
          <p:nvPr/>
        </p:nvSpPr>
        <p:spPr>
          <a:xfrm>
            <a:off x="4738799" y="1563965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ino al 1250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834298" y="1099551"/>
            <a:ext cx="1789001" cy="12437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Comuni furono dominati dai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magnati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cioè i membri dell’aristocrazia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3" name="Rounded Rectangle 14"/>
          <p:cNvSpPr/>
          <p:nvPr/>
        </p:nvSpPr>
        <p:spPr>
          <a:xfrm>
            <a:off x="4853099" y="2611588"/>
            <a:ext cx="1198015" cy="860650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alla metà del Duecento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6834298" y="2400960"/>
            <a:ext cx="1789001" cy="12437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capitani del popolo rappresentarono gli interessi del 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«popolo»,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cioè la borghesia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6834298" y="4134538"/>
            <a:ext cx="1693752" cy="105356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il potere del capitano del popolo divenne permanente e ereditario 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7032625" y="5670395"/>
            <a:ext cx="1270000" cy="84470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 Comune si trasformò in una Signoria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8" name="Connettore 2 17"/>
          <p:cNvCxnSpPr/>
          <p:nvPr/>
        </p:nvCxnSpPr>
        <p:spPr>
          <a:xfrm>
            <a:off x="1981200" y="2400960"/>
            <a:ext cx="5969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endCxn id="11" idx="2"/>
          </p:cNvCxnSpPr>
          <p:nvPr/>
        </p:nvCxnSpPr>
        <p:spPr>
          <a:xfrm flipV="1">
            <a:off x="4127500" y="1760094"/>
            <a:ext cx="611299" cy="5831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endCxn id="13" idx="2"/>
          </p:cNvCxnSpPr>
          <p:nvPr/>
        </p:nvCxnSpPr>
        <p:spPr>
          <a:xfrm>
            <a:off x="4127500" y="2343270"/>
            <a:ext cx="725599" cy="6986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6165414" y="1760094"/>
            <a:ext cx="52748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6165414" y="3137952"/>
            <a:ext cx="52748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/>
          <p:nvPr/>
        </p:nvCxnSpPr>
        <p:spPr>
          <a:xfrm>
            <a:off x="7654076" y="3733865"/>
            <a:ext cx="13549" cy="3180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>
            <a:off x="7681174" y="5283200"/>
            <a:ext cx="0" cy="292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0" name="Immagine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610" y="4089933"/>
            <a:ext cx="23495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1556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FRA XIII E XIV SECOLO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6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199" y="1070976"/>
            <a:ext cx="644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LE SIGNORIE NELL’ITALIA CENTRO SETTENTRIONALE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35099" y="1867433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Ducato di Savoia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363898" y="1867433"/>
            <a:ext cx="17382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estendeva si Francia, Svizzera e Piemonte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949825" y="1753713"/>
            <a:ext cx="1270000" cy="84470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e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ra uno Stato feudale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8" idx="3"/>
            <a:endCxn id="9" idx="1"/>
          </p:cNvCxnSpPr>
          <p:nvPr/>
        </p:nvCxnSpPr>
        <p:spPr>
          <a:xfrm>
            <a:off x="1805099" y="2176066"/>
            <a:ext cx="558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9" idx="3"/>
            <a:endCxn id="10" idx="1"/>
          </p:cNvCxnSpPr>
          <p:nvPr/>
        </p:nvCxnSpPr>
        <p:spPr>
          <a:xfrm>
            <a:off x="4102099" y="2176066"/>
            <a:ext cx="8477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ttangolo 19"/>
          <p:cNvSpPr/>
          <p:nvPr/>
        </p:nvSpPr>
        <p:spPr>
          <a:xfrm>
            <a:off x="535099" y="2701800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Milano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535099" y="4153431"/>
            <a:ext cx="1270000" cy="106626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ittà ricca e popolosa con un fiorente commercio di tessuti di lana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2363898" y="2701800"/>
            <a:ext cx="17382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 uno scontro tra le famiglie Della Torre e Visconti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24" name="Rounded Rectangle 14"/>
          <p:cNvSpPr/>
          <p:nvPr/>
        </p:nvSpPr>
        <p:spPr>
          <a:xfrm>
            <a:off x="4659424" y="2862112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1277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6631098" y="2373575"/>
            <a:ext cx="2271602" cy="88079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i Visconti sconfissero i Della Torre e diventarono signori di Milano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6631098" y="3562101"/>
            <a:ext cx="2271602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Gian Galeazzo Visconti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28" name="Rounded Rectangle 14"/>
          <p:cNvSpPr/>
          <p:nvPr/>
        </p:nvSpPr>
        <p:spPr>
          <a:xfrm>
            <a:off x="4659424" y="3552912"/>
            <a:ext cx="1312315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1385 e il 1402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4800821" y="4398900"/>
            <a:ext cx="1738201" cy="10828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stese i suoi possedimenti a gran parte di Italia settentrionale, Toscana e Emilia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6916849" y="4614800"/>
            <a:ext cx="1738201" cy="6129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ttenne dall’imperatore i titoli di 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6539022" y="5613312"/>
            <a:ext cx="1128602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Duca di Milano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nel 1395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7820024" y="5613312"/>
            <a:ext cx="1128602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Duca di Lombardia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nel 1397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2794000" y="5613312"/>
            <a:ext cx="2489199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acque la dinastia dei Visconti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35" name="Connettore 2 34"/>
          <p:cNvCxnSpPr>
            <a:stCxn id="20" idx="3"/>
            <a:endCxn id="23" idx="1"/>
          </p:cNvCxnSpPr>
          <p:nvPr/>
        </p:nvCxnSpPr>
        <p:spPr>
          <a:xfrm>
            <a:off x="1805099" y="3010433"/>
            <a:ext cx="558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23" idx="3"/>
          </p:cNvCxnSpPr>
          <p:nvPr/>
        </p:nvCxnSpPr>
        <p:spPr>
          <a:xfrm>
            <a:off x="4102099" y="3010433"/>
            <a:ext cx="55732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/>
          <p:nvPr/>
        </p:nvCxnSpPr>
        <p:spPr>
          <a:xfrm>
            <a:off x="6083300" y="3010433"/>
            <a:ext cx="5477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25" idx="2"/>
            <a:endCxn id="27" idx="0"/>
          </p:cNvCxnSpPr>
          <p:nvPr/>
        </p:nvCxnSpPr>
        <p:spPr>
          <a:xfrm>
            <a:off x="7766899" y="3254370"/>
            <a:ext cx="0" cy="3077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28" idx="0"/>
            <a:endCxn id="27" idx="1"/>
          </p:cNvCxnSpPr>
          <p:nvPr/>
        </p:nvCxnSpPr>
        <p:spPr>
          <a:xfrm>
            <a:off x="5971739" y="3866139"/>
            <a:ext cx="659359" cy="45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stCxn id="27" idx="2"/>
            <a:endCxn id="30" idx="0"/>
          </p:cNvCxnSpPr>
          <p:nvPr/>
        </p:nvCxnSpPr>
        <p:spPr>
          <a:xfrm>
            <a:off x="7766899" y="4179366"/>
            <a:ext cx="19051" cy="4354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stCxn id="27" idx="2"/>
          </p:cNvCxnSpPr>
          <p:nvPr/>
        </p:nvCxnSpPr>
        <p:spPr>
          <a:xfrm flipH="1">
            <a:off x="6539022" y="4179366"/>
            <a:ext cx="1227877" cy="4354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>
            <a:stCxn id="30" idx="2"/>
            <a:endCxn id="32" idx="0"/>
          </p:cNvCxnSpPr>
          <p:nvPr/>
        </p:nvCxnSpPr>
        <p:spPr>
          <a:xfrm>
            <a:off x="7785950" y="5227700"/>
            <a:ext cx="598375" cy="3856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2 59"/>
          <p:cNvCxnSpPr>
            <a:stCxn id="30" idx="2"/>
            <a:endCxn id="31" idx="0"/>
          </p:cNvCxnSpPr>
          <p:nvPr/>
        </p:nvCxnSpPr>
        <p:spPr>
          <a:xfrm flipH="1">
            <a:off x="7103323" y="5227700"/>
            <a:ext cx="682627" cy="3856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2 62"/>
          <p:cNvCxnSpPr>
            <a:stCxn id="31" idx="1"/>
            <a:endCxn id="33" idx="3"/>
          </p:cNvCxnSpPr>
          <p:nvPr/>
        </p:nvCxnSpPr>
        <p:spPr>
          <a:xfrm flipH="1">
            <a:off x="5283199" y="5921945"/>
            <a:ext cx="12558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Pentagono 64"/>
          <p:cNvSpPr>
            <a:spLocks noChangeAspect="1"/>
          </p:cNvSpPr>
          <p:nvPr/>
        </p:nvSpPr>
        <p:spPr>
          <a:xfrm>
            <a:off x="8528050" y="63389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cxnSp>
        <p:nvCxnSpPr>
          <p:cNvPr id="67" name="Connettore 2 66"/>
          <p:cNvCxnSpPr>
            <a:stCxn id="20" idx="2"/>
            <a:endCxn id="22" idx="0"/>
          </p:cNvCxnSpPr>
          <p:nvPr/>
        </p:nvCxnSpPr>
        <p:spPr>
          <a:xfrm>
            <a:off x="1170099" y="3319065"/>
            <a:ext cx="0" cy="8343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2172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FRA XIII E XIV SECOLO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6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35099" y="1228600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Genova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414698" y="1228600"/>
            <a:ext cx="19541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potere era nelle mani del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Banco di San Giorgio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005498" y="1228600"/>
            <a:ext cx="2754202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ssociazione finanziaria gestita da una stretta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oligarchia di famiglie</a:t>
            </a:r>
            <a:endParaRPr lang="it-IT" sz="1400" b="1" dirty="0">
              <a:latin typeface="Arial"/>
              <a:cs typeface="Arial"/>
            </a:endParaRPr>
          </a:p>
        </p:txBody>
      </p:sp>
      <p:cxnSp>
        <p:nvCxnSpPr>
          <p:cNvPr id="10" name="Connettore 2 9"/>
          <p:cNvCxnSpPr>
            <a:stCxn id="6" idx="3"/>
            <a:endCxn id="7" idx="1"/>
          </p:cNvCxnSpPr>
          <p:nvPr/>
        </p:nvCxnSpPr>
        <p:spPr>
          <a:xfrm>
            <a:off x="1805099" y="1537233"/>
            <a:ext cx="6095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stCxn id="7" idx="3"/>
            <a:endCxn id="8" idx="1"/>
          </p:cNvCxnSpPr>
          <p:nvPr/>
        </p:nvCxnSpPr>
        <p:spPr>
          <a:xfrm>
            <a:off x="4368799" y="1537233"/>
            <a:ext cx="6366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535099" y="2062298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Verona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2414698" y="2062298"/>
            <a:ext cx="2779602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governata dalla famiglia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Della Scala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( o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Scaligeri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)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18" name="Connettore 2 17"/>
          <p:cNvCxnSpPr>
            <a:stCxn id="15" idx="3"/>
            <a:endCxn id="16" idx="1"/>
          </p:cNvCxnSpPr>
          <p:nvPr/>
        </p:nvCxnSpPr>
        <p:spPr>
          <a:xfrm>
            <a:off x="1805099" y="2370931"/>
            <a:ext cx="6095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ttangolo 19"/>
          <p:cNvSpPr/>
          <p:nvPr/>
        </p:nvSpPr>
        <p:spPr>
          <a:xfrm>
            <a:off x="535099" y="2904194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Mantova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2414698" y="2904194"/>
            <a:ext cx="3846402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governata prima dai 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Bonacolsi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 poi dai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Gonzaga</a:t>
            </a:r>
            <a:endParaRPr lang="it-IT" sz="1400" b="1" dirty="0">
              <a:latin typeface="Arial"/>
              <a:cs typeface="Arial"/>
            </a:endParaRPr>
          </a:p>
        </p:txBody>
      </p:sp>
      <p:cxnSp>
        <p:nvCxnSpPr>
          <p:cNvPr id="23" name="Connettore 2 22"/>
          <p:cNvCxnSpPr>
            <a:stCxn id="20" idx="3"/>
            <a:endCxn id="21" idx="1"/>
          </p:cNvCxnSpPr>
          <p:nvPr/>
        </p:nvCxnSpPr>
        <p:spPr>
          <a:xfrm>
            <a:off x="1805099" y="3212827"/>
            <a:ext cx="6095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ttangolo 24"/>
          <p:cNvSpPr/>
          <p:nvPr/>
        </p:nvSpPr>
        <p:spPr>
          <a:xfrm>
            <a:off x="535099" y="3724386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Ferrara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2414698" y="3724387"/>
            <a:ext cx="3846402" cy="65509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governata dagli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Este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partire dal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1264</a:t>
            </a:r>
            <a:endParaRPr lang="it-IT" sz="1400" b="1" dirty="0">
              <a:latin typeface="Arial"/>
              <a:cs typeface="Arial"/>
            </a:endParaRPr>
          </a:p>
        </p:txBody>
      </p:sp>
      <p:cxnSp>
        <p:nvCxnSpPr>
          <p:cNvPr id="28" name="Connettore 2 27"/>
          <p:cNvCxnSpPr>
            <a:endCxn id="26" idx="1"/>
          </p:cNvCxnSpPr>
          <p:nvPr/>
        </p:nvCxnSpPr>
        <p:spPr>
          <a:xfrm>
            <a:off x="1805099" y="4051933"/>
            <a:ext cx="6095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ttangolo 32"/>
          <p:cNvSpPr/>
          <p:nvPr/>
        </p:nvSpPr>
        <p:spPr>
          <a:xfrm>
            <a:off x="535099" y="4558184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Padova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2414698" y="4558184"/>
            <a:ext cx="3846402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governata dai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Da Carrara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35" name="Pentagono 34"/>
          <p:cNvSpPr>
            <a:spLocks noChangeAspect="1"/>
          </p:cNvSpPr>
          <p:nvPr/>
        </p:nvSpPr>
        <p:spPr>
          <a:xfrm>
            <a:off x="8528050" y="63389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6" name="Rettangolo 35"/>
          <p:cNvSpPr/>
          <p:nvPr/>
        </p:nvSpPr>
        <p:spPr>
          <a:xfrm>
            <a:off x="535099" y="5447184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Venezia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37" name="Rounded Rectangle 14"/>
          <p:cNvSpPr/>
          <p:nvPr/>
        </p:nvSpPr>
        <p:spPr>
          <a:xfrm>
            <a:off x="2401998" y="5559688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 1297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8" name="Rettangolo 37"/>
          <p:cNvSpPr/>
          <p:nvPr/>
        </p:nvSpPr>
        <p:spPr>
          <a:xfrm>
            <a:off x="4276725" y="5409357"/>
            <a:ext cx="1270000" cy="84470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 fu la Serrata del Maggior Consiglio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6108700" y="5409357"/>
            <a:ext cx="2324100" cy="65509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Venezia divenne un’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oligarchia</a:t>
            </a:r>
            <a:endParaRPr lang="it-IT" sz="1400" b="1" dirty="0">
              <a:latin typeface="Arial"/>
              <a:cs typeface="Arial"/>
            </a:endParaRPr>
          </a:p>
        </p:txBody>
      </p:sp>
      <p:cxnSp>
        <p:nvCxnSpPr>
          <p:cNvPr id="41" name="Connettore 2 40"/>
          <p:cNvCxnSpPr>
            <a:stCxn id="33" idx="3"/>
            <a:endCxn id="34" idx="1"/>
          </p:cNvCxnSpPr>
          <p:nvPr/>
        </p:nvCxnSpPr>
        <p:spPr>
          <a:xfrm>
            <a:off x="1805099" y="4866817"/>
            <a:ext cx="6095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36" idx="3"/>
            <a:endCxn id="37" idx="2"/>
          </p:cNvCxnSpPr>
          <p:nvPr/>
        </p:nvCxnSpPr>
        <p:spPr>
          <a:xfrm>
            <a:off x="1805099" y="5755817"/>
            <a:ext cx="5968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>
            <a:stCxn id="37" idx="0"/>
          </p:cNvCxnSpPr>
          <p:nvPr/>
        </p:nvCxnSpPr>
        <p:spPr>
          <a:xfrm>
            <a:off x="3714313" y="5755817"/>
            <a:ext cx="5624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>
            <a:endCxn id="39" idx="1"/>
          </p:cNvCxnSpPr>
          <p:nvPr/>
        </p:nvCxnSpPr>
        <p:spPr>
          <a:xfrm>
            <a:off x="5546725" y="5736903"/>
            <a:ext cx="56197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magin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0847" y="2467087"/>
            <a:ext cx="1641953" cy="191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7461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FRA XIII E XIV SECOLO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6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35099" y="1228600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Firenze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7" name="Rounded Rectangle 14"/>
          <p:cNvSpPr/>
          <p:nvPr/>
        </p:nvSpPr>
        <p:spPr>
          <a:xfrm>
            <a:off x="2309924" y="1341104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1250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218098" y="1228600"/>
            <a:ext cx="1687401" cy="11209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governo era nelle mani dei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rappresentanti delle Arti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 cioè le corporazioni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6491398" y="919967"/>
            <a:ext cx="2424002" cy="47475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ette Arti maggiori (popolo grasso)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491398" y="1549601"/>
            <a:ext cx="2489200" cy="47475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inque Arti mediane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491398" y="2176753"/>
            <a:ext cx="2489200" cy="47475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nove Arti minori (popolo minuto)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2" name="Rounded Rectangle 14"/>
          <p:cNvSpPr/>
          <p:nvPr/>
        </p:nvSpPr>
        <p:spPr>
          <a:xfrm>
            <a:off x="2309924" y="3068838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1285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218098" y="2857500"/>
            <a:ext cx="1687401" cy="64397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potere passò ai </a:t>
            </a:r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riori delle Arti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6491398" y="2857500"/>
            <a:ext cx="2489200" cy="9398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rganismo che comprendeva solo i rappresentanti delle Arti maggiori e mediane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7012098" y="4089400"/>
            <a:ext cx="1687401" cy="64397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popolo minuto si ribellò e ci furono scontri violenti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6" name="Rounded Rectangle 14"/>
          <p:cNvSpPr/>
          <p:nvPr/>
        </p:nvSpPr>
        <p:spPr>
          <a:xfrm>
            <a:off x="2309924" y="5278638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1293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218098" y="5121676"/>
            <a:ext cx="1687401" cy="126642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urono emanati gli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ordinamenti di giustizia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per limitare il potere delle casate aristocratiche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6491398" y="5121676"/>
            <a:ext cx="2208101" cy="101242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’equilibrio fra popolo grasso e popolo minuto rimase precario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20" name="Connettore 2 19"/>
          <p:cNvCxnSpPr>
            <a:stCxn id="6" idx="3"/>
            <a:endCxn id="7" idx="2"/>
          </p:cNvCxnSpPr>
          <p:nvPr/>
        </p:nvCxnSpPr>
        <p:spPr>
          <a:xfrm>
            <a:off x="1805099" y="1537233"/>
            <a:ext cx="50482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7" idx="0"/>
          </p:cNvCxnSpPr>
          <p:nvPr/>
        </p:nvCxnSpPr>
        <p:spPr>
          <a:xfrm>
            <a:off x="3622239" y="1537233"/>
            <a:ext cx="59585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8" idx="3"/>
            <a:endCxn id="9" idx="1"/>
          </p:cNvCxnSpPr>
          <p:nvPr/>
        </p:nvCxnSpPr>
        <p:spPr>
          <a:xfrm flipV="1">
            <a:off x="5905499" y="1157343"/>
            <a:ext cx="585899" cy="6317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8" idx="3"/>
            <a:endCxn id="10" idx="1"/>
          </p:cNvCxnSpPr>
          <p:nvPr/>
        </p:nvCxnSpPr>
        <p:spPr>
          <a:xfrm flipV="1">
            <a:off x="5905499" y="1786977"/>
            <a:ext cx="585899" cy="20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8" idx="3"/>
            <a:endCxn id="11" idx="1"/>
          </p:cNvCxnSpPr>
          <p:nvPr/>
        </p:nvCxnSpPr>
        <p:spPr>
          <a:xfrm>
            <a:off x="5905499" y="1789050"/>
            <a:ext cx="585899" cy="62507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12" idx="0"/>
          </p:cNvCxnSpPr>
          <p:nvPr/>
        </p:nvCxnSpPr>
        <p:spPr>
          <a:xfrm>
            <a:off x="3622239" y="3264967"/>
            <a:ext cx="46716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3" idx="3"/>
          </p:cNvCxnSpPr>
          <p:nvPr/>
        </p:nvCxnSpPr>
        <p:spPr>
          <a:xfrm>
            <a:off x="5905499" y="3179489"/>
            <a:ext cx="5858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/>
          <p:nvPr/>
        </p:nvCxnSpPr>
        <p:spPr>
          <a:xfrm>
            <a:off x="7505700" y="3797300"/>
            <a:ext cx="0" cy="292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2 61"/>
          <p:cNvCxnSpPr>
            <a:stCxn id="16" idx="0"/>
          </p:cNvCxnSpPr>
          <p:nvPr/>
        </p:nvCxnSpPr>
        <p:spPr>
          <a:xfrm>
            <a:off x="3622239" y="5474767"/>
            <a:ext cx="59585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2 65"/>
          <p:cNvCxnSpPr/>
          <p:nvPr/>
        </p:nvCxnSpPr>
        <p:spPr>
          <a:xfrm>
            <a:off x="5905499" y="5474767"/>
            <a:ext cx="5858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Freccia giù 67"/>
          <p:cNvSpPr/>
          <p:nvPr/>
        </p:nvSpPr>
        <p:spPr>
          <a:xfrm>
            <a:off x="2832100" y="2024353"/>
            <a:ext cx="484632" cy="62715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9" name="Freccia giù 68"/>
          <p:cNvSpPr/>
          <p:nvPr/>
        </p:nvSpPr>
        <p:spPr>
          <a:xfrm>
            <a:off x="2832100" y="4065129"/>
            <a:ext cx="484632" cy="62715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Rettangolo 31"/>
          <p:cNvSpPr/>
          <p:nvPr/>
        </p:nvSpPr>
        <p:spPr>
          <a:xfrm>
            <a:off x="255698" y="2365596"/>
            <a:ext cx="1687401" cy="11209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 una città popolosa e forte e la sua moneta (il fiorino) era molto solida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21" name="Connettore 2 20"/>
          <p:cNvCxnSpPr>
            <a:endCxn id="32" idx="0"/>
          </p:cNvCxnSpPr>
          <p:nvPr/>
        </p:nvCxnSpPr>
        <p:spPr>
          <a:xfrm>
            <a:off x="1099399" y="1845865"/>
            <a:ext cx="0" cy="5197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Pentagono 37"/>
          <p:cNvSpPr>
            <a:spLocks noChangeAspect="1"/>
          </p:cNvSpPr>
          <p:nvPr/>
        </p:nvSpPr>
        <p:spPr>
          <a:xfrm>
            <a:off x="8528050" y="63389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190473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FRA XIII E XIV SECOLO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6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35099" y="1444500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Siena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528998" y="1444500"/>
            <a:ext cx="18398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retta prima dai consoli, poi dal podestà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6999398" y="1444500"/>
            <a:ext cx="18398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niziò il suo declino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9" name="Rounded Rectangle 14"/>
          <p:cNvSpPr/>
          <p:nvPr/>
        </p:nvSpPr>
        <p:spPr>
          <a:xfrm>
            <a:off x="5065824" y="1444500"/>
            <a:ext cx="1312315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1350 e il 1400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1" name="Connettore 2 10"/>
          <p:cNvCxnSpPr>
            <a:stCxn id="6" idx="3"/>
            <a:endCxn id="7" idx="1"/>
          </p:cNvCxnSpPr>
          <p:nvPr/>
        </p:nvCxnSpPr>
        <p:spPr>
          <a:xfrm>
            <a:off x="1805099" y="1753133"/>
            <a:ext cx="7238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7" idx="3"/>
            <a:endCxn id="9" idx="2"/>
          </p:cNvCxnSpPr>
          <p:nvPr/>
        </p:nvCxnSpPr>
        <p:spPr>
          <a:xfrm>
            <a:off x="4368799" y="1753133"/>
            <a:ext cx="697025" cy="45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endCxn id="8" idx="1"/>
          </p:cNvCxnSpPr>
          <p:nvPr/>
        </p:nvCxnSpPr>
        <p:spPr>
          <a:xfrm>
            <a:off x="6378139" y="1753133"/>
            <a:ext cx="62125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ttangolo 19"/>
          <p:cNvSpPr/>
          <p:nvPr/>
        </p:nvSpPr>
        <p:spPr>
          <a:xfrm>
            <a:off x="535099" y="2739900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Urbino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21" name="Rounded Rectangle 14"/>
          <p:cNvSpPr/>
          <p:nvPr/>
        </p:nvSpPr>
        <p:spPr>
          <a:xfrm>
            <a:off x="2373424" y="2828800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ino al 1250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4145923" y="2681527"/>
            <a:ext cx="18398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controllata dall’imperatore Federico II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2373424" y="4027727"/>
            <a:ext cx="18398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oi divenne indipendente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4869823" y="4027727"/>
            <a:ext cx="18398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overnata dai Montefeltro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26" name="Connettore 2 25"/>
          <p:cNvCxnSpPr>
            <a:endCxn id="21" idx="2"/>
          </p:cNvCxnSpPr>
          <p:nvPr/>
        </p:nvCxnSpPr>
        <p:spPr>
          <a:xfrm>
            <a:off x="1905000" y="3024929"/>
            <a:ext cx="46842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21" idx="0"/>
          </p:cNvCxnSpPr>
          <p:nvPr/>
        </p:nvCxnSpPr>
        <p:spPr>
          <a:xfrm>
            <a:off x="3685739" y="3024929"/>
            <a:ext cx="46018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21" idx="1"/>
          </p:cNvCxnSpPr>
          <p:nvPr/>
        </p:nvCxnSpPr>
        <p:spPr>
          <a:xfrm>
            <a:off x="3029582" y="3221058"/>
            <a:ext cx="5718" cy="8066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23" idx="3"/>
            <a:endCxn id="24" idx="1"/>
          </p:cNvCxnSpPr>
          <p:nvPr/>
        </p:nvCxnSpPr>
        <p:spPr>
          <a:xfrm>
            <a:off x="4213225" y="4336360"/>
            <a:ext cx="6565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Pentagono 39"/>
          <p:cNvSpPr>
            <a:spLocks noChangeAspect="1"/>
          </p:cNvSpPr>
          <p:nvPr/>
        </p:nvSpPr>
        <p:spPr>
          <a:xfrm>
            <a:off x="8528050" y="63389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xmlns="" val="159616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FRA XIII E XIV SECOLO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6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199" y="1070976"/>
            <a:ext cx="4457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LO STATO DELLA CHIESA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276806" y="1845477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1294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318000" y="1746048"/>
            <a:ext cx="1577975" cy="622314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d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ivenne papa Bonifacio VIII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553202" y="1484813"/>
            <a:ext cx="2159000" cy="42659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roclamò il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Giubileo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nel 1300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537325" y="2202224"/>
            <a:ext cx="2260600" cy="49273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manò la bolla </a:t>
            </a:r>
            <a:r>
              <a:rPr lang="it-IT" sz="1400" b="1" i="1" dirty="0" err="1" smtClean="0">
                <a:solidFill>
                  <a:schemeClr val="tx1"/>
                </a:solidFill>
                <a:latin typeface="Arial"/>
                <a:cs typeface="Arial"/>
              </a:rPr>
              <a:t>Unam</a:t>
            </a:r>
            <a:r>
              <a:rPr lang="it-IT" sz="1400" b="1" i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1400" b="1" i="1" dirty="0" err="1" smtClean="0">
                <a:solidFill>
                  <a:schemeClr val="tx1"/>
                </a:solidFill>
                <a:latin typeface="Arial"/>
                <a:cs typeface="Arial"/>
              </a:rPr>
              <a:t>Sanctam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854825" y="2988862"/>
            <a:ext cx="1625600" cy="102867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ibadiva che il papa era superiore a ogni altra autorità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3" name="Rounded Rectangle 14"/>
          <p:cNvSpPr/>
          <p:nvPr/>
        </p:nvSpPr>
        <p:spPr>
          <a:xfrm>
            <a:off x="535099" y="2861786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1296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578100" y="3605426"/>
            <a:ext cx="1276681" cy="93143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 impose le tasse al clero  francese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4432300" y="3641660"/>
            <a:ext cx="1625600" cy="57515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il papa lo scomunicò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18" name="Connettore 2 17"/>
          <p:cNvCxnSpPr/>
          <p:nvPr/>
        </p:nvCxnSpPr>
        <p:spPr>
          <a:xfrm>
            <a:off x="3721100" y="2006600"/>
            <a:ext cx="431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9" idx="3"/>
            <a:endCxn id="10" idx="1"/>
          </p:cNvCxnSpPr>
          <p:nvPr/>
        </p:nvCxnSpPr>
        <p:spPr>
          <a:xfrm flipV="1">
            <a:off x="5895975" y="1698109"/>
            <a:ext cx="657227" cy="3590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9" idx="3"/>
            <a:endCxn id="11" idx="1"/>
          </p:cNvCxnSpPr>
          <p:nvPr/>
        </p:nvCxnSpPr>
        <p:spPr>
          <a:xfrm>
            <a:off x="5895975" y="2057205"/>
            <a:ext cx="641350" cy="3913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11" idx="2"/>
            <a:endCxn id="12" idx="0"/>
          </p:cNvCxnSpPr>
          <p:nvPr/>
        </p:nvCxnSpPr>
        <p:spPr>
          <a:xfrm>
            <a:off x="7667625" y="2694962"/>
            <a:ext cx="0" cy="2939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endCxn id="16" idx="1"/>
          </p:cNvCxnSpPr>
          <p:nvPr/>
        </p:nvCxnSpPr>
        <p:spPr>
          <a:xfrm>
            <a:off x="3854781" y="3929237"/>
            <a:ext cx="57751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ttangolo 40"/>
          <p:cNvSpPr/>
          <p:nvPr/>
        </p:nvSpPr>
        <p:spPr>
          <a:xfrm>
            <a:off x="4152900" y="4640624"/>
            <a:ext cx="2260600" cy="97277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nviò in Italia un plenipotenziario per catturare il papa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44" name="Connettore 2 43"/>
          <p:cNvCxnSpPr>
            <a:stCxn id="9" idx="2"/>
          </p:cNvCxnSpPr>
          <p:nvPr/>
        </p:nvCxnSpPr>
        <p:spPr>
          <a:xfrm>
            <a:off x="5106988" y="2368362"/>
            <a:ext cx="0" cy="11198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ttangolo 45"/>
          <p:cNvSpPr/>
          <p:nvPr/>
        </p:nvSpPr>
        <p:spPr>
          <a:xfrm>
            <a:off x="535099" y="3673262"/>
            <a:ext cx="1312315" cy="78443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Il re di Francia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Filippo IV il Bello</a:t>
            </a:r>
            <a:endParaRPr lang="it-IT" sz="1400" b="1" dirty="0">
              <a:latin typeface="Arial"/>
              <a:cs typeface="Arial"/>
            </a:endParaRPr>
          </a:p>
        </p:txBody>
      </p:sp>
      <p:cxnSp>
        <p:nvCxnSpPr>
          <p:cNvPr id="48" name="Connettore 2 47"/>
          <p:cNvCxnSpPr>
            <a:stCxn id="13" idx="1"/>
            <a:endCxn id="46" idx="0"/>
          </p:cNvCxnSpPr>
          <p:nvPr/>
        </p:nvCxnSpPr>
        <p:spPr>
          <a:xfrm>
            <a:off x="1191257" y="3254044"/>
            <a:ext cx="0" cy="4192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>
            <a:stCxn id="46" idx="3"/>
            <a:endCxn id="15" idx="1"/>
          </p:cNvCxnSpPr>
          <p:nvPr/>
        </p:nvCxnSpPr>
        <p:spPr>
          <a:xfrm>
            <a:off x="1847414" y="4065481"/>
            <a:ext cx="730686" cy="56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1 60"/>
          <p:cNvCxnSpPr>
            <a:stCxn id="46" idx="2"/>
          </p:cNvCxnSpPr>
          <p:nvPr/>
        </p:nvCxnSpPr>
        <p:spPr>
          <a:xfrm>
            <a:off x="1191257" y="4457699"/>
            <a:ext cx="0" cy="7112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2 64"/>
          <p:cNvCxnSpPr/>
          <p:nvPr/>
        </p:nvCxnSpPr>
        <p:spPr>
          <a:xfrm>
            <a:off x="1219199" y="5168900"/>
            <a:ext cx="28194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ttangolo 66"/>
          <p:cNvSpPr/>
          <p:nvPr/>
        </p:nvSpPr>
        <p:spPr>
          <a:xfrm>
            <a:off x="6985000" y="4839435"/>
            <a:ext cx="1625600" cy="57515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schiaffo di Anagni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69" name="Connettore 2 68"/>
          <p:cNvCxnSpPr>
            <a:stCxn id="41" idx="3"/>
            <a:endCxn id="67" idx="1"/>
          </p:cNvCxnSpPr>
          <p:nvPr/>
        </p:nvCxnSpPr>
        <p:spPr>
          <a:xfrm>
            <a:off x="6413500" y="5127012"/>
            <a:ext cx="5715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Pentagono 71"/>
          <p:cNvSpPr>
            <a:spLocks noChangeAspect="1"/>
          </p:cNvSpPr>
          <p:nvPr/>
        </p:nvSpPr>
        <p:spPr>
          <a:xfrm>
            <a:off x="8528050" y="63389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xmlns="" val="129817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FRA XIII E XIV SECOLO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6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Pentagono 5"/>
          <p:cNvSpPr>
            <a:spLocks noChangeAspect="1"/>
          </p:cNvSpPr>
          <p:nvPr/>
        </p:nvSpPr>
        <p:spPr>
          <a:xfrm>
            <a:off x="8528050" y="63389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7" name="Rounded Rectangle 14"/>
          <p:cNvSpPr/>
          <p:nvPr/>
        </p:nvSpPr>
        <p:spPr>
          <a:xfrm>
            <a:off x="219406" y="1445938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1309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109899" y="1196762"/>
            <a:ext cx="1312315" cy="78443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papa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Clemente 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887899" y="1196762"/>
            <a:ext cx="1312315" cy="91143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rasferì la sede pontificia ad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Avignone 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584825" y="1196762"/>
            <a:ext cx="1765300" cy="93143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 cattività avignonese (dal 1309 al 1377)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7899400" y="956943"/>
            <a:ext cx="1023938" cy="88125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tutti i papi furono francesi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7899400" y="2252343"/>
            <a:ext cx="1130300" cy="124015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periodo di corruzione e decadenza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3" name="Rounded Rectangle 14"/>
          <p:cNvSpPr/>
          <p:nvPr/>
        </p:nvSpPr>
        <p:spPr>
          <a:xfrm>
            <a:off x="2109899" y="2688676"/>
            <a:ext cx="1312315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 1347 al 1354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887899" y="2553800"/>
            <a:ext cx="1312315" cy="91143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Roma prese il potere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Cola di Rienzo 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887899" y="3945976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1377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5691299" y="3797041"/>
            <a:ext cx="1976326" cy="54093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apa Gregorio IX tornò a Roma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lang="it-IT" sz="1400" b="1" dirty="0">
              <a:latin typeface="Arial"/>
              <a:cs typeface="Arial"/>
            </a:endParaRPr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406" y="3672500"/>
            <a:ext cx="2939603" cy="2981300"/>
          </a:xfrm>
          <a:prstGeom prst="rect">
            <a:avLst/>
          </a:prstGeom>
        </p:spPr>
      </p:pic>
      <p:sp>
        <p:nvSpPr>
          <p:cNvPr id="19" name="Rettangolo 18"/>
          <p:cNvSpPr/>
          <p:nvPr/>
        </p:nvSpPr>
        <p:spPr>
          <a:xfrm>
            <a:off x="5691299" y="4925210"/>
            <a:ext cx="1976326" cy="54093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inì la cattività avignonese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lang="it-IT" sz="1400" b="1" dirty="0">
              <a:latin typeface="Arial"/>
              <a:cs typeface="Arial"/>
            </a:endParaRPr>
          </a:p>
        </p:txBody>
      </p:sp>
      <p:cxnSp>
        <p:nvCxnSpPr>
          <p:cNvPr id="21" name="Connettore 2 20"/>
          <p:cNvCxnSpPr/>
          <p:nvPr/>
        </p:nvCxnSpPr>
        <p:spPr>
          <a:xfrm>
            <a:off x="1689100" y="1651000"/>
            <a:ext cx="304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endCxn id="9" idx="1"/>
          </p:cNvCxnSpPr>
          <p:nvPr/>
        </p:nvCxnSpPr>
        <p:spPr>
          <a:xfrm>
            <a:off x="3530600" y="1652481"/>
            <a:ext cx="3572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9" idx="3"/>
            <a:endCxn id="10" idx="1"/>
          </p:cNvCxnSpPr>
          <p:nvPr/>
        </p:nvCxnSpPr>
        <p:spPr>
          <a:xfrm>
            <a:off x="5200214" y="1652481"/>
            <a:ext cx="384611" cy="999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10" idx="3"/>
          </p:cNvCxnSpPr>
          <p:nvPr/>
        </p:nvCxnSpPr>
        <p:spPr>
          <a:xfrm>
            <a:off x="7350125" y="1662480"/>
            <a:ext cx="54927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10" idx="3"/>
            <a:endCxn id="12" idx="1"/>
          </p:cNvCxnSpPr>
          <p:nvPr/>
        </p:nvCxnSpPr>
        <p:spPr>
          <a:xfrm>
            <a:off x="7350125" y="1662480"/>
            <a:ext cx="549275" cy="1209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3" idx="0"/>
            <a:endCxn id="14" idx="1"/>
          </p:cNvCxnSpPr>
          <p:nvPr/>
        </p:nvCxnSpPr>
        <p:spPr>
          <a:xfrm>
            <a:off x="3422214" y="3001903"/>
            <a:ext cx="465685" cy="76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9" idx="2"/>
            <a:endCxn id="14" idx="0"/>
          </p:cNvCxnSpPr>
          <p:nvPr/>
        </p:nvCxnSpPr>
        <p:spPr>
          <a:xfrm>
            <a:off x="4544057" y="2108200"/>
            <a:ext cx="0" cy="445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0" idx="2"/>
          </p:cNvCxnSpPr>
          <p:nvPr/>
        </p:nvCxnSpPr>
        <p:spPr>
          <a:xfrm flipH="1">
            <a:off x="6464300" y="2128197"/>
            <a:ext cx="3175" cy="16691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15" idx="0"/>
          </p:cNvCxnSpPr>
          <p:nvPr/>
        </p:nvCxnSpPr>
        <p:spPr>
          <a:xfrm flipV="1">
            <a:off x="5200214" y="4140200"/>
            <a:ext cx="491085" cy="19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/>
          <p:nvPr/>
        </p:nvCxnSpPr>
        <p:spPr>
          <a:xfrm>
            <a:off x="6505575" y="4445000"/>
            <a:ext cx="0" cy="406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2902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4"/>
          <p:cNvSpPr/>
          <p:nvPr/>
        </p:nvSpPr>
        <p:spPr>
          <a:xfrm>
            <a:off x="598599" y="1496738"/>
            <a:ext cx="1312315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1378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2567099" y="1422400"/>
            <a:ext cx="1976326" cy="54093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eletto papa il napoletano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Urbano VI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FRA XIII E XIV SECOLO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7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6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Pentagono 7"/>
          <p:cNvSpPr>
            <a:spLocks noChangeAspect="1"/>
          </p:cNvSpPr>
          <p:nvPr/>
        </p:nvSpPr>
        <p:spPr>
          <a:xfrm>
            <a:off x="8528050" y="63389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9" name="Rettangolo 8"/>
          <p:cNvSpPr/>
          <p:nvPr/>
        </p:nvSpPr>
        <p:spPr>
          <a:xfrm>
            <a:off x="5272199" y="1422400"/>
            <a:ext cx="2395426" cy="54093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cardinali francesi non lo riconobbero e elessero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587262" y="2568363"/>
            <a:ext cx="1765300" cy="69553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 l’antipapa Clemente VIII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5610225" y="3825663"/>
            <a:ext cx="1765300" cy="69553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 fu il Grande Scisma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Rounded Rectangle 14"/>
          <p:cNvSpPr/>
          <p:nvPr/>
        </p:nvSpPr>
        <p:spPr>
          <a:xfrm>
            <a:off x="3231110" y="3971376"/>
            <a:ext cx="1312315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 1378 al 1417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587262" y="5092700"/>
            <a:ext cx="1788263" cy="11049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eriodo in cui la Chiesa ebbe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due papi e due curie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 una a Roma e  l’altra ad Avignone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5" name="Connettore 2 14"/>
          <p:cNvCxnSpPr>
            <a:stCxn id="2" idx="0"/>
          </p:cNvCxnSpPr>
          <p:nvPr/>
        </p:nvCxnSpPr>
        <p:spPr>
          <a:xfrm>
            <a:off x="1910914" y="1692867"/>
            <a:ext cx="656185" cy="107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3" idx="3"/>
            <a:endCxn id="9" idx="1"/>
          </p:cNvCxnSpPr>
          <p:nvPr/>
        </p:nvCxnSpPr>
        <p:spPr>
          <a:xfrm>
            <a:off x="4543425" y="1692867"/>
            <a:ext cx="72877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9" idx="2"/>
            <a:endCxn id="10" idx="0"/>
          </p:cNvCxnSpPr>
          <p:nvPr/>
        </p:nvCxnSpPr>
        <p:spPr>
          <a:xfrm>
            <a:off x="6469912" y="1963334"/>
            <a:ext cx="0" cy="60502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>
            <a:off x="6469912" y="3393864"/>
            <a:ext cx="0" cy="43179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2" idx="0"/>
          </p:cNvCxnSpPr>
          <p:nvPr/>
        </p:nvCxnSpPr>
        <p:spPr>
          <a:xfrm>
            <a:off x="4543425" y="4284603"/>
            <a:ext cx="104383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/>
          <p:nvPr/>
        </p:nvCxnSpPr>
        <p:spPr>
          <a:xfrm>
            <a:off x="6492875" y="4597830"/>
            <a:ext cx="0" cy="44449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9568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851</Words>
  <Application>Microsoft Office PowerPoint</Application>
  <PresentationFormat>Presentazione su schermo (4:3)</PresentationFormat>
  <Paragraphs>178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Arianna Breda</dc:creator>
  <cp:lastModifiedBy>HOME</cp:lastModifiedBy>
  <cp:revision>54</cp:revision>
  <dcterms:created xsi:type="dcterms:W3CDTF">2018-03-13T17:42:48Z</dcterms:created>
  <dcterms:modified xsi:type="dcterms:W3CDTF">2020-05-01T13:07:00Z</dcterms:modified>
</cp:coreProperties>
</file>