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slides/slide47.xml" ContentType="application/vnd.openxmlformats-officedocument.presentationml.slide+xml"/>
  <Override PartName="/ppt/slides/slide58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36.xml" ContentType="application/vnd.openxmlformats-officedocument.presentationml.slide+xml"/>
  <Override PartName="/ppt/slides/slide54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slides/slide5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50.xml" ContentType="application/vnd.openxmlformats-officedocument.presentationml.slide+xml"/>
  <Override PartName="/ppt/slides/slide61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slides/slide5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s/slide57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slides/slide55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notesSlides/notesSlide17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s/slide60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notesSlides/notesSlide13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slides/slide49.xml" ContentType="application/vnd.openxmlformats-officedocument.presentationml.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s/slide5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3"/>
  </p:notesMasterIdLst>
  <p:sldIdLst>
    <p:sldId id="256" r:id="rId2"/>
    <p:sldId id="345" r:id="rId3"/>
    <p:sldId id="348" r:id="rId4"/>
    <p:sldId id="349" r:id="rId5"/>
    <p:sldId id="365" r:id="rId6"/>
    <p:sldId id="366" r:id="rId7"/>
    <p:sldId id="350" r:id="rId8"/>
    <p:sldId id="367" r:id="rId9"/>
    <p:sldId id="368" r:id="rId10"/>
    <p:sldId id="369" r:id="rId11"/>
    <p:sldId id="353" r:id="rId12"/>
    <p:sldId id="354" r:id="rId13"/>
    <p:sldId id="355" r:id="rId14"/>
    <p:sldId id="356" r:id="rId15"/>
    <p:sldId id="360" r:id="rId16"/>
    <p:sldId id="361" r:id="rId17"/>
    <p:sldId id="362" r:id="rId18"/>
    <p:sldId id="363" r:id="rId19"/>
    <p:sldId id="266" r:id="rId20"/>
    <p:sldId id="267" r:id="rId21"/>
    <p:sldId id="346" r:id="rId22"/>
    <p:sldId id="374" r:id="rId23"/>
    <p:sldId id="304" r:id="rId24"/>
    <p:sldId id="322" r:id="rId25"/>
    <p:sldId id="284" r:id="rId26"/>
    <p:sldId id="294" r:id="rId27"/>
    <p:sldId id="347" r:id="rId28"/>
    <p:sldId id="290" r:id="rId29"/>
    <p:sldId id="291" r:id="rId30"/>
    <p:sldId id="292" r:id="rId31"/>
    <p:sldId id="373" r:id="rId32"/>
    <p:sldId id="296" r:id="rId33"/>
    <p:sldId id="302" r:id="rId34"/>
    <p:sldId id="375" r:id="rId35"/>
    <p:sldId id="295" r:id="rId36"/>
    <p:sldId id="376" r:id="rId37"/>
    <p:sldId id="299" r:id="rId38"/>
    <p:sldId id="306" r:id="rId39"/>
    <p:sldId id="307" r:id="rId40"/>
    <p:sldId id="377" r:id="rId41"/>
    <p:sldId id="297" r:id="rId42"/>
    <p:sldId id="331" r:id="rId43"/>
    <p:sldId id="378" r:id="rId44"/>
    <p:sldId id="300" r:id="rId45"/>
    <p:sldId id="323" r:id="rId46"/>
    <p:sldId id="324" r:id="rId47"/>
    <p:sldId id="325" r:id="rId48"/>
    <p:sldId id="268" r:id="rId49"/>
    <p:sldId id="326" r:id="rId50"/>
    <p:sldId id="327" r:id="rId51"/>
    <p:sldId id="328" r:id="rId52"/>
    <p:sldId id="329" r:id="rId53"/>
    <p:sldId id="333" r:id="rId54"/>
    <p:sldId id="334" r:id="rId55"/>
    <p:sldId id="335" r:id="rId56"/>
    <p:sldId id="336" r:id="rId57"/>
    <p:sldId id="337" r:id="rId58"/>
    <p:sldId id="370" r:id="rId59"/>
    <p:sldId id="371" r:id="rId60"/>
    <p:sldId id="372" r:id="rId61"/>
    <p:sldId id="379" r:id="rId62"/>
  </p:sldIdLst>
  <p:sldSz cx="9144000" cy="6858000" type="screen4x3"/>
  <p:notesSz cx="6858000" cy="9144000"/>
  <p:defaultTextStyle>
    <a:defPPr>
      <a:defRPr lang="tr-T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60" d="100"/>
          <a:sy n="60" d="100"/>
        </p:scale>
        <p:origin x="-2244" y="-52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tableStyles" Target="tableStyle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BBFA0046-38E9-473C-BD48-25DAC8E2B043}" type="datetimeFigureOut">
              <a:rPr lang="tr-TR"/>
              <a:pPr>
                <a:defRPr/>
              </a:pPr>
              <a:t>03.09.2019</a:t>
            </a:fld>
            <a:endParaRPr lang="tr-TR"/>
          </a:p>
        </p:txBody>
      </p:sp>
      <p:sp>
        <p:nvSpPr>
          <p:cNvPr id="133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403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noProof="0" smtClean="0"/>
              <a:t>Asıl metin stillerini düzenlemek için tıklatın</a:t>
            </a:r>
          </a:p>
          <a:p>
            <a:pPr lvl="1"/>
            <a:r>
              <a:rPr lang="tr-TR" noProof="0" smtClean="0"/>
              <a:t>İkinci düzey</a:t>
            </a:r>
          </a:p>
          <a:p>
            <a:pPr lvl="2"/>
            <a:r>
              <a:rPr lang="tr-TR" noProof="0" smtClean="0"/>
              <a:t>Üçüncü düzey</a:t>
            </a:r>
          </a:p>
          <a:p>
            <a:pPr lvl="3"/>
            <a:r>
              <a:rPr lang="tr-TR" noProof="0" smtClean="0"/>
              <a:t>Dördüncü düzey</a:t>
            </a:r>
          </a:p>
          <a:p>
            <a:pPr lvl="4"/>
            <a:r>
              <a:rPr lang="tr-TR" noProof="0" smtClean="0"/>
              <a:t>Beşinci düzey</a:t>
            </a:r>
          </a:p>
        </p:txBody>
      </p:sp>
      <p:sp>
        <p:nvSpPr>
          <p:cNvPr id="4403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403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A375F117-4A59-4959-901F-44553C950D37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174520854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3315" name="2 Not Yer Tutucusu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 altLang="tr-TR" smtClean="0"/>
          </a:p>
        </p:txBody>
      </p:sp>
      <p:sp>
        <p:nvSpPr>
          <p:cNvPr id="13316" name="3 Slayt Numarası Yer Tutucusu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50C75353-D92D-4C89-94C3-38571F992FB2}" type="slidenum">
              <a:rPr lang="tr-TR" altLang="tr-TR"/>
              <a:pPr/>
              <a:t>3</a:t>
            </a:fld>
            <a:endParaRPr lang="tr-TR" altLang="tr-TR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7" name="2 Not Yer Tutucusu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 altLang="tr-TR" smtClean="0"/>
          </a:p>
        </p:txBody>
      </p:sp>
      <p:sp>
        <p:nvSpPr>
          <p:cNvPr id="31748" name="3 Slayt Numarası Yer Tutucusu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70E175A5-A718-45A4-B2DD-EBD5621F832E}" type="slidenum">
              <a:rPr lang="tr-TR" altLang="tr-TR"/>
              <a:pPr/>
              <a:t>14</a:t>
            </a:fld>
            <a:endParaRPr lang="tr-TR" altLang="tr-TR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9939" name="2 Not Yer Tutucusu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 altLang="tr-TR" smtClean="0"/>
          </a:p>
        </p:txBody>
      </p:sp>
      <p:sp>
        <p:nvSpPr>
          <p:cNvPr id="39940" name="3 Slayt Numarası Yer Tutucusu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9798A7BC-DED8-4087-A687-2AC463775EA1}" type="slidenum">
              <a:rPr lang="tr-TR" altLang="tr-TR"/>
              <a:pPr/>
              <a:t>15</a:t>
            </a:fld>
            <a:endParaRPr lang="tr-TR" altLang="tr-TR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987" name="2 Not Yer Tutucusu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 altLang="tr-TR" smtClean="0"/>
          </a:p>
        </p:txBody>
      </p:sp>
      <p:sp>
        <p:nvSpPr>
          <p:cNvPr id="41988" name="3 Slayt Numarası Yer Tutucusu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FE28922F-DE1C-4160-832F-27AC70CBD80A}" type="slidenum">
              <a:rPr lang="tr-TR" altLang="tr-TR"/>
              <a:pPr/>
              <a:t>16</a:t>
            </a:fld>
            <a:endParaRPr lang="tr-TR" altLang="tr-TR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4035" name="2 Not Yer Tutucusu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 altLang="tr-TR" smtClean="0"/>
          </a:p>
        </p:txBody>
      </p:sp>
      <p:sp>
        <p:nvSpPr>
          <p:cNvPr id="44036" name="3 Slayt Numarası Yer Tutucusu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BF74199E-0FF2-40BE-9F01-4A5CB58C5BB7}" type="slidenum">
              <a:rPr lang="tr-TR" altLang="tr-TR"/>
              <a:pPr/>
              <a:t>17</a:t>
            </a:fld>
            <a:endParaRPr lang="tr-TR" altLang="tr-TR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3" name="2 Not Yer Tutucusu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 altLang="tr-TR" smtClean="0"/>
          </a:p>
        </p:txBody>
      </p:sp>
      <p:sp>
        <p:nvSpPr>
          <p:cNvPr id="46084" name="3 Slayt Numarası Yer Tutucusu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1FAE1AB3-5959-4635-8BA7-F7CE702847A2}" type="slidenum">
              <a:rPr lang="tr-TR" altLang="tr-TR"/>
              <a:pPr/>
              <a:t>18</a:t>
            </a:fld>
            <a:endParaRPr lang="tr-TR" altLang="tr-TR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tr-TR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tr-TR" dirty="0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tr-TR" smtClean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8131" name="2 Not Yer Tutucusu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tr-TR" altLang="tr-TR" smtClean="0"/>
          </a:p>
        </p:txBody>
      </p:sp>
      <p:sp>
        <p:nvSpPr>
          <p:cNvPr id="48132" name="3 Slayt Numarası Yer Tutucusu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EE1B62EE-39DB-42D3-B3AF-5F452F338966}" type="slidenum">
              <a:rPr lang="tr-TR" altLang="tr-TR"/>
              <a:pPr/>
              <a:t>58</a:t>
            </a:fld>
            <a:endParaRPr lang="tr-TR" altLang="tr-TR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4275" name="2 Not Yer Tutucusu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 altLang="tr-TR" smtClean="0"/>
          </a:p>
        </p:txBody>
      </p:sp>
      <p:sp>
        <p:nvSpPr>
          <p:cNvPr id="54276" name="3 Slayt Numarası Yer Tutucusu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357AEFA4-83A8-4F20-B712-939785E51953}" type="slidenum">
              <a:rPr lang="tr-TR" altLang="tr-TR"/>
              <a:pPr/>
              <a:t>60</a:t>
            </a:fld>
            <a:endParaRPr lang="tr-TR" altLang="tr-T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3" name="2 Not Yer Tutucusu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tr-TR" altLang="tr-TR" smtClean="0"/>
          </a:p>
        </p:txBody>
      </p:sp>
      <p:sp>
        <p:nvSpPr>
          <p:cNvPr id="15364" name="3 Slayt Numarası Yer Tutucusu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1EED6C13-ECCE-480E-A31B-C538F5BCCC45}" type="slidenum">
              <a:rPr lang="tr-TR" altLang="tr-TR"/>
              <a:pPr/>
              <a:t>4</a:t>
            </a:fld>
            <a:endParaRPr lang="tr-TR" altLang="tr-T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1" name="2 Not Yer Tutucusu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tr-TR" altLang="tr-TR" smtClean="0"/>
          </a:p>
        </p:txBody>
      </p:sp>
      <p:sp>
        <p:nvSpPr>
          <p:cNvPr id="17412" name="3 Slayt Numarası Yer Tutucusu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0A81EE3A-76C9-4C77-AD64-E85572D976E4}" type="slidenum">
              <a:rPr lang="tr-TR" altLang="tr-TR"/>
              <a:pPr/>
              <a:t>7</a:t>
            </a:fld>
            <a:endParaRPr lang="tr-TR" altLang="tr-TR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3795" name="2 Not Yer Tutucusu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 altLang="tr-TR" smtClean="0"/>
          </a:p>
        </p:txBody>
      </p:sp>
      <p:sp>
        <p:nvSpPr>
          <p:cNvPr id="33796" name="3 Slayt Numarası Yer Tutucusu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753B6D4B-3EF9-42AD-AF37-3844F56C93EE}" type="slidenum">
              <a:rPr lang="tr-TR" altLang="tr-TR"/>
              <a:pPr/>
              <a:t>8</a:t>
            </a:fld>
            <a:endParaRPr lang="tr-TR" altLang="tr-TR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843" name="2 Not Yer Tutucusu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 altLang="tr-TR" smtClean="0"/>
          </a:p>
        </p:txBody>
      </p:sp>
      <p:sp>
        <p:nvSpPr>
          <p:cNvPr id="35844" name="3 Slayt Numarası Yer Tutucusu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3060984D-6018-4A5B-BFA5-6DC967C446B5}" type="slidenum">
              <a:rPr lang="tr-TR" altLang="tr-TR"/>
              <a:pPr/>
              <a:t>9</a:t>
            </a:fld>
            <a:endParaRPr lang="tr-TR" altLang="tr-TR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7891" name="2 Not Yer Tutucusu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 altLang="tr-TR" smtClean="0"/>
          </a:p>
        </p:txBody>
      </p:sp>
      <p:sp>
        <p:nvSpPr>
          <p:cNvPr id="37892" name="3 Slayt Numarası Yer Tutucusu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B4CEF923-3C88-486E-84BF-3AA87B29E297}" type="slidenum">
              <a:rPr lang="tr-TR" altLang="tr-TR"/>
              <a:pPr/>
              <a:t>10</a:t>
            </a:fld>
            <a:endParaRPr lang="tr-TR" altLang="tr-TR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3" name="2 Not Yer Tutucusu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 altLang="tr-TR" smtClean="0"/>
          </a:p>
        </p:txBody>
      </p:sp>
      <p:sp>
        <p:nvSpPr>
          <p:cNvPr id="25604" name="3 Slayt Numarası Yer Tutucusu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8FF6085D-A954-4981-9CF8-F62FB297C466}" type="slidenum">
              <a:rPr lang="tr-TR" altLang="tr-TR"/>
              <a:pPr/>
              <a:t>11</a:t>
            </a:fld>
            <a:endParaRPr lang="tr-TR" altLang="tr-TR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1" name="2 Not Yer Tutucusu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 altLang="tr-TR" smtClean="0"/>
          </a:p>
        </p:txBody>
      </p:sp>
      <p:sp>
        <p:nvSpPr>
          <p:cNvPr id="27652" name="3 Slayt Numarası Yer Tutucusu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847E51AC-AF4B-4693-8F11-20603269E38C}" type="slidenum">
              <a:rPr lang="tr-TR" altLang="tr-TR"/>
              <a:pPr/>
              <a:t>12</a:t>
            </a:fld>
            <a:endParaRPr lang="tr-TR" altLang="tr-TR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699" name="2 Not Yer Tutucusu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 altLang="tr-TR" smtClean="0"/>
          </a:p>
        </p:txBody>
      </p:sp>
      <p:sp>
        <p:nvSpPr>
          <p:cNvPr id="29700" name="3 Slayt Numarası Yer Tutucusu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5A120C36-ED00-4EEE-8D6E-F3D839F500F5}" type="slidenum">
              <a:rPr lang="tr-TR" altLang="tr-TR"/>
              <a:pPr/>
              <a:t>13</a:t>
            </a:fld>
            <a:endParaRPr lang="tr-TR" altLang="tr-T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C39207-5F84-470B-A7FC-02EF81C7C6D0}" type="datetimeFigureOut">
              <a:rPr lang="tr-TR"/>
              <a:pPr>
                <a:defRPr/>
              </a:pPr>
              <a:t>03.09.2019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16B299-FBFF-4019-9E5A-3641D7E4DF19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E41746-B0B7-48F4-AB36-E1546A538870}" type="datetimeFigureOut">
              <a:rPr lang="tr-TR"/>
              <a:pPr>
                <a:defRPr/>
              </a:pPr>
              <a:t>03.09.2019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70A80C-20D6-4C6A-8EC4-C7E49500DC0D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FA18AE-A02F-4E13-8BE4-E09D9CEFE29A}" type="datetimeFigureOut">
              <a:rPr lang="tr-TR"/>
              <a:pPr>
                <a:defRPr/>
              </a:pPr>
              <a:t>03.09.2019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3D8CE2-6685-4FC0-80DB-451C99C55C38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0B88F8-7D11-4381-A6B8-616EB5775854}" type="datetimeFigureOut">
              <a:rPr lang="tr-TR"/>
              <a:pPr>
                <a:defRPr/>
              </a:pPr>
              <a:t>03.09.2019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ACCFB0-8E88-4DBA-9DCB-6B54E91EE054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773290-5969-4FBD-866C-027001C72B4A}" type="datetimeFigureOut">
              <a:rPr lang="tr-TR"/>
              <a:pPr>
                <a:defRPr/>
              </a:pPr>
              <a:t>03.09.2019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4AD164-3C55-41AF-BF7F-361E2B9C7C05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BDAA67-2336-4A60-A967-9CD40BEF3E6C}" type="datetimeFigureOut">
              <a:rPr lang="tr-TR"/>
              <a:pPr>
                <a:defRPr/>
              </a:pPr>
              <a:t>03.09.2019</a:t>
            </a:fld>
            <a:endParaRPr lang="tr-TR"/>
          </a:p>
        </p:txBody>
      </p:sp>
      <p:sp>
        <p:nvSpPr>
          <p:cNvPr id="6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3001A8-0FB5-4068-80A9-3F89241D5698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8DF665-9CE1-4FD6-B79E-97B5ED8EA1BD}" type="datetimeFigureOut">
              <a:rPr lang="tr-TR"/>
              <a:pPr>
                <a:defRPr/>
              </a:pPr>
              <a:t>03.09.2019</a:t>
            </a:fld>
            <a:endParaRPr lang="tr-TR"/>
          </a:p>
        </p:txBody>
      </p:sp>
      <p:sp>
        <p:nvSpPr>
          <p:cNvPr id="8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9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379EB6-38CC-41BD-A606-A909C1C83EBC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79A01F-B719-44A9-B27F-169E3006DDEE}" type="datetimeFigureOut">
              <a:rPr lang="tr-TR"/>
              <a:pPr>
                <a:defRPr/>
              </a:pPr>
              <a:t>03.09.2019</a:t>
            </a:fld>
            <a:endParaRPr lang="tr-TR"/>
          </a:p>
        </p:txBody>
      </p:sp>
      <p:sp>
        <p:nvSpPr>
          <p:cNvPr id="4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AFEBFC-0853-41BA-99FF-B7EC9D54A11C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D0198C-D843-4F3D-AFE1-4F008F04F1C7}" type="datetimeFigureOut">
              <a:rPr lang="tr-TR"/>
              <a:pPr>
                <a:defRPr/>
              </a:pPr>
              <a:t>03.09.2019</a:t>
            </a:fld>
            <a:endParaRPr lang="tr-TR"/>
          </a:p>
        </p:txBody>
      </p:sp>
      <p:sp>
        <p:nvSpPr>
          <p:cNvPr id="3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4C0745-BDDA-42FD-A88C-088A0E318608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ABBA52-4564-4977-8EE3-1FA7D20EEDC6}" type="datetimeFigureOut">
              <a:rPr lang="tr-TR"/>
              <a:pPr>
                <a:defRPr/>
              </a:pPr>
              <a:t>03.09.2019</a:t>
            </a:fld>
            <a:endParaRPr lang="tr-TR"/>
          </a:p>
        </p:txBody>
      </p:sp>
      <p:sp>
        <p:nvSpPr>
          <p:cNvPr id="6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279238-F969-4820-8371-9C13792C238A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tr-TR" noProof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CEC605-9533-4000-9292-39426C565D4A}" type="datetimeFigureOut">
              <a:rPr lang="tr-TR"/>
              <a:pPr>
                <a:defRPr/>
              </a:pPr>
              <a:t>03.09.2019</a:t>
            </a:fld>
            <a:endParaRPr lang="tr-TR"/>
          </a:p>
        </p:txBody>
      </p:sp>
      <p:sp>
        <p:nvSpPr>
          <p:cNvPr id="6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E6A947-917F-467D-88D4-2283BE720740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1 Başlık Yer Tutucusu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tr-TR" smtClean="0"/>
              <a:t>Asıl başlık stili için tıklatın</a:t>
            </a:r>
          </a:p>
        </p:txBody>
      </p:sp>
      <p:sp>
        <p:nvSpPr>
          <p:cNvPr id="1027" name="2 Metin Yer Tutucusu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C3614474-2027-43BE-B1DE-8949C720D27B}" type="datetimeFigureOut">
              <a:rPr lang="tr-TR"/>
              <a:pPr>
                <a:defRPr/>
              </a:pPr>
              <a:t>03.09.2019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F53C7856-3C91-418E-A0DE-58818211D0CC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tr-TR" b="1" smtClean="0"/>
              <a:t>ENFEKSİYON ETKENLERİNİN GENEL ÖZELLİKLERİ </a:t>
            </a:r>
          </a:p>
        </p:txBody>
      </p:sp>
      <p:sp>
        <p:nvSpPr>
          <p:cNvPr id="14338" name="2 Alt Başlık"/>
          <p:cNvSpPr>
            <a:spLocks noGrp="1"/>
          </p:cNvSpPr>
          <p:nvPr>
            <p:ph type="subTitle" idx="1"/>
          </p:nvPr>
        </p:nvSpPr>
        <p:spPr>
          <a:xfrm>
            <a:off x="971550" y="4724400"/>
            <a:ext cx="7600978" cy="576263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tr-TR" dirty="0" err="1" smtClean="0">
                <a:solidFill>
                  <a:schemeClr val="tx1"/>
                </a:solidFill>
                <a:latin typeface="Arial" charset="0"/>
              </a:rPr>
              <a:t>Öğr</a:t>
            </a:r>
            <a:r>
              <a:rPr lang="tr-TR" dirty="0" smtClean="0">
                <a:solidFill>
                  <a:schemeClr val="tx1"/>
                </a:solidFill>
                <a:latin typeface="Arial" charset="0"/>
              </a:rPr>
              <a:t>. Gör. </a:t>
            </a:r>
            <a:r>
              <a:rPr lang="tr-TR" dirty="0" smtClean="0">
                <a:solidFill>
                  <a:schemeClr val="tx1"/>
                </a:solidFill>
                <a:latin typeface="Arial" charset="0"/>
              </a:rPr>
              <a:t>Dr</a:t>
            </a:r>
            <a:r>
              <a:rPr lang="tr-TR" dirty="0" smtClean="0">
                <a:solidFill>
                  <a:schemeClr val="tx1"/>
                </a:solidFill>
                <a:latin typeface="Arial" charset="0"/>
              </a:rPr>
              <a:t>. </a:t>
            </a:r>
            <a:r>
              <a:rPr lang="tr-TR" dirty="0" smtClean="0">
                <a:solidFill>
                  <a:schemeClr val="tx1"/>
                </a:solidFill>
                <a:latin typeface="Arial" charset="0"/>
              </a:rPr>
              <a:t>F. Özlem ÖZTÜRK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277813"/>
            <a:ext cx="7772400" cy="1135062"/>
          </a:xfrm>
        </p:spPr>
        <p:txBody>
          <a:bodyPr/>
          <a:lstStyle/>
          <a:p>
            <a:pPr eaLnBrk="1" hangingPunct="1"/>
            <a:r>
              <a:rPr lang="tr-TR" altLang="tr-TR" b="1" smtClean="0"/>
              <a:t/>
            </a:r>
            <a:br>
              <a:rPr lang="tr-TR" altLang="tr-TR" b="1" smtClean="0"/>
            </a:br>
            <a:r>
              <a:rPr lang="tr-TR" altLang="tr-TR" b="1" smtClean="0"/>
              <a:t/>
            </a:r>
            <a:br>
              <a:rPr lang="tr-TR" altLang="tr-TR" b="1" smtClean="0"/>
            </a:br>
            <a:r>
              <a:rPr lang="tr-TR" altLang="tr-TR" b="1" smtClean="0"/>
              <a:t/>
            </a:r>
            <a:br>
              <a:rPr lang="tr-TR" altLang="tr-TR" b="1" smtClean="0"/>
            </a:br>
            <a:r>
              <a:rPr lang="tr-TR" altLang="tr-TR" sz="3200" b="1" smtClean="0">
                <a:solidFill>
                  <a:srgbClr val="C00000"/>
                </a:solidFill>
              </a:rPr>
              <a:t>Bakteriler</a:t>
            </a:r>
            <a:r>
              <a:rPr lang="tr-TR" altLang="tr-TR" sz="3200" smtClean="0">
                <a:solidFill>
                  <a:srgbClr val="C00000"/>
                </a:solidFill>
              </a:rPr>
              <a:t>(Vibriyonlar) </a:t>
            </a:r>
            <a:r>
              <a:rPr lang="tr-TR" altLang="tr-TR" sz="3200" b="1" smtClean="0">
                <a:solidFill>
                  <a:srgbClr val="C00000"/>
                </a:solidFill>
              </a:rPr>
              <a:t>ve Hastalıklar</a:t>
            </a:r>
            <a:br>
              <a:rPr lang="tr-TR" altLang="tr-TR" sz="3200" b="1" smtClean="0">
                <a:solidFill>
                  <a:srgbClr val="C00000"/>
                </a:solidFill>
              </a:rPr>
            </a:br>
            <a:r>
              <a:rPr lang="tr-TR" altLang="tr-TR" sz="3200" b="1" smtClean="0">
                <a:solidFill>
                  <a:srgbClr val="C00000"/>
                </a:solidFill>
              </a:rPr>
              <a:t>Bakteriler</a:t>
            </a:r>
            <a:r>
              <a:rPr lang="tr-TR" altLang="tr-TR" sz="3200" smtClean="0">
                <a:solidFill>
                  <a:srgbClr val="C00000"/>
                </a:solidFill>
              </a:rPr>
              <a:t>(Spiroketler) </a:t>
            </a:r>
            <a:r>
              <a:rPr lang="tr-TR" altLang="tr-TR" sz="3200" b="1" smtClean="0">
                <a:solidFill>
                  <a:srgbClr val="C00000"/>
                </a:solidFill>
              </a:rPr>
              <a:t>ve Hastalıklar </a:t>
            </a:r>
            <a:r>
              <a:rPr lang="tr-TR" altLang="tr-TR" sz="3600" b="1" smtClean="0"/>
              <a:t/>
            </a:r>
            <a:br>
              <a:rPr lang="tr-TR" altLang="tr-TR" sz="3600" b="1" smtClean="0"/>
            </a:br>
            <a:r>
              <a:rPr lang="tr-TR" altLang="tr-TR" sz="3600" b="1" smtClean="0"/>
              <a:t/>
            </a:r>
            <a:br>
              <a:rPr lang="tr-TR" altLang="tr-TR" sz="3600" b="1" smtClean="0"/>
            </a:br>
            <a:r>
              <a:rPr lang="tr-TR" altLang="tr-TR" smtClean="0"/>
              <a:t/>
            </a:r>
            <a:br>
              <a:rPr lang="tr-TR" altLang="tr-TR" smtClean="0"/>
            </a:br>
            <a:endParaRPr lang="tr-TR" altLang="tr-TR" smtClean="0"/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4213" y="1557338"/>
            <a:ext cx="8059737" cy="4573587"/>
          </a:xfrm>
        </p:spPr>
        <p:txBody>
          <a:bodyPr/>
          <a:lstStyle/>
          <a:p>
            <a:pPr eaLnBrk="1" hangingPunct="1"/>
            <a:r>
              <a:rPr lang="tr-TR" altLang="tr-TR" sz="2200" b="1" dirty="0" smtClean="0"/>
              <a:t>Bakteriler(Vibriyonlar) ve Hastalıklar:</a:t>
            </a:r>
          </a:p>
          <a:p>
            <a:pPr eaLnBrk="1" hangingPunct="1">
              <a:buFont typeface="Wingdings" pitchFamily="2" charset="2"/>
              <a:buChar char="ü"/>
            </a:pPr>
            <a:r>
              <a:rPr lang="tr-TR" altLang="tr-TR" sz="2200" dirty="0" smtClean="0"/>
              <a:t>Mikroskop altında virgül biçiminde görülen </a:t>
            </a:r>
            <a:r>
              <a:rPr lang="tr-TR" altLang="tr-TR" sz="2200" dirty="0" err="1" smtClean="0"/>
              <a:t>çomakcıklar</a:t>
            </a:r>
            <a:r>
              <a:rPr lang="tr-TR" altLang="tr-TR" sz="2200" dirty="0" smtClean="0"/>
              <a:t>.</a:t>
            </a:r>
          </a:p>
          <a:p>
            <a:pPr eaLnBrk="1" hangingPunct="1">
              <a:buFont typeface="Wingdings" pitchFamily="2" charset="2"/>
              <a:buChar char="ü"/>
            </a:pPr>
            <a:r>
              <a:rPr lang="tr-TR" altLang="tr-TR" sz="2200" dirty="0" smtClean="0"/>
              <a:t> </a:t>
            </a:r>
            <a:r>
              <a:rPr lang="tr-TR" altLang="tr-TR" sz="2200" b="1" dirty="0" smtClean="0"/>
              <a:t>Neden Olduğu Hastalıklar;</a:t>
            </a:r>
          </a:p>
          <a:p>
            <a:pPr eaLnBrk="1" hangingPunct="1">
              <a:buFont typeface="Wingdings" pitchFamily="2" charset="2"/>
              <a:buNone/>
            </a:pPr>
            <a:r>
              <a:rPr lang="tr-TR" altLang="tr-TR" sz="2200" dirty="0" smtClean="0"/>
              <a:t>         -Kolera hastalığı;</a:t>
            </a:r>
          </a:p>
          <a:p>
            <a:pPr eaLnBrk="1" hangingPunct="1">
              <a:buFont typeface="Wingdings" pitchFamily="2" charset="2"/>
              <a:buNone/>
            </a:pPr>
            <a:r>
              <a:rPr lang="tr-TR" altLang="tr-TR" sz="2200" dirty="0" smtClean="0"/>
              <a:t>              .Klasik kolera,</a:t>
            </a:r>
          </a:p>
          <a:p>
            <a:pPr eaLnBrk="1" hangingPunct="1">
              <a:buFont typeface="Wingdings" pitchFamily="2" charset="2"/>
              <a:buNone/>
            </a:pPr>
            <a:r>
              <a:rPr lang="tr-TR" altLang="tr-TR" sz="2200" dirty="0" smtClean="0"/>
              <a:t>              .El-Tor kolera,</a:t>
            </a:r>
          </a:p>
          <a:p>
            <a:pPr eaLnBrk="1" hangingPunct="1">
              <a:buFont typeface="Wingdings" pitchFamily="2" charset="2"/>
              <a:buNone/>
            </a:pPr>
            <a:endParaRPr lang="tr-TR" altLang="tr-TR" sz="2200" dirty="0" smtClean="0"/>
          </a:p>
          <a:p>
            <a:pPr eaLnBrk="1" hangingPunct="1"/>
            <a:r>
              <a:rPr lang="tr-TR" altLang="tr-TR" sz="2200" b="1" dirty="0" smtClean="0"/>
              <a:t>Bakteriler(</a:t>
            </a:r>
            <a:r>
              <a:rPr lang="tr-TR" altLang="tr-TR" sz="2200" b="1" dirty="0" err="1" smtClean="0"/>
              <a:t>Sipiroketler</a:t>
            </a:r>
            <a:r>
              <a:rPr lang="tr-TR" altLang="tr-TR" sz="2200" b="1" dirty="0" smtClean="0"/>
              <a:t>) ve Hastalıklar:</a:t>
            </a:r>
          </a:p>
          <a:p>
            <a:pPr marL="342900" lvl="1" indent="-342900" eaLnBrk="1" hangingPunct="1">
              <a:buClr>
                <a:schemeClr val="folHlink"/>
              </a:buClr>
              <a:buSzPct val="90000"/>
              <a:buFont typeface="Wingdings" pitchFamily="2" charset="2"/>
              <a:buChar char="ü"/>
            </a:pPr>
            <a:r>
              <a:rPr lang="tr-TR" altLang="tr-TR" sz="2200" dirty="0" err="1" smtClean="0"/>
              <a:t>Sifiliz</a:t>
            </a:r>
            <a:r>
              <a:rPr lang="tr-TR" altLang="tr-TR" sz="2200" dirty="0" smtClean="0"/>
              <a:t> (Frengi),</a:t>
            </a:r>
          </a:p>
          <a:p>
            <a:pPr eaLnBrk="1" hangingPunct="1"/>
            <a:endParaRPr lang="tr-TR" altLang="tr-TR" sz="2200" b="1" dirty="0" smtClean="0"/>
          </a:p>
        </p:txBody>
      </p:sp>
      <p:sp>
        <p:nvSpPr>
          <p:cNvPr id="36869" name="4 Slayt Numarası Yer Tutucusu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213F7442-F0A6-4E7A-AFA1-58F466630DBE}" type="slidenum">
              <a:rPr lang="tr-TR" altLang="tr-TR"/>
              <a:pPr/>
              <a:t>10</a:t>
            </a:fld>
            <a:endParaRPr lang="tr-TR" alt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-357214"/>
            <a:ext cx="7772400" cy="1135062"/>
          </a:xfrm>
        </p:spPr>
        <p:txBody>
          <a:bodyPr/>
          <a:lstStyle/>
          <a:p>
            <a:pPr eaLnBrk="1" hangingPunct="1"/>
            <a:r>
              <a:rPr lang="tr-TR" altLang="tr-TR" sz="3600" b="1" dirty="0" smtClean="0"/>
              <a:t/>
            </a:r>
            <a:br>
              <a:rPr lang="tr-TR" altLang="tr-TR" sz="3600" b="1" dirty="0" smtClean="0"/>
            </a:br>
            <a:r>
              <a:rPr lang="tr-TR" altLang="tr-TR" sz="3600" b="1" dirty="0" smtClean="0">
                <a:solidFill>
                  <a:srgbClr val="C00000"/>
                </a:solidFill>
              </a:rPr>
              <a:t>Virüsler ve Hastalıklar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85720" y="928670"/>
            <a:ext cx="8386793" cy="5526104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tr-TR" altLang="tr-TR" sz="1900" dirty="0" smtClean="0"/>
              <a:t>Basit mikroskopta görülemeyen,</a:t>
            </a:r>
          </a:p>
          <a:p>
            <a:pPr eaLnBrk="1" hangingPunct="1">
              <a:lnSpc>
                <a:spcPct val="80000"/>
              </a:lnSpc>
            </a:pPr>
            <a:r>
              <a:rPr lang="tr-TR" altLang="tr-TR" sz="1900" dirty="0" smtClean="0"/>
              <a:t>Canlı </a:t>
            </a:r>
            <a:r>
              <a:rPr lang="tr-TR" altLang="tr-TR" sz="1900" dirty="0" err="1" smtClean="0"/>
              <a:t>besiyerlerinde</a:t>
            </a:r>
            <a:r>
              <a:rPr lang="tr-TR" altLang="tr-TR" sz="1900" dirty="0" smtClean="0"/>
              <a:t> üretilebilen, </a:t>
            </a:r>
          </a:p>
          <a:p>
            <a:pPr eaLnBrk="1" hangingPunct="1">
              <a:lnSpc>
                <a:spcPct val="80000"/>
              </a:lnSpc>
            </a:pPr>
            <a:r>
              <a:rPr lang="tr-TR" altLang="tr-TR" sz="1900" dirty="0" smtClean="0"/>
              <a:t>Bakteri geçirmeyen filtrelerden süzülebilen, geçen etkenler,</a:t>
            </a:r>
          </a:p>
          <a:p>
            <a:pPr eaLnBrk="1" hangingPunct="1">
              <a:lnSpc>
                <a:spcPct val="80000"/>
              </a:lnSpc>
            </a:pPr>
            <a:r>
              <a:rPr lang="tr-TR" altLang="tr-TR" sz="1900" b="1" dirty="0" smtClean="0"/>
              <a:t>Türleri;</a:t>
            </a:r>
            <a:r>
              <a:rPr lang="tr-TR" altLang="tr-TR" sz="1900" dirty="0" smtClean="0"/>
              <a:t>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tr-TR" altLang="tr-TR" sz="1900" dirty="0" smtClean="0"/>
              <a:t>          -DNA (</a:t>
            </a:r>
            <a:r>
              <a:rPr lang="tr-TR" altLang="tr-TR" sz="1900" dirty="0" err="1" smtClean="0"/>
              <a:t>deoksiribonükleik</a:t>
            </a:r>
            <a:r>
              <a:rPr lang="tr-TR" altLang="tr-TR" sz="1900" dirty="0" smtClean="0"/>
              <a:t> asit) virüsleri,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tr-TR" altLang="tr-TR" sz="1900" dirty="0" smtClean="0"/>
              <a:t>          -RNA (</a:t>
            </a:r>
            <a:r>
              <a:rPr lang="tr-TR" altLang="tr-TR" sz="1900" dirty="0" err="1" smtClean="0"/>
              <a:t>ribonükleik</a:t>
            </a:r>
            <a:r>
              <a:rPr lang="tr-TR" altLang="tr-TR" sz="1900" dirty="0" smtClean="0"/>
              <a:t> asit) virüsleri, </a:t>
            </a:r>
            <a:endParaRPr lang="tr-TR" altLang="tr-TR" sz="1900" b="1" dirty="0" smtClean="0"/>
          </a:p>
          <a:p>
            <a:pPr eaLnBrk="1" hangingPunct="1">
              <a:lnSpc>
                <a:spcPct val="80000"/>
              </a:lnSpc>
              <a:buNone/>
            </a:pPr>
            <a:r>
              <a:rPr lang="tr-TR" altLang="tr-TR" sz="1900" b="1" dirty="0" smtClean="0"/>
              <a:t>Virüslerin Neden Olduğu Bazı Hastalıklar:</a:t>
            </a:r>
            <a:endParaRPr lang="tr-TR" altLang="tr-TR" sz="1900" dirty="0" smtClean="0"/>
          </a:p>
          <a:p>
            <a:pPr eaLnBrk="1" hangingPunct="1">
              <a:lnSpc>
                <a:spcPct val="80000"/>
              </a:lnSpc>
              <a:buFont typeface="Wingdings" pitchFamily="2" charset="2"/>
              <a:buChar char="ü"/>
            </a:pPr>
            <a:r>
              <a:rPr lang="tr-TR" altLang="tr-TR" sz="1900" dirty="0" smtClean="0"/>
              <a:t>Kızamık,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Char char="ü"/>
            </a:pPr>
            <a:r>
              <a:rPr lang="tr-TR" altLang="tr-TR" sz="1900" dirty="0" err="1" smtClean="0"/>
              <a:t>Kızamıkcık</a:t>
            </a:r>
            <a:r>
              <a:rPr lang="tr-TR" altLang="tr-TR" sz="1900" dirty="0" smtClean="0"/>
              <a:t>,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Char char="ü"/>
            </a:pPr>
            <a:r>
              <a:rPr lang="tr-TR" altLang="tr-TR" sz="1900" dirty="0" smtClean="0"/>
              <a:t>Çocuk felci(</a:t>
            </a:r>
            <a:r>
              <a:rPr lang="tr-TR" altLang="tr-TR" sz="1900" dirty="0" err="1" smtClean="0"/>
              <a:t>Poliomyelit</a:t>
            </a:r>
            <a:r>
              <a:rPr lang="tr-TR" altLang="tr-TR" sz="1900" dirty="0" smtClean="0"/>
              <a:t>),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Char char="ü"/>
            </a:pPr>
            <a:r>
              <a:rPr lang="tr-TR" altLang="tr-TR" sz="1900" dirty="0" smtClean="0"/>
              <a:t>Kuduz,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Char char="ü"/>
            </a:pPr>
            <a:r>
              <a:rPr lang="tr-TR" altLang="tr-TR" sz="1900" dirty="0" smtClean="0"/>
              <a:t>Suçiçeği,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Char char="ü"/>
            </a:pPr>
            <a:r>
              <a:rPr lang="tr-TR" altLang="tr-TR" sz="1900" dirty="0" smtClean="0"/>
              <a:t>HIV/AIDS,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Char char="ü"/>
            </a:pPr>
            <a:r>
              <a:rPr lang="tr-TR" altLang="tr-TR" sz="1900" dirty="0" err="1" smtClean="0"/>
              <a:t>Herpes</a:t>
            </a:r>
            <a:r>
              <a:rPr lang="tr-TR" altLang="tr-TR" sz="1900" dirty="0" smtClean="0"/>
              <a:t> </a:t>
            </a:r>
            <a:r>
              <a:rPr lang="tr-TR" altLang="tr-TR" sz="1900" dirty="0" err="1" smtClean="0"/>
              <a:t>simpleks</a:t>
            </a:r>
            <a:r>
              <a:rPr lang="tr-TR" altLang="tr-TR" sz="1900" dirty="0" smtClean="0"/>
              <a:t> (uçuk),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Char char="ü"/>
            </a:pPr>
            <a:r>
              <a:rPr lang="tr-TR" altLang="tr-TR" sz="1900" dirty="0" smtClean="0"/>
              <a:t>Soğuk algınlığı-Nezle,   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Char char="ü"/>
            </a:pPr>
            <a:r>
              <a:rPr lang="tr-TR" altLang="tr-TR" sz="1900" dirty="0" err="1" smtClean="0"/>
              <a:t>İnfluenza</a:t>
            </a:r>
            <a:r>
              <a:rPr lang="tr-TR" altLang="tr-TR" sz="1900" dirty="0" smtClean="0"/>
              <a:t>-Grip,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Char char="ü"/>
            </a:pPr>
            <a:r>
              <a:rPr lang="tr-TR" altLang="tr-TR" sz="1900" dirty="0" smtClean="0"/>
              <a:t>Kabakulak,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Char char="ü"/>
            </a:pPr>
            <a:r>
              <a:rPr lang="tr-TR" altLang="tr-TR" sz="1900" dirty="0" err="1" smtClean="0"/>
              <a:t>Viral</a:t>
            </a:r>
            <a:r>
              <a:rPr lang="tr-TR" altLang="tr-TR" sz="1900" dirty="0" smtClean="0"/>
              <a:t> hepatitler (A, B, C, D, E),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Char char="ü"/>
            </a:pPr>
            <a:r>
              <a:rPr lang="tr-TR" altLang="tr-TR" sz="1900" dirty="0" smtClean="0"/>
              <a:t>Ebola,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Char char="ü"/>
            </a:pPr>
            <a:r>
              <a:rPr lang="tr-TR" altLang="tr-TR" sz="1900" dirty="0" smtClean="0"/>
              <a:t>SARS(</a:t>
            </a:r>
            <a:r>
              <a:rPr lang="tr-TR" altLang="tr-TR" sz="1900" dirty="0" err="1" smtClean="0"/>
              <a:t>Severs</a:t>
            </a:r>
            <a:r>
              <a:rPr lang="tr-TR" altLang="tr-TR" sz="1900" dirty="0" smtClean="0"/>
              <a:t> </a:t>
            </a:r>
            <a:r>
              <a:rPr lang="tr-TR" altLang="tr-TR" sz="1900" dirty="0" err="1" smtClean="0"/>
              <a:t>Acute</a:t>
            </a:r>
            <a:r>
              <a:rPr lang="tr-TR" altLang="tr-TR" sz="1900" dirty="0" smtClean="0"/>
              <a:t> </a:t>
            </a:r>
            <a:r>
              <a:rPr lang="tr-TR" altLang="tr-TR" sz="1900" dirty="0" err="1" smtClean="0"/>
              <a:t>Respiratory</a:t>
            </a:r>
            <a:r>
              <a:rPr lang="tr-TR" altLang="tr-TR" sz="1900" dirty="0" smtClean="0"/>
              <a:t> </a:t>
            </a:r>
            <a:r>
              <a:rPr lang="tr-TR" altLang="tr-TR" sz="1900" dirty="0" err="1" smtClean="0"/>
              <a:t>Syndrom</a:t>
            </a:r>
            <a:r>
              <a:rPr lang="tr-TR" altLang="tr-TR" sz="1900" dirty="0" smtClean="0"/>
              <a:t>),</a:t>
            </a:r>
          </a:p>
        </p:txBody>
      </p:sp>
      <p:sp>
        <p:nvSpPr>
          <p:cNvPr id="24584" name="7 Slayt Numarası Yer Tutucusu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66A8339F-164E-4CF5-BC99-DBF160BD6041}" type="slidenum">
              <a:rPr lang="tr-TR" altLang="tr-TR"/>
              <a:pPr/>
              <a:t>11</a:t>
            </a:fld>
            <a:endParaRPr lang="tr-TR" alt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549275"/>
            <a:ext cx="7772400" cy="871538"/>
          </a:xfrm>
        </p:spPr>
        <p:txBody>
          <a:bodyPr/>
          <a:lstStyle/>
          <a:p>
            <a:pPr eaLnBrk="1" hangingPunct="1"/>
            <a:r>
              <a:rPr lang="tr-TR" altLang="tr-TR" sz="3800" b="1" smtClean="0"/>
              <a:t/>
            </a:r>
            <a:br>
              <a:rPr lang="tr-TR" altLang="tr-TR" sz="3800" b="1" smtClean="0"/>
            </a:br>
            <a:r>
              <a:rPr lang="tr-TR" altLang="tr-TR" sz="3800" b="1" smtClean="0"/>
              <a:t/>
            </a:r>
            <a:br>
              <a:rPr lang="tr-TR" altLang="tr-TR" sz="3800" b="1" smtClean="0"/>
            </a:br>
            <a:r>
              <a:rPr lang="tr-TR" altLang="tr-TR" sz="3200" b="1" smtClean="0">
                <a:solidFill>
                  <a:srgbClr val="C00000"/>
                </a:solidFill>
              </a:rPr>
              <a:t>Riketsiyalar ve Hastalıklar</a:t>
            </a:r>
            <a:r>
              <a:rPr lang="tr-TR" altLang="tr-TR" sz="3600" b="1" smtClean="0"/>
              <a:t/>
            </a:r>
            <a:br>
              <a:rPr lang="tr-TR" altLang="tr-TR" sz="3600" b="1" smtClean="0"/>
            </a:br>
            <a:r>
              <a:rPr lang="tr-TR" altLang="tr-TR" sz="3800" smtClean="0"/>
              <a:t/>
            </a:r>
            <a:br>
              <a:rPr lang="tr-TR" altLang="tr-TR" sz="3800" smtClean="0"/>
            </a:br>
            <a:endParaRPr lang="tr-TR" altLang="tr-TR" sz="3800" smtClean="0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71472" y="1600200"/>
            <a:ext cx="8248678" cy="4530725"/>
          </a:xfrm>
        </p:spPr>
        <p:txBody>
          <a:bodyPr/>
          <a:lstStyle/>
          <a:p>
            <a:pPr eaLnBrk="1" hangingPunct="1"/>
            <a:r>
              <a:rPr lang="tr-TR" altLang="tr-TR" sz="2300" dirty="0" smtClean="0"/>
              <a:t>Büyüklük ve özellikler açısından virüslerle bakteriler arasında yer alırlar. </a:t>
            </a:r>
          </a:p>
          <a:p>
            <a:pPr eaLnBrk="1" hangingPunct="1"/>
            <a:r>
              <a:rPr lang="tr-TR" altLang="tr-TR" sz="2300" dirty="0" smtClean="0"/>
              <a:t>Özel boyama yöntemi ve basit mikroskopla görülebilir.</a:t>
            </a:r>
          </a:p>
          <a:p>
            <a:pPr eaLnBrk="1" hangingPunct="1">
              <a:buFont typeface="Wingdings" pitchFamily="2" charset="2"/>
              <a:buNone/>
            </a:pPr>
            <a:endParaRPr lang="tr-TR" altLang="tr-TR" sz="2300" b="1" dirty="0" smtClean="0"/>
          </a:p>
          <a:p>
            <a:pPr eaLnBrk="1" hangingPunct="1">
              <a:buNone/>
            </a:pPr>
            <a:r>
              <a:rPr lang="tr-TR" altLang="tr-TR" sz="2300" b="1" dirty="0" err="1" smtClean="0"/>
              <a:t>Riketsiyaların</a:t>
            </a:r>
            <a:r>
              <a:rPr lang="tr-TR" altLang="tr-TR" sz="2300" b="1" dirty="0" smtClean="0"/>
              <a:t> Neden Olduğu Hastalık</a:t>
            </a:r>
            <a:endParaRPr lang="tr-TR" altLang="tr-TR" sz="2300" dirty="0" smtClean="0"/>
          </a:p>
          <a:p>
            <a:pPr lvl="1" eaLnBrk="1" hangingPunct="1">
              <a:buFont typeface="Wingdings" pitchFamily="2" charset="2"/>
              <a:buChar char="ü"/>
            </a:pPr>
            <a:r>
              <a:rPr lang="tr-TR" altLang="tr-TR" sz="2300" dirty="0" smtClean="0"/>
              <a:t>Tifüs hastalığı</a:t>
            </a:r>
          </a:p>
          <a:p>
            <a:pPr lvl="1" eaLnBrk="1" hangingPunct="1"/>
            <a:endParaRPr lang="tr-TR" altLang="tr-TR" sz="2300" dirty="0" smtClean="0"/>
          </a:p>
        </p:txBody>
      </p:sp>
      <p:sp>
        <p:nvSpPr>
          <p:cNvPr id="26630" name="5 Slayt Numarası Yer Tutucusu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26900720-15C4-42A0-BC6A-D58D7D156E9F}" type="slidenum">
              <a:rPr lang="tr-TR" altLang="tr-TR"/>
              <a:pPr/>
              <a:t>12</a:t>
            </a:fld>
            <a:endParaRPr lang="tr-TR" alt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 sz="3600" b="1" smtClean="0"/>
              <a:t/>
            </a:r>
            <a:br>
              <a:rPr lang="tr-TR" altLang="tr-TR" sz="3600" b="1" smtClean="0"/>
            </a:br>
            <a:r>
              <a:rPr lang="tr-TR" altLang="tr-TR" sz="3200" b="1" smtClean="0">
                <a:solidFill>
                  <a:srgbClr val="C00000"/>
                </a:solidFill>
              </a:rPr>
              <a:t>Klamidyalar ve Hastalıklar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tr-TR" altLang="tr-TR" sz="2500" dirty="0" smtClean="0"/>
              <a:t>Virüs ve </a:t>
            </a:r>
            <a:r>
              <a:rPr lang="tr-TR" altLang="tr-TR" sz="2500" dirty="0" err="1" smtClean="0"/>
              <a:t>riketsiyalardan</a:t>
            </a:r>
            <a:r>
              <a:rPr lang="tr-TR" altLang="tr-TR" sz="2500" dirty="0" smtClean="0"/>
              <a:t> daha büyük, </a:t>
            </a:r>
          </a:p>
          <a:p>
            <a:pPr eaLnBrk="1" hangingPunct="1">
              <a:lnSpc>
                <a:spcPct val="90000"/>
              </a:lnSpc>
            </a:pPr>
            <a:r>
              <a:rPr lang="tr-TR" altLang="tr-TR" sz="2500" dirty="0" smtClean="0"/>
              <a:t>Kimi bilim adamları büyük virüslerden olduğunu ileri sürer, </a:t>
            </a:r>
          </a:p>
          <a:p>
            <a:pPr eaLnBrk="1" hangingPunct="1">
              <a:lnSpc>
                <a:spcPct val="90000"/>
              </a:lnSpc>
            </a:pPr>
            <a:r>
              <a:rPr lang="tr-TR" altLang="tr-TR" sz="2500" dirty="0" smtClean="0"/>
              <a:t>Antibiyotiklerden etkilendikleri için kimileri bakterilere yakın bulur,</a:t>
            </a:r>
            <a:endParaRPr lang="tr-TR" altLang="tr-TR" sz="2500" b="1" dirty="0" smtClean="0"/>
          </a:p>
          <a:p>
            <a:pPr eaLnBrk="1" hangingPunct="1">
              <a:lnSpc>
                <a:spcPct val="90000"/>
              </a:lnSpc>
            </a:pPr>
            <a:r>
              <a:rPr lang="tr-TR" altLang="tr-TR" sz="2500" b="1" dirty="0" err="1" smtClean="0"/>
              <a:t>Klamidyaların</a:t>
            </a:r>
            <a:r>
              <a:rPr lang="tr-TR" altLang="tr-TR" sz="2500" b="1" dirty="0" smtClean="0"/>
              <a:t> Neden Olduğu Bazı Hastalıklar;</a:t>
            </a:r>
            <a:endParaRPr lang="tr-TR" altLang="tr-TR" sz="2500" dirty="0" smtClean="0"/>
          </a:p>
          <a:p>
            <a:pPr lvl="1" eaLnBrk="1" hangingPunct="1">
              <a:lnSpc>
                <a:spcPct val="90000"/>
              </a:lnSpc>
              <a:buFont typeface="Wingdings" pitchFamily="2" charset="2"/>
              <a:buChar char="ü"/>
            </a:pPr>
            <a:r>
              <a:rPr lang="tr-TR" altLang="tr-TR" sz="2500" dirty="0" smtClean="0"/>
              <a:t>Trahom(Göz enfeksiyonu),	</a:t>
            </a:r>
          </a:p>
          <a:p>
            <a:pPr lvl="1" eaLnBrk="1" hangingPunct="1">
              <a:lnSpc>
                <a:spcPct val="90000"/>
              </a:lnSpc>
              <a:buFont typeface="Wingdings" pitchFamily="2" charset="2"/>
              <a:buChar char="ü"/>
            </a:pPr>
            <a:r>
              <a:rPr lang="tr-TR" altLang="tr-TR" sz="2500" dirty="0" err="1" smtClean="0"/>
              <a:t>Lenfogranüloma</a:t>
            </a:r>
            <a:r>
              <a:rPr lang="tr-TR" altLang="tr-TR" sz="2500" dirty="0" smtClean="0"/>
              <a:t> </a:t>
            </a:r>
            <a:r>
              <a:rPr lang="tr-TR" altLang="tr-TR" sz="2500" dirty="0" err="1" smtClean="0"/>
              <a:t>venerum</a:t>
            </a:r>
            <a:r>
              <a:rPr lang="tr-TR" altLang="tr-TR" sz="2500" dirty="0" smtClean="0"/>
              <a:t>,</a:t>
            </a:r>
          </a:p>
          <a:p>
            <a:pPr lvl="1" eaLnBrk="1" hangingPunct="1">
              <a:lnSpc>
                <a:spcPct val="90000"/>
              </a:lnSpc>
              <a:buFont typeface="Wingdings" pitchFamily="2" charset="2"/>
              <a:buChar char="ü"/>
            </a:pPr>
            <a:r>
              <a:rPr lang="tr-TR" altLang="tr-TR" sz="2500" dirty="0" err="1" smtClean="0"/>
              <a:t>Psittakozis</a:t>
            </a:r>
            <a:r>
              <a:rPr lang="tr-TR" altLang="tr-TR" sz="2500" dirty="0" smtClean="0"/>
              <a:t>(Papağan hastalığı)</a:t>
            </a:r>
          </a:p>
        </p:txBody>
      </p:sp>
      <p:pic>
        <p:nvPicPr>
          <p:cNvPr id="28676" name="Picture 4" descr="Klamidya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214810" y="4929198"/>
            <a:ext cx="1944687" cy="1655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8678" name="Picture 6" descr="C:\Users\ömer\Pictures\untitled.bmp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786578" y="4714884"/>
            <a:ext cx="2016125" cy="1800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8679" name="6 Slayt Numarası Yer Tutucusu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B0A2E91-EE47-4C5F-AB86-524905B561E0}" type="slidenum">
              <a:rPr lang="tr-TR" altLang="tr-TR"/>
              <a:pPr/>
              <a:t>13</a:t>
            </a:fld>
            <a:endParaRPr lang="tr-TR" alt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 sz="3600" b="1" smtClean="0"/>
              <a:t/>
            </a:r>
            <a:br>
              <a:rPr lang="tr-TR" altLang="tr-TR" sz="3600" b="1" smtClean="0"/>
            </a:br>
            <a:r>
              <a:rPr lang="tr-TR" altLang="tr-TR" sz="3200" b="1" smtClean="0">
                <a:solidFill>
                  <a:srgbClr val="C00000"/>
                </a:solidFill>
              </a:rPr>
              <a:t>Mikoplazmalar ve Hastalıklar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57158" y="1600200"/>
            <a:ext cx="8329642" cy="4852988"/>
          </a:xfrm>
        </p:spPr>
        <p:txBody>
          <a:bodyPr/>
          <a:lstStyle/>
          <a:p>
            <a:pPr eaLnBrk="1" hangingPunct="1"/>
            <a:r>
              <a:rPr lang="tr-TR" altLang="tr-TR" sz="2500" dirty="0" smtClean="0"/>
              <a:t>Virüslerle bakteriler arasında bir geçiş grubu, </a:t>
            </a:r>
          </a:p>
          <a:p>
            <a:pPr eaLnBrk="1" hangingPunct="1"/>
            <a:r>
              <a:rPr lang="tr-TR" altLang="tr-TR" sz="2500" dirty="0" smtClean="0"/>
              <a:t>Bakteri özellikli,ancak </a:t>
            </a:r>
            <a:r>
              <a:rPr lang="tr-TR" altLang="tr-TR" sz="2500" dirty="0" err="1" smtClean="0"/>
              <a:t>virus</a:t>
            </a:r>
            <a:r>
              <a:rPr lang="tr-TR" altLang="tr-TR" sz="2500" dirty="0" smtClean="0"/>
              <a:t> büyüklüğündedirler, </a:t>
            </a:r>
          </a:p>
          <a:p>
            <a:pPr eaLnBrk="1" hangingPunct="1"/>
            <a:r>
              <a:rPr lang="tr-TR" altLang="tr-TR" sz="2500" dirty="0" smtClean="0"/>
              <a:t>Basit mikroskopla görülmezler, </a:t>
            </a:r>
          </a:p>
          <a:p>
            <a:pPr eaLnBrk="1" hangingPunct="1"/>
            <a:r>
              <a:rPr lang="tr-TR" altLang="tr-TR" sz="2500" b="1" dirty="0" err="1" smtClean="0"/>
              <a:t>Mikoplasmaların</a:t>
            </a:r>
            <a:r>
              <a:rPr lang="tr-TR" altLang="tr-TR" sz="2500" b="1" dirty="0" smtClean="0"/>
              <a:t> Neden Olduğu kimi Hastalıklar</a:t>
            </a:r>
            <a:endParaRPr lang="tr-TR" altLang="tr-TR" sz="2500" dirty="0" smtClean="0"/>
          </a:p>
          <a:p>
            <a:pPr lvl="1" eaLnBrk="1" hangingPunct="1">
              <a:buFont typeface="Wingdings" pitchFamily="2" charset="2"/>
              <a:buChar char="ü"/>
            </a:pPr>
            <a:r>
              <a:rPr lang="tr-TR" altLang="tr-TR" sz="2500" dirty="0" err="1" smtClean="0"/>
              <a:t>Primer</a:t>
            </a:r>
            <a:r>
              <a:rPr lang="tr-TR" altLang="tr-TR" sz="2500" dirty="0" smtClean="0"/>
              <a:t> </a:t>
            </a:r>
            <a:r>
              <a:rPr lang="tr-TR" altLang="tr-TR" sz="2500" dirty="0" err="1" smtClean="0"/>
              <a:t>atipik</a:t>
            </a:r>
            <a:r>
              <a:rPr lang="tr-TR" altLang="tr-TR" sz="2500" dirty="0" smtClean="0"/>
              <a:t> </a:t>
            </a:r>
            <a:r>
              <a:rPr lang="tr-TR" altLang="tr-TR" sz="2500" dirty="0" err="1" smtClean="0"/>
              <a:t>pnomoni</a:t>
            </a:r>
            <a:r>
              <a:rPr lang="tr-TR" altLang="tr-TR" sz="2500" dirty="0" smtClean="0"/>
              <a:t>,</a:t>
            </a:r>
          </a:p>
          <a:p>
            <a:pPr lvl="1" eaLnBrk="1" hangingPunct="1">
              <a:buFont typeface="Wingdings" pitchFamily="2" charset="2"/>
              <a:buChar char="ü"/>
            </a:pPr>
            <a:r>
              <a:rPr lang="tr-TR" altLang="tr-TR" sz="2500" dirty="0" err="1" smtClean="0"/>
              <a:t>Reiter</a:t>
            </a:r>
            <a:r>
              <a:rPr lang="tr-TR" altLang="tr-TR" sz="2500" dirty="0" smtClean="0"/>
              <a:t> sendromu (</a:t>
            </a:r>
            <a:r>
              <a:rPr lang="tr-TR" altLang="tr-TR" sz="2500" dirty="0" err="1" smtClean="0"/>
              <a:t>konjonktivit</a:t>
            </a:r>
            <a:r>
              <a:rPr lang="tr-TR" altLang="tr-TR" sz="2500" dirty="0" smtClean="0"/>
              <a:t>, </a:t>
            </a:r>
            <a:r>
              <a:rPr lang="tr-TR" altLang="tr-TR" sz="2500" dirty="0" err="1" smtClean="0"/>
              <a:t>üretrit</a:t>
            </a:r>
            <a:r>
              <a:rPr lang="tr-TR" altLang="tr-TR" sz="2500" dirty="0" smtClean="0"/>
              <a:t>, </a:t>
            </a:r>
            <a:r>
              <a:rPr lang="tr-TR" altLang="tr-TR" sz="2500" dirty="0" err="1" smtClean="0"/>
              <a:t>artrit</a:t>
            </a:r>
            <a:r>
              <a:rPr lang="tr-TR" altLang="tr-TR" sz="2500" dirty="0" smtClean="0"/>
              <a:t> üçlü bulgusu),</a:t>
            </a:r>
          </a:p>
          <a:p>
            <a:pPr lvl="1" eaLnBrk="1" hangingPunct="1">
              <a:buFont typeface="Wingdings" pitchFamily="2" charset="2"/>
              <a:buChar char="ü"/>
            </a:pPr>
            <a:r>
              <a:rPr lang="tr-TR" altLang="tr-TR" sz="2500" dirty="0" err="1" smtClean="0"/>
              <a:t>Üro</a:t>
            </a:r>
            <a:r>
              <a:rPr lang="tr-TR" altLang="tr-TR" sz="2500" dirty="0" smtClean="0"/>
              <a:t>-</a:t>
            </a:r>
            <a:r>
              <a:rPr lang="tr-TR" altLang="tr-TR" sz="2500" dirty="0" err="1" smtClean="0"/>
              <a:t>genital</a:t>
            </a:r>
            <a:r>
              <a:rPr lang="tr-TR" altLang="tr-TR" sz="2500" dirty="0" smtClean="0"/>
              <a:t> sistem hastalıkları</a:t>
            </a:r>
          </a:p>
        </p:txBody>
      </p:sp>
      <p:pic>
        <p:nvPicPr>
          <p:cNvPr id="30724" name="Picture 4" descr="244-proteus mirabilis(idrar enfeksiyonu)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305817" y="4572007"/>
            <a:ext cx="2442895" cy="17367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25" name="4 Slayt Numarası Yer Tutucusu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5CB06F76-1467-4539-82B9-6BFCD3D97794}" type="slidenum">
              <a:rPr lang="tr-TR" altLang="tr-TR"/>
              <a:pPr/>
              <a:t>14</a:t>
            </a:fld>
            <a:endParaRPr lang="tr-TR" alt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>
          <a:xfrm>
            <a:off x="428596" y="0"/>
            <a:ext cx="8229600" cy="1143000"/>
          </a:xfrm>
        </p:spPr>
        <p:txBody>
          <a:bodyPr/>
          <a:lstStyle/>
          <a:p>
            <a:pPr eaLnBrk="1" hangingPunct="1"/>
            <a:r>
              <a:rPr lang="tr-TR" altLang="tr-TR" sz="3600" b="1" dirty="0" smtClean="0"/>
              <a:t/>
            </a:r>
            <a:br>
              <a:rPr lang="tr-TR" altLang="tr-TR" sz="3600" b="1" dirty="0" smtClean="0"/>
            </a:br>
            <a:r>
              <a:rPr lang="tr-TR" altLang="tr-TR" sz="3200" b="1" dirty="0" smtClean="0">
                <a:solidFill>
                  <a:srgbClr val="C00000"/>
                </a:solidFill>
              </a:rPr>
              <a:t>Mantarlar</a:t>
            </a:r>
            <a:r>
              <a:rPr lang="tr-TR" altLang="tr-TR" sz="3200" dirty="0" smtClean="0">
                <a:solidFill>
                  <a:srgbClr val="C00000"/>
                </a:solidFill>
              </a:rPr>
              <a:t>(</a:t>
            </a:r>
            <a:r>
              <a:rPr lang="tr-TR" altLang="tr-TR" sz="3200" dirty="0" err="1" smtClean="0">
                <a:solidFill>
                  <a:srgbClr val="C00000"/>
                </a:solidFill>
              </a:rPr>
              <a:t>Funguslar</a:t>
            </a:r>
            <a:r>
              <a:rPr lang="tr-TR" altLang="tr-TR" sz="3200" dirty="0" smtClean="0">
                <a:solidFill>
                  <a:srgbClr val="C00000"/>
                </a:solidFill>
              </a:rPr>
              <a:t>) </a:t>
            </a:r>
            <a:r>
              <a:rPr lang="tr-TR" altLang="tr-TR" sz="3200" b="1" dirty="0" smtClean="0">
                <a:solidFill>
                  <a:srgbClr val="C00000"/>
                </a:solidFill>
              </a:rPr>
              <a:t>ve Hastalıklar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71472" y="1428736"/>
            <a:ext cx="8101040" cy="4819650"/>
          </a:xfrm>
        </p:spPr>
        <p:txBody>
          <a:bodyPr/>
          <a:lstStyle/>
          <a:p>
            <a:pPr eaLnBrk="1" hangingPunct="1"/>
            <a:r>
              <a:rPr lang="tr-TR" altLang="tr-TR" sz="2400" dirty="0" smtClean="0"/>
              <a:t>İlkel, bitkisel özellikte </a:t>
            </a:r>
            <a:r>
              <a:rPr lang="tr-TR" altLang="tr-TR" sz="2400" dirty="0" err="1" smtClean="0"/>
              <a:t>infeksiyon</a:t>
            </a:r>
            <a:r>
              <a:rPr lang="tr-TR" altLang="tr-TR" sz="2400" dirty="0" smtClean="0"/>
              <a:t> etkenleridir.</a:t>
            </a:r>
          </a:p>
          <a:p>
            <a:pPr eaLnBrk="1" hangingPunct="1"/>
            <a:r>
              <a:rPr lang="tr-TR" altLang="tr-TR" sz="2400" b="1" dirty="0" smtClean="0"/>
              <a:t>Mantarların Neden Olduğu Kimi Hastalıklar;</a:t>
            </a:r>
            <a:endParaRPr lang="tr-TR" altLang="tr-TR" sz="2400" dirty="0" smtClean="0"/>
          </a:p>
          <a:p>
            <a:pPr lvl="1" eaLnBrk="1" hangingPunct="1">
              <a:buFont typeface="Wingdings" pitchFamily="2" charset="2"/>
              <a:buChar char="ü"/>
            </a:pPr>
            <a:r>
              <a:rPr lang="tr-TR" altLang="tr-TR" sz="2400" dirty="0" err="1" smtClean="0"/>
              <a:t>Pamukcuk</a:t>
            </a:r>
            <a:r>
              <a:rPr lang="tr-TR" altLang="tr-TR" sz="2400" dirty="0" smtClean="0"/>
              <a:t>(</a:t>
            </a:r>
            <a:r>
              <a:rPr lang="tr-TR" altLang="tr-TR" sz="2400" dirty="0" err="1" smtClean="0"/>
              <a:t>Kandidiasis</a:t>
            </a:r>
            <a:r>
              <a:rPr lang="tr-TR" altLang="tr-TR" sz="2400" dirty="0" smtClean="0"/>
              <a:t>/</a:t>
            </a:r>
            <a:r>
              <a:rPr lang="tr-TR" altLang="tr-TR" sz="2400" dirty="0" err="1" smtClean="0"/>
              <a:t>Moniliasis</a:t>
            </a:r>
            <a:r>
              <a:rPr lang="tr-TR" altLang="tr-TR" sz="2400" dirty="0" smtClean="0"/>
              <a:t>),	</a:t>
            </a:r>
            <a:endParaRPr lang="tr-TR" altLang="tr-TR" sz="2400" dirty="0" smtClean="0">
              <a:sym typeface="Symbol" pitchFamily="18" charset="2"/>
            </a:endParaRPr>
          </a:p>
          <a:p>
            <a:pPr lvl="1" eaLnBrk="1" hangingPunct="1">
              <a:buFont typeface="Wingdings" pitchFamily="2" charset="2"/>
              <a:buChar char="ü"/>
            </a:pPr>
            <a:r>
              <a:rPr lang="tr-TR" altLang="tr-TR" sz="2400" dirty="0" smtClean="0"/>
              <a:t>Saçlı deri mantarı/Kellik(</a:t>
            </a:r>
            <a:r>
              <a:rPr lang="tr-TR" altLang="tr-TR" sz="2400" dirty="0" err="1" smtClean="0"/>
              <a:t>Tinea</a:t>
            </a:r>
            <a:r>
              <a:rPr lang="tr-TR" altLang="tr-TR" sz="2400" dirty="0" smtClean="0"/>
              <a:t> </a:t>
            </a:r>
            <a:r>
              <a:rPr lang="tr-TR" altLang="tr-TR" sz="2400" dirty="0" err="1" smtClean="0"/>
              <a:t>capitis</a:t>
            </a:r>
            <a:r>
              <a:rPr lang="tr-TR" altLang="tr-TR" sz="2400" dirty="0" smtClean="0"/>
              <a:t>),</a:t>
            </a:r>
          </a:p>
          <a:p>
            <a:pPr lvl="1" eaLnBrk="1" hangingPunct="1">
              <a:buFont typeface="Wingdings" pitchFamily="2" charset="2"/>
              <a:buChar char="ü"/>
            </a:pPr>
            <a:r>
              <a:rPr lang="tr-TR" altLang="tr-TR" sz="2400" dirty="0" smtClean="0"/>
              <a:t>Gövde mantarı(</a:t>
            </a:r>
            <a:r>
              <a:rPr lang="tr-TR" altLang="tr-TR" sz="2400" dirty="0" err="1" smtClean="0"/>
              <a:t>Tinea</a:t>
            </a:r>
            <a:r>
              <a:rPr lang="tr-TR" altLang="tr-TR" sz="2400" dirty="0" smtClean="0"/>
              <a:t> </a:t>
            </a:r>
            <a:r>
              <a:rPr lang="tr-TR" altLang="tr-TR" sz="2400" dirty="0" err="1" smtClean="0"/>
              <a:t>versikolor</a:t>
            </a:r>
            <a:r>
              <a:rPr lang="tr-TR" altLang="tr-TR" sz="2400" dirty="0" smtClean="0"/>
              <a:t>),	</a:t>
            </a:r>
            <a:endParaRPr lang="tr-TR" altLang="tr-TR" sz="2400" dirty="0" smtClean="0">
              <a:sym typeface="Symbol" pitchFamily="18" charset="2"/>
            </a:endParaRPr>
          </a:p>
          <a:p>
            <a:pPr lvl="1" eaLnBrk="1" hangingPunct="1">
              <a:buFont typeface="Wingdings" pitchFamily="2" charset="2"/>
              <a:buChar char="ü"/>
            </a:pPr>
            <a:r>
              <a:rPr lang="tr-TR" altLang="tr-TR" sz="2400" dirty="0" smtClean="0"/>
              <a:t>Sakal bıyık mantarı(</a:t>
            </a:r>
            <a:r>
              <a:rPr lang="tr-TR" altLang="tr-TR" sz="2400" dirty="0" err="1" smtClean="0"/>
              <a:t>Tinea</a:t>
            </a:r>
            <a:r>
              <a:rPr lang="tr-TR" altLang="tr-TR" sz="2400" dirty="0" smtClean="0"/>
              <a:t> </a:t>
            </a:r>
            <a:r>
              <a:rPr lang="tr-TR" altLang="tr-TR" sz="2400" dirty="0" err="1" smtClean="0"/>
              <a:t>barbae</a:t>
            </a:r>
            <a:r>
              <a:rPr lang="tr-TR" altLang="tr-TR" sz="2400" dirty="0" smtClean="0"/>
              <a:t>),</a:t>
            </a:r>
          </a:p>
          <a:p>
            <a:pPr lvl="1" eaLnBrk="1" hangingPunct="1">
              <a:buFont typeface="Wingdings" pitchFamily="2" charset="2"/>
              <a:buChar char="ü"/>
            </a:pPr>
            <a:r>
              <a:rPr lang="tr-TR" altLang="tr-TR" sz="2400" dirty="0" smtClean="0"/>
              <a:t>Vücut mantarı(</a:t>
            </a:r>
            <a:r>
              <a:rPr lang="tr-TR" altLang="tr-TR" sz="2400" dirty="0" err="1" smtClean="0"/>
              <a:t>Tinea</a:t>
            </a:r>
            <a:r>
              <a:rPr lang="tr-TR" altLang="tr-TR" sz="2400" dirty="0" smtClean="0"/>
              <a:t> </a:t>
            </a:r>
            <a:r>
              <a:rPr lang="tr-TR" altLang="tr-TR" sz="2400" dirty="0" err="1" smtClean="0"/>
              <a:t>korporis</a:t>
            </a:r>
            <a:r>
              <a:rPr lang="tr-TR" altLang="tr-TR" sz="2400" dirty="0" smtClean="0"/>
              <a:t>),</a:t>
            </a:r>
          </a:p>
          <a:p>
            <a:pPr lvl="1" eaLnBrk="1" hangingPunct="1">
              <a:buFont typeface="Wingdings" pitchFamily="2" charset="2"/>
              <a:buChar char="ü"/>
            </a:pPr>
            <a:r>
              <a:rPr lang="tr-TR" altLang="tr-TR" sz="2400" dirty="0" smtClean="0"/>
              <a:t>Kasıklar/Cinsel bölge mantarı(</a:t>
            </a:r>
            <a:r>
              <a:rPr lang="tr-TR" altLang="tr-TR" sz="2400" dirty="0" err="1" smtClean="0"/>
              <a:t>Tinea</a:t>
            </a:r>
            <a:r>
              <a:rPr lang="tr-TR" altLang="tr-TR" sz="2400" dirty="0" smtClean="0"/>
              <a:t> </a:t>
            </a:r>
            <a:r>
              <a:rPr lang="tr-TR" altLang="tr-TR" sz="2400" dirty="0" err="1" smtClean="0"/>
              <a:t>inguinalis</a:t>
            </a:r>
            <a:r>
              <a:rPr lang="tr-TR" altLang="tr-TR" sz="2400" dirty="0" smtClean="0"/>
              <a:t>),	</a:t>
            </a:r>
          </a:p>
          <a:p>
            <a:pPr lvl="1" eaLnBrk="1" hangingPunct="1">
              <a:buFont typeface="Wingdings" pitchFamily="2" charset="2"/>
              <a:buChar char="ü"/>
            </a:pPr>
            <a:r>
              <a:rPr lang="tr-TR" altLang="tr-TR" sz="2400" dirty="0" smtClean="0"/>
              <a:t>El/Ayak mantarı(</a:t>
            </a:r>
            <a:r>
              <a:rPr lang="tr-TR" altLang="tr-TR" sz="2400" dirty="0" err="1" smtClean="0"/>
              <a:t>Tinea</a:t>
            </a:r>
            <a:r>
              <a:rPr lang="tr-TR" altLang="tr-TR" sz="2400" dirty="0" smtClean="0"/>
              <a:t> </a:t>
            </a:r>
            <a:r>
              <a:rPr lang="tr-TR" altLang="tr-TR" sz="2400" dirty="0" err="1" smtClean="0"/>
              <a:t>pedis</a:t>
            </a:r>
            <a:r>
              <a:rPr lang="tr-TR" altLang="tr-TR" sz="2400" dirty="0" smtClean="0"/>
              <a:t> ve </a:t>
            </a:r>
            <a:r>
              <a:rPr lang="tr-TR" altLang="tr-TR" sz="2400" dirty="0" err="1" smtClean="0"/>
              <a:t>manus</a:t>
            </a:r>
            <a:r>
              <a:rPr lang="tr-TR" altLang="tr-TR" sz="2400" dirty="0" smtClean="0"/>
              <a:t>),</a:t>
            </a:r>
          </a:p>
          <a:p>
            <a:pPr lvl="1" eaLnBrk="1" hangingPunct="1">
              <a:buFont typeface="Wingdings" pitchFamily="2" charset="2"/>
              <a:buChar char="ü"/>
            </a:pPr>
            <a:r>
              <a:rPr lang="tr-TR" altLang="tr-TR" sz="2400" dirty="0" smtClean="0"/>
              <a:t>Tırnak mantarı(</a:t>
            </a:r>
            <a:r>
              <a:rPr lang="tr-TR" altLang="tr-TR" sz="2400" dirty="0" err="1" smtClean="0"/>
              <a:t>Tinea</a:t>
            </a:r>
            <a:r>
              <a:rPr lang="tr-TR" altLang="tr-TR" sz="2400" dirty="0" smtClean="0"/>
              <a:t> </a:t>
            </a:r>
            <a:r>
              <a:rPr lang="tr-TR" altLang="tr-TR" sz="2400" dirty="0" err="1" smtClean="0"/>
              <a:t>unguium</a:t>
            </a:r>
            <a:r>
              <a:rPr lang="tr-TR" altLang="tr-TR" sz="2400" dirty="0" smtClean="0"/>
              <a:t>),</a:t>
            </a:r>
          </a:p>
        </p:txBody>
      </p:sp>
      <p:sp>
        <p:nvSpPr>
          <p:cNvPr id="38916" name="3 Slayt Numarası Yer Tutucusu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CDE6C02-258B-4B2F-870B-BBA952C39DD9}" type="slidenum">
              <a:rPr lang="tr-TR" altLang="tr-TR"/>
              <a:pPr/>
              <a:t>15</a:t>
            </a:fld>
            <a:endParaRPr lang="tr-TR" alt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>
          <a:xfrm>
            <a:off x="500034" y="0"/>
            <a:ext cx="8229600" cy="1143000"/>
          </a:xfrm>
        </p:spPr>
        <p:txBody>
          <a:bodyPr/>
          <a:lstStyle/>
          <a:p>
            <a:pPr eaLnBrk="1" hangingPunct="1"/>
            <a:r>
              <a:rPr lang="tr-TR" altLang="tr-TR" sz="3600" b="1" dirty="0" smtClean="0"/>
              <a:t/>
            </a:r>
            <a:br>
              <a:rPr lang="tr-TR" altLang="tr-TR" sz="3600" b="1" dirty="0" smtClean="0"/>
            </a:br>
            <a:r>
              <a:rPr lang="tr-TR" altLang="tr-TR" sz="3200" b="1" dirty="0" smtClean="0">
                <a:solidFill>
                  <a:srgbClr val="C00000"/>
                </a:solidFill>
              </a:rPr>
              <a:t>Parazitler</a:t>
            </a:r>
            <a:r>
              <a:rPr lang="tr-TR" altLang="tr-TR" sz="3200" dirty="0" smtClean="0">
                <a:solidFill>
                  <a:srgbClr val="C00000"/>
                </a:solidFill>
              </a:rPr>
              <a:t>(</a:t>
            </a:r>
            <a:r>
              <a:rPr lang="tr-TR" altLang="tr-TR" sz="3200" dirty="0" err="1" smtClean="0">
                <a:solidFill>
                  <a:srgbClr val="C00000"/>
                </a:solidFill>
              </a:rPr>
              <a:t>Protozoerler</a:t>
            </a:r>
            <a:r>
              <a:rPr lang="tr-TR" altLang="tr-TR" sz="3200" dirty="0" smtClean="0">
                <a:solidFill>
                  <a:srgbClr val="C00000"/>
                </a:solidFill>
              </a:rPr>
              <a:t>) </a:t>
            </a:r>
            <a:r>
              <a:rPr lang="tr-TR" altLang="tr-TR" sz="3200" b="1" dirty="0" smtClean="0">
                <a:solidFill>
                  <a:srgbClr val="C00000"/>
                </a:solidFill>
              </a:rPr>
              <a:t>ve Hastalıklar</a:t>
            </a:r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14348" y="1500174"/>
            <a:ext cx="7772400" cy="4852988"/>
          </a:xfrm>
        </p:spPr>
        <p:txBody>
          <a:bodyPr/>
          <a:lstStyle/>
          <a:p>
            <a:pPr eaLnBrk="1" hangingPunct="1"/>
            <a:r>
              <a:rPr lang="tr-TR" altLang="tr-TR" sz="2400" dirty="0" smtClean="0"/>
              <a:t>Tek hücreli ilkel hayvansal mikroorganizmalardır.</a:t>
            </a:r>
          </a:p>
          <a:p>
            <a:pPr eaLnBrk="1" hangingPunct="1"/>
            <a:r>
              <a:rPr lang="tr-TR" altLang="tr-TR" sz="2400" b="1" dirty="0" err="1" smtClean="0"/>
              <a:t>Protozoerlerin</a:t>
            </a:r>
            <a:r>
              <a:rPr lang="tr-TR" altLang="tr-TR" sz="2400" b="1" dirty="0" smtClean="0"/>
              <a:t> Neden Olduğu Kimi Hastalıklar;</a:t>
            </a:r>
          </a:p>
          <a:p>
            <a:pPr lvl="1" eaLnBrk="1" hangingPunct="1">
              <a:buFont typeface="Wingdings" pitchFamily="2" charset="2"/>
              <a:buChar char="ü"/>
            </a:pPr>
            <a:r>
              <a:rPr lang="tr-TR" altLang="tr-TR" sz="2400" dirty="0" smtClean="0"/>
              <a:t>Sıtma (</a:t>
            </a:r>
            <a:r>
              <a:rPr lang="tr-TR" altLang="tr-TR" sz="2400" dirty="0" err="1" smtClean="0"/>
              <a:t>Malaria</a:t>
            </a:r>
            <a:r>
              <a:rPr lang="tr-TR" altLang="tr-TR" sz="2400" dirty="0" smtClean="0"/>
              <a:t>),		</a:t>
            </a:r>
          </a:p>
          <a:p>
            <a:pPr lvl="1" eaLnBrk="1" hangingPunct="1">
              <a:buFont typeface="Wingdings" pitchFamily="2" charset="2"/>
              <a:buChar char="ü"/>
            </a:pPr>
            <a:r>
              <a:rPr lang="tr-TR" altLang="tr-TR" sz="2400" dirty="0" err="1" smtClean="0"/>
              <a:t>Toksoplazmozis</a:t>
            </a:r>
            <a:r>
              <a:rPr lang="tr-TR" altLang="tr-TR" sz="2400" dirty="0" smtClean="0"/>
              <a:t>, 		</a:t>
            </a:r>
          </a:p>
          <a:p>
            <a:pPr lvl="1" eaLnBrk="1" hangingPunct="1">
              <a:buFont typeface="Wingdings" pitchFamily="2" charset="2"/>
              <a:buChar char="ü"/>
            </a:pPr>
            <a:r>
              <a:rPr lang="tr-TR" altLang="tr-TR" sz="2400" dirty="0" smtClean="0"/>
              <a:t>Şark çıbanı (Deri </a:t>
            </a:r>
            <a:r>
              <a:rPr lang="tr-TR" altLang="tr-TR" sz="2400" dirty="0" err="1" smtClean="0"/>
              <a:t>layşmaniyozu</a:t>
            </a:r>
            <a:r>
              <a:rPr lang="tr-TR" altLang="tr-TR" sz="2400" dirty="0" smtClean="0"/>
              <a:t>),</a:t>
            </a:r>
          </a:p>
          <a:p>
            <a:pPr lvl="1" eaLnBrk="1" hangingPunct="1">
              <a:buFont typeface="Wingdings" pitchFamily="2" charset="2"/>
              <a:buChar char="ü"/>
            </a:pPr>
            <a:r>
              <a:rPr lang="tr-TR" altLang="tr-TR" sz="2400" dirty="0" smtClean="0"/>
              <a:t>Amipli dizanteri,</a:t>
            </a:r>
          </a:p>
          <a:p>
            <a:pPr lvl="1" eaLnBrk="1" hangingPunct="1">
              <a:buFont typeface="Wingdings" pitchFamily="2" charset="2"/>
              <a:buChar char="ü"/>
            </a:pPr>
            <a:r>
              <a:rPr lang="tr-TR" altLang="tr-TR" sz="2400" dirty="0" err="1" smtClean="0"/>
              <a:t>Trikomoniyazis</a:t>
            </a:r>
            <a:r>
              <a:rPr lang="tr-TR" altLang="tr-TR" sz="2400" dirty="0" smtClean="0"/>
              <a:t>,</a:t>
            </a:r>
          </a:p>
          <a:p>
            <a:pPr lvl="1" eaLnBrk="1" hangingPunct="1">
              <a:buFont typeface="Wingdings" pitchFamily="2" charset="2"/>
              <a:buChar char="ü"/>
            </a:pPr>
            <a:r>
              <a:rPr lang="tr-TR" altLang="tr-TR" sz="2400" dirty="0" err="1" smtClean="0"/>
              <a:t>Giardiazis</a:t>
            </a:r>
            <a:r>
              <a:rPr lang="tr-TR" altLang="tr-TR" sz="2400" dirty="0" smtClean="0"/>
              <a:t>,	</a:t>
            </a:r>
          </a:p>
          <a:p>
            <a:pPr lvl="1" eaLnBrk="1" hangingPunct="1">
              <a:buFont typeface="Wingdings" pitchFamily="2" charset="2"/>
              <a:buChar char="ü"/>
            </a:pPr>
            <a:r>
              <a:rPr lang="tr-TR" altLang="tr-TR" sz="2400" dirty="0" err="1" smtClean="0"/>
              <a:t>Pnomosistoz</a:t>
            </a:r>
            <a:r>
              <a:rPr lang="tr-TR" altLang="tr-TR" sz="2400" dirty="0" smtClean="0"/>
              <a:t> </a:t>
            </a:r>
          </a:p>
          <a:p>
            <a:pPr lvl="1" eaLnBrk="1" hangingPunct="1">
              <a:buFont typeface="Wingdings" pitchFamily="2" charset="2"/>
              <a:buNone/>
            </a:pPr>
            <a:r>
              <a:rPr lang="tr-TR" altLang="tr-TR" sz="2400" dirty="0" smtClean="0"/>
              <a:t>    (</a:t>
            </a:r>
            <a:r>
              <a:rPr lang="tr-TR" altLang="tr-TR" sz="2400" dirty="0" err="1" smtClean="0"/>
              <a:t>Pneumocystis</a:t>
            </a:r>
            <a:r>
              <a:rPr lang="tr-TR" altLang="tr-TR" sz="2400" dirty="0" smtClean="0"/>
              <a:t> carini </a:t>
            </a:r>
            <a:r>
              <a:rPr lang="tr-TR" altLang="tr-TR" sz="2400" dirty="0" err="1" smtClean="0"/>
              <a:t>pnomonisi</a:t>
            </a:r>
            <a:r>
              <a:rPr lang="tr-TR" altLang="tr-TR" sz="2400" dirty="0" smtClean="0"/>
              <a:t>),</a:t>
            </a:r>
          </a:p>
          <a:p>
            <a:pPr lvl="1" eaLnBrk="1" hangingPunct="1">
              <a:buFont typeface="Wingdings" pitchFamily="2" charset="2"/>
              <a:buNone/>
            </a:pPr>
            <a:endParaRPr lang="tr-TR" altLang="tr-TR" sz="2400" dirty="0" smtClean="0"/>
          </a:p>
        </p:txBody>
      </p:sp>
      <p:sp>
        <p:nvSpPr>
          <p:cNvPr id="40966" name="5 Slayt Numarası Yer Tutucusu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CE66AEF-E3D4-4189-8821-9D1E49602468}" type="slidenum">
              <a:rPr lang="tr-TR" altLang="tr-TR"/>
              <a:pPr/>
              <a:t>16</a:t>
            </a:fld>
            <a:endParaRPr lang="tr-TR" alt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>
          <a:xfrm>
            <a:off x="611188" y="277813"/>
            <a:ext cx="8075612" cy="1143000"/>
          </a:xfrm>
        </p:spPr>
        <p:txBody>
          <a:bodyPr/>
          <a:lstStyle/>
          <a:p>
            <a:pPr eaLnBrk="1" hangingPunct="1"/>
            <a:r>
              <a:rPr lang="tr-TR" altLang="tr-TR" sz="3200" b="1" dirty="0" smtClean="0">
                <a:solidFill>
                  <a:srgbClr val="C00000"/>
                </a:solidFill>
              </a:rPr>
              <a:t>Parazitler</a:t>
            </a:r>
            <a:r>
              <a:rPr lang="tr-TR" altLang="tr-TR" sz="3200" dirty="0" smtClean="0">
                <a:solidFill>
                  <a:srgbClr val="C00000"/>
                </a:solidFill>
              </a:rPr>
              <a:t>(</a:t>
            </a:r>
            <a:r>
              <a:rPr lang="tr-TR" altLang="tr-TR" sz="3200" dirty="0" err="1" smtClean="0">
                <a:solidFill>
                  <a:srgbClr val="C00000"/>
                </a:solidFill>
              </a:rPr>
              <a:t>Metazoer</a:t>
            </a:r>
            <a:r>
              <a:rPr lang="tr-TR" altLang="tr-TR" sz="3200" dirty="0" smtClean="0">
                <a:solidFill>
                  <a:srgbClr val="C00000"/>
                </a:solidFill>
              </a:rPr>
              <a:t>-</a:t>
            </a:r>
            <a:r>
              <a:rPr lang="tr-TR" altLang="tr-TR" sz="3200" dirty="0" err="1" smtClean="0">
                <a:solidFill>
                  <a:srgbClr val="C00000"/>
                </a:solidFill>
              </a:rPr>
              <a:t>Helmentler</a:t>
            </a:r>
            <a:r>
              <a:rPr lang="tr-TR" altLang="tr-TR" sz="3200" dirty="0" smtClean="0">
                <a:solidFill>
                  <a:srgbClr val="C00000"/>
                </a:solidFill>
              </a:rPr>
              <a:t>)</a:t>
            </a:r>
            <a:br>
              <a:rPr lang="tr-TR" altLang="tr-TR" sz="3200" dirty="0" smtClean="0">
                <a:solidFill>
                  <a:srgbClr val="C00000"/>
                </a:solidFill>
              </a:rPr>
            </a:br>
            <a:r>
              <a:rPr lang="tr-TR" altLang="tr-TR" sz="3200" b="1" dirty="0" smtClean="0">
                <a:solidFill>
                  <a:srgbClr val="C00000"/>
                </a:solidFill>
              </a:rPr>
              <a:t>ve Hastalıklar</a:t>
            </a:r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00034" y="1484313"/>
            <a:ext cx="8186766" cy="4824412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tr-TR" altLang="tr-TR" sz="2200" b="1" dirty="0" smtClean="0"/>
              <a:t> </a:t>
            </a:r>
            <a:r>
              <a:rPr lang="tr-TR" altLang="tr-TR" sz="2200" dirty="0" smtClean="0"/>
              <a:t>Çıplak gözle görülebilen kurtlardır.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tr-TR" altLang="tr-TR" sz="2200" dirty="0" smtClean="0"/>
          </a:p>
          <a:p>
            <a:pPr eaLnBrk="1" hangingPunct="1">
              <a:lnSpc>
                <a:spcPct val="90000"/>
              </a:lnSpc>
            </a:pPr>
            <a:r>
              <a:rPr lang="tr-TR" altLang="tr-TR" sz="2200" b="1" dirty="0" err="1" smtClean="0"/>
              <a:t>Metazoerlerin</a:t>
            </a:r>
            <a:r>
              <a:rPr lang="tr-TR" altLang="tr-TR" sz="2200" b="1" dirty="0" smtClean="0"/>
              <a:t> Neden Olduğu Kimi Hastalıklar;</a:t>
            </a:r>
          </a:p>
          <a:p>
            <a:pPr lvl="1" eaLnBrk="1" hangingPunct="1">
              <a:lnSpc>
                <a:spcPct val="90000"/>
              </a:lnSpc>
              <a:buFont typeface="Wingdings" pitchFamily="2" charset="2"/>
              <a:buChar char="ü"/>
            </a:pPr>
            <a:r>
              <a:rPr lang="tr-TR" altLang="tr-TR" sz="2200" dirty="0" err="1" smtClean="0"/>
              <a:t>Askariyazis</a:t>
            </a:r>
            <a:r>
              <a:rPr lang="tr-TR" altLang="tr-TR" sz="2200" dirty="0" smtClean="0"/>
              <a:t>(</a:t>
            </a:r>
            <a:r>
              <a:rPr lang="tr-TR" altLang="tr-TR" sz="2200" dirty="0" err="1" smtClean="0"/>
              <a:t>Ascaris</a:t>
            </a:r>
            <a:r>
              <a:rPr lang="tr-TR" altLang="tr-TR" sz="2200" dirty="0" smtClean="0"/>
              <a:t> </a:t>
            </a:r>
            <a:r>
              <a:rPr lang="tr-TR" altLang="tr-TR" sz="2200" dirty="0" err="1" smtClean="0"/>
              <a:t>lumbracoides</a:t>
            </a:r>
            <a:r>
              <a:rPr lang="tr-TR" altLang="tr-TR" sz="2200" dirty="0" smtClean="0"/>
              <a:t>-Bağırsak</a:t>
            </a:r>
          </a:p>
          <a:p>
            <a:pPr lvl="1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tr-TR" altLang="tr-TR" sz="2200" dirty="0" smtClean="0"/>
              <a:t>    solucanı),	</a:t>
            </a:r>
            <a:endParaRPr lang="tr-TR" altLang="tr-TR" sz="2200" dirty="0" smtClean="0">
              <a:sym typeface="Symbol" pitchFamily="18" charset="2"/>
            </a:endParaRPr>
          </a:p>
          <a:p>
            <a:pPr lvl="1" eaLnBrk="1" hangingPunct="1">
              <a:lnSpc>
                <a:spcPct val="90000"/>
              </a:lnSpc>
              <a:buFont typeface="Wingdings" pitchFamily="2" charset="2"/>
              <a:buChar char="ü"/>
            </a:pPr>
            <a:r>
              <a:rPr lang="tr-TR" altLang="tr-TR" sz="2200" dirty="0" err="1" smtClean="0"/>
              <a:t>Oksiyurasis</a:t>
            </a:r>
            <a:r>
              <a:rPr lang="tr-TR" altLang="tr-TR" sz="2200" dirty="0" smtClean="0"/>
              <a:t>(Bağırsak kıl kurdu),</a:t>
            </a:r>
          </a:p>
          <a:p>
            <a:pPr lvl="1" eaLnBrk="1" hangingPunct="1">
              <a:lnSpc>
                <a:spcPct val="90000"/>
              </a:lnSpc>
              <a:buFont typeface="Wingdings" pitchFamily="2" charset="2"/>
              <a:buChar char="ü"/>
            </a:pPr>
            <a:r>
              <a:rPr lang="tr-TR" altLang="tr-TR" sz="2200" dirty="0" err="1" smtClean="0"/>
              <a:t>Teniasis</a:t>
            </a:r>
            <a:r>
              <a:rPr lang="tr-TR" altLang="tr-TR" sz="2200" dirty="0" smtClean="0"/>
              <a:t>(Tenya),	</a:t>
            </a:r>
            <a:endParaRPr lang="tr-TR" altLang="tr-TR" sz="2200" dirty="0" smtClean="0">
              <a:sym typeface="Symbol" pitchFamily="18" charset="2"/>
            </a:endParaRPr>
          </a:p>
          <a:p>
            <a:pPr lvl="1" eaLnBrk="1" hangingPunct="1">
              <a:lnSpc>
                <a:spcPct val="90000"/>
              </a:lnSpc>
              <a:buFont typeface="Wingdings" pitchFamily="2" charset="2"/>
              <a:buChar char="ü"/>
            </a:pPr>
            <a:r>
              <a:rPr lang="tr-TR" altLang="tr-TR" sz="2200" dirty="0" smtClean="0"/>
              <a:t> </a:t>
            </a:r>
            <a:r>
              <a:rPr lang="tr-TR" altLang="tr-TR" sz="2200" dirty="0" err="1" smtClean="0"/>
              <a:t>Ankilostomyazis</a:t>
            </a:r>
            <a:r>
              <a:rPr lang="tr-TR" altLang="tr-TR" sz="2200" dirty="0" smtClean="0"/>
              <a:t>(</a:t>
            </a:r>
            <a:r>
              <a:rPr lang="tr-TR" altLang="tr-TR" sz="2200" dirty="0" err="1" smtClean="0"/>
              <a:t>Duodonale</a:t>
            </a:r>
            <a:r>
              <a:rPr lang="tr-TR" altLang="tr-TR" sz="2200" dirty="0" smtClean="0"/>
              <a:t>,</a:t>
            </a:r>
          </a:p>
          <a:p>
            <a:pPr lvl="1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tr-TR" altLang="tr-TR" sz="2200" dirty="0" err="1" smtClean="0"/>
              <a:t>Americanus</a:t>
            </a:r>
            <a:r>
              <a:rPr lang="tr-TR" altLang="tr-TR" sz="2200" dirty="0" smtClean="0"/>
              <a:t>-Kancalı kurt),</a:t>
            </a:r>
          </a:p>
          <a:p>
            <a:pPr lvl="1" eaLnBrk="1" hangingPunct="1">
              <a:lnSpc>
                <a:spcPct val="90000"/>
              </a:lnSpc>
              <a:buFont typeface="Wingdings" pitchFamily="2" charset="2"/>
              <a:buChar char="ü"/>
            </a:pPr>
            <a:r>
              <a:rPr lang="tr-TR" altLang="tr-TR" sz="2200" dirty="0" smtClean="0"/>
              <a:t>Kist </a:t>
            </a:r>
            <a:r>
              <a:rPr lang="tr-TR" altLang="tr-TR" sz="2200" dirty="0" err="1" smtClean="0"/>
              <a:t>hidatik</a:t>
            </a:r>
            <a:r>
              <a:rPr lang="tr-TR" altLang="tr-TR" sz="2200" dirty="0" smtClean="0"/>
              <a:t>(Köpek tenyası),	</a:t>
            </a:r>
            <a:endParaRPr lang="tr-TR" altLang="tr-TR" sz="2200" dirty="0" smtClean="0">
              <a:sym typeface="Symbol" pitchFamily="18" charset="2"/>
            </a:endParaRPr>
          </a:p>
          <a:p>
            <a:pPr lvl="1" eaLnBrk="1" hangingPunct="1">
              <a:lnSpc>
                <a:spcPct val="90000"/>
              </a:lnSpc>
              <a:buFont typeface="Wingdings" pitchFamily="2" charset="2"/>
              <a:buChar char="ü"/>
            </a:pPr>
            <a:r>
              <a:rPr lang="tr-TR" altLang="tr-TR" sz="2200" dirty="0" err="1" smtClean="0"/>
              <a:t>Strongiloıdyazis</a:t>
            </a:r>
            <a:endParaRPr lang="tr-TR" altLang="tr-TR" sz="2200" dirty="0" smtClean="0"/>
          </a:p>
          <a:p>
            <a:pPr lvl="1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tr-TR" altLang="tr-TR" sz="2200" dirty="0" smtClean="0"/>
              <a:t> (</a:t>
            </a:r>
            <a:r>
              <a:rPr lang="tr-TR" altLang="tr-TR" sz="2200" dirty="0" err="1" smtClean="0"/>
              <a:t>Strongiloides</a:t>
            </a:r>
            <a:r>
              <a:rPr lang="tr-TR" altLang="tr-TR" sz="2200" dirty="0" smtClean="0"/>
              <a:t> </a:t>
            </a:r>
            <a:r>
              <a:rPr lang="tr-TR" altLang="tr-TR" sz="2200" dirty="0" err="1" smtClean="0"/>
              <a:t>stercorales</a:t>
            </a:r>
            <a:r>
              <a:rPr lang="tr-TR" altLang="tr-TR" sz="2200" dirty="0" smtClean="0"/>
              <a:t>)</a:t>
            </a:r>
          </a:p>
        </p:txBody>
      </p:sp>
      <p:sp>
        <p:nvSpPr>
          <p:cNvPr id="43017" name="8 Slayt Numarası Yer Tutucusu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ED95895-D931-4427-A99E-B0CCFAE9BB02}" type="slidenum">
              <a:rPr lang="tr-TR" altLang="tr-TR"/>
              <a:pPr/>
              <a:t>17</a:t>
            </a:fld>
            <a:endParaRPr lang="tr-TR" alt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 sz="3200" b="1" smtClean="0">
                <a:solidFill>
                  <a:srgbClr val="C00000"/>
                </a:solidFill>
              </a:rPr>
              <a:t>Parazitler</a:t>
            </a:r>
            <a:br>
              <a:rPr lang="tr-TR" altLang="tr-TR" sz="3200" b="1" smtClean="0">
                <a:solidFill>
                  <a:srgbClr val="C00000"/>
                </a:solidFill>
              </a:rPr>
            </a:br>
            <a:r>
              <a:rPr lang="tr-TR" altLang="tr-TR" sz="3200" smtClean="0">
                <a:solidFill>
                  <a:srgbClr val="C00000"/>
                </a:solidFill>
              </a:rPr>
              <a:t>(Artropodlar)</a:t>
            </a:r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00200"/>
            <a:ext cx="8050213" cy="4852988"/>
          </a:xfrm>
        </p:spPr>
        <p:txBody>
          <a:bodyPr/>
          <a:lstStyle/>
          <a:p>
            <a:pPr eaLnBrk="1" hangingPunct="1"/>
            <a:r>
              <a:rPr lang="tr-TR" altLang="tr-TR" sz="2400" smtClean="0"/>
              <a:t>Kan emen ya da uçan, kaçan eklem bacaklılar</a:t>
            </a:r>
          </a:p>
          <a:p>
            <a:pPr eaLnBrk="1" hangingPunct="1">
              <a:buFont typeface="Wingdings" pitchFamily="2" charset="2"/>
              <a:buNone/>
            </a:pPr>
            <a:r>
              <a:rPr lang="tr-TR" altLang="tr-TR" sz="2400" smtClean="0"/>
              <a:t>    (Vektörler),</a:t>
            </a:r>
          </a:p>
          <a:p>
            <a:pPr eaLnBrk="1" hangingPunct="1"/>
            <a:r>
              <a:rPr lang="tr-TR" altLang="tr-TR" sz="2400" b="1" smtClean="0"/>
              <a:t>Bazı Artropodlar;</a:t>
            </a:r>
          </a:p>
          <a:p>
            <a:pPr lvl="1" eaLnBrk="1" hangingPunct="1">
              <a:buFont typeface="Wingdings" pitchFamily="2" charset="2"/>
              <a:buChar char="ü"/>
            </a:pPr>
            <a:r>
              <a:rPr lang="tr-TR" altLang="tr-TR" sz="2400" smtClean="0"/>
              <a:t>Pediküloz(Bitlenme),		</a:t>
            </a:r>
          </a:p>
          <a:p>
            <a:pPr lvl="1" eaLnBrk="1" hangingPunct="1">
              <a:buFont typeface="Wingdings" pitchFamily="2" charset="2"/>
              <a:buChar char="ü"/>
            </a:pPr>
            <a:r>
              <a:rPr lang="tr-TR" altLang="tr-TR" sz="2400" smtClean="0"/>
              <a:t>Skabies(Uyuz),</a:t>
            </a:r>
          </a:p>
          <a:p>
            <a:pPr lvl="1" eaLnBrk="1" hangingPunct="1">
              <a:buFont typeface="Wingdings" pitchFamily="2" charset="2"/>
              <a:buChar char="ü"/>
            </a:pPr>
            <a:r>
              <a:rPr lang="tr-TR" altLang="tr-TR" sz="2400" smtClean="0"/>
              <a:t>Pire, 		</a:t>
            </a:r>
          </a:p>
          <a:p>
            <a:pPr lvl="1" eaLnBrk="1" hangingPunct="1">
              <a:buFont typeface="Wingdings" pitchFamily="2" charset="2"/>
              <a:buChar char="ü"/>
            </a:pPr>
            <a:r>
              <a:rPr lang="tr-TR" altLang="tr-TR" sz="2400" smtClean="0"/>
              <a:t>Kene,</a:t>
            </a:r>
          </a:p>
          <a:p>
            <a:pPr lvl="1" eaLnBrk="1" hangingPunct="1">
              <a:buFont typeface="Wingdings" pitchFamily="2" charset="2"/>
              <a:buChar char="ü"/>
            </a:pPr>
            <a:r>
              <a:rPr lang="tr-TR" altLang="tr-TR" sz="2400" smtClean="0"/>
              <a:t>Sivrisinek,</a:t>
            </a:r>
          </a:p>
          <a:p>
            <a:pPr lvl="1" eaLnBrk="1" hangingPunct="1">
              <a:buFont typeface="Wingdings" pitchFamily="2" charset="2"/>
              <a:buChar char="ü"/>
            </a:pPr>
            <a:r>
              <a:rPr lang="tr-TR" altLang="tr-TR" sz="2400" smtClean="0"/>
              <a:t>Tatarcık sineği,</a:t>
            </a:r>
          </a:p>
          <a:p>
            <a:pPr lvl="1" eaLnBrk="1" hangingPunct="1">
              <a:buFont typeface="Wingdings" pitchFamily="2" charset="2"/>
              <a:buChar char="ü"/>
            </a:pPr>
            <a:r>
              <a:rPr lang="tr-TR" altLang="tr-TR" sz="2400" smtClean="0"/>
              <a:t>Karasinek,	</a:t>
            </a:r>
          </a:p>
          <a:p>
            <a:pPr lvl="1" eaLnBrk="1" hangingPunct="1">
              <a:buFont typeface="Wingdings" pitchFamily="2" charset="2"/>
              <a:buNone/>
            </a:pPr>
            <a:endParaRPr lang="tr-TR" altLang="tr-TR" sz="2400" smtClean="0"/>
          </a:p>
        </p:txBody>
      </p:sp>
      <p:sp>
        <p:nvSpPr>
          <p:cNvPr id="45060" name="3 Slayt Numarası Yer Tutucusu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137D86EB-F45F-4BD0-B002-58B7E603B0DB}" type="slidenum">
              <a:rPr lang="tr-TR" altLang="tr-TR"/>
              <a:pPr/>
              <a:t>18</a:t>
            </a:fld>
            <a:endParaRPr lang="tr-TR" alt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323850" y="476250"/>
            <a:ext cx="7677150" cy="647700"/>
          </a:xfrm>
        </p:spPr>
        <p:txBody>
          <a:bodyPr anchor="b"/>
          <a:lstStyle/>
          <a:p>
            <a:r>
              <a:rPr lang="tr-TR" sz="4000" b="1" dirty="0" smtClean="0"/>
              <a:t>Enfeksiyon Etkeninin Özellikleri</a:t>
            </a:r>
          </a:p>
        </p:txBody>
      </p:sp>
      <p:sp>
        <p:nvSpPr>
          <p:cNvPr id="17410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23850" y="1052513"/>
            <a:ext cx="8496300" cy="4248150"/>
          </a:xfrm>
        </p:spPr>
        <p:txBody>
          <a:bodyPr/>
          <a:lstStyle/>
          <a:p>
            <a:endParaRPr lang="tr-TR" smtClean="0"/>
          </a:p>
          <a:p>
            <a:r>
              <a:rPr lang="tr-TR" b="1" smtClean="0"/>
              <a:t>Enfektivite</a:t>
            </a:r>
            <a:r>
              <a:rPr lang="tr-TR" smtClean="0"/>
              <a:t>: Etkenin konakçıya ulaşabilme ve dokulara yerleşip üreyebilme özelliğidir.</a:t>
            </a:r>
          </a:p>
          <a:p>
            <a:r>
              <a:rPr lang="tr-TR" b="1" smtClean="0"/>
              <a:t>Virulans:</a:t>
            </a:r>
            <a:r>
              <a:rPr lang="tr-TR" smtClean="0"/>
              <a:t> Patojen organizmanın hastalık oluşturabilme yeteneğidir.</a:t>
            </a:r>
          </a:p>
          <a:p>
            <a:r>
              <a:rPr lang="tr-TR" b="1" smtClean="0"/>
              <a:t>Patojenite:</a:t>
            </a:r>
            <a:r>
              <a:rPr lang="tr-TR" smtClean="0"/>
              <a:t> Etkenin konakçının vücudundaki dokularda oluşturabildiği patolojik reaksiyonlardır. Klinik hastalık şiddetidir.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tr-TR" sz="2800" dirty="0" smtClean="0"/>
              <a:t>Enfeksiyon etkenleri konağa girip çoğaldıktan sonra;</a:t>
            </a:r>
          </a:p>
          <a:p>
            <a:r>
              <a:rPr lang="tr-TR" dirty="0" smtClean="0"/>
              <a:t>immünolojik  (</a:t>
            </a:r>
            <a:r>
              <a:rPr lang="tr-TR" dirty="0" err="1" smtClean="0"/>
              <a:t>romatizmal</a:t>
            </a:r>
            <a:r>
              <a:rPr lang="tr-TR" dirty="0" smtClean="0"/>
              <a:t> ateş), </a:t>
            </a:r>
          </a:p>
          <a:p>
            <a:r>
              <a:rPr lang="tr-TR" dirty="0" err="1" smtClean="0"/>
              <a:t>inflamatuar</a:t>
            </a:r>
            <a:r>
              <a:rPr lang="tr-TR" dirty="0" smtClean="0"/>
              <a:t>  (ateş, halsizlik), ve </a:t>
            </a:r>
          </a:p>
          <a:p>
            <a:r>
              <a:rPr lang="tr-TR" dirty="0" err="1" smtClean="0"/>
              <a:t>dejenaratif</a:t>
            </a:r>
            <a:r>
              <a:rPr lang="tr-TR" dirty="0" smtClean="0"/>
              <a:t> (ölüm) olaylar gibi çeşitli yanıtlara neden olmaktadır.</a:t>
            </a:r>
          </a:p>
          <a:p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3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6513" y="115888"/>
            <a:ext cx="8999537" cy="6178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dörtgen"/>
          <p:cNvSpPr/>
          <p:nvPr/>
        </p:nvSpPr>
        <p:spPr>
          <a:xfrm>
            <a:off x="571472" y="1643050"/>
            <a:ext cx="8072494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tr-TR" sz="3500" dirty="0" smtClean="0"/>
              <a:t>Mikroorganizmanın enfeksiyon </a:t>
            </a:r>
          </a:p>
          <a:p>
            <a:pPr algn="ctr"/>
            <a:r>
              <a:rPr lang="tr-TR" sz="3500" dirty="0" smtClean="0"/>
              <a:t>oluşturabilmesi için belirli aşamalardan </a:t>
            </a:r>
          </a:p>
          <a:p>
            <a:pPr algn="ctr"/>
            <a:r>
              <a:rPr lang="tr-TR" sz="3500" dirty="0" smtClean="0"/>
              <a:t>geçmesi gerekir, bu aşamalar zincirine </a:t>
            </a:r>
          </a:p>
          <a:p>
            <a:pPr algn="ctr"/>
            <a:r>
              <a:rPr lang="tr-TR" sz="3500" dirty="0" smtClean="0"/>
              <a:t>denir.</a:t>
            </a:r>
          </a:p>
          <a:p>
            <a:pPr algn="ctr"/>
            <a:r>
              <a:rPr lang="tr-TR" sz="3500" dirty="0" smtClean="0"/>
              <a:t/>
            </a:r>
            <a:br>
              <a:rPr lang="tr-TR" sz="3500" dirty="0" smtClean="0"/>
            </a:br>
            <a:endParaRPr lang="tr-TR" sz="3500" dirty="0"/>
          </a:p>
        </p:txBody>
      </p:sp>
      <p:sp>
        <p:nvSpPr>
          <p:cNvPr id="3" name="2 Dikdörtgen"/>
          <p:cNvSpPr/>
          <p:nvPr/>
        </p:nvSpPr>
        <p:spPr>
          <a:xfrm>
            <a:off x="1928794" y="571480"/>
            <a:ext cx="5480989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tr-TR" sz="4000" b="1" dirty="0" smtClean="0"/>
              <a:t>ENFEKSİYON ZİNCİRİ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54050"/>
          </a:xfrm>
        </p:spPr>
        <p:txBody>
          <a:bodyPr/>
          <a:lstStyle/>
          <a:p>
            <a:r>
              <a:rPr lang="tr-TR" smtClean="0"/>
              <a:t>ENFEKSİYON ZİNCİRİ</a:t>
            </a:r>
          </a:p>
        </p:txBody>
      </p:sp>
      <p:sp>
        <p:nvSpPr>
          <p:cNvPr id="4" name="3 Oval"/>
          <p:cNvSpPr/>
          <p:nvPr/>
        </p:nvSpPr>
        <p:spPr>
          <a:xfrm>
            <a:off x="3143250" y="1000125"/>
            <a:ext cx="2500313" cy="1500188"/>
          </a:xfrm>
          <a:prstGeom prst="ellipse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tr-TR" sz="2200" b="1" dirty="0">
                <a:solidFill>
                  <a:schemeClr val="tx1"/>
                </a:solidFill>
              </a:rPr>
              <a:t>1 ETKEN</a:t>
            </a:r>
          </a:p>
          <a:p>
            <a:pPr algn="ctr">
              <a:defRPr/>
            </a:pPr>
            <a:r>
              <a:rPr lang="tr-TR" dirty="0">
                <a:solidFill>
                  <a:schemeClr val="tx1"/>
                </a:solidFill>
              </a:rPr>
              <a:t>Bakteri</a:t>
            </a:r>
          </a:p>
          <a:p>
            <a:pPr algn="ctr">
              <a:defRPr/>
            </a:pPr>
            <a:r>
              <a:rPr lang="tr-TR" dirty="0">
                <a:solidFill>
                  <a:schemeClr val="tx1"/>
                </a:solidFill>
              </a:rPr>
              <a:t>Virüs</a:t>
            </a:r>
          </a:p>
          <a:p>
            <a:pPr algn="ctr">
              <a:defRPr/>
            </a:pPr>
            <a:r>
              <a:rPr lang="tr-TR" dirty="0" err="1">
                <a:solidFill>
                  <a:schemeClr val="tx1"/>
                </a:solidFill>
              </a:rPr>
              <a:t>Fungus</a:t>
            </a:r>
            <a:r>
              <a:rPr lang="tr-TR" dirty="0">
                <a:solidFill>
                  <a:schemeClr val="tx1"/>
                </a:solidFill>
              </a:rPr>
              <a:t> </a:t>
            </a:r>
            <a:r>
              <a:rPr lang="tr-TR" dirty="0"/>
              <a:t> </a:t>
            </a:r>
          </a:p>
        </p:txBody>
      </p:sp>
      <p:sp>
        <p:nvSpPr>
          <p:cNvPr id="5" name="4 Oval"/>
          <p:cNvSpPr/>
          <p:nvPr/>
        </p:nvSpPr>
        <p:spPr>
          <a:xfrm>
            <a:off x="4857750" y="1857375"/>
            <a:ext cx="3071813" cy="1643063"/>
          </a:xfrm>
          <a:prstGeom prst="ellipse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tr-TR" sz="2200" b="1" dirty="0">
                <a:solidFill>
                  <a:schemeClr val="tx1"/>
                </a:solidFill>
              </a:rPr>
              <a:t>2 KAYNAK</a:t>
            </a:r>
          </a:p>
          <a:p>
            <a:pPr algn="ctr">
              <a:defRPr/>
            </a:pPr>
            <a:r>
              <a:rPr lang="tr-TR" dirty="0">
                <a:solidFill>
                  <a:schemeClr val="tx1"/>
                </a:solidFill>
              </a:rPr>
              <a:t> İnsanlar</a:t>
            </a:r>
          </a:p>
          <a:p>
            <a:pPr algn="ctr">
              <a:defRPr/>
            </a:pPr>
            <a:r>
              <a:rPr lang="tr-TR" dirty="0">
                <a:solidFill>
                  <a:schemeClr val="tx1"/>
                </a:solidFill>
              </a:rPr>
              <a:t>Hayvanlar</a:t>
            </a:r>
          </a:p>
          <a:p>
            <a:pPr algn="ctr">
              <a:defRPr/>
            </a:pPr>
            <a:r>
              <a:rPr lang="tr-TR" dirty="0">
                <a:solidFill>
                  <a:schemeClr val="tx1"/>
                </a:solidFill>
              </a:rPr>
              <a:t>Böcekler vs. </a:t>
            </a:r>
            <a:r>
              <a:rPr lang="tr-TR" dirty="0"/>
              <a:t> </a:t>
            </a:r>
          </a:p>
        </p:txBody>
      </p:sp>
      <p:sp>
        <p:nvSpPr>
          <p:cNvPr id="6" name="5 Oval"/>
          <p:cNvSpPr/>
          <p:nvPr/>
        </p:nvSpPr>
        <p:spPr>
          <a:xfrm>
            <a:off x="5643563" y="3286125"/>
            <a:ext cx="3286125" cy="1643063"/>
          </a:xfrm>
          <a:prstGeom prst="ellipse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tr-TR" b="1" dirty="0">
                <a:solidFill>
                  <a:schemeClr val="tx1"/>
                </a:solidFill>
              </a:rPr>
              <a:t>3 KAYNAKTAN ÇIKIŞ</a:t>
            </a:r>
          </a:p>
          <a:p>
            <a:pPr algn="ctr">
              <a:defRPr/>
            </a:pPr>
            <a:r>
              <a:rPr lang="tr-TR" dirty="0">
                <a:solidFill>
                  <a:schemeClr val="tx1"/>
                </a:solidFill>
              </a:rPr>
              <a:t> Solunum Yolu</a:t>
            </a:r>
          </a:p>
          <a:p>
            <a:pPr algn="ctr">
              <a:defRPr/>
            </a:pPr>
            <a:r>
              <a:rPr lang="tr-TR" dirty="0">
                <a:solidFill>
                  <a:schemeClr val="tx1"/>
                </a:solidFill>
              </a:rPr>
              <a:t>GI Yol</a:t>
            </a:r>
          </a:p>
          <a:p>
            <a:pPr algn="ctr">
              <a:defRPr/>
            </a:pPr>
            <a:r>
              <a:rPr lang="tr-TR" dirty="0" err="1">
                <a:solidFill>
                  <a:schemeClr val="tx1"/>
                </a:solidFill>
              </a:rPr>
              <a:t>Genitoüriner</a:t>
            </a:r>
            <a:r>
              <a:rPr lang="tr-TR" dirty="0">
                <a:solidFill>
                  <a:schemeClr val="tx1"/>
                </a:solidFill>
              </a:rPr>
              <a:t> Yol</a:t>
            </a:r>
          </a:p>
        </p:txBody>
      </p:sp>
      <p:sp>
        <p:nvSpPr>
          <p:cNvPr id="7" name="6 Oval"/>
          <p:cNvSpPr/>
          <p:nvPr/>
        </p:nvSpPr>
        <p:spPr>
          <a:xfrm>
            <a:off x="2928938" y="4071938"/>
            <a:ext cx="3286125" cy="1785937"/>
          </a:xfrm>
          <a:prstGeom prst="ellipse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tr-TR" b="1" dirty="0">
                <a:solidFill>
                  <a:schemeClr val="tx1"/>
                </a:solidFill>
              </a:rPr>
              <a:t>4 TAŞINMA (BULAŞMA)</a:t>
            </a:r>
          </a:p>
          <a:p>
            <a:pPr algn="ctr">
              <a:defRPr/>
            </a:pPr>
            <a:r>
              <a:rPr lang="tr-TR" dirty="0">
                <a:solidFill>
                  <a:schemeClr val="tx1"/>
                </a:solidFill>
              </a:rPr>
              <a:t> Doğrudan Temasla</a:t>
            </a:r>
          </a:p>
          <a:p>
            <a:pPr algn="ctr">
              <a:defRPr/>
            </a:pPr>
            <a:r>
              <a:rPr lang="tr-TR" dirty="0">
                <a:solidFill>
                  <a:schemeClr val="tx1"/>
                </a:solidFill>
              </a:rPr>
              <a:t>Dolaylı (Gıda, eller, araç gereçler vs)</a:t>
            </a:r>
          </a:p>
        </p:txBody>
      </p:sp>
      <p:sp>
        <p:nvSpPr>
          <p:cNvPr id="8" name="7 Oval"/>
          <p:cNvSpPr/>
          <p:nvPr/>
        </p:nvSpPr>
        <p:spPr>
          <a:xfrm>
            <a:off x="71438" y="3357563"/>
            <a:ext cx="3357562" cy="1714500"/>
          </a:xfrm>
          <a:prstGeom prst="ellipse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tr-TR" b="1" dirty="0">
                <a:solidFill>
                  <a:schemeClr val="tx1"/>
                </a:solidFill>
              </a:rPr>
              <a:t>5 YENİ KONAKÇIYA GİRİŞ KAPISI</a:t>
            </a:r>
          </a:p>
          <a:p>
            <a:pPr algn="ctr">
              <a:defRPr/>
            </a:pPr>
            <a:r>
              <a:rPr lang="tr-TR" dirty="0">
                <a:solidFill>
                  <a:schemeClr val="tx1"/>
                </a:solidFill>
              </a:rPr>
              <a:t>Solunum Yolu</a:t>
            </a:r>
          </a:p>
          <a:p>
            <a:pPr algn="ctr">
              <a:defRPr/>
            </a:pPr>
            <a:r>
              <a:rPr lang="tr-TR" dirty="0">
                <a:solidFill>
                  <a:schemeClr val="tx1"/>
                </a:solidFill>
              </a:rPr>
              <a:t>GI yol</a:t>
            </a:r>
          </a:p>
          <a:p>
            <a:pPr algn="ctr">
              <a:defRPr/>
            </a:pPr>
            <a:r>
              <a:rPr lang="tr-TR" dirty="0">
                <a:solidFill>
                  <a:schemeClr val="tx1"/>
                </a:solidFill>
              </a:rPr>
              <a:t>Deri ve mukozalar vs.</a:t>
            </a:r>
          </a:p>
        </p:txBody>
      </p:sp>
      <p:sp>
        <p:nvSpPr>
          <p:cNvPr id="9" name="8 Oval"/>
          <p:cNvSpPr/>
          <p:nvPr/>
        </p:nvSpPr>
        <p:spPr>
          <a:xfrm>
            <a:off x="785813" y="1857375"/>
            <a:ext cx="3214687" cy="1643063"/>
          </a:xfrm>
          <a:prstGeom prst="ellipse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tr-TR" b="1" dirty="0">
                <a:solidFill>
                  <a:schemeClr val="tx1"/>
                </a:solidFill>
              </a:rPr>
              <a:t>6 DUYARLI KONAK</a:t>
            </a:r>
          </a:p>
          <a:p>
            <a:pPr algn="ctr">
              <a:defRPr/>
            </a:pPr>
            <a:r>
              <a:rPr lang="tr-TR" dirty="0" err="1">
                <a:solidFill>
                  <a:schemeClr val="tx1"/>
                </a:solidFill>
              </a:rPr>
              <a:t>İmmün</a:t>
            </a:r>
            <a:r>
              <a:rPr lang="tr-TR" dirty="0">
                <a:solidFill>
                  <a:schemeClr val="tx1"/>
                </a:solidFill>
              </a:rPr>
              <a:t> durumu, Beslenme, Kronik </a:t>
            </a:r>
            <a:r>
              <a:rPr lang="tr-TR" dirty="0" err="1">
                <a:solidFill>
                  <a:schemeClr val="tx1"/>
                </a:solidFill>
              </a:rPr>
              <a:t>Hast</a:t>
            </a:r>
            <a:r>
              <a:rPr lang="tr-TR" dirty="0">
                <a:solidFill>
                  <a:schemeClr val="tx1"/>
                </a:solidFill>
              </a:rPr>
              <a:t>., </a:t>
            </a:r>
            <a:r>
              <a:rPr lang="tr-TR" dirty="0" err="1">
                <a:solidFill>
                  <a:schemeClr val="tx1"/>
                </a:solidFill>
              </a:rPr>
              <a:t>İmmünsüpresif</a:t>
            </a:r>
            <a:r>
              <a:rPr lang="tr-TR" dirty="0">
                <a:solidFill>
                  <a:schemeClr val="tx1"/>
                </a:solidFill>
              </a:rPr>
              <a:t> ilaç kullanma, travma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2"/>
          <p:cNvSpPr>
            <a:spLocks noGrp="1"/>
          </p:cNvSpPr>
          <p:nvPr>
            <p:ph type="body" idx="1"/>
          </p:nvPr>
        </p:nvSpPr>
        <p:spPr>
          <a:xfrm>
            <a:off x="684213" y="1700213"/>
            <a:ext cx="7772400" cy="4114800"/>
          </a:xfrm>
        </p:spPr>
        <p:txBody>
          <a:bodyPr/>
          <a:lstStyle/>
          <a:p>
            <a:r>
              <a:rPr lang="tr-TR" dirty="0" smtClean="0">
                <a:solidFill>
                  <a:srgbClr val="003700"/>
                </a:solidFill>
                <a:cs typeface="Arial" charset="0"/>
              </a:rPr>
              <a:t>Enfeksiyon zincirini oluşturan </a:t>
            </a:r>
            <a:r>
              <a:rPr lang="tr-TR" u="sng" dirty="0" smtClean="0">
                <a:solidFill>
                  <a:srgbClr val="003700"/>
                </a:solidFill>
                <a:cs typeface="Arial" charset="0"/>
              </a:rPr>
              <a:t>altı halkadan biri  engellendiği</a:t>
            </a:r>
            <a:r>
              <a:rPr lang="tr-TR" dirty="0" smtClean="0">
                <a:solidFill>
                  <a:srgbClr val="003700"/>
                </a:solidFill>
                <a:cs typeface="Arial" charset="0"/>
              </a:rPr>
              <a:t> takdirde enfeksiyon oluşamaz. </a:t>
            </a:r>
          </a:p>
          <a:p>
            <a:endParaRPr lang="tr-TR" dirty="0" smtClean="0">
              <a:solidFill>
                <a:srgbClr val="003700"/>
              </a:solidFill>
              <a:cs typeface="Arial" charset="0"/>
            </a:endParaRPr>
          </a:p>
          <a:p>
            <a:r>
              <a:rPr lang="tr-TR" dirty="0" smtClean="0">
                <a:solidFill>
                  <a:srgbClr val="003700"/>
                </a:solidFill>
                <a:cs typeface="Arial" charset="0"/>
              </a:rPr>
              <a:t>Bu  zinciri  iyi  bilir  ve gerekli önlemler alınırsa, </a:t>
            </a:r>
            <a:r>
              <a:rPr lang="tr-TR" u="sng" dirty="0" smtClean="0">
                <a:solidFill>
                  <a:srgbClr val="003700"/>
                </a:solidFill>
                <a:cs typeface="Arial" charset="0"/>
              </a:rPr>
              <a:t>bulaşıcı hastalıklardan korunmak  mümkündür. </a:t>
            </a:r>
            <a:endParaRPr lang="tr-TR" u="sng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142852"/>
            <a:ext cx="8229600" cy="1143000"/>
          </a:xfrm>
        </p:spPr>
        <p:txBody>
          <a:bodyPr/>
          <a:lstStyle/>
          <a:p>
            <a:r>
              <a:rPr lang="tr-TR" dirty="0" smtClean="0"/>
              <a:t>Enfeksiyon oluşmaması için zinciri nasıl kırabiliriz?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71480" y="1500174"/>
            <a:ext cx="8686800" cy="4929222"/>
          </a:xfrm>
        </p:spPr>
        <p:txBody>
          <a:bodyPr/>
          <a:lstStyle/>
          <a:p>
            <a:r>
              <a:rPr lang="tr-TR" sz="3000" dirty="0" smtClean="0"/>
              <a:t>Enfeksiyonlu kişiler, bulaştırıcılık süresi boyunca izole edilebilir.</a:t>
            </a:r>
          </a:p>
          <a:p>
            <a:r>
              <a:rPr lang="tr-TR" sz="3000" dirty="0" err="1" smtClean="0"/>
              <a:t>Kemoprofilaksi</a:t>
            </a:r>
            <a:endParaRPr lang="tr-TR" sz="3000" dirty="0" smtClean="0"/>
          </a:p>
          <a:p>
            <a:r>
              <a:rPr lang="tr-TR" sz="3000" dirty="0" smtClean="0"/>
              <a:t>El yıkama, </a:t>
            </a:r>
          </a:p>
          <a:p>
            <a:r>
              <a:rPr lang="tr-TR" sz="3000" dirty="0" smtClean="0"/>
              <a:t>Kişisel solunumsal korunma,</a:t>
            </a:r>
          </a:p>
          <a:p>
            <a:r>
              <a:rPr lang="tr-TR" sz="3000" dirty="0" smtClean="0"/>
              <a:t>Aşılama,</a:t>
            </a:r>
          </a:p>
          <a:p>
            <a:r>
              <a:rPr lang="tr-TR" sz="3000" dirty="0" smtClean="0"/>
              <a:t>Ortam dezenfeksiyonu,</a:t>
            </a:r>
          </a:p>
          <a:p>
            <a:r>
              <a:rPr lang="tr-TR" sz="3000" dirty="0" err="1" smtClean="0"/>
              <a:t>İnvaziv</a:t>
            </a:r>
            <a:r>
              <a:rPr lang="tr-TR" sz="3000" dirty="0" smtClean="0"/>
              <a:t> girişimlerde tek kullanımlık malzemeler kullanma gibi girişimlerle enfeksiyonlardan korunabiliriz.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54050"/>
          </a:xfrm>
        </p:spPr>
        <p:txBody>
          <a:bodyPr/>
          <a:lstStyle/>
          <a:p>
            <a:r>
              <a:rPr lang="tr-TR" smtClean="0"/>
              <a:t>ENFEKSİYON ZİNCİRİ</a:t>
            </a:r>
          </a:p>
        </p:txBody>
      </p:sp>
      <p:sp>
        <p:nvSpPr>
          <p:cNvPr id="4" name="3 Oval"/>
          <p:cNvSpPr/>
          <p:nvPr/>
        </p:nvSpPr>
        <p:spPr>
          <a:xfrm>
            <a:off x="3143250" y="1000125"/>
            <a:ext cx="2500313" cy="1500188"/>
          </a:xfrm>
          <a:prstGeom prst="ellipse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tr-TR" sz="2200" b="1" dirty="0">
                <a:solidFill>
                  <a:schemeClr val="tx1"/>
                </a:solidFill>
              </a:rPr>
              <a:t>1 ETKEN</a:t>
            </a:r>
          </a:p>
          <a:p>
            <a:pPr algn="ctr">
              <a:defRPr/>
            </a:pPr>
            <a:r>
              <a:rPr lang="tr-TR" dirty="0">
                <a:solidFill>
                  <a:schemeClr val="tx1"/>
                </a:solidFill>
              </a:rPr>
              <a:t>Bakteri</a:t>
            </a:r>
          </a:p>
          <a:p>
            <a:pPr algn="ctr">
              <a:defRPr/>
            </a:pPr>
            <a:r>
              <a:rPr lang="tr-TR" dirty="0">
                <a:solidFill>
                  <a:schemeClr val="tx1"/>
                </a:solidFill>
              </a:rPr>
              <a:t>Virüs</a:t>
            </a:r>
          </a:p>
          <a:p>
            <a:pPr algn="ctr">
              <a:defRPr/>
            </a:pPr>
            <a:r>
              <a:rPr lang="tr-TR" dirty="0" err="1">
                <a:solidFill>
                  <a:schemeClr val="tx1"/>
                </a:solidFill>
              </a:rPr>
              <a:t>Fungus</a:t>
            </a:r>
            <a:r>
              <a:rPr lang="tr-TR" dirty="0">
                <a:solidFill>
                  <a:schemeClr val="tx1"/>
                </a:solidFill>
              </a:rPr>
              <a:t> </a:t>
            </a:r>
            <a:r>
              <a:rPr lang="tr-TR" dirty="0"/>
              <a:t> </a:t>
            </a:r>
          </a:p>
        </p:txBody>
      </p:sp>
      <p:sp>
        <p:nvSpPr>
          <p:cNvPr id="5" name="4 Oval"/>
          <p:cNvSpPr/>
          <p:nvPr/>
        </p:nvSpPr>
        <p:spPr>
          <a:xfrm>
            <a:off x="4857750" y="1857375"/>
            <a:ext cx="3071813" cy="1643063"/>
          </a:xfrm>
          <a:prstGeom prst="ellipse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tr-TR" sz="2200" b="1" dirty="0">
                <a:solidFill>
                  <a:schemeClr val="tx1"/>
                </a:solidFill>
              </a:rPr>
              <a:t>2 KAYNAK</a:t>
            </a:r>
          </a:p>
          <a:p>
            <a:pPr algn="ctr">
              <a:defRPr/>
            </a:pPr>
            <a:r>
              <a:rPr lang="tr-TR" dirty="0">
                <a:solidFill>
                  <a:schemeClr val="tx1"/>
                </a:solidFill>
              </a:rPr>
              <a:t> İnsanlar</a:t>
            </a:r>
          </a:p>
          <a:p>
            <a:pPr algn="ctr">
              <a:defRPr/>
            </a:pPr>
            <a:r>
              <a:rPr lang="tr-TR" dirty="0">
                <a:solidFill>
                  <a:schemeClr val="tx1"/>
                </a:solidFill>
              </a:rPr>
              <a:t>Hayvanlar</a:t>
            </a:r>
          </a:p>
          <a:p>
            <a:pPr algn="ctr">
              <a:defRPr/>
            </a:pPr>
            <a:r>
              <a:rPr lang="tr-TR" dirty="0">
                <a:solidFill>
                  <a:schemeClr val="tx1"/>
                </a:solidFill>
              </a:rPr>
              <a:t>Böcekler vs. </a:t>
            </a:r>
            <a:r>
              <a:rPr lang="tr-TR" dirty="0"/>
              <a:t> </a:t>
            </a:r>
          </a:p>
        </p:txBody>
      </p:sp>
      <p:sp>
        <p:nvSpPr>
          <p:cNvPr id="6" name="5 Oval"/>
          <p:cNvSpPr/>
          <p:nvPr/>
        </p:nvSpPr>
        <p:spPr>
          <a:xfrm>
            <a:off x="5643563" y="3286125"/>
            <a:ext cx="3286125" cy="1643063"/>
          </a:xfrm>
          <a:prstGeom prst="ellipse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tr-TR" b="1" dirty="0">
                <a:solidFill>
                  <a:schemeClr val="tx1"/>
                </a:solidFill>
              </a:rPr>
              <a:t>3 KAYNAKTAN ÇIKIŞ</a:t>
            </a:r>
          </a:p>
          <a:p>
            <a:pPr algn="ctr">
              <a:defRPr/>
            </a:pPr>
            <a:r>
              <a:rPr lang="tr-TR" dirty="0">
                <a:solidFill>
                  <a:schemeClr val="tx1"/>
                </a:solidFill>
              </a:rPr>
              <a:t> Solunum Yolu</a:t>
            </a:r>
          </a:p>
          <a:p>
            <a:pPr algn="ctr">
              <a:defRPr/>
            </a:pPr>
            <a:r>
              <a:rPr lang="tr-TR" dirty="0">
                <a:solidFill>
                  <a:schemeClr val="tx1"/>
                </a:solidFill>
              </a:rPr>
              <a:t>GI Yol</a:t>
            </a:r>
          </a:p>
          <a:p>
            <a:pPr algn="ctr">
              <a:defRPr/>
            </a:pPr>
            <a:r>
              <a:rPr lang="tr-TR" dirty="0" err="1">
                <a:solidFill>
                  <a:schemeClr val="tx1"/>
                </a:solidFill>
              </a:rPr>
              <a:t>Genitoüriner</a:t>
            </a:r>
            <a:r>
              <a:rPr lang="tr-TR" dirty="0">
                <a:solidFill>
                  <a:schemeClr val="tx1"/>
                </a:solidFill>
              </a:rPr>
              <a:t> Yol</a:t>
            </a:r>
          </a:p>
        </p:txBody>
      </p:sp>
      <p:sp>
        <p:nvSpPr>
          <p:cNvPr id="7" name="6 Oval"/>
          <p:cNvSpPr/>
          <p:nvPr/>
        </p:nvSpPr>
        <p:spPr>
          <a:xfrm>
            <a:off x="2928938" y="4071938"/>
            <a:ext cx="3286125" cy="1785937"/>
          </a:xfrm>
          <a:prstGeom prst="ellipse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tr-TR" b="1" dirty="0">
                <a:solidFill>
                  <a:schemeClr val="tx1"/>
                </a:solidFill>
              </a:rPr>
              <a:t>4 TAŞINMA (BULAŞMA)</a:t>
            </a:r>
          </a:p>
          <a:p>
            <a:pPr algn="ctr">
              <a:defRPr/>
            </a:pPr>
            <a:r>
              <a:rPr lang="tr-TR" dirty="0">
                <a:solidFill>
                  <a:schemeClr val="tx1"/>
                </a:solidFill>
              </a:rPr>
              <a:t> Doğrudan Temasla</a:t>
            </a:r>
          </a:p>
          <a:p>
            <a:pPr algn="ctr">
              <a:defRPr/>
            </a:pPr>
            <a:r>
              <a:rPr lang="tr-TR" dirty="0">
                <a:solidFill>
                  <a:schemeClr val="tx1"/>
                </a:solidFill>
              </a:rPr>
              <a:t>Dolaylı (Gıda, eller, araç gereçler vs)</a:t>
            </a:r>
          </a:p>
        </p:txBody>
      </p:sp>
      <p:sp>
        <p:nvSpPr>
          <p:cNvPr id="8" name="7 Oval"/>
          <p:cNvSpPr/>
          <p:nvPr/>
        </p:nvSpPr>
        <p:spPr>
          <a:xfrm>
            <a:off x="71438" y="3357563"/>
            <a:ext cx="3357562" cy="1714500"/>
          </a:xfrm>
          <a:prstGeom prst="ellipse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tr-TR" b="1" dirty="0">
                <a:solidFill>
                  <a:schemeClr val="tx1"/>
                </a:solidFill>
              </a:rPr>
              <a:t>5 YENİ KONAKÇIYA GİRİŞ KAPISI</a:t>
            </a:r>
          </a:p>
          <a:p>
            <a:pPr algn="ctr">
              <a:defRPr/>
            </a:pPr>
            <a:r>
              <a:rPr lang="tr-TR" dirty="0">
                <a:solidFill>
                  <a:schemeClr val="tx1"/>
                </a:solidFill>
              </a:rPr>
              <a:t>Solunum Yolu</a:t>
            </a:r>
          </a:p>
          <a:p>
            <a:pPr algn="ctr">
              <a:defRPr/>
            </a:pPr>
            <a:r>
              <a:rPr lang="tr-TR" dirty="0">
                <a:solidFill>
                  <a:schemeClr val="tx1"/>
                </a:solidFill>
              </a:rPr>
              <a:t>GI yol</a:t>
            </a:r>
          </a:p>
          <a:p>
            <a:pPr algn="ctr">
              <a:defRPr/>
            </a:pPr>
            <a:r>
              <a:rPr lang="tr-TR" dirty="0">
                <a:solidFill>
                  <a:schemeClr val="tx1"/>
                </a:solidFill>
              </a:rPr>
              <a:t>Deri ve mukozalar vs.</a:t>
            </a:r>
          </a:p>
        </p:txBody>
      </p:sp>
      <p:sp>
        <p:nvSpPr>
          <p:cNvPr id="9" name="8 Oval"/>
          <p:cNvSpPr/>
          <p:nvPr/>
        </p:nvSpPr>
        <p:spPr>
          <a:xfrm>
            <a:off x="785813" y="1857375"/>
            <a:ext cx="3214687" cy="1643063"/>
          </a:xfrm>
          <a:prstGeom prst="ellipse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tr-TR" b="1" dirty="0">
                <a:solidFill>
                  <a:schemeClr val="tx1"/>
                </a:solidFill>
              </a:rPr>
              <a:t>6 DUYARLI KONAK</a:t>
            </a:r>
          </a:p>
          <a:p>
            <a:pPr algn="ctr">
              <a:defRPr/>
            </a:pPr>
            <a:r>
              <a:rPr lang="tr-TR" dirty="0" err="1">
                <a:solidFill>
                  <a:schemeClr val="tx1"/>
                </a:solidFill>
              </a:rPr>
              <a:t>İmmün</a:t>
            </a:r>
            <a:r>
              <a:rPr lang="tr-TR" dirty="0">
                <a:solidFill>
                  <a:schemeClr val="tx1"/>
                </a:solidFill>
              </a:rPr>
              <a:t> durumu, Beslenme, Kronik </a:t>
            </a:r>
            <a:r>
              <a:rPr lang="tr-TR" dirty="0" err="1">
                <a:solidFill>
                  <a:schemeClr val="tx1"/>
                </a:solidFill>
              </a:rPr>
              <a:t>Hast</a:t>
            </a:r>
            <a:r>
              <a:rPr lang="tr-TR" dirty="0">
                <a:solidFill>
                  <a:schemeClr val="tx1"/>
                </a:solidFill>
              </a:rPr>
              <a:t>., </a:t>
            </a:r>
            <a:r>
              <a:rPr lang="tr-TR" dirty="0" err="1">
                <a:solidFill>
                  <a:schemeClr val="tx1"/>
                </a:solidFill>
              </a:rPr>
              <a:t>İmmünsüpresif</a:t>
            </a:r>
            <a:r>
              <a:rPr lang="tr-TR" dirty="0">
                <a:solidFill>
                  <a:schemeClr val="tx1"/>
                </a:solidFill>
              </a:rPr>
              <a:t> ilaç kullanma, travma</a:t>
            </a:r>
          </a:p>
        </p:txBody>
      </p:sp>
      <p:sp>
        <p:nvSpPr>
          <p:cNvPr id="10" name="9 Yuvarlatılmış Dikdörtgen"/>
          <p:cNvSpPr/>
          <p:nvPr/>
        </p:nvSpPr>
        <p:spPr>
          <a:xfrm>
            <a:off x="3500430" y="1142984"/>
            <a:ext cx="1857388" cy="1285884"/>
          </a:xfrm>
          <a:prstGeom prst="roundRect">
            <a:avLst/>
          </a:prstGeom>
          <a:noFill/>
          <a:ln w="412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Altbilgi Yer Tutucusu 4"/>
          <p:cNvSpPr txBox="1">
            <a:spLocks noGrp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tr-TR" altLang="en-US" sz="1000"/>
              <a:t>AHE 206 Enfeksiyon Hastalıkları Hemşireliği</a:t>
            </a:r>
          </a:p>
        </p:txBody>
      </p:sp>
      <p:sp>
        <p:nvSpPr>
          <p:cNvPr id="3277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784225" y="650875"/>
            <a:ext cx="7775575" cy="703263"/>
          </a:xfrm>
        </p:spPr>
        <p:txBody>
          <a:bodyPr anchor="b"/>
          <a:lstStyle/>
          <a:p>
            <a:pPr eaLnBrk="1" hangingPunct="1"/>
            <a:r>
              <a:rPr lang="tr-TR" smtClean="0"/>
              <a:t>1. Enfeksiyon Etkenleri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/>
            <a:r>
              <a:rPr lang="tr-TR" dirty="0" smtClean="0"/>
              <a:t>Enfeksiyon hastalıklarının oluşabilmesi için gerekli olan en önemli faktörlerden biri enfeksiyon etkenleridir.</a:t>
            </a:r>
          </a:p>
          <a:p>
            <a:pPr marL="692150" lvl="1" indent="-347663" eaLnBrk="1" hangingPunct="1"/>
            <a:r>
              <a:rPr lang="tr-TR" dirty="0" smtClean="0"/>
              <a:t>Bakteriler</a:t>
            </a:r>
          </a:p>
          <a:p>
            <a:pPr marL="692150" lvl="1" indent="-347663" eaLnBrk="1" hangingPunct="1"/>
            <a:r>
              <a:rPr lang="tr-TR" dirty="0" smtClean="0"/>
              <a:t>Virüsler</a:t>
            </a:r>
          </a:p>
          <a:p>
            <a:pPr marL="692150" lvl="1" indent="-347663" eaLnBrk="1" hangingPunct="1"/>
            <a:r>
              <a:rPr lang="tr-TR" dirty="0" smtClean="0"/>
              <a:t>Mantarlar</a:t>
            </a:r>
          </a:p>
          <a:p>
            <a:pPr marL="692150" lvl="1" indent="-347663" eaLnBrk="1" hangingPunct="1"/>
            <a:r>
              <a:rPr lang="tr-TR" dirty="0" err="1" smtClean="0"/>
              <a:t>Protozoonlar</a:t>
            </a:r>
            <a:endParaRPr lang="tr-TR" dirty="0" smtClean="0"/>
          </a:p>
          <a:p>
            <a:pPr marL="692150" lvl="1" indent="-347663" eaLnBrk="1" hangingPunct="1"/>
            <a:r>
              <a:rPr lang="tr-TR" dirty="0" err="1" smtClean="0"/>
              <a:t>Helmintler</a:t>
            </a:r>
            <a:endParaRPr lang="tr-TR" dirty="0" smtClean="0"/>
          </a:p>
          <a:p>
            <a:pPr marL="692150" lvl="1" indent="-347663" eaLnBrk="1" hangingPunct="1"/>
            <a:r>
              <a:rPr lang="tr-TR" dirty="0" smtClean="0"/>
              <a:t>……</a:t>
            </a:r>
          </a:p>
          <a:p>
            <a:pPr marL="692150" lvl="1" indent="-347663" eaLnBrk="1" hangingPunct="1">
              <a:buFont typeface="Arial" charset="0"/>
              <a:buNone/>
            </a:pPr>
            <a:endParaRPr lang="tr-TR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dörtgen"/>
          <p:cNvSpPr/>
          <p:nvPr/>
        </p:nvSpPr>
        <p:spPr>
          <a:xfrm>
            <a:off x="285720" y="1142984"/>
            <a:ext cx="8501122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800" dirty="0" smtClean="0"/>
              <a:t>Tüm </a:t>
            </a:r>
            <a:r>
              <a:rPr lang="tr-TR" sz="2800" dirty="0" err="1" smtClean="0"/>
              <a:t>mo</a:t>
            </a:r>
            <a:r>
              <a:rPr lang="tr-TR" sz="2800" dirty="0" smtClean="0"/>
              <a:t> </a:t>
            </a:r>
            <a:r>
              <a:rPr lang="tr-TR" sz="2800" dirty="0" err="1" smtClean="0"/>
              <a:t>lar</a:t>
            </a:r>
            <a:r>
              <a:rPr lang="tr-TR" sz="2800" dirty="0" smtClean="0"/>
              <a:t> tehlikeli değildir.</a:t>
            </a:r>
          </a:p>
          <a:p>
            <a:endParaRPr lang="tr-TR" sz="2800" dirty="0" smtClean="0"/>
          </a:p>
          <a:p>
            <a:r>
              <a:rPr lang="tr-TR" sz="2800" dirty="0" smtClean="0"/>
              <a:t>Patojen olmayan </a:t>
            </a:r>
            <a:r>
              <a:rPr lang="tr-TR" sz="2800" dirty="0" err="1" smtClean="0"/>
              <a:t>mo</a:t>
            </a:r>
            <a:r>
              <a:rPr lang="tr-TR" sz="2800" dirty="0" smtClean="0"/>
              <a:t> </a:t>
            </a:r>
            <a:r>
              <a:rPr lang="tr-TR" sz="2800" dirty="0" err="1" smtClean="0"/>
              <a:t>lar</a:t>
            </a:r>
            <a:r>
              <a:rPr lang="tr-TR" sz="2800" dirty="0" smtClean="0"/>
              <a:t> vücut için yarar sağlar.</a:t>
            </a:r>
          </a:p>
          <a:p>
            <a:endParaRPr lang="tr-TR" sz="2800" dirty="0" smtClean="0"/>
          </a:p>
          <a:p>
            <a:r>
              <a:rPr lang="tr-TR" sz="2800" dirty="0" smtClean="0"/>
              <a:t>Örn; </a:t>
            </a:r>
            <a:r>
              <a:rPr lang="tr-TR" sz="2800" dirty="0" err="1" smtClean="0"/>
              <a:t>barsakta</a:t>
            </a:r>
            <a:r>
              <a:rPr lang="tr-TR" sz="2800" dirty="0" smtClean="0"/>
              <a:t> patojen olmayan </a:t>
            </a:r>
            <a:r>
              <a:rPr lang="tr-TR" sz="2800" dirty="0" err="1" smtClean="0"/>
              <a:t>mo</a:t>
            </a:r>
            <a:r>
              <a:rPr lang="tr-TR" sz="2800" dirty="0" smtClean="0"/>
              <a:t> </a:t>
            </a:r>
            <a:r>
              <a:rPr lang="tr-TR" sz="2800" dirty="0" err="1" smtClean="0"/>
              <a:t>lar</a:t>
            </a:r>
            <a:r>
              <a:rPr lang="tr-TR" sz="2800" dirty="0" smtClean="0"/>
              <a:t> B12 vitamini, K vitamini ve </a:t>
            </a:r>
            <a:r>
              <a:rPr lang="tr-TR" sz="2800" dirty="0" err="1" smtClean="0"/>
              <a:t>folik</a:t>
            </a:r>
            <a:r>
              <a:rPr lang="tr-TR" sz="2800" dirty="0" smtClean="0"/>
              <a:t> asit sentezine yardım ederler.</a:t>
            </a:r>
          </a:p>
          <a:p>
            <a:endParaRPr lang="tr-TR" sz="2800" dirty="0" smtClean="0"/>
          </a:p>
          <a:p>
            <a:r>
              <a:rPr lang="tr-TR" sz="2800" dirty="0" smtClean="0"/>
              <a:t/>
            </a:r>
            <a:br>
              <a:rPr lang="tr-TR" sz="2800" dirty="0" smtClean="0"/>
            </a:br>
            <a:endParaRPr lang="tr-TR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tr-TR" sz="3200" b="1" dirty="0" smtClean="0"/>
              <a:t>Etkenin enfeksiyon oluşturabilmesi için bazı özellikleri olması gerekir. Bunlar; 1</a:t>
            </a:r>
          </a:p>
        </p:txBody>
      </p:sp>
      <p:sp>
        <p:nvSpPr>
          <p:cNvPr id="33794" name="2 İçerik Yer Tutucusu"/>
          <p:cNvSpPr>
            <a:spLocks noGrp="1"/>
          </p:cNvSpPr>
          <p:nvPr>
            <p:ph idx="1"/>
          </p:nvPr>
        </p:nvSpPr>
        <p:spPr>
          <a:xfrm>
            <a:off x="214313" y="1714500"/>
            <a:ext cx="8501062" cy="4525963"/>
          </a:xfrm>
        </p:spPr>
        <p:txBody>
          <a:bodyPr/>
          <a:lstStyle/>
          <a:p>
            <a:r>
              <a:rPr lang="tr-TR" b="1" dirty="0" smtClean="0"/>
              <a:t>Etken insan için patojen olmalı</a:t>
            </a:r>
          </a:p>
          <a:p>
            <a:pPr>
              <a:buFont typeface="Arial" charset="0"/>
              <a:buNone/>
            </a:pPr>
            <a:r>
              <a:rPr lang="tr-TR" dirty="0" smtClean="0"/>
              <a:t>	(</a:t>
            </a:r>
            <a:r>
              <a:rPr lang="tr-TR" dirty="0" err="1" smtClean="0"/>
              <a:t>Gonore</a:t>
            </a:r>
            <a:r>
              <a:rPr lang="tr-TR" dirty="0" smtClean="0"/>
              <a:t> ve </a:t>
            </a:r>
            <a:r>
              <a:rPr lang="tr-TR" dirty="0" err="1" smtClean="0"/>
              <a:t>sifiliz</a:t>
            </a:r>
            <a:r>
              <a:rPr lang="tr-TR" dirty="0" smtClean="0"/>
              <a:t> etkeni insan için patojen fakat hayvanlar için değildir)</a:t>
            </a:r>
          </a:p>
          <a:p>
            <a:r>
              <a:rPr lang="tr-TR" b="1" dirty="0" smtClean="0"/>
              <a:t>Etkenin enfeksiyon hastalığını meydana getireceği doku ya da organ </a:t>
            </a:r>
          </a:p>
          <a:p>
            <a:pPr>
              <a:buFont typeface="Arial" charset="0"/>
              <a:buNone/>
            </a:pPr>
            <a:r>
              <a:rPr lang="tr-TR" dirty="0" smtClean="0"/>
              <a:t>	(Kolon basilleri </a:t>
            </a:r>
            <a:r>
              <a:rPr lang="tr-TR" b="1" dirty="0" err="1" smtClean="0"/>
              <a:t>barsakta</a:t>
            </a:r>
            <a:r>
              <a:rPr lang="tr-TR" dirty="0" smtClean="0"/>
              <a:t> saprofit olarak bulunur, barsak delinmesi sonucu </a:t>
            </a:r>
            <a:r>
              <a:rPr lang="tr-TR" b="1" dirty="0" smtClean="0">
                <a:solidFill>
                  <a:srgbClr val="C00000"/>
                </a:solidFill>
              </a:rPr>
              <a:t>peritona</a:t>
            </a:r>
            <a:r>
              <a:rPr lang="tr-TR" dirty="0" smtClean="0"/>
              <a:t> geçtiği zaman peritonit yapar)</a:t>
            </a:r>
          </a:p>
          <a:p>
            <a:pPr>
              <a:buFont typeface="Arial" charset="0"/>
              <a:buNone/>
            </a:pPr>
            <a:endParaRPr lang="tr-TR" dirty="0" smtClean="0"/>
          </a:p>
          <a:p>
            <a:endParaRPr lang="tr-TR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tr-TR" sz="3200" b="1" smtClean="0"/>
              <a:t>Etkenin enfeksiyon oluşturabilmesi için bazı özellikleri olması gerekir. Bunlar; 2</a:t>
            </a:r>
            <a:endParaRPr lang="tr-TR" sz="3200" smtClean="0"/>
          </a:p>
        </p:txBody>
      </p:sp>
      <p:sp>
        <p:nvSpPr>
          <p:cNvPr id="34818" name="2 İçerik Yer Tutucusu"/>
          <p:cNvSpPr>
            <a:spLocks noGrp="1"/>
          </p:cNvSpPr>
          <p:nvPr>
            <p:ph idx="1"/>
          </p:nvPr>
        </p:nvSpPr>
        <p:spPr>
          <a:xfrm>
            <a:off x="214313" y="1643063"/>
            <a:ext cx="8643937" cy="4900612"/>
          </a:xfrm>
        </p:spPr>
        <p:txBody>
          <a:bodyPr/>
          <a:lstStyle/>
          <a:p>
            <a:r>
              <a:rPr lang="tr-TR" b="1" smtClean="0"/>
              <a:t>Etken enfeksiyon hastalığını oluşturacak serotipte olmalı</a:t>
            </a:r>
          </a:p>
          <a:p>
            <a:pPr>
              <a:buFont typeface="Arial" charset="0"/>
              <a:buNone/>
            </a:pPr>
            <a:r>
              <a:rPr lang="tr-TR" smtClean="0"/>
              <a:t>	Örn; Pnömokokların 30’a yakın serotipi var. Bunların çoğu insanda saprofit olarak bulunurken Tip I ve Tip III pnömoni yapar.</a:t>
            </a:r>
          </a:p>
          <a:p>
            <a:endParaRPr lang="tr-TR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428596" y="0"/>
            <a:ext cx="8229600" cy="1143000"/>
          </a:xfrm>
        </p:spPr>
        <p:txBody>
          <a:bodyPr/>
          <a:lstStyle/>
          <a:p>
            <a:pPr algn="ctr" eaLnBrk="1" hangingPunct="1"/>
            <a:r>
              <a:rPr lang="tr-TR" altLang="tr-TR" sz="2800" b="1" dirty="0" smtClean="0">
                <a:solidFill>
                  <a:srgbClr val="C00000"/>
                </a:solidFill>
              </a:rPr>
              <a:t>ENFEKSİYON ETKENLERİ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1438" y="928670"/>
            <a:ext cx="8929718" cy="531179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tr-TR" altLang="tr-TR" sz="2200" b="1" dirty="0" smtClean="0"/>
              <a:t>1. Bakteriler;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Char char="ü"/>
            </a:pPr>
            <a:r>
              <a:rPr lang="tr-TR" altLang="tr-TR" sz="2200" dirty="0" smtClean="0"/>
              <a:t> </a:t>
            </a:r>
            <a:r>
              <a:rPr lang="tr-TR" altLang="tr-TR" sz="2200" b="1" dirty="0" smtClean="0"/>
              <a:t>Koklar/Küre biçiminde </a:t>
            </a:r>
            <a:r>
              <a:rPr lang="tr-TR" altLang="tr-TR" sz="2200" dirty="0" smtClean="0"/>
              <a:t>(</a:t>
            </a:r>
            <a:r>
              <a:rPr lang="tr-TR" altLang="tr-TR" sz="2200" dirty="0" err="1" smtClean="0"/>
              <a:t>Zatürre</a:t>
            </a:r>
            <a:r>
              <a:rPr lang="tr-TR" altLang="tr-TR" sz="2200" dirty="0" smtClean="0"/>
              <a:t>, sinüzit, bel soğukluğu),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Char char="ü"/>
            </a:pPr>
            <a:r>
              <a:rPr lang="tr-TR" altLang="tr-TR" sz="2200" dirty="0" smtClean="0"/>
              <a:t> </a:t>
            </a:r>
            <a:r>
              <a:rPr lang="tr-TR" altLang="tr-TR" sz="2200" b="1" dirty="0" smtClean="0"/>
              <a:t>Basiller/Çubuk biçiminde </a:t>
            </a:r>
            <a:r>
              <a:rPr lang="tr-TR" altLang="tr-TR" sz="2200" dirty="0" smtClean="0"/>
              <a:t>(Verem, tifo, </a:t>
            </a:r>
            <a:r>
              <a:rPr lang="tr-TR" altLang="tr-TR" sz="2200" dirty="0" err="1" smtClean="0"/>
              <a:t>tetanoz</a:t>
            </a:r>
            <a:r>
              <a:rPr lang="tr-TR" altLang="tr-TR" sz="2200" dirty="0" smtClean="0"/>
              <a:t> vb),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Char char="ü"/>
            </a:pPr>
            <a:r>
              <a:rPr lang="tr-TR" altLang="tr-TR" sz="2200" dirty="0" smtClean="0"/>
              <a:t> </a:t>
            </a:r>
            <a:r>
              <a:rPr lang="tr-TR" altLang="tr-TR" sz="2200" b="1" dirty="0" err="1" smtClean="0"/>
              <a:t>Vibrion</a:t>
            </a:r>
            <a:r>
              <a:rPr lang="tr-TR" altLang="tr-TR" sz="2200" b="1" dirty="0" smtClean="0"/>
              <a:t>/Virgül biçiminde </a:t>
            </a:r>
            <a:r>
              <a:rPr lang="tr-TR" altLang="tr-TR" sz="2200" dirty="0" smtClean="0"/>
              <a:t>(Kolera),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Char char="ü"/>
            </a:pPr>
            <a:r>
              <a:rPr lang="tr-TR" altLang="tr-TR" sz="2200" dirty="0" smtClean="0"/>
              <a:t> </a:t>
            </a:r>
            <a:r>
              <a:rPr lang="tr-TR" altLang="tr-TR" sz="2200" b="1" dirty="0" err="1" smtClean="0"/>
              <a:t>Sipiroketler</a:t>
            </a:r>
            <a:r>
              <a:rPr lang="tr-TR" altLang="tr-TR" sz="2200" b="1" dirty="0" smtClean="0"/>
              <a:t>/Burgu biçiminde </a:t>
            </a:r>
            <a:r>
              <a:rPr lang="tr-TR" altLang="tr-TR" sz="2200" dirty="0" smtClean="0"/>
              <a:t>(Frengi),</a:t>
            </a:r>
          </a:p>
          <a:p>
            <a:pPr eaLnBrk="1" hangingPunct="1">
              <a:lnSpc>
                <a:spcPct val="90000"/>
              </a:lnSpc>
              <a:buNone/>
            </a:pPr>
            <a:r>
              <a:rPr lang="tr-TR" altLang="tr-TR" sz="2200" dirty="0" smtClean="0"/>
              <a:t>2.</a:t>
            </a:r>
            <a:r>
              <a:rPr lang="tr-TR" altLang="tr-TR" sz="2200" b="1" dirty="0" smtClean="0"/>
              <a:t>Virüsler</a:t>
            </a:r>
            <a:r>
              <a:rPr lang="tr-TR" altLang="tr-TR" sz="2200" dirty="0" smtClean="0"/>
              <a:t> (Kızamık, </a:t>
            </a:r>
            <a:r>
              <a:rPr lang="tr-TR" altLang="tr-TR" sz="2200" dirty="0" err="1" smtClean="0"/>
              <a:t>kızamıkcık</a:t>
            </a:r>
            <a:r>
              <a:rPr lang="tr-TR" altLang="tr-TR" sz="2200" dirty="0" smtClean="0"/>
              <a:t>, HIV, çocuk felci, kabakulak, kuduz vb.)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tr-TR" altLang="tr-TR" sz="2200" b="1" dirty="0" smtClean="0"/>
              <a:t>3. </a:t>
            </a:r>
            <a:r>
              <a:rPr lang="tr-TR" altLang="tr-TR" sz="2200" b="1" dirty="0" err="1" smtClean="0"/>
              <a:t>Riketsiyalar</a:t>
            </a:r>
            <a:r>
              <a:rPr lang="tr-TR" altLang="tr-TR" sz="2200" b="1" dirty="0" smtClean="0"/>
              <a:t> </a:t>
            </a:r>
            <a:r>
              <a:rPr lang="tr-TR" altLang="tr-TR" sz="2200" dirty="0" smtClean="0"/>
              <a:t>(Tifüs),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tr-TR" altLang="tr-TR" sz="2200" b="1" dirty="0" smtClean="0"/>
              <a:t>4. </a:t>
            </a:r>
            <a:r>
              <a:rPr lang="tr-TR" altLang="tr-TR" sz="2200" b="1" dirty="0" err="1" smtClean="0"/>
              <a:t>Klamidyalar</a:t>
            </a:r>
            <a:r>
              <a:rPr lang="tr-TR" altLang="tr-TR" sz="2200" b="1" dirty="0" smtClean="0"/>
              <a:t> </a:t>
            </a:r>
            <a:r>
              <a:rPr lang="tr-TR" altLang="tr-TR" sz="2200" dirty="0" smtClean="0"/>
              <a:t>(Trahom, cinsel organ iltihabı, papağan hastalığı vb.),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tr-TR" altLang="tr-TR" sz="2200" b="1" dirty="0" smtClean="0"/>
              <a:t>5. </a:t>
            </a:r>
            <a:r>
              <a:rPr lang="tr-TR" altLang="tr-TR" sz="2200" b="1" dirty="0" err="1" smtClean="0"/>
              <a:t>Mikoplazmalar</a:t>
            </a:r>
            <a:r>
              <a:rPr lang="tr-TR" altLang="tr-TR" sz="2200" b="1" dirty="0" smtClean="0"/>
              <a:t> </a:t>
            </a:r>
            <a:r>
              <a:rPr lang="tr-TR" altLang="tr-TR" sz="2200" dirty="0" smtClean="0"/>
              <a:t>(</a:t>
            </a:r>
            <a:r>
              <a:rPr lang="tr-TR" altLang="tr-TR" sz="2200" dirty="0" err="1" smtClean="0"/>
              <a:t>Primer</a:t>
            </a:r>
            <a:r>
              <a:rPr lang="tr-TR" altLang="tr-TR" sz="2200" dirty="0" smtClean="0"/>
              <a:t> </a:t>
            </a:r>
            <a:r>
              <a:rPr lang="tr-TR" altLang="tr-TR" sz="2200" dirty="0" err="1" smtClean="0"/>
              <a:t>atipik</a:t>
            </a:r>
            <a:r>
              <a:rPr lang="tr-TR" altLang="tr-TR" sz="2200" dirty="0" smtClean="0"/>
              <a:t> </a:t>
            </a:r>
            <a:r>
              <a:rPr lang="tr-TR" altLang="tr-TR" sz="2200" dirty="0" err="1" smtClean="0"/>
              <a:t>zatürre</a:t>
            </a:r>
            <a:r>
              <a:rPr lang="tr-TR" altLang="tr-TR" sz="2200" dirty="0" smtClean="0"/>
              <a:t>, cinsel organ iltihabı),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tr-TR" altLang="tr-TR" sz="2200" b="1" dirty="0" smtClean="0"/>
              <a:t>6.Mantarlar(</a:t>
            </a:r>
            <a:r>
              <a:rPr lang="tr-TR" altLang="tr-TR" sz="2200" b="1" dirty="0" err="1" smtClean="0"/>
              <a:t>Fungus</a:t>
            </a:r>
            <a:r>
              <a:rPr lang="tr-TR" altLang="tr-TR" sz="2200" b="1" dirty="0" smtClean="0"/>
              <a:t>)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tr-TR" altLang="tr-TR" sz="2200" b="1" dirty="0" smtClean="0"/>
              <a:t>7.Parazitler;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Char char="ü"/>
            </a:pPr>
            <a:r>
              <a:rPr lang="tr-TR" altLang="tr-TR" sz="2200" dirty="0" smtClean="0"/>
              <a:t> </a:t>
            </a:r>
            <a:r>
              <a:rPr lang="tr-TR" altLang="tr-TR" sz="2200" b="1" dirty="0" err="1" smtClean="0"/>
              <a:t>Protozoerler</a:t>
            </a:r>
            <a:r>
              <a:rPr lang="tr-TR" altLang="tr-TR" sz="2200" b="1" dirty="0" smtClean="0"/>
              <a:t>/Tek hücreliler </a:t>
            </a:r>
            <a:r>
              <a:rPr lang="tr-TR" altLang="tr-TR" sz="2200" dirty="0" smtClean="0"/>
              <a:t>(Amip, sıtma etkeni, </a:t>
            </a:r>
            <a:r>
              <a:rPr lang="tr-TR" altLang="tr-TR" sz="2200" dirty="0" err="1" smtClean="0"/>
              <a:t>trikomonas</a:t>
            </a:r>
            <a:r>
              <a:rPr lang="tr-TR" altLang="tr-TR" sz="2200" dirty="0" smtClean="0"/>
              <a:t> </a:t>
            </a:r>
            <a:r>
              <a:rPr lang="tr-TR" altLang="tr-TR" sz="2200" dirty="0" err="1" smtClean="0"/>
              <a:t>vajinalis</a:t>
            </a:r>
            <a:r>
              <a:rPr lang="tr-TR" altLang="tr-TR" sz="2200" dirty="0" smtClean="0"/>
              <a:t> vb.),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Char char="ü"/>
            </a:pPr>
            <a:r>
              <a:rPr lang="tr-TR" altLang="tr-TR" sz="2200" dirty="0" smtClean="0"/>
              <a:t> </a:t>
            </a:r>
            <a:r>
              <a:rPr lang="tr-TR" altLang="tr-TR" sz="2200" b="1" dirty="0" err="1" smtClean="0"/>
              <a:t>Metezoerler</a:t>
            </a:r>
            <a:r>
              <a:rPr lang="tr-TR" altLang="tr-TR" sz="2200" b="1" dirty="0" smtClean="0"/>
              <a:t>/</a:t>
            </a:r>
            <a:r>
              <a:rPr lang="tr-TR" altLang="tr-TR" sz="2200" b="1" dirty="0" err="1" smtClean="0"/>
              <a:t>Helmentler</a:t>
            </a:r>
            <a:r>
              <a:rPr lang="tr-TR" altLang="tr-TR" sz="2200" b="1" dirty="0" smtClean="0"/>
              <a:t>/Bağırsak kurtları </a:t>
            </a:r>
            <a:r>
              <a:rPr lang="tr-TR" altLang="tr-TR" sz="2200" dirty="0" smtClean="0"/>
              <a:t>(Solucan, kıl kurdu, tenya vb.),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Char char="ü"/>
            </a:pPr>
            <a:r>
              <a:rPr lang="tr-TR" altLang="tr-TR" sz="2200" b="1" dirty="0" smtClean="0"/>
              <a:t> </a:t>
            </a:r>
            <a:r>
              <a:rPr lang="tr-TR" altLang="tr-TR" sz="2200" b="1" dirty="0" err="1" smtClean="0"/>
              <a:t>Artropodlar</a:t>
            </a:r>
            <a:r>
              <a:rPr lang="tr-TR" altLang="tr-TR" sz="2200" b="1" dirty="0" smtClean="0"/>
              <a:t>/Eklem bacaklılar/Vektörler </a:t>
            </a:r>
            <a:r>
              <a:rPr lang="tr-TR" altLang="tr-TR" sz="2200" dirty="0" smtClean="0"/>
              <a:t>(Uyuz, bit, kene, sivri sinek vb.),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tr-TR" altLang="tr-TR" sz="2200" dirty="0" smtClean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tr-TR" altLang="tr-TR" sz="2200" dirty="0" smtClean="0"/>
              <a:t>            </a:t>
            </a:r>
          </a:p>
        </p:txBody>
      </p:sp>
      <p:sp>
        <p:nvSpPr>
          <p:cNvPr id="12292" name="3 Slayt Numarası Yer Tutucusu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B84326D4-B6C3-4CE5-BBC5-D3BB270FFFC0}" type="slidenum">
              <a:rPr lang="tr-TR" altLang="tr-TR"/>
              <a:pPr/>
              <a:t>3</a:t>
            </a:fld>
            <a:endParaRPr lang="tr-TR" alt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2 İçerik Yer Tutucusu"/>
          <p:cNvSpPr>
            <a:spLocks noGrp="1"/>
          </p:cNvSpPr>
          <p:nvPr>
            <p:ph idx="1"/>
          </p:nvPr>
        </p:nvSpPr>
        <p:spPr>
          <a:xfrm>
            <a:off x="500063" y="1714500"/>
            <a:ext cx="8229600" cy="4525963"/>
          </a:xfrm>
        </p:spPr>
        <p:txBody>
          <a:bodyPr/>
          <a:lstStyle/>
          <a:p>
            <a:r>
              <a:rPr lang="tr-TR" b="1" dirty="0" smtClean="0"/>
              <a:t>Etkenin </a:t>
            </a:r>
            <a:r>
              <a:rPr lang="tr-TR" b="1" dirty="0" err="1" smtClean="0"/>
              <a:t>patojenitesi</a:t>
            </a:r>
            <a:r>
              <a:rPr lang="tr-TR" b="1" dirty="0" smtClean="0"/>
              <a:t> yüksek olmalı</a:t>
            </a:r>
          </a:p>
          <a:p>
            <a:pPr>
              <a:buFont typeface="Arial" charset="0"/>
              <a:buNone/>
            </a:pPr>
            <a:r>
              <a:rPr lang="tr-TR" dirty="0" smtClean="0"/>
              <a:t>	(Örn; Difteri </a:t>
            </a:r>
            <a:r>
              <a:rPr lang="tr-TR" dirty="0" err="1" smtClean="0"/>
              <a:t>gravis</a:t>
            </a:r>
            <a:r>
              <a:rPr lang="tr-TR" dirty="0" smtClean="0"/>
              <a:t> ağır hastalık tablosu</a:t>
            </a:r>
          </a:p>
          <a:p>
            <a:pPr>
              <a:buFont typeface="Arial" charset="0"/>
              <a:buNone/>
            </a:pPr>
            <a:r>
              <a:rPr lang="tr-TR" dirty="0" smtClean="0"/>
              <a:t>              Difteri </a:t>
            </a:r>
            <a:r>
              <a:rPr lang="tr-TR" dirty="0" err="1" smtClean="0"/>
              <a:t>mitis</a:t>
            </a:r>
            <a:r>
              <a:rPr lang="tr-TR" dirty="0" smtClean="0"/>
              <a:t> hafif hastalık tablosu)</a:t>
            </a:r>
          </a:p>
          <a:p>
            <a:pPr>
              <a:buFont typeface="Arial" charset="0"/>
              <a:buNone/>
            </a:pPr>
            <a:endParaRPr lang="tr-TR" dirty="0" smtClean="0"/>
          </a:p>
          <a:p>
            <a:r>
              <a:rPr lang="tr-TR" b="1" dirty="0" smtClean="0"/>
              <a:t>Etkenin </a:t>
            </a:r>
            <a:r>
              <a:rPr lang="tr-TR" b="1" dirty="0" err="1" smtClean="0"/>
              <a:t>invazyon</a:t>
            </a:r>
            <a:r>
              <a:rPr lang="tr-TR" b="1" dirty="0" smtClean="0"/>
              <a:t> gücü yüksek olmalı</a:t>
            </a:r>
          </a:p>
          <a:p>
            <a:r>
              <a:rPr lang="tr-TR" b="1" dirty="0" smtClean="0"/>
              <a:t>Etken sayısı fazla olmalı</a:t>
            </a:r>
          </a:p>
          <a:p>
            <a:endParaRPr lang="tr-TR" b="1" dirty="0" smtClean="0"/>
          </a:p>
          <a:p>
            <a:endParaRPr lang="tr-TR" dirty="0" smtClean="0"/>
          </a:p>
        </p:txBody>
      </p:sp>
      <p:sp>
        <p:nvSpPr>
          <p:cNvPr id="3584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tr-TR" sz="3200" b="1" smtClean="0"/>
              <a:t>Etkenin enfeksiyon oluşturabilmesi için bazı özellikleri olması gerekir. Bunlar; 3</a:t>
            </a:r>
            <a:endParaRPr lang="tr-TR" sz="32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54050"/>
          </a:xfrm>
        </p:spPr>
        <p:txBody>
          <a:bodyPr/>
          <a:lstStyle/>
          <a:p>
            <a:r>
              <a:rPr lang="tr-TR" smtClean="0"/>
              <a:t>ENFEKSİYON ZİNCİRİ</a:t>
            </a:r>
          </a:p>
        </p:txBody>
      </p:sp>
      <p:sp>
        <p:nvSpPr>
          <p:cNvPr id="4" name="3 Oval"/>
          <p:cNvSpPr/>
          <p:nvPr/>
        </p:nvSpPr>
        <p:spPr>
          <a:xfrm>
            <a:off x="3143250" y="1000125"/>
            <a:ext cx="2500313" cy="1500188"/>
          </a:xfrm>
          <a:prstGeom prst="ellipse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tr-TR" sz="2200" b="1" dirty="0">
                <a:solidFill>
                  <a:schemeClr val="tx1"/>
                </a:solidFill>
              </a:rPr>
              <a:t>1 ETKEN</a:t>
            </a:r>
          </a:p>
          <a:p>
            <a:pPr algn="ctr">
              <a:defRPr/>
            </a:pPr>
            <a:r>
              <a:rPr lang="tr-TR" dirty="0">
                <a:solidFill>
                  <a:schemeClr val="tx1"/>
                </a:solidFill>
              </a:rPr>
              <a:t>Bakteri</a:t>
            </a:r>
          </a:p>
          <a:p>
            <a:pPr algn="ctr">
              <a:defRPr/>
            </a:pPr>
            <a:r>
              <a:rPr lang="tr-TR" dirty="0">
                <a:solidFill>
                  <a:schemeClr val="tx1"/>
                </a:solidFill>
              </a:rPr>
              <a:t>Virüs</a:t>
            </a:r>
          </a:p>
          <a:p>
            <a:pPr algn="ctr">
              <a:defRPr/>
            </a:pPr>
            <a:r>
              <a:rPr lang="tr-TR" dirty="0" err="1">
                <a:solidFill>
                  <a:schemeClr val="tx1"/>
                </a:solidFill>
              </a:rPr>
              <a:t>Fungus</a:t>
            </a:r>
            <a:r>
              <a:rPr lang="tr-TR" dirty="0">
                <a:solidFill>
                  <a:schemeClr val="tx1"/>
                </a:solidFill>
              </a:rPr>
              <a:t> </a:t>
            </a:r>
            <a:r>
              <a:rPr lang="tr-TR" dirty="0"/>
              <a:t> </a:t>
            </a:r>
          </a:p>
        </p:txBody>
      </p:sp>
      <p:sp>
        <p:nvSpPr>
          <p:cNvPr id="5" name="4 Oval"/>
          <p:cNvSpPr/>
          <p:nvPr/>
        </p:nvSpPr>
        <p:spPr>
          <a:xfrm>
            <a:off x="4857750" y="1857375"/>
            <a:ext cx="3071813" cy="1643063"/>
          </a:xfrm>
          <a:prstGeom prst="ellipse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tr-TR" sz="2200" b="1" dirty="0">
                <a:solidFill>
                  <a:schemeClr val="tx1"/>
                </a:solidFill>
              </a:rPr>
              <a:t>2 KAYNAK</a:t>
            </a:r>
          </a:p>
          <a:p>
            <a:pPr algn="ctr">
              <a:defRPr/>
            </a:pPr>
            <a:r>
              <a:rPr lang="tr-TR" dirty="0">
                <a:solidFill>
                  <a:schemeClr val="tx1"/>
                </a:solidFill>
              </a:rPr>
              <a:t> İnsanlar</a:t>
            </a:r>
          </a:p>
          <a:p>
            <a:pPr algn="ctr">
              <a:defRPr/>
            </a:pPr>
            <a:r>
              <a:rPr lang="tr-TR" dirty="0">
                <a:solidFill>
                  <a:schemeClr val="tx1"/>
                </a:solidFill>
              </a:rPr>
              <a:t>Hayvanlar</a:t>
            </a:r>
          </a:p>
          <a:p>
            <a:pPr algn="ctr">
              <a:defRPr/>
            </a:pPr>
            <a:r>
              <a:rPr lang="tr-TR" dirty="0">
                <a:solidFill>
                  <a:schemeClr val="tx1"/>
                </a:solidFill>
              </a:rPr>
              <a:t>Böcekler vs. </a:t>
            </a:r>
            <a:r>
              <a:rPr lang="tr-TR" dirty="0"/>
              <a:t> </a:t>
            </a:r>
          </a:p>
        </p:txBody>
      </p:sp>
      <p:sp>
        <p:nvSpPr>
          <p:cNvPr id="6" name="5 Oval"/>
          <p:cNvSpPr/>
          <p:nvPr/>
        </p:nvSpPr>
        <p:spPr>
          <a:xfrm>
            <a:off x="5643563" y="3286125"/>
            <a:ext cx="3286125" cy="1643063"/>
          </a:xfrm>
          <a:prstGeom prst="ellipse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tr-TR" b="1" dirty="0">
                <a:solidFill>
                  <a:schemeClr val="tx1"/>
                </a:solidFill>
              </a:rPr>
              <a:t>3 KAYNAKTAN ÇIKIŞ</a:t>
            </a:r>
          </a:p>
          <a:p>
            <a:pPr algn="ctr">
              <a:defRPr/>
            </a:pPr>
            <a:r>
              <a:rPr lang="tr-TR" dirty="0">
                <a:solidFill>
                  <a:schemeClr val="tx1"/>
                </a:solidFill>
              </a:rPr>
              <a:t> Solunum Yolu</a:t>
            </a:r>
          </a:p>
          <a:p>
            <a:pPr algn="ctr">
              <a:defRPr/>
            </a:pPr>
            <a:r>
              <a:rPr lang="tr-TR" dirty="0">
                <a:solidFill>
                  <a:schemeClr val="tx1"/>
                </a:solidFill>
              </a:rPr>
              <a:t>GI Yol</a:t>
            </a:r>
          </a:p>
          <a:p>
            <a:pPr algn="ctr">
              <a:defRPr/>
            </a:pPr>
            <a:r>
              <a:rPr lang="tr-TR" dirty="0" err="1">
                <a:solidFill>
                  <a:schemeClr val="tx1"/>
                </a:solidFill>
              </a:rPr>
              <a:t>Genitoüriner</a:t>
            </a:r>
            <a:r>
              <a:rPr lang="tr-TR" dirty="0">
                <a:solidFill>
                  <a:schemeClr val="tx1"/>
                </a:solidFill>
              </a:rPr>
              <a:t> Yol</a:t>
            </a:r>
          </a:p>
        </p:txBody>
      </p:sp>
      <p:sp>
        <p:nvSpPr>
          <p:cNvPr id="7" name="6 Oval"/>
          <p:cNvSpPr/>
          <p:nvPr/>
        </p:nvSpPr>
        <p:spPr>
          <a:xfrm>
            <a:off x="2928938" y="4071938"/>
            <a:ext cx="3286125" cy="1785937"/>
          </a:xfrm>
          <a:prstGeom prst="ellipse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tr-TR" b="1" dirty="0">
                <a:solidFill>
                  <a:schemeClr val="tx1"/>
                </a:solidFill>
              </a:rPr>
              <a:t>4 TAŞINMA (BULAŞMA)</a:t>
            </a:r>
          </a:p>
          <a:p>
            <a:pPr algn="ctr">
              <a:defRPr/>
            </a:pPr>
            <a:r>
              <a:rPr lang="tr-TR" dirty="0">
                <a:solidFill>
                  <a:schemeClr val="tx1"/>
                </a:solidFill>
              </a:rPr>
              <a:t> Doğrudan Temasla</a:t>
            </a:r>
          </a:p>
          <a:p>
            <a:pPr algn="ctr">
              <a:defRPr/>
            </a:pPr>
            <a:r>
              <a:rPr lang="tr-TR" dirty="0">
                <a:solidFill>
                  <a:schemeClr val="tx1"/>
                </a:solidFill>
              </a:rPr>
              <a:t>Dolaylı (Gıda, eller, araç gereçler vs)</a:t>
            </a:r>
          </a:p>
        </p:txBody>
      </p:sp>
      <p:sp>
        <p:nvSpPr>
          <p:cNvPr id="8" name="7 Oval"/>
          <p:cNvSpPr/>
          <p:nvPr/>
        </p:nvSpPr>
        <p:spPr>
          <a:xfrm>
            <a:off x="71438" y="3357563"/>
            <a:ext cx="3357562" cy="1714500"/>
          </a:xfrm>
          <a:prstGeom prst="ellipse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tr-TR" b="1" dirty="0">
                <a:solidFill>
                  <a:schemeClr val="tx1"/>
                </a:solidFill>
              </a:rPr>
              <a:t>5 YENİ KONAKÇIYA GİRİŞ KAPISI</a:t>
            </a:r>
          </a:p>
          <a:p>
            <a:pPr algn="ctr">
              <a:defRPr/>
            </a:pPr>
            <a:r>
              <a:rPr lang="tr-TR" dirty="0">
                <a:solidFill>
                  <a:schemeClr val="tx1"/>
                </a:solidFill>
              </a:rPr>
              <a:t>Solunum Yolu</a:t>
            </a:r>
          </a:p>
          <a:p>
            <a:pPr algn="ctr">
              <a:defRPr/>
            </a:pPr>
            <a:r>
              <a:rPr lang="tr-TR" dirty="0">
                <a:solidFill>
                  <a:schemeClr val="tx1"/>
                </a:solidFill>
              </a:rPr>
              <a:t>GI yol</a:t>
            </a:r>
          </a:p>
          <a:p>
            <a:pPr algn="ctr">
              <a:defRPr/>
            </a:pPr>
            <a:r>
              <a:rPr lang="tr-TR" dirty="0">
                <a:solidFill>
                  <a:schemeClr val="tx1"/>
                </a:solidFill>
              </a:rPr>
              <a:t>Deri ve mukozalar vs.</a:t>
            </a:r>
          </a:p>
        </p:txBody>
      </p:sp>
      <p:sp>
        <p:nvSpPr>
          <p:cNvPr id="9" name="8 Oval"/>
          <p:cNvSpPr/>
          <p:nvPr/>
        </p:nvSpPr>
        <p:spPr>
          <a:xfrm>
            <a:off x="785813" y="1857375"/>
            <a:ext cx="3214687" cy="1643063"/>
          </a:xfrm>
          <a:prstGeom prst="ellipse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tr-TR" b="1" dirty="0">
                <a:solidFill>
                  <a:schemeClr val="tx1"/>
                </a:solidFill>
              </a:rPr>
              <a:t>6 DUYARLI KONAK</a:t>
            </a:r>
          </a:p>
          <a:p>
            <a:pPr algn="ctr">
              <a:defRPr/>
            </a:pPr>
            <a:r>
              <a:rPr lang="tr-TR" dirty="0" err="1">
                <a:solidFill>
                  <a:schemeClr val="tx1"/>
                </a:solidFill>
              </a:rPr>
              <a:t>İmmün</a:t>
            </a:r>
            <a:r>
              <a:rPr lang="tr-TR" dirty="0">
                <a:solidFill>
                  <a:schemeClr val="tx1"/>
                </a:solidFill>
              </a:rPr>
              <a:t> durumu, Beslenme, Kronik </a:t>
            </a:r>
            <a:r>
              <a:rPr lang="tr-TR" dirty="0" err="1">
                <a:solidFill>
                  <a:schemeClr val="tx1"/>
                </a:solidFill>
              </a:rPr>
              <a:t>Hast</a:t>
            </a:r>
            <a:r>
              <a:rPr lang="tr-TR" dirty="0">
                <a:solidFill>
                  <a:schemeClr val="tx1"/>
                </a:solidFill>
              </a:rPr>
              <a:t>., </a:t>
            </a:r>
            <a:r>
              <a:rPr lang="tr-TR" dirty="0" err="1">
                <a:solidFill>
                  <a:schemeClr val="tx1"/>
                </a:solidFill>
              </a:rPr>
              <a:t>İmmünsüpresif</a:t>
            </a:r>
            <a:r>
              <a:rPr lang="tr-TR" dirty="0">
                <a:solidFill>
                  <a:schemeClr val="tx1"/>
                </a:solidFill>
              </a:rPr>
              <a:t> ilaç kullanma, travma</a:t>
            </a:r>
          </a:p>
        </p:txBody>
      </p:sp>
      <p:sp>
        <p:nvSpPr>
          <p:cNvPr id="10" name="9 Yuvarlatılmış Dikdörtgen"/>
          <p:cNvSpPr/>
          <p:nvPr/>
        </p:nvSpPr>
        <p:spPr>
          <a:xfrm>
            <a:off x="5429256" y="2000240"/>
            <a:ext cx="1857388" cy="1285884"/>
          </a:xfrm>
          <a:prstGeom prst="roundRect">
            <a:avLst/>
          </a:prstGeom>
          <a:noFill/>
          <a:ln w="412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tr-TR" smtClean="0"/>
              <a:t>2. KAYNAK (Rezervuar, Konakçı)</a:t>
            </a:r>
          </a:p>
        </p:txBody>
      </p:sp>
      <p:sp>
        <p:nvSpPr>
          <p:cNvPr id="36866" name="2 İçerik Yer Tutucusu"/>
          <p:cNvSpPr>
            <a:spLocks noGrp="1"/>
          </p:cNvSpPr>
          <p:nvPr>
            <p:ph idx="1"/>
          </p:nvPr>
        </p:nvSpPr>
        <p:spPr>
          <a:xfrm>
            <a:off x="214282" y="1600200"/>
            <a:ext cx="8786874" cy="4525963"/>
          </a:xfrm>
        </p:spPr>
        <p:txBody>
          <a:bodyPr/>
          <a:lstStyle/>
          <a:p>
            <a:r>
              <a:rPr lang="tr-TR" dirty="0" smtClean="0"/>
              <a:t>Enfeksiyonlu hastalar</a:t>
            </a:r>
          </a:p>
          <a:p>
            <a:pPr lvl="1"/>
            <a:r>
              <a:rPr lang="tr-TR" dirty="0" smtClean="0"/>
              <a:t>Klinik </a:t>
            </a:r>
            <a:r>
              <a:rPr lang="tr-TR" dirty="0" err="1" smtClean="0"/>
              <a:t>hast</a:t>
            </a:r>
            <a:r>
              <a:rPr lang="tr-TR" dirty="0" smtClean="0"/>
              <a:t>. Olan, </a:t>
            </a:r>
            <a:r>
              <a:rPr lang="tr-TR" dirty="0" err="1" smtClean="0"/>
              <a:t>subklinik</a:t>
            </a:r>
            <a:r>
              <a:rPr lang="tr-TR" dirty="0" smtClean="0"/>
              <a:t> </a:t>
            </a:r>
            <a:r>
              <a:rPr lang="tr-TR" dirty="0" err="1" smtClean="0"/>
              <a:t>enf</a:t>
            </a:r>
            <a:r>
              <a:rPr lang="tr-TR" dirty="0" smtClean="0"/>
              <a:t>. geçiren ya da taşıyıcı kişiler.</a:t>
            </a:r>
          </a:p>
          <a:p>
            <a:r>
              <a:rPr lang="tr-TR" dirty="0" smtClean="0"/>
              <a:t>Hayvanlar</a:t>
            </a:r>
          </a:p>
          <a:p>
            <a:r>
              <a:rPr lang="tr-TR" dirty="0" smtClean="0"/>
              <a:t>Böcekler</a:t>
            </a:r>
          </a:p>
          <a:p>
            <a:pPr marL="514350" indent="-514350">
              <a:buFont typeface="+mj-lt"/>
              <a:buAutoNum type="arabicPeriod"/>
            </a:pPr>
            <a:r>
              <a:rPr lang="tr-TR" b="1" dirty="0" err="1" smtClean="0"/>
              <a:t>Endojen</a:t>
            </a:r>
            <a:r>
              <a:rPr lang="tr-TR" b="1" dirty="0" smtClean="0"/>
              <a:t> Kaynak: </a:t>
            </a:r>
            <a:r>
              <a:rPr lang="tr-TR" dirty="0" smtClean="0"/>
              <a:t>Deri ve mukoza yüzeyindeki </a:t>
            </a:r>
            <a:r>
              <a:rPr lang="tr-TR" dirty="0" err="1" smtClean="0"/>
              <a:t>mo’lar</a:t>
            </a:r>
            <a:r>
              <a:rPr lang="tr-TR" dirty="0" smtClean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tr-TR" b="1" dirty="0" err="1" smtClean="0"/>
              <a:t>Eksojen</a:t>
            </a:r>
            <a:r>
              <a:rPr lang="tr-TR" b="1" dirty="0" smtClean="0"/>
              <a:t> Kaynak: </a:t>
            </a:r>
            <a:r>
              <a:rPr lang="tr-TR" dirty="0" smtClean="0"/>
              <a:t>İnsanlar, hayvanlar, IV sıvılar vb.</a:t>
            </a:r>
          </a:p>
          <a:p>
            <a:pPr lvl="1">
              <a:buFont typeface="Arial" charset="0"/>
              <a:buNone/>
            </a:pPr>
            <a:endParaRPr lang="tr-TR" dirty="0" smtClean="0"/>
          </a:p>
          <a:p>
            <a:pPr lvl="1">
              <a:buFont typeface="Arial" charset="0"/>
              <a:buNone/>
            </a:pPr>
            <a:endParaRPr lang="tr-TR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tr-TR" sz="2800" smtClean="0"/>
              <a:t>Kaynağı hayvan olan etkenlerle meydana gelen enfeksiyon hastalıklarına </a:t>
            </a:r>
            <a:r>
              <a:rPr lang="tr-TR" sz="2800" b="1" smtClean="0"/>
              <a:t>zoonozlar </a:t>
            </a:r>
            <a:r>
              <a:rPr lang="tr-TR" sz="2800" smtClean="0"/>
              <a:t>denir. </a:t>
            </a:r>
          </a:p>
        </p:txBody>
      </p:sp>
      <p:graphicFrame>
        <p:nvGraphicFramePr>
          <p:cNvPr id="35863" name="Group 2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297680"/>
        </p:xfrm>
        <a:graphic>
          <a:graphicData uri="http://schemas.openxmlformats.org/drawingml/2006/table">
            <a:tbl>
              <a:tblPr/>
              <a:tblGrid>
                <a:gridCol w="3257550"/>
                <a:gridCol w="4972050"/>
              </a:tblGrid>
              <a:tr h="371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Enfeksiyon Kaynağı </a:t>
                      </a:r>
                      <a:r>
                        <a:rPr kumimoji="0" lang="tr-TR" sz="2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Vertebralı</a:t>
                      </a:r>
                      <a:r>
                        <a:rPr kumimoji="0" lang="tr-TR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Hayvanlar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Hastalık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Sığırlar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Brusella</a:t>
                      </a:r>
                      <a:r>
                        <a:rPr kumimoji="0" lang="tr-TR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, tüberküloz, şarbon, </a:t>
                      </a:r>
                      <a:r>
                        <a:rPr kumimoji="0" lang="tr-TR" sz="2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salmonella</a:t>
                      </a:r>
                      <a:r>
                        <a:rPr kumimoji="0" lang="tr-TR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gıda zehirlenmeleri, şap, tenya </a:t>
                      </a:r>
                      <a:r>
                        <a:rPr kumimoji="0" lang="tr-TR" sz="2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saginata</a:t>
                      </a:r>
                      <a:r>
                        <a:rPr kumimoji="0" lang="tr-TR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Domuzlar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Ruam, Tetanoz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Köpekler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Köpekler Kuduz, kist hidatik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Kediler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Mantar enfeksiyonları, </a:t>
                      </a:r>
                      <a:r>
                        <a:rPr kumimoji="0" lang="tr-TR" sz="2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toksoplazma</a:t>
                      </a:r>
                      <a:endParaRPr kumimoji="0" lang="tr-TR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54050"/>
          </a:xfrm>
        </p:spPr>
        <p:txBody>
          <a:bodyPr/>
          <a:lstStyle/>
          <a:p>
            <a:r>
              <a:rPr lang="tr-TR" smtClean="0"/>
              <a:t>ENFEKSİYON ZİNCİRİ</a:t>
            </a:r>
          </a:p>
        </p:txBody>
      </p:sp>
      <p:sp>
        <p:nvSpPr>
          <p:cNvPr id="4" name="3 Oval"/>
          <p:cNvSpPr/>
          <p:nvPr/>
        </p:nvSpPr>
        <p:spPr>
          <a:xfrm>
            <a:off x="3143250" y="1000125"/>
            <a:ext cx="2500313" cy="1500188"/>
          </a:xfrm>
          <a:prstGeom prst="ellipse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tr-TR" sz="2200" b="1" dirty="0">
                <a:solidFill>
                  <a:schemeClr val="tx1"/>
                </a:solidFill>
              </a:rPr>
              <a:t>1 ETKEN</a:t>
            </a:r>
          </a:p>
          <a:p>
            <a:pPr algn="ctr">
              <a:defRPr/>
            </a:pPr>
            <a:r>
              <a:rPr lang="tr-TR" dirty="0">
                <a:solidFill>
                  <a:schemeClr val="tx1"/>
                </a:solidFill>
              </a:rPr>
              <a:t>Bakteri</a:t>
            </a:r>
          </a:p>
          <a:p>
            <a:pPr algn="ctr">
              <a:defRPr/>
            </a:pPr>
            <a:r>
              <a:rPr lang="tr-TR" dirty="0">
                <a:solidFill>
                  <a:schemeClr val="tx1"/>
                </a:solidFill>
              </a:rPr>
              <a:t>Virüs</a:t>
            </a:r>
          </a:p>
          <a:p>
            <a:pPr algn="ctr">
              <a:defRPr/>
            </a:pPr>
            <a:r>
              <a:rPr lang="tr-TR" dirty="0" err="1">
                <a:solidFill>
                  <a:schemeClr val="tx1"/>
                </a:solidFill>
              </a:rPr>
              <a:t>Fungus</a:t>
            </a:r>
            <a:r>
              <a:rPr lang="tr-TR" dirty="0">
                <a:solidFill>
                  <a:schemeClr val="tx1"/>
                </a:solidFill>
              </a:rPr>
              <a:t> </a:t>
            </a:r>
            <a:r>
              <a:rPr lang="tr-TR" dirty="0"/>
              <a:t> </a:t>
            </a:r>
          </a:p>
        </p:txBody>
      </p:sp>
      <p:sp>
        <p:nvSpPr>
          <p:cNvPr id="5" name="4 Oval"/>
          <p:cNvSpPr/>
          <p:nvPr/>
        </p:nvSpPr>
        <p:spPr>
          <a:xfrm>
            <a:off x="4857750" y="1857375"/>
            <a:ext cx="3071813" cy="1643063"/>
          </a:xfrm>
          <a:prstGeom prst="ellipse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tr-TR" sz="2200" b="1" dirty="0">
                <a:solidFill>
                  <a:schemeClr val="tx1"/>
                </a:solidFill>
              </a:rPr>
              <a:t>2 KAYNAK</a:t>
            </a:r>
          </a:p>
          <a:p>
            <a:pPr algn="ctr">
              <a:defRPr/>
            </a:pPr>
            <a:r>
              <a:rPr lang="tr-TR" dirty="0">
                <a:solidFill>
                  <a:schemeClr val="tx1"/>
                </a:solidFill>
              </a:rPr>
              <a:t> İnsanlar</a:t>
            </a:r>
          </a:p>
          <a:p>
            <a:pPr algn="ctr">
              <a:defRPr/>
            </a:pPr>
            <a:r>
              <a:rPr lang="tr-TR" dirty="0">
                <a:solidFill>
                  <a:schemeClr val="tx1"/>
                </a:solidFill>
              </a:rPr>
              <a:t>Hayvanlar</a:t>
            </a:r>
          </a:p>
          <a:p>
            <a:pPr algn="ctr">
              <a:defRPr/>
            </a:pPr>
            <a:r>
              <a:rPr lang="tr-TR" dirty="0">
                <a:solidFill>
                  <a:schemeClr val="tx1"/>
                </a:solidFill>
              </a:rPr>
              <a:t>Böcekler vs. </a:t>
            </a:r>
            <a:r>
              <a:rPr lang="tr-TR" dirty="0"/>
              <a:t> </a:t>
            </a:r>
          </a:p>
        </p:txBody>
      </p:sp>
      <p:sp>
        <p:nvSpPr>
          <p:cNvPr id="6" name="5 Oval"/>
          <p:cNvSpPr/>
          <p:nvPr/>
        </p:nvSpPr>
        <p:spPr>
          <a:xfrm>
            <a:off x="5643563" y="3286125"/>
            <a:ext cx="3286125" cy="1643063"/>
          </a:xfrm>
          <a:prstGeom prst="ellipse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tr-TR" b="1" dirty="0">
                <a:solidFill>
                  <a:schemeClr val="tx1"/>
                </a:solidFill>
              </a:rPr>
              <a:t>3 KAYNAKTAN ÇIKIŞ</a:t>
            </a:r>
          </a:p>
          <a:p>
            <a:pPr algn="ctr">
              <a:defRPr/>
            </a:pPr>
            <a:r>
              <a:rPr lang="tr-TR" dirty="0">
                <a:solidFill>
                  <a:schemeClr val="tx1"/>
                </a:solidFill>
              </a:rPr>
              <a:t> Solunum Yolu</a:t>
            </a:r>
          </a:p>
          <a:p>
            <a:pPr algn="ctr">
              <a:defRPr/>
            </a:pPr>
            <a:r>
              <a:rPr lang="tr-TR" dirty="0">
                <a:solidFill>
                  <a:schemeClr val="tx1"/>
                </a:solidFill>
              </a:rPr>
              <a:t>GI Yol</a:t>
            </a:r>
          </a:p>
          <a:p>
            <a:pPr algn="ctr">
              <a:defRPr/>
            </a:pPr>
            <a:r>
              <a:rPr lang="tr-TR" dirty="0" err="1">
                <a:solidFill>
                  <a:schemeClr val="tx1"/>
                </a:solidFill>
              </a:rPr>
              <a:t>Genitoüriner</a:t>
            </a:r>
            <a:r>
              <a:rPr lang="tr-TR" dirty="0">
                <a:solidFill>
                  <a:schemeClr val="tx1"/>
                </a:solidFill>
              </a:rPr>
              <a:t> Yol</a:t>
            </a:r>
          </a:p>
        </p:txBody>
      </p:sp>
      <p:sp>
        <p:nvSpPr>
          <p:cNvPr id="7" name="6 Oval"/>
          <p:cNvSpPr/>
          <p:nvPr/>
        </p:nvSpPr>
        <p:spPr>
          <a:xfrm>
            <a:off x="2928938" y="4071938"/>
            <a:ext cx="3286125" cy="1785937"/>
          </a:xfrm>
          <a:prstGeom prst="ellipse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tr-TR" b="1" dirty="0">
                <a:solidFill>
                  <a:schemeClr val="tx1"/>
                </a:solidFill>
              </a:rPr>
              <a:t>4 TAŞINMA (BULAŞMA)</a:t>
            </a:r>
          </a:p>
          <a:p>
            <a:pPr algn="ctr">
              <a:defRPr/>
            </a:pPr>
            <a:r>
              <a:rPr lang="tr-TR" dirty="0">
                <a:solidFill>
                  <a:schemeClr val="tx1"/>
                </a:solidFill>
              </a:rPr>
              <a:t> Doğrudan Temasla</a:t>
            </a:r>
          </a:p>
          <a:p>
            <a:pPr algn="ctr">
              <a:defRPr/>
            </a:pPr>
            <a:r>
              <a:rPr lang="tr-TR" dirty="0">
                <a:solidFill>
                  <a:schemeClr val="tx1"/>
                </a:solidFill>
              </a:rPr>
              <a:t>Dolaylı (Gıda, eller, araç gereçler vs)</a:t>
            </a:r>
          </a:p>
        </p:txBody>
      </p:sp>
      <p:sp>
        <p:nvSpPr>
          <p:cNvPr id="8" name="7 Oval"/>
          <p:cNvSpPr/>
          <p:nvPr/>
        </p:nvSpPr>
        <p:spPr>
          <a:xfrm>
            <a:off x="71438" y="3357563"/>
            <a:ext cx="3357562" cy="1714500"/>
          </a:xfrm>
          <a:prstGeom prst="ellipse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tr-TR" b="1" dirty="0">
                <a:solidFill>
                  <a:schemeClr val="tx1"/>
                </a:solidFill>
              </a:rPr>
              <a:t>5 YENİ KONAKÇIYA GİRİŞ KAPISI</a:t>
            </a:r>
          </a:p>
          <a:p>
            <a:pPr algn="ctr">
              <a:defRPr/>
            </a:pPr>
            <a:r>
              <a:rPr lang="tr-TR" dirty="0">
                <a:solidFill>
                  <a:schemeClr val="tx1"/>
                </a:solidFill>
              </a:rPr>
              <a:t>Solunum Yolu</a:t>
            </a:r>
          </a:p>
          <a:p>
            <a:pPr algn="ctr">
              <a:defRPr/>
            </a:pPr>
            <a:r>
              <a:rPr lang="tr-TR" dirty="0">
                <a:solidFill>
                  <a:schemeClr val="tx1"/>
                </a:solidFill>
              </a:rPr>
              <a:t>GI yol</a:t>
            </a:r>
          </a:p>
          <a:p>
            <a:pPr algn="ctr">
              <a:defRPr/>
            </a:pPr>
            <a:r>
              <a:rPr lang="tr-TR" dirty="0">
                <a:solidFill>
                  <a:schemeClr val="tx1"/>
                </a:solidFill>
              </a:rPr>
              <a:t>Deri ve mukozalar vs.</a:t>
            </a:r>
          </a:p>
        </p:txBody>
      </p:sp>
      <p:sp>
        <p:nvSpPr>
          <p:cNvPr id="9" name="8 Oval"/>
          <p:cNvSpPr/>
          <p:nvPr/>
        </p:nvSpPr>
        <p:spPr>
          <a:xfrm>
            <a:off x="785813" y="1857375"/>
            <a:ext cx="3214687" cy="1643063"/>
          </a:xfrm>
          <a:prstGeom prst="ellipse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tr-TR" b="1" dirty="0">
                <a:solidFill>
                  <a:schemeClr val="tx1"/>
                </a:solidFill>
              </a:rPr>
              <a:t>6 DUYARLI KONAK</a:t>
            </a:r>
          </a:p>
          <a:p>
            <a:pPr algn="ctr">
              <a:defRPr/>
            </a:pPr>
            <a:r>
              <a:rPr lang="tr-TR" dirty="0" err="1">
                <a:solidFill>
                  <a:schemeClr val="tx1"/>
                </a:solidFill>
              </a:rPr>
              <a:t>İmmün</a:t>
            </a:r>
            <a:r>
              <a:rPr lang="tr-TR" dirty="0">
                <a:solidFill>
                  <a:schemeClr val="tx1"/>
                </a:solidFill>
              </a:rPr>
              <a:t> durumu, Beslenme, Kronik </a:t>
            </a:r>
            <a:r>
              <a:rPr lang="tr-TR" dirty="0" err="1">
                <a:solidFill>
                  <a:schemeClr val="tx1"/>
                </a:solidFill>
              </a:rPr>
              <a:t>Hast</a:t>
            </a:r>
            <a:r>
              <a:rPr lang="tr-TR" dirty="0">
                <a:solidFill>
                  <a:schemeClr val="tx1"/>
                </a:solidFill>
              </a:rPr>
              <a:t>., </a:t>
            </a:r>
            <a:r>
              <a:rPr lang="tr-TR" dirty="0" err="1">
                <a:solidFill>
                  <a:schemeClr val="tx1"/>
                </a:solidFill>
              </a:rPr>
              <a:t>İmmünsüpresif</a:t>
            </a:r>
            <a:r>
              <a:rPr lang="tr-TR" dirty="0">
                <a:solidFill>
                  <a:schemeClr val="tx1"/>
                </a:solidFill>
              </a:rPr>
              <a:t> ilaç kullanma, travma</a:t>
            </a:r>
          </a:p>
        </p:txBody>
      </p:sp>
      <p:sp>
        <p:nvSpPr>
          <p:cNvPr id="10" name="9 Yuvarlatılmış Dikdörtgen"/>
          <p:cNvSpPr/>
          <p:nvPr/>
        </p:nvSpPr>
        <p:spPr>
          <a:xfrm>
            <a:off x="6143636" y="3429000"/>
            <a:ext cx="2143140" cy="1500198"/>
          </a:xfrm>
          <a:prstGeom prst="roundRect">
            <a:avLst/>
          </a:prstGeom>
          <a:noFill/>
          <a:ln w="412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tr-TR" smtClean="0"/>
              <a:t>3. KAYNAKTAN ÇIKIŞ</a:t>
            </a:r>
          </a:p>
        </p:txBody>
      </p:sp>
      <p:sp>
        <p:nvSpPr>
          <p:cNvPr id="38914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En önemli çıkış yolu oral ya da solunum yolu.</a:t>
            </a:r>
          </a:p>
          <a:p>
            <a:pPr>
              <a:buFont typeface="Arial" charset="0"/>
              <a:buNone/>
            </a:pPr>
            <a:r>
              <a:rPr lang="tr-TR" dirty="0" smtClean="0"/>
              <a:t>	Kontrolü zordur. Örn; kızamık, suçiçeği vb. </a:t>
            </a:r>
            <a:r>
              <a:rPr lang="tr-TR" dirty="0" err="1" smtClean="0"/>
              <a:t>hast</a:t>
            </a:r>
            <a:r>
              <a:rPr lang="tr-TR" dirty="0" smtClean="0"/>
              <a:t>. toplu yaşanan yerlerde salgınlar oluşturabilir. </a:t>
            </a:r>
          </a:p>
          <a:p>
            <a:r>
              <a:rPr lang="tr-TR" dirty="0" smtClean="0"/>
              <a:t>Bazı enfeksiyon hastalıklarında ise etken kaynaktan çıkamaz, sadece o kaynakta kalır. Başka kişi veya kaynağa geçemez. (Örn;</a:t>
            </a:r>
            <a:r>
              <a:rPr lang="tr-TR" dirty="0" err="1" smtClean="0"/>
              <a:t>botilusmus</a:t>
            </a:r>
            <a:r>
              <a:rPr lang="tr-TR" dirty="0" smtClean="0"/>
              <a:t>, </a:t>
            </a:r>
            <a:r>
              <a:rPr lang="tr-TR" dirty="0" err="1" smtClean="0"/>
              <a:t>tetanoz</a:t>
            </a:r>
            <a:r>
              <a:rPr lang="tr-TR" dirty="0" smtClean="0"/>
              <a:t>)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54050"/>
          </a:xfrm>
        </p:spPr>
        <p:txBody>
          <a:bodyPr/>
          <a:lstStyle/>
          <a:p>
            <a:r>
              <a:rPr lang="tr-TR" smtClean="0"/>
              <a:t>ENFEKSİYON ZİNCİRİ</a:t>
            </a:r>
          </a:p>
        </p:txBody>
      </p:sp>
      <p:sp>
        <p:nvSpPr>
          <p:cNvPr id="4" name="3 Oval"/>
          <p:cNvSpPr/>
          <p:nvPr/>
        </p:nvSpPr>
        <p:spPr>
          <a:xfrm>
            <a:off x="3143250" y="1000125"/>
            <a:ext cx="2500313" cy="1500188"/>
          </a:xfrm>
          <a:prstGeom prst="ellipse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tr-TR" sz="2200" b="1" dirty="0">
                <a:solidFill>
                  <a:schemeClr val="tx1"/>
                </a:solidFill>
              </a:rPr>
              <a:t>1 ETKEN</a:t>
            </a:r>
          </a:p>
          <a:p>
            <a:pPr algn="ctr">
              <a:defRPr/>
            </a:pPr>
            <a:r>
              <a:rPr lang="tr-TR" dirty="0">
                <a:solidFill>
                  <a:schemeClr val="tx1"/>
                </a:solidFill>
              </a:rPr>
              <a:t>Bakteri</a:t>
            </a:r>
          </a:p>
          <a:p>
            <a:pPr algn="ctr">
              <a:defRPr/>
            </a:pPr>
            <a:r>
              <a:rPr lang="tr-TR" dirty="0">
                <a:solidFill>
                  <a:schemeClr val="tx1"/>
                </a:solidFill>
              </a:rPr>
              <a:t>Virüs</a:t>
            </a:r>
          </a:p>
          <a:p>
            <a:pPr algn="ctr">
              <a:defRPr/>
            </a:pPr>
            <a:r>
              <a:rPr lang="tr-TR" dirty="0" err="1">
                <a:solidFill>
                  <a:schemeClr val="tx1"/>
                </a:solidFill>
              </a:rPr>
              <a:t>Fungus</a:t>
            </a:r>
            <a:r>
              <a:rPr lang="tr-TR" dirty="0">
                <a:solidFill>
                  <a:schemeClr val="tx1"/>
                </a:solidFill>
              </a:rPr>
              <a:t> </a:t>
            </a:r>
            <a:r>
              <a:rPr lang="tr-TR" dirty="0"/>
              <a:t> </a:t>
            </a:r>
          </a:p>
        </p:txBody>
      </p:sp>
      <p:sp>
        <p:nvSpPr>
          <p:cNvPr id="5" name="4 Oval"/>
          <p:cNvSpPr/>
          <p:nvPr/>
        </p:nvSpPr>
        <p:spPr>
          <a:xfrm>
            <a:off x="4857750" y="1857375"/>
            <a:ext cx="3071813" cy="1643063"/>
          </a:xfrm>
          <a:prstGeom prst="ellipse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tr-TR" sz="2200" b="1" dirty="0">
                <a:solidFill>
                  <a:schemeClr val="tx1"/>
                </a:solidFill>
              </a:rPr>
              <a:t>2 KAYNAK</a:t>
            </a:r>
          </a:p>
          <a:p>
            <a:pPr algn="ctr">
              <a:defRPr/>
            </a:pPr>
            <a:r>
              <a:rPr lang="tr-TR" dirty="0">
                <a:solidFill>
                  <a:schemeClr val="tx1"/>
                </a:solidFill>
              </a:rPr>
              <a:t> İnsanlar</a:t>
            </a:r>
          </a:p>
          <a:p>
            <a:pPr algn="ctr">
              <a:defRPr/>
            </a:pPr>
            <a:r>
              <a:rPr lang="tr-TR" dirty="0">
                <a:solidFill>
                  <a:schemeClr val="tx1"/>
                </a:solidFill>
              </a:rPr>
              <a:t>Hayvanlar</a:t>
            </a:r>
          </a:p>
          <a:p>
            <a:pPr algn="ctr">
              <a:defRPr/>
            </a:pPr>
            <a:r>
              <a:rPr lang="tr-TR" dirty="0">
                <a:solidFill>
                  <a:schemeClr val="tx1"/>
                </a:solidFill>
              </a:rPr>
              <a:t>Böcekler vs. </a:t>
            </a:r>
            <a:r>
              <a:rPr lang="tr-TR" dirty="0"/>
              <a:t> </a:t>
            </a:r>
          </a:p>
        </p:txBody>
      </p:sp>
      <p:sp>
        <p:nvSpPr>
          <p:cNvPr id="6" name="5 Oval"/>
          <p:cNvSpPr/>
          <p:nvPr/>
        </p:nvSpPr>
        <p:spPr>
          <a:xfrm>
            <a:off x="5643563" y="3286125"/>
            <a:ext cx="3286125" cy="1643063"/>
          </a:xfrm>
          <a:prstGeom prst="ellipse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tr-TR" b="1" dirty="0">
                <a:solidFill>
                  <a:schemeClr val="tx1"/>
                </a:solidFill>
              </a:rPr>
              <a:t>3 KAYNAKTAN ÇIKIŞ</a:t>
            </a:r>
          </a:p>
          <a:p>
            <a:pPr algn="ctr">
              <a:defRPr/>
            </a:pPr>
            <a:r>
              <a:rPr lang="tr-TR" dirty="0">
                <a:solidFill>
                  <a:schemeClr val="tx1"/>
                </a:solidFill>
              </a:rPr>
              <a:t> Solunum Yolu</a:t>
            </a:r>
          </a:p>
          <a:p>
            <a:pPr algn="ctr">
              <a:defRPr/>
            </a:pPr>
            <a:r>
              <a:rPr lang="tr-TR" dirty="0">
                <a:solidFill>
                  <a:schemeClr val="tx1"/>
                </a:solidFill>
              </a:rPr>
              <a:t>GI Yol</a:t>
            </a:r>
          </a:p>
          <a:p>
            <a:pPr algn="ctr">
              <a:defRPr/>
            </a:pPr>
            <a:r>
              <a:rPr lang="tr-TR" dirty="0" err="1">
                <a:solidFill>
                  <a:schemeClr val="tx1"/>
                </a:solidFill>
              </a:rPr>
              <a:t>Genitoüriner</a:t>
            </a:r>
            <a:r>
              <a:rPr lang="tr-TR" dirty="0">
                <a:solidFill>
                  <a:schemeClr val="tx1"/>
                </a:solidFill>
              </a:rPr>
              <a:t> Yol</a:t>
            </a:r>
          </a:p>
        </p:txBody>
      </p:sp>
      <p:sp>
        <p:nvSpPr>
          <p:cNvPr id="7" name="6 Oval"/>
          <p:cNvSpPr/>
          <p:nvPr/>
        </p:nvSpPr>
        <p:spPr>
          <a:xfrm>
            <a:off x="2928938" y="4071938"/>
            <a:ext cx="3286125" cy="1785937"/>
          </a:xfrm>
          <a:prstGeom prst="ellipse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tr-TR" b="1" dirty="0">
                <a:solidFill>
                  <a:schemeClr val="tx1"/>
                </a:solidFill>
              </a:rPr>
              <a:t>4 TAŞINMA (BULAŞMA)</a:t>
            </a:r>
          </a:p>
          <a:p>
            <a:pPr algn="ctr">
              <a:defRPr/>
            </a:pPr>
            <a:r>
              <a:rPr lang="tr-TR" dirty="0">
                <a:solidFill>
                  <a:schemeClr val="tx1"/>
                </a:solidFill>
              </a:rPr>
              <a:t> Doğrudan Temasla</a:t>
            </a:r>
          </a:p>
          <a:p>
            <a:pPr algn="ctr">
              <a:defRPr/>
            </a:pPr>
            <a:r>
              <a:rPr lang="tr-TR" dirty="0">
                <a:solidFill>
                  <a:schemeClr val="tx1"/>
                </a:solidFill>
              </a:rPr>
              <a:t>Dolaylı (Gıda, eller, araç gereçler vs)</a:t>
            </a:r>
          </a:p>
        </p:txBody>
      </p:sp>
      <p:sp>
        <p:nvSpPr>
          <p:cNvPr id="8" name="7 Oval"/>
          <p:cNvSpPr/>
          <p:nvPr/>
        </p:nvSpPr>
        <p:spPr>
          <a:xfrm>
            <a:off x="71438" y="3357563"/>
            <a:ext cx="3357562" cy="1714500"/>
          </a:xfrm>
          <a:prstGeom prst="ellipse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tr-TR" b="1" dirty="0">
                <a:solidFill>
                  <a:schemeClr val="tx1"/>
                </a:solidFill>
              </a:rPr>
              <a:t>5 YENİ KONAKÇIYA GİRİŞ KAPISI</a:t>
            </a:r>
          </a:p>
          <a:p>
            <a:pPr algn="ctr">
              <a:defRPr/>
            </a:pPr>
            <a:r>
              <a:rPr lang="tr-TR" dirty="0">
                <a:solidFill>
                  <a:schemeClr val="tx1"/>
                </a:solidFill>
              </a:rPr>
              <a:t>Solunum Yolu</a:t>
            </a:r>
          </a:p>
          <a:p>
            <a:pPr algn="ctr">
              <a:defRPr/>
            </a:pPr>
            <a:r>
              <a:rPr lang="tr-TR" dirty="0">
                <a:solidFill>
                  <a:schemeClr val="tx1"/>
                </a:solidFill>
              </a:rPr>
              <a:t>GI yol</a:t>
            </a:r>
          </a:p>
          <a:p>
            <a:pPr algn="ctr">
              <a:defRPr/>
            </a:pPr>
            <a:r>
              <a:rPr lang="tr-TR" dirty="0">
                <a:solidFill>
                  <a:schemeClr val="tx1"/>
                </a:solidFill>
              </a:rPr>
              <a:t>Deri ve mukozalar vs.</a:t>
            </a:r>
          </a:p>
        </p:txBody>
      </p:sp>
      <p:sp>
        <p:nvSpPr>
          <p:cNvPr id="9" name="8 Oval"/>
          <p:cNvSpPr/>
          <p:nvPr/>
        </p:nvSpPr>
        <p:spPr>
          <a:xfrm>
            <a:off x="785813" y="1857375"/>
            <a:ext cx="3214687" cy="1643063"/>
          </a:xfrm>
          <a:prstGeom prst="ellipse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tr-TR" b="1" dirty="0">
                <a:solidFill>
                  <a:schemeClr val="tx1"/>
                </a:solidFill>
              </a:rPr>
              <a:t>6 DUYARLI KONAK</a:t>
            </a:r>
          </a:p>
          <a:p>
            <a:pPr algn="ctr">
              <a:defRPr/>
            </a:pPr>
            <a:r>
              <a:rPr lang="tr-TR" dirty="0" err="1">
                <a:solidFill>
                  <a:schemeClr val="tx1"/>
                </a:solidFill>
              </a:rPr>
              <a:t>İmmün</a:t>
            </a:r>
            <a:r>
              <a:rPr lang="tr-TR" dirty="0">
                <a:solidFill>
                  <a:schemeClr val="tx1"/>
                </a:solidFill>
              </a:rPr>
              <a:t> durumu, Beslenme, Kronik </a:t>
            </a:r>
            <a:r>
              <a:rPr lang="tr-TR" dirty="0" err="1">
                <a:solidFill>
                  <a:schemeClr val="tx1"/>
                </a:solidFill>
              </a:rPr>
              <a:t>Hast</a:t>
            </a:r>
            <a:r>
              <a:rPr lang="tr-TR" dirty="0">
                <a:solidFill>
                  <a:schemeClr val="tx1"/>
                </a:solidFill>
              </a:rPr>
              <a:t>., </a:t>
            </a:r>
            <a:r>
              <a:rPr lang="tr-TR" dirty="0" err="1">
                <a:solidFill>
                  <a:schemeClr val="tx1"/>
                </a:solidFill>
              </a:rPr>
              <a:t>İmmünsüpresif</a:t>
            </a:r>
            <a:r>
              <a:rPr lang="tr-TR" dirty="0">
                <a:solidFill>
                  <a:schemeClr val="tx1"/>
                </a:solidFill>
              </a:rPr>
              <a:t> ilaç kullanma, travma</a:t>
            </a:r>
          </a:p>
        </p:txBody>
      </p:sp>
      <p:sp>
        <p:nvSpPr>
          <p:cNvPr id="10" name="9 Yuvarlatılmış Dikdörtgen"/>
          <p:cNvSpPr/>
          <p:nvPr/>
        </p:nvSpPr>
        <p:spPr>
          <a:xfrm>
            <a:off x="3286116" y="4143380"/>
            <a:ext cx="2500330" cy="1714512"/>
          </a:xfrm>
          <a:prstGeom prst="roundRect">
            <a:avLst/>
          </a:prstGeom>
          <a:noFill/>
          <a:ln w="412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937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0063" y="393700"/>
            <a:ext cx="8562975" cy="5821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9938" name="2 Metin kutusu"/>
          <p:cNvSpPr txBox="1">
            <a:spLocks noChangeArrowheads="1"/>
          </p:cNvSpPr>
          <p:nvPr/>
        </p:nvSpPr>
        <p:spPr bwMode="auto">
          <a:xfrm>
            <a:off x="0" y="357188"/>
            <a:ext cx="312738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tr-TR" sz="4000" b="1"/>
              <a:t>4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smtClean="0"/>
              <a:t>Doğrudan  </a:t>
            </a:r>
            <a:r>
              <a:rPr lang="tr-TR" b="1" smtClean="0">
                <a:latin typeface="Arial" charset="0"/>
              </a:rPr>
              <a:t>bulaşma</a:t>
            </a:r>
          </a:p>
        </p:txBody>
      </p:sp>
      <p:sp>
        <p:nvSpPr>
          <p:cNvPr id="40962" name="Rectangle 3"/>
          <p:cNvSpPr>
            <a:spLocks noGrp="1"/>
          </p:cNvSpPr>
          <p:nvPr>
            <p:ph type="body" idx="1"/>
          </p:nvPr>
        </p:nvSpPr>
        <p:spPr>
          <a:xfrm>
            <a:off x="685800" y="1700213"/>
            <a:ext cx="8134350" cy="4395787"/>
          </a:xfrm>
        </p:spPr>
        <p:txBody>
          <a:bodyPr/>
          <a:lstStyle/>
          <a:p>
            <a:pPr marL="0" indent="0">
              <a:buFont typeface="Arial" charset="0"/>
              <a:buNone/>
            </a:pPr>
            <a:r>
              <a:rPr lang="tr-TR" sz="2800" dirty="0" err="1" smtClean="0"/>
              <a:t>Enfekte</a:t>
            </a:r>
            <a:r>
              <a:rPr lang="tr-TR" sz="2800" dirty="0" smtClean="0"/>
              <a:t> kişinin, duyarlı kişi (konakçı) ile </a:t>
            </a:r>
            <a:r>
              <a:rPr lang="tr-TR" sz="2800" b="1" dirty="0" smtClean="0"/>
              <a:t>doğrudan teması sonucu </a:t>
            </a:r>
            <a:r>
              <a:rPr lang="tr-TR" sz="2800" dirty="0" smtClean="0"/>
              <a:t>oluşan bulaşma şeklidir. </a:t>
            </a:r>
          </a:p>
          <a:p>
            <a:pPr marL="0" indent="0">
              <a:buFont typeface="Arial" charset="0"/>
              <a:buNone/>
            </a:pPr>
            <a:endParaRPr lang="tr-TR" sz="2800" dirty="0" smtClean="0"/>
          </a:p>
          <a:p>
            <a:pPr marL="0" indent="0">
              <a:buFont typeface="Arial" charset="0"/>
              <a:buNone/>
            </a:pPr>
            <a:r>
              <a:rPr lang="tr-TR" sz="2800" dirty="0" smtClean="0"/>
              <a:t>Cinsel ilişki, öpüşme, kan nakli  doğrudan temas ile bulaşmaya örnektir. </a:t>
            </a:r>
          </a:p>
          <a:p>
            <a:pPr marL="0" indent="0">
              <a:buFont typeface="Arial" charset="0"/>
              <a:buNone/>
            </a:pPr>
            <a:endParaRPr lang="tr-TR" sz="2800" dirty="0" smtClean="0"/>
          </a:p>
          <a:p>
            <a:pPr marL="0" indent="0">
              <a:buFont typeface="Arial" charset="0"/>
              <a:buNone/>
            </a:pPr>
            <a:r>
              <a:rPr lang="tr-TR" sz="2800" dirty="0" smtClean="0"/>
              <a:t>Bu yolla; A</a:t>
            </a:r>
            <a:r>
              <a:rPr lang="tr-TR" sz="2800" dirty="0" smtClean="0">
                <a:latin typeface="Arial" charset="0"/>
              </a:rPr>
              <a:t>I</a:t>
            </a:r>
            <a:r>
              <a:rPr lang="tr-TR" sz="2800" dirty="0" smtClean="0"/>
              <a:t>DS, HBV, frengi (bel soğukluğu), </a:t>
            </a:r>
            <a:r>
              <a:rPr lang="tr-TR" sz="2800" dirty="0" err="1" smtClean="0"/>
              <a:t>sifiliz</a:t>
            </a:r>
            <a:r>
              <a:rPr lang="tr-TR" sz="2800" dirty="0" smtClean="0"/>
              <a:t>, </a:t>
            </a:r>
            <a:r>
              <a:rPr lang="tr-TR" sz="2800" dirty="0" err="1" smtClean="0"/>
              <a:t>vd</a:t>
            </a:r>
            <a:r>
              <a:rPr lang="tr-TR" sz="2800" dirty="0" smtClean="0"/>
              <a:t>. hastalıklar bulaşmaktadır.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Rectangle 2"/>
          <p:cNvSpPr>
            <a:spLocks noGrp="1"/>
          </p:cNvSpPr>
          <p:nvPr>
            <p:ph type="title"/>
          </p:nvPr>
        </p:nvSpPr>
        <p:spPr>
          <a:xfrm>
            <a:off x="609600" y="304800"/>
            <a:ext cx="7772400" cy="731838"/>
          </a:xfrm>
        </p:spPr>
        <p:txBody>
          <a:bodyPr/>
          <a:lstStyle/>
          <a:p>
            <a:r>
              <a:rPr lang="tr-TR" sz="4000" b="1" smtClean="0"/>
              <a:t>Dolaylı  </a:t>
            </a:r>
            <a:r>
              <a:rPr lang="tr-TR" sz="4000" b="1" smtClean="0">
                <a:latin typeface="Arial" charset="0"/>
              </a:rPr>
              <a:t>bulaşma</a:t>
            </a:r>
          </a:p>
        </p:txBody>
      </p:sp>
      <p:sp>
        <p:nvSpPr>
          <p:cNvPr id="43010" name="Rectangle 3"/>
          <p:cNvSpPr>
            <a:spLocks noGrp="1"/>
          </p:cNvSpPr>
          <p:nvPr>
            <p:ph type="body" idx="1"/>
          </p:nvPr>
        </p:nvSpPr>
        <p:spPr>
          <a:xfrm>
            <a:off x="609600" y="1066800"/>
            <a:ext cx="7924800" cy="4953000"/>
          </a:xfrm>
        </p:spPr>
        <p:txBody>
          <a:bodyPr/>
          <a:lstStyle/>
          <a:p>
            <a:pPr marL="0" indent="0">
              <a:buFont typeface="Arial" charset="0"/>
              <a:buNone/>
            </a:pPr>
            <a:r>
              <a:rPr lang="tr-TR" sz="2400" dirty="0" smtClean="0"/>
              <a:t>Mikroorganizmanın, konakçıya </a:t>
            </a:r>
            <a:r>
              <a:rPr lang="tr-TR" sz="2400" b="1" dirty="0" smtClean="0"/>
              <a:t>bir aracı kullanarak girmesidir</a:t>
            </a:r>
            <a:r>
              <a:rPr lang="tr-TR" sz="2400" dirty="0" smtClean="0"/>
              <a:t>. </a:t>
            </a:r>
          </a:p>
          <a:p>
            <a:pPr marL="0" indent="0">
              <a:buFont typeface="Arial" charset="0"/>
              <a:buNone/>
            </a:pPr>
            <a:r>
              <a:rPr lang="tr-TR" sz="2400" b="1" dirty="0" smtClean="0">
                <a:solidFill>
                  <a:srgbClr val="CC00CC"/>
                </a:solidFill>
              </a:rPr>
              <a:t>Hava Yolu İle Bulaşma</a:t>
            </a:r>
            <a:r>
              <a:rPr lang="tr-TR" sz="2400" dirty="0" smtClean="0">
                <a:solidFill>
                  <a:srgbClr val="CC00CC"/>
                </a:solidFill>
              </a:rPr>
              <a:t>:</a:t>
            </a:r>
            <a:r>
              <a:rPr lang="tr-TR" sz="2400" dirty="0" smtClean="0"/>
              <a:t>  Uzun süre açıkta canlı kalabilen mikroorganizmalar  hava, toz veya damlacıkla duyarlı konakçıya ulaşırlaşabilirler.  </a:t>
            </a:r>
          </a:p>
          <a:p>
            <a:pPr marL="0" indent="0">
              <a:buFont typeface="Arial" charset="0"/>
              <a:buNone/>
            </a:pPr>
            <a:r>
              <a:rPr lang="tr-TR" sz="2400" b="1" dirty="0" smtClean="0"/>
              <a:t>Damlacıkla yayılma;</a:t>
            </a:r>
            <a:r>
              <a:rPr lang="tr-TR" sz="2400" dirty="0" smtClean="0"/>
              <a:t> öksürme-aksırma, tükürük, balgam, burun, gözyaşı sıvılarının damlacıklar halinde yayılmasıdır. </a:t>
            </a:r>
          </a:p>
          <a:p>
            <a:pPr marL="0" indent="0">
              <a:buFont typeface="Arial" charset="0"/>
              <a:buNone/>
            </a:pPr>
            <a:r>
              <a:rPr lang="tr-TR" sz="2400" dirty="0" smtClean="0"/>
              <a:t>TB (tüberküloz, verem), grip, soğuk algınlığı, çocuk hastalıklarının çoğunluğu bu yolla yayılmaktadır.</a:t>
            </a:r>
          </a:p>
          <a:p>
            <a:pPr marL="0" indent="0">
              <a:buFont typeface="Arial" charset="0"/>
              <a:buNone/>
            </a:pPr>
            <a:r>
              <a:rPr lang="tr-TR" sz="2400" b="1" dirty="0" smtClean="0">
                <a:solidFill>
                  <a:srgbClr val="CC00CC"/>
                </a:solidFill>
              </a:rPr>
              <a:t>Araçlarla Bulaşma</a:t>
            </a:r>
            <a:r>
              <a:rPr lang="tr-TR" sz="2400" dirty="0" smtClean="0">
                <a:solidFill>
                  <a:srgbClr val="CC00CC"/>
                </a:solidFill>
              </a:rPr>
              <a:t>:</a:t>
            </a:r>
            <a:r>
              <a:rPr lang="tr-TR" sz="2400" dirty="0" smtClean="0"/>
              <a:t> </a:t>
            </a:r>
            <a:r>
              <a:rPr lang="tr-TR" sz="2400" dirty="0" err="1" smtClean="0"/>
              <a:t>Kontamine</a:t>
            </a:r>
            <a:r>
              <a:rPr lang="tr-TR" sz="2400" dirty="0" smtClean="0"/>
              <a:t> olmuş nesnelerle oluşan bulaşmalardır. </a:t>
            </a:r>
          </a:p>
          <a:p>
            <a:pPr marL="0" indent="0">
              <a:buFont typeface="Arial" charset="0"/>
              <a:buNone/>
            </a:pPr>
            <a:endParaRPr lang="tr-TR" sz="2400" b="1" dirty="0" smtClean="0"/>
          </a:p>
          <a:p>
            <a:pPr marL="0" indent="0">
              <a:buFont typeface="Arial" charset="0"/>
              <a:buNone/>
            </a:pPr>
            <a:endParaRPr lang="tr-TR" sz="24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1 Başlık"/>
          <p:cNvSpPr>
            <a:spLocks noGrp="1"/>
          </p:cNvSpPr>
          <p:nvPr>
            <p:ph type="title"/>
          </p:nvPr>
        </p:nvSpPr>
        <p:spPr>
          <a:xfrm>
            <a:off x="785786" y="71414"/>
            <a:ext cx="8050212" cy="1295400"/>
          </a:xfrm>
        </p:spPr>
        <p:txBody>
          <a:bodyPr/>
          <a:lstStyle/>
          <a:p>
            <a:r>
              <a:rPr lang="tr-TR" altLang="tr-TR" sz="3200" b="1" dirty="0" smtClean="0">
                <a:solidFill>
                  <a:srgbClr val="C00000"/>
                </a:solidFill>
              </a:rPr>
              <a:t>Mikroorganizmaların </a:t>
            </a:r>
            <a:br>
              <a:rPr lang="tr-TR" altLang="tr-TR" sz="3200" b="1" dirty="0" smtClean="0">
                <a:solidFill>
                  <a:srgbClr val="C00000"/>
                </a:solidFill>
              </a:rPr>
            </a:br>
            <a:r>
              <a:rPr lang="tr-TR" altLang="tr-TR" sz="3200" b="1" dirty="0" smtClean="0">
                <a:solidFill>
                  <a:srgbClr val="C00000"/>
                </a:solidFill>
              </a:rPr>
              <a:t>Beslenmesi ve Üremesi İçin Gerekli Koşullar</a:t>
            </a:r>
          </a:p>
        </p:txBody>
      </p:sp>
      <p:sp>
        <p:nvSpPr>
          <p:cNvPr id="14339" name="2 İçerik Yer Tutucusu"/>
          <p:cNvSpPr>
            <a:spLocks noGrp="1"/>
          </p:cNvSpPr>
          <p:nvPr>
            <p:ph idx="1"/>
          </p:nvPr>
        </p:nvSpPr>
        <p:spPr>
          <a:xfrm>
            <a:off x="357158" y="1357298"/>
            <a:ext cx="8536017" cy="5256213"/>
          </a:xfrm>
        </p:spPr>
        <p:txBody>
          <a:bodyPr/>
          <a:lstStyle/>
          <a:p>
            <a:pPr>
              <a:buFont typeface="Wingdings" pitchFamily="2" charset="2"/>
              <a:buChar char="ü"/>
            </a:pPr>
            <a:r>
              <a:rPr lang="tr-TR" altLang="tr-TR" sz="2300" b="1" dirty="0" smtClean="0"/>
              <a:t>Su ve Nem;</a:t>
            </a:r>
          </a:p>
          <a:p>
            <a:pPr>
              <a:buFont typeface="Wingdings" pitchFamily="2" charset="2"/>
              <a:buChar char="ü"/>
            </a:pPr>
            <a:r>
              <a:rPr lang="tr-TR" altLang="tr-TR" sz="2300" b="1" dirty="0" smtClean="0"/>
              <a:t>Isı;</a:t>
            </a:r>
          </a:p>
          <a:p>
            <a:pPr>
              <a:buFont typeface="Wingdings" pitchFamily="2" charset="2"/>
              <a:buChar char="ü"/>
            </a:pPr>
            <a:r>
              <a:rPr lang="tr-TR" altLang="tr-TR" sz="2300" b="1" dirty="0" smtClean="0"/>
              <a:t>Karbon, </a:t>
            </a:r>
          </a:p>
          <a:p>
            <a:pPr>
              <a:buFont typeface="Wingdings" pitchFamily="2" charset="2"/>
              <a:buChar char="ü"/>
            </a:pPr>
            <a:r>
              <a:rPr lang="tr-TR" altLang="tr-TR" sz="2300" b="1" dirty="0" smtClean="0"/>
              <a:t>Azot; </a:t>
            </a:r>
            <a:r>
              <a:rPr lang="tr-TR" altLang="tr-TR" sz="2300" dirty="0" smtClean="0"/>
              <a:t>Bazı mikroplar atmosfer azotunu, bazıları nitrat, </a:t>
            </a:r>
            <a:r>
              <a:rPr lang="tr-TR" altLang="tr-TR" sz="2300" dirty="0" err="1" smtClean="0"/>
              <a:t>nitrit</a:t>
            </a:r>
            <a:r>
              <a:rPr lang="tr-TR" altLang="tr-TR" sz="2300" dirty="0" smtClean="0"/>
              <a:t> ve amino asitlerdeki azotu kullanır,</a:t>
            </a:r>
          </a:p>
          <a:p>
            <a:pPr>
              <a:buFont typeface="Wingdings" pitchFamily="2" charset="2"/>
              <a:buChar char="ü"/>
            </a:pPr>
            <a:r>
              <a:rPr lang="tr-TR" altLang="tr-TR" sz="2300" b="1" dirty="0" smtClean="0"/>
              <a:t>Mineraller; </a:t>
            </a:r>
            <a:r>
              <a:rPr lang="tr-TR" altLang="tr-TR" sz="2300" dirty="0" smtClean="0"/>
              <a:t>Yapı maddelerinin sentezi ve enzim aktiviteleri için gerekir(Kükürt, fosfor, kalsiyum, magnezyum, klor, demir, potasyum, bakır, çinko vb.),</a:t>
            </a:r>
          </a:p>
          <a:p>
            <a:pPr>
              <a:buFont typeface="Wingdings" pitchFamily="2" charset="2"/>
              <a:buChar char="ü"/>
            </a:pPr>
            <a:r>
              <a:rPr lang="tr-TR" altLang="tr-TR" sz="2300" b="1" dirty="0" smtClean="0"/>
              <a:t>Gelişme faktörleri ve vitaminler; </a:t>
            </a:r>
            <a:r>
              <a:rPr lang="tr-TR" altLang="tr-TR" sz="2300" dirty="0" err="1" smtClean="0"/>
              <a:t>pantotenik</a:t>
            </a:r>
            <a:r>
              <a:rPr lang="tr-TR" altLang="tr-TR" sz="2300" dirty="0" smtClean="0"/>
              <a:t> asit, </a:t>
            </a:r>
            <a:r>
              <a:rPr lang="tr-TR" altLang="tr-TR" sz="2300" dirty="0" err="1" smtClean="0"/>
              <a:t>biyotin</a:t>
            </a:r>
            <a:r>
              <a:rPr lang="tr-TR" altLang="tr-TR" sz="2300" dirty="0" smtClean="0"/>
              <a:t>, </a:t>
            </a:r>
            <a:r>
              <a:rPr lang="tr-TR" altLang="tr-TR" sz="2300" dirty="0" err="1" smtClean="0"/>
              <a:t>nikotinik</a:t>
            </a:r>
            <a:r>
              <a:rPr lang="tr-TR" altLang="tr-TR" sz="2300" dirty="0" smtClean="0"/>
              <a:t> asit, </a:t>
            </a:r>
            <a:r>
              <a:rPr lang="tr-TR" altLang="tr-TR" sz="2300" dirty="0" err="1" smtClean="0"/>
              <a:t>folik</a:t>
            </a:r>
            <a:r>
              <a:rPr lang="tr-TR" altLang="tr-TR" sz="2300" dirty="0" smtClean="0"/>
              <a:t> asit, </a:t>
            </a:r>
            <a:r>
              <a:rPr lang="tr-TR" altLang="tr-TR" sz="2300" dirty="0" err="1" smtClean="0"/>
              <a:t>riboflavin</a:t>
            </a:r>
            <a:r>
              <a:rPr lang="tr-TR" altLang="tr-TR" sz="2300" dirty="0" smtClean="0"/>
              <a:t>, yağ asitleri vb., bunların bazılarını kendileri sentezler, bazılarını dış ortamdan alırlar,</a:t>
            </a:r>
          </a:p>
          <a:p>
            <a:pPr>
              <a:buFont typeface="Wingdings" pitchFamily="2" charset="2"/>
              <a:buChar char="ü"/>
            </a:pPr>
            <a:r>
              <a:rPr lang="tr-TR" altLang="tr-TR" sz="2300" b="1" dirty="0" err="1" smtClean="0"/>
              <a:t>Ph</a:t>
            </a:r>
            <a:r>
              <a:rPr lang="tr-TR" altLang="tr-TR" sz="2300" b="1" dirty="0" smtClean="0"/>
              <a:t>; </a:t>
            </a:r>
            <a:r>
              <a:rPr lang="tr-TR" altLang="tr-TR" sz="2300" dirty="0" smtClean="0"/>
              <a:t>Genellikle 6-8 arası uygun olup, bazıları asidik, bazıları bazik ortamlarda daha iyi ürerler,</a:t>
            </a:r>
          </a:p>
          <a:p>
            <a:pPr>
              <a:buFont typeface="Wingdings" pitchFamily="2" charset="2"/>
              <a:buChar char="ü"/>
            </a:pPr>
            <a:endParaRPr lang="tr-TR" altLang="tr-TR" sz="2300" dirty="0" smtClean="0"/>
          </a:p>
          <a:p>
            <a:pPr>
              <a:buFont typeface="Wingdings" pitchFamily="2" charset="2"/>
              <a:buChar char="ü"/>
            </a:pPr>
            <a:endParaRPr lang="tr-TR" altLang="tr-TR" sz="2300" dirty="0" smtClean="0"/>
          </a:p>
          <a:p>
            <a:pPr>
              <a:buFont typeface="Wingdings" pitchFamily="2" charset="2"/>
              <a:buChar char="ü"/>
            </a:pPr>
            <a:endParaRPr lang="tr-TR" altLang="tr-TR" sz="2300" dirty="0" smtClean="0"/>
          </a:p>
        </p:txBody>
      </p:sp>
      <p:sp>
        <p:nvSpPr>
          <p:cNvPr id="14340" name="3 Slayt Numarası Yer Tutucusu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538AD9D4-9D9D-4F0F-ABF9-5425D3BA361E}" type="slidenum">
              <a:rPr lang="tr-TR" altLang="tr-TR"/>
              <a:pPr/>
              <a:t>4</a:t>
            </a:fld>
            <a:endParaRPr lang="tr-TR" alt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54050"/>
          </a:xfrm>
        </p:spPr>
        <p:txBody>
          <a:bodyPr/>
          <a:lstStyle/>
          <a:p>
            <a:r>
              <a:rPr lang="tr-TR" smtClean="0"/>
              <a:t>ENFEKSİYON ZİNCİRİ</a:t>
            </a:r>
          </a:p>
        </p:txBody>
      </p:sp>
      <p:sp>
        <p:nvSpPr>
          <p:cNvPr id="4" name="3 Oval"/>
          <p:cNvSpPr/>
          <p:nvPr/>
        </p:nvSpPr>
        <p:spPr>
          <a:xfrm>
            <a:off x="3143250" y="1000125"/>
            <a:ext cx="2500313" cy="1500188"/>
          </a:xfrm>
          <a:prstGeom prst="ellipse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tr-TR" sz="2200" b="1" dirty="0">
                <a:solidFill>
                  <a:schemeClr val="tx1"/>
                </a:solidFill>
              </a:rPr>
              <a:t>1 ETKEN</a:t>
            </a:r>
          </a:p>
          <a:p>
            <a:pPr algn="ctr">
              <a:defRPr/>
            </a:pPr>
            <a:r>
              <a:rPr lang="tr-TR" dirty="0">
                <a:solidFill>
                  <a:schemeClr val="tx1"/>
                </a:solidFill>
              </a:rPr>
              <a:t>Bakteri</a:t>
            </a:r>
          </a:p>
          <a:p>
            <a:pPr algn="ctr">
              <a:defRPr/>
            </a:pPr>
            <a:r>
              <a:rPr lang="tr-TR" dirty="0">
                <a:solidFill>
                  <a:schemeClr val="tx1"/>
                </a:solidFill>
              </a:rPr>
              <a:t>Virüs</a:t>
            </a:r>
          </a:p>
          <a:p>
            <a:pPr algn="ctr">
              <a:defRPr/>
            </a:pPr>
            <a:r>
              <a:rPr lang="tr-TR" dirty="0" err="1">
                <a:solidFill>
                  <a:schemeClr val="tx1"/>
                </a:solidFill>
              </a:rPr>
              <a:t>Fungus</a:t>
            </a:r>
            <a:r>
              <a:rPr lang="tr-TR" dirty="0">
                <a:solidFill>
                  <a:schemeClr val="tx1"/>
                </a:solidFill>
              </a:rPr>
              <a:t> </a:t>
            </a:r>
            <a:r>
              <a:rPr lang="tr-TR" dirty="0"/>
              <a:t> </a:t>
            </a:r>
          </a:p>
        </p:txBody>
      </p:sp>
      <p:sp>
        <p:nvSpPr>
          <p:cNvPr id="5" name="4 Oval"/>
          <p:cNvSpPr/>
          <p:nvPr/>
        </p:nvSpPr>
        <p:spPr>
          <a:xfrm>
            <a:off x="4857750" y="1857375"/>
            <a:ext cx="3071813" cy="1643063"/>
          </a:xfrm>
          <a:prstGeom prst="ellipse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tr-TR" sz="2200" b="1" dirty="0">
                <a:solidFill>
                  <a:schemeClr val="tx1"/>
                </a:solidFill>
              </a:rPr>
              <a:t>2 KAYNAK</a:t>
            </a:r>
          </a:p>
          <a:p>
            <a:pPr algn="ctr">
              <a:defRPr/>
            </a:pPr>
            <a:r>
              <a:rPr lang="tr-TR" dirty="0">
                <a:solidFill>
                  <a:schemeClr val="tx1"/>
                </a:solidFill>
              </a:rPr>
              <a:t> İnsanlar</a:t>
            </a:r>
          </a:p>
          <a:p>
            <a:pPr algn="ctr">
              <a:defRPr/>
            </a:pPr>
            <a:r>
              <a:rPr lang="tr-TR" dirty="0">
                <a:solidFill>
                  <a:schemeClr val="tx1"/>
                </a:solidFill>
              </a:rPr>
              <a:t>Hayvanlar</a:t>
            </a:r>
          </a:p>
          <a:p>
            <a:pPr algn="ctr">
              <a:defRPr/>
            </a:pPr>
            <a:r>
              <a:rPr lang="tr-TR" dirty="0">
                <a:solidFill>
                  <a:schemeClr val="tx1"/>
                </a:solidFill>
              </a:rPr>
              <a:t>Böcekler vs. </a:t>
            </a:r>
            <a:r>
              <a:rPr lang="tr-TR" dirty="0"/>
              <a:t> </a:t>
            </a:r>
          </a:p>
        </p:txBody>
      </p:sp>
      <p:sp>
        <p:nvSpPr>
          <p:cNvPr id="6" name="5 Oval"/>
          <p:cNvSpPr/>
          <p:nvPr/>
        </p:nvSpPr>
        <p:spPr>
          <a:xfrm>
            <a:off x="5643563" y="3286125"/>
            <a:ext cx="3286125" cy="1643063"/>
          </a:xfrm>
          <a:prstGeom prst="ellipse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tr-TR" b="1" dirty="0">
                <a:solidFill>
                  <a:schemeClr val="tx1"/>
                </a:solidFill>
              </a:rPr>
              <a:t>3 KAYNAKTAN ÇIKIŞ</a:t>
            </a:r>
          </a:p>
          <a:p>
            <a:pPr algn="ctr">
              <a:defRPr/>
            </a:pPr>
            <a:r>
              <a:rPr lang="tr-TR" dirty="0">
                <a:solidFill>
                  <a:schemeClr val="tx1"/>
                </a:solidFill>
              </a:rPr>
              <a:t> Solunum Yolu</a:t>
            </a:r>
          </a:p>
          <a:p>
            <a:pPr algn="ctr">
              <a:defRPr/>
            </a:pPr>
            <a:r>
              <a:rPr lang="tr-TR" dirty="0">
                <a:solidFill>
                  <a:schemeClr val="tx1"/>
                </a:solidFill>
              </a:rPr>
              <a:t>GI Yol</a:t>
            </a:r>
          </a:p>
          <a:p>
            <a:pPr algn="ctr">
              <a:defRPr/>
            </a:pPr>
            <a:r>
              <a:rPr lang="tr-TR" dirty="0" err="1">
                <a:solidFill>
                  <a:schemeClr val="tx1"/>
                </a:solidFill>
              </a:rPr>
              <a:t>Genitoüriner</a:t>
            </a:r>
            <a:r>
              <a:rPr lang="tr-TR" dirty="0">
                <a:solidFill>
                  <a:schemeClr val="tx1"/>
                </a:solidFill>
              </a:rPr>
              <a:t> Yol</a:t>
            </a:r>
          </a:p>
        </p:txBody>
      </p:sp>
      <p:sp>
        <p:nvSpPr>
          <p:cNvPr id="7" name="6 Oval"/>
          <p:cNvSpPr/>
          <p:nvPr/>
        </p:nvSpPr>
        <p:spPr>
          <a:xfrm>
            <a:off x="2928938" y="4071938"/>
            <a:ext cx="3286125" cy="1785937"/>
          </a:xfrm>
          <a:prstGeom prst="ellipse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tr-TR" b="1" dirty="0">
                <a:solidFill>
                  <a:schemeClr val="tx1"/>
                </a:solidFill>
              </a:rPr>
              <a:t>4 TAŞINMA (BULAŞMA)</a:t>
            </a:r>
          </a:p>
          <a:p>
            <a:pPr algn="ctr">
              <a:defRPr/>
            </a:pPr>
            <a:r>
              <a:rPr lang="tr-TR" dirty="0">
                <a:solidFill>
                  <a:schemeClr val="tx1"/>
                </a:solidFill>
              </a:rPr>
              <a:t> Doğrudan Temasla</a:t>
            </a:r>
          </a:p>
          <a:p>
            <a:pPr algn="ctr">
              <a:defRPr/>
            </a:pPr>
            <a:r>
              <a:rPr lang="tr-TR" dirty="0">
                <a:solidFill>
                  <a:schemeClr val="tx1"/>
                </a:solidFill>
              </a:rPr>
              <a:t>Dolaylı (Gıda, eller, araç gereçler vs)</a:t>
            </a:r>
          </a:p>
        </p:txBody>
      </p:sp>
      <p:sp>
        <p:nvSpPr>
          <p:cNvPr id="8" name="7 Oval"/>
          <p:cNvSpPr/>
          <p:nvPr/>
        </p:nvSpPr>
        <p:spPr>
          <a:xfrm>
            <a:off x="71438" y="3357563"/>
            <a:ext cx="3357562" cy="1714500"/>
          </a:xfrm>
          <a:prstGeom prst="ellipse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tr-TR" b="1" dirty="0">
                <a:solidFill>
                  <a:schemeClr val="tx1"/>
                </a:solidFill>
              </a:rPr>
              <a:t>5 YENİ KONAKÇIYA GİRİŞ KAPISI</a:t>
            </a:r>
          </a:p>
          <a:p>
            <a:pPr algn="ctr">
              <a:defRPr/>
            </a:pPr>
            <a:r>
              <a:rPr lang="tr-TR" dirty="0">
                <a:solidFill>
                  <a:schemeClr val="tx1"/>
                </a:solidFill>
              </a:rPr>
              <a:t>Solunum Yolu</a:t>
            </a:r>
          </a:p>
          <a:p>
            <a:pPr algn="ctr">
              <a:defRPr/>
            </a:pPr>
            <a:r>
              <a:rPr lang="tr-TR" dirty="0">
                <a:solidFill>
                  <a:schemeClr val="tx1"/>
                </a:solidFill>
              </a:rPr>
              <a:t>GI yol</a:t>
            </a:r>
          </a:p>
          <a:p>
            <a:pPr algn="ctr">
              <a:defRPr/>
            </a:pPr>
            <a:r>
              <a:rPr lang="tr-TR" dirty="0">
                <a:solidFill>
                  <a:schemeClr val="tx1"/>
                </a:solidFill>
              </a:rPr>
              <a:t>Deri ve mukozalar vs.</a:t>
            </a:r>
          </a:p>
        </p:txBody>
      </p:sp>
      <p:sp>
        <p:nvSpPr>
          <p:cNvPr id="9" name="8 Oval"/>
          <p:cNvSpPr/>
          <p:nvPr/>
        </p:nvSpPr>
        <p:spPr>
          <a:xfrm>
            <a:off x="785813" y="1857375"/>
            <a:ext cx="3214687" cy="1643063"/>
          </a:xfrm>
          <a:prstGeom prst="ellipse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tr-TR" b="1" dirty="0">
                <a:solidFill>
                  <a:schemeClr val="tx1"/>
                </a:solidFill>
              </a:rPr>
              <a:t>6 DUYARLI KONAK</a:t>
            </a:r>
          </a:p>
          <a:p>
            <a:pPr algn="ctr">
              <a:defRPr/>
            </a:pPr>
            <a:r>
              <a:rPr lang="tr-TR" dirty="0" err="1">
                <a:solidFill>
                  <a:schemeClr val="tx1"/>
                </a:solidFill>
              </a:rPr>
              <a:t>İmmün</a:t>
            </a:r>
            <a:r>
              <a:rPr lang="tr-TR" dirty="0">
                <a:solidFill>
                  <a:schemeClr val="tx1"/>
                </a:solidFill>
              </a:rPr>
              <a:t> durumu, Beslenme, Kronik </a:t>
            </a:r>
            <a:r>
              <a:rPr lang="tr-TR" dirty="0" err="1">
                <a:solidFill>
                  <a:schemeClr val="tx1"/>
                </a:solidFill>
              </a:rPr>
              <a:t>Hast</a:t>
            </a:r>
            <a:r>
              <a:rPr lang="tr-TR" dirty="0">
                <a:solidFill>
                  <a:schemeClr val="tx1"/>
                </a:solidFill>
              </a:rPr>
              <a:t>., </a:t>
            </a:r>
            <a:r>
              <a:rPr lang="tr-TR" dirty="0" err="1">
                <a:solidFill>
                  <a:schemeClr val="tx1"/>
                </a:solidFill>
              </a:rPr>
              <a:t>İmmünsüpresif</a:t>
            </a:r>
            <a:r>
              <a:rPr lang="tr-TR" dirty="0">
                <a:solidFill>
                  <a:schemeClr val="tx1"/>
                </a:solidFill>
              </a:rPr>
              <a:t> ilaç kullanma, travma</a:t>
            </a:r>
          </a:p>
        </p:txBody>
      </p:sp>
      <p:sp>
        <p:nvSpPr>
          <p:cNvPr id="10" name="9 Yuvarlatılmış Dikdörtgen"/>
          <p:cNvSpPr/>
          <p:nvPr/>
        </p:nvSpPr>
        <p:spPr>
          <a:xfrm>
            <a:off x="500034" y="3429000"/>
            <a:ext cx="2643206" cy="1714512"/>
          </a:xfrm>
          <a:prstGeom prst="roundRect">
            <a:avLst/>
          </a:prstGeom>
          <a:noFill/>
          <a:ln w="412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tr-TR" smtClean="0"/>
              <a:t>5. YENİ KONAKÇIYA GİRİŞ</a:t>
            </a:r>
          </a:p>
        </p:txBody>
      </p:sp>
      <p:sp>
        <p:nvSpPr>
          <p:cNvPr id="45058" name="2 İçerik Yer Tutucusu"/>
          <p:cNvSpPr>
            <a:spLocks noGrp="1"/>
          </p:cNvSpPr>
          <p:nvPr>
            <p:ph idx="1"/>
          </p:nvPr>
        </p:nvSpPr>
        <p:spPr>
          <a:xfrm>
            <a:off x="357188" y="1600200"/>
            <a:ext cx="8329612" cy="4525963"/>
          </a:xfrm>
        </p:spPr>
        <p:txBody>
          <a:bodyPr/>
          <a:lstStyle/>
          <a:p>
            <a:r>
              <a:rPr lang="tr-TR" smtClean="0"/>
              <a:t>Solunum yolu, sindirim yolu (ağız), deri ve mukoza çatlakları, parenteral enj., plasenta </a:t>
            </a:r>
          </a:p>
          <a:p>
            <a:endParaRPr lang="tr-TR" smtClean="0"/>
          </a:p>
          <a:p>
            <a:r>
              <a:rPr lang="tr-TR" smtClean="0"/>
              <a:t>Etken, konakçıda girdiği yere göre hastalık yapabilir. </a:t>
            </a:r>
          </a:p>
          <a:p>
            <a:pPr lvl="1"/>
            <a:r>
              <a:rPr lang="tr-TR" smtClean="0"/>
              <a:t>Örn; veba etkeni deriden girdiğinde bubonik veba, solunum yolu ile girdiğinde pnömonik veba.</a:t>
            </a:r>
          </a:p>
          <a:p>
            <a:pPr lvl="1"/>
            <a:r>
              <a:rPr lang="tr-TR" smtClean="0"/>
              <a:t>Bazı etkenler, konakçıya nereden girerse girsin her zaman aynı organa gidip yerleşir. Örn; kuduz etkeni.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1 Başlık"/>
          <p:cNvSpPr>
            <a:spLocks noGrp="1"/>
          </p:cNvSpPr>
          <p:nvPr>
            <p:ph type="title"/>
          </p:nvPr>
        </p:nvSpPr>
        <p:spPr>
          <a:xfrm>
            <a:off x="468313" y="0"/>
            <a:ext cx="7543800" cy="1295400"/>
          </a:xfrm>
        </p:spPr>
        <p:txBody>
          <a:bodyPr/>
          <a:lstStyle/>
          <a:p>
            <a:pPr algn="ctr"/>
            <a:r>
              <a:rPr lang="tr-TR" dirty="0" smtClean="0"/>
              <a:t>Konakçının Bulaşıcı Hastalıklara Karşı Savunması</a:t>
            </a:r>
          </a:p>
        </p:txBody>
      </p:sp>
      <p:sp>
        <p:nvSpPr>
          <p:cNvPr id="39938" name="2 İçerik Yer Tutucusu"/>
          <p:cNvSpPr>
            <a:spLocks noGrp="1"/>
          </p:cNvSpPr>
          <p:nvPr>
            <p:ph idx="1"/>
          </p:nvPr>
        </p:nvSpPr>
        <p:spPr>
          <a:xfrm>
            <a:off x="467544" y="1484784"/>
            <a:ext cx="8229600" cy="4411662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tr-TR" sz="2800" dirty="0" err="1" smtClean="0"/>
              <a:t>Nonspesifik</a:t>
            </a:r>
            <a:r>
              <a:rPr lang="tr-TR" sz="2800" dirty="0" smtClean="0"/>
              <a:t> (Doğal)</a:t>
            </a:r>
          </a:p>
          <a:p>
            <a:pPr lvl="1">
              <a:lnSpc>
                <a:spcPct val="80000"/>
              </a:lnSpc>
            </a:pPr>
            <a:r>
              <a:rPr lang="tr-TR" sz="2400" dirty="0" smtClean="0"/>
              <a:t>Doğal Engeller</a:t>
            </a:r>
          </a:p>
          <a:p>
            <a:pPr lvl="2">
              <a:lnSpc>
                <a:spcPct val="80000"/>
              </a:lnSpc>
            </a:pPr>
            <a:r>
              <a:rPr lang="tr-TR" sz="2100" dirty="0" smtClean="0"/>
              <a:t>Deri ve mukoza bütünlüğü</a:t>
            </a:r>
          </a:p>
          <a:p>
            <a:pPr lvl="2">
              <a:lnSpc>
                <a:spcPct val="80000"/>
              </a:lnSpc>
            </a:pPr>
            <a:r>
              <a:rPr lang="tr-TR" sz="2100" dirty="0" smtClean="0"/>
              <a:t>Vücut sıvısındaki </a:t>
            </a:r>
            <a:r>
              <a:rPr lang="tr-TR" sz="2100" dirty="0" err="1" smtClean="0"/>
              <a:t>bakterisidal</a:t>
            </a:r>
            <a:r>
              <a:rPr lang="tr-TR" sz="2100" dirty="0" smtClean="0"/>
              <a:t> maddeler</a:t>
            </a:r>
          </a:p>
          <a:p>
            <a:pPr lvl="2">
              <a:lnSpc>
                <a:spcPct val="80000"/>
              </a:lnSpc>
            </a:pPr>
            <a:r>
              <a:rPr lang="tr-TR" sz="2100" dirty="0" smtClean="0"/>
              <a:t>Normal vücut floraları</a:t>
            </a:r>
          </a:p>
          <a:p>
            <a:pPr lvl="2">
              <a:lnSpc>
                <a:spcPct val="80000"/>
              </a:lnSpc>
            </a:pPr>
            <a:r>
              <a:rPr lang="tr-TR" sz="2100" dirty="0" err="1" smtClean="0"/>
              <a:t>Kompleman</a:t>
            </a:r>
            <a:endParaRPr lang="tr-TR" sz="2100" dirty="0" smtClean="0"/>
          </a:p>
          <a:p>
            <a:pPr lvl="2">
              <a:lnSpc>
                <a:spcPct val="80000"/>
              </a:lnSpc>
            </a:pPr>
            <a:r>
              <a:rPr lang="tr-TR" sz="2100" dirty="0" smtClean="0"/>
              <a:t>Lökositlerin aktivasyonu</a:t>
            </a:r>
          </a:p>
          <a:p>
            <a:pPr lvl="2">
              <a:lnSpc>
                <a:spcPct val="80000"/>
              </a:lnSpc>
            </a:pPr>
            <a:r>
              <a:rPr lang="tr-TR" sz="2100" dirty="0" err="1" smtClean="0"/>
              <a:t>Fibronektin</a:t>
            </a:r>
            <a:endParaRPr lang="tr-TR" sz="2100" dirty="0" smtClean="0"/>
          </a:p>
          <a:p>
            <a:pPr lvl="2">
              <a:lnSpc>
                <a:spcPct val="80000"/>
              </a:lnSpc>
            </a:pPr>
            <a:r>
              <a:rPr lang="tr-TR" sz="2100" dirty="0" smtClean="0"/>
              <a:t>Fagositoz</a:t>
            </a:r>
          </a:p>
          <a:p>
            <a:pPr lvl="2">
              <a:lnSpc>
                <a:spcPct val="80000"/>
              </a:lnSpc>
            </a:pPr>
            <a:r>
              <a:rPr lang="tr-TR" sz="2100" dirty="0" err="1" smtClean="0"/>
              <a:t>Polimorf</a:t>
            </a:r>
            <a:r>
              <a:rPr lang="tr-TR" sz="2100" dirty="0" smtClean="0"/>
              <a:t> </a:t>
            </a:r>
            <a:r>
              <a:rPr lang="tr-TR" sz="2100" dirty="0" err="1" smtClean="0"/>
              <a:t>nüveli</a:t>
            </a:r>
            <a:r>
              <a:rPr lang="tr-TR" sz="2100" dirty="0" smtClean="0"/>
              <a:t> lökositler</a:t>
            </a:r>
          </a:p>
          <a:p>
            <a:pPr lvl="2">
              <a:lnSpc>
                <a:spcPct val="80000"/>
              </a:lnSpc>
            </a:pPr>
            <a:r>
              <a:rPr lang="tr-TR" sz="2100" dirty="0" err="1" smtClean="0"/>
              <a:t>Monositler</a:t>
            </a:r>
            <a:r>
              <a:rPr lang="tr-TR" sz="2100" dirty="0" smtClean="0"/>
              <a:t>, </a:t>
            </a:r>
            <a:r>
              <a:rPr lang="tr-TR" sz="2100" dirty="0" err="1" smtClean="0"/>
              <a:t>makrofajlar</a:t>
            </a:r>
            <a:endParaRPr lang="tr-TR" sz="2100" dirty="0" smtClean="0"/>
          </a:p>
          <a:p>
            <a:pPr>
              <a:lnSpc>
                <a:spcPct val="80000"/>
              </a:lnSpc>
            </a:pPr>
            <a:endParaRPr lang="tr-TR" sz="1000" dirty="0"/>
          </a:p>
          <a:p>
            <a:pPr>
              <a:lnSpc>
                <a:spcPct val="80000"/>
              </a:lnSpc>
            </a:pPr>
            <a:r>
              <a:rPr lang="tr-TR" sz="2800" dirty="0" smtClean="0"/>
              <a:t>Spesifik (</a:t>
            </a:r>
            <a:r>
              <a:rPr lang="tr-TR" sz="2800" dirty="0" err="1" smtClean="0"/>
              <a:t>Adaptif</a:t>
            </a:r>
            <a:r>
              <a:rPr lang="tr-TR" sz="2800" dirty="0" smtClean="0"/>
              <a:t>)</a:t>
            </a:r>
            <a:endParaRPr lang="tr-TR" sz="2800" dirty="0"/>
          </a:p>
          <a:p>
            <a:pPr lvl="1">
              <a:lnSpc>
                <a:spcPct val="80000"/>
              </a:lnSpc>
            </a:pPr>
            <a:r>
              <a:rPr lang="tr-TR" sz="2400" dirty="0" smtClean="0"/>
              <a:t>Hücresel </a:t>
            </a:r>
            <a:r>
              <a:rPr lang="tr-TR" sz="2400" dirty="0" err="1" smtClean="0"/>
              <a:t>immün</a:t>
            </a:r>
            <a:r>
              <a:rPr lang="tr-TR" sz="2400" dirty="0" smtClean="0"/>
              <a:t> yanıt</a:t>
            </a:r>
          </a:p>
          <a:p>
            <a:pPr lvl="1">
              <a:lnSpc>
                <a:spcPct val="80000"/>
              </a:lnSpc>
            </a:pPr>
            <a:r>
              <a:rPr lang="tr-TR" sz="2400" dirty="0" err="1" smtClean="0"/>
              <a:t>Humoral</a:t>
            </a:r>
            <a:r>
              <a:rPr lang="tr-TR" sz="2400" dirty="0" smtClean="0"/>
              <a:t> yanıt</a:t>
            </a:r>
          </a:p>
        </p:txBody>
      </p:sp>
    </p:spTree>
    <p:extLst>
      <p:ext uri="{BB962C8B-B14F-4D97-AF65-F5344CB8AC3E}">
        <p14:creationId xmlns:p14="http://schemas.microsoft.com/office/powerpoint/2010/main" xmlns="" val="1678654953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54050"/>
          </a:xfrm>
        </p:spPr>
        <p:txBody>
          <a:bodyPr/>
          <a:lstStyle/>
          <a:p>
            <a:r>
              <a:rPr lang="tr-TR" smtClean="0"/>
              <a:t>ENFEKSİYON ZİNCİRİ</a:t>
            </a:r>
          </a:p>
        </p:txBody>
      </p:sp>
      <p:sp>
        <p:nvSpPr>
          <p:cNvPr id="4" name="3 Oval"/>
          <p:cNvSpPr/>
          <p:nvPr/>
        </p:nvSpPr>
        <p:spPr>
          <a:xfrm>
            <a:off x="3143250" y="1000125"/>
            <a:ext cx="2500313" cy="1500188"/>
          </a:xfrm>
          <a:prstGeom prst="ellipse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tr-TR" sz="2200" b="1" dirty="0">
                <a:solidFill>
                  <a:schemeClr val="tx1"/>
                </a:solidFill>
              </a:rPr>
              <a:t>1 ETKEN</a:t>
            </a:r>
          </a:p>
          <a:p>
            <a:pPr algn="ctr">
              <a:defRPr/>
            </a:pPr>
            <a:r>
              <a:rPr lang="tr-TR" dirty="0">
                <a:solidFill>
                  <a:schemeClr val="tx1"/>
                </a:solidFill>
              </a:rPr>
              <a:t>Bakteri</a:t>
            </a:r>
          </a:p>
          <a:p>
            <a:pPr algn="ctr">
              <a:defRPr/>
            </a:pPr>
            <a:r>
              <a:rPr lang="tr-TR" dirty="0">
                <a:solidFill>
                  <a:schemeClr val="tx1"/>
                </a:solidFill>
              </a:rPr>
              <a:t>Virüs</a:t>
            </a:r>
          </a:p>
          <a:p>
            <a:pPr algn="ctr">
              <a:defRPr/>
            </a:pPr>
            <a:r>
              <a:rPr lang="tr-TR" dirty="0" err="1">
                <a:solidFill>
                  <a:schemeClr val="tx1"/>
                </a:solidFill>
              </a:rPr>
              <a:t>Fungus</a:t>
            </a:r>
            <a:r>
              <a:rPr lang="tr-TR" dirty="0">
                <a:solidFill>
                  <a:schemeClr val="tx1"/>
                </a:solidFill>
              </a:rPr>
              <a:t> </a:t>
            </a:r>
            <a:r>
              <a:rPr lang="tr-TR" dirty="0"/>
              <a:t> </a:t>
            </a:r>
          </a:p>
        </p:txBody>
      </p:sp>
      <p:sp>
        <p:nvSpPr>
          <p:cNvPr id="5" name="4 Oval"/>
          <p:cNvSpPr/>
          <p:nvPr/>
        </p:nvSpPr>
        <p:spPr>
          <a:xfrm>
            <a:off x="4857750" y="1857375"/>
            <a:ext cx="3071813" cy="1643063"/>
          </a:xfrm>
          <a:prstGeom prst="ellipse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tr-TR" sz="2200" b="1" dirty="0">
                <a:solidFill>
                  <a:schemeClr val="tx1"/>
                </a:solidFill>
              </a:rPr>
              <a:t>2 KAYNAK</a:t>
            </a:r>
          </a:p>
          <a:p>
            <a:pPr algn="ctr">
              <a:defRPr/>
            </a:pPr>
            <a:r>
              <a:rPr lang="tr-TR" dirty="0">
                <a:solidFill>
                  <a:schemeClr val="tx1"/>
                </a:solidFill>
              </a:rPr>
              <a:t> İnsanlar</a:t>
            </a:r>
          </a:p>
          <a:p>
            <a:pPr algn="ctr">
              <a:defRPr/>
            </a:pPr>
            <a:r>
              <a:rPr lang="tr-TR" dirty="0">
                <a:solidFill>
                  <a:schemeClr val="tx1"/>
                </a:solidFill>
              </a:rPr>
              <a:t>Hayvanlar</a:t>
            </a:r>
          </a:p>
          <a:p>
            <a:pPr algn="ctr">
              <a:defRPr/>
            </a:pPr>
            <a:r>
              <a:rPr lang="tr-TR" dirty="0">
                <a:solidFill>
                  <a:schemeClr val="tx1"/>
                </a:solidFill>
              </a:rPr>
              <a:t>Böcekler vs. </a:t>
            </a:r>
            <a:r>
              <a:rPr lang="tr-TR" dirty="0"/>
              <a:t> </a:t>
            </a:r>
          </a:p>
        </p:txBody>
      </p:sp>
      <p:sp>
        <p:nvSpPr>
          <p:cNvPr id="6" name="5 Oval"/>
          <p:cNvSpPr/>
          <p:nvPr/>
        </p:nvSpPr>
        <p:spPr>
          <a:xfrm>
            <a:off x="5643563" y="3286125"/>
            <a:ext cx="3286125" cy="1643063"/>
          </a:xfrm>
          <a:prstGeom prst="ellipse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tr-TR" b="1" dirty="0">
                <a:solidFill>
                  <a:schemeClr val="tx1"/>
                </a:solidFill>
              </a:rPr>
              <a:t>3 KAYNAKTAN ÇIKIŞ</a:t>
            </a:r>
          </a:p>
          <a:p>
            <a:pPr algn="ctr">
              <a:defRPr/>
            </a:pPr>
            <a:r>
              <a:rPr lang="tr-TR" dirty="0">
                <a:solidFill>
                  <a:schemeClr val="tx1"/>
                </a:solidFill>
              </a:rPr>
              <a:t> Solunum Yolu</a:t>
            </a:r>
          </a:p>
          <a:p>
            <a:pPr algn="ctr">
              <a:defRPr/>
            </a:pPr>
            <a:r>
              <a:rPr lang="tr-TR" dirty="0">
                <a:solidFill>
                  <a:schemeClr val="tx1"/>
                </a:solidFill>
              </a:rPr>
              <a:t>GI Yol</a:t>
            </a:r>
          </a:p>
          <a:p>
            <a:pPr algn="ctr">
              <a:defRPr/>
            </a:pPr>
            <a:r>
              <a:rPr lang="tr-TR" dirty="0" err="1">
                <a:solidFill>
                  <a:schemeClr val="tx1"/>
                </a:solidFill>
              </a:rPr>
              <a:t>Genitoüriner</a:t>
            </a:r>
            <a:r>
              <a:rPr lang="tr-TR" dirty="0">
                <a:solidFill>
                  <a:schemeClr val="tx1"/>
                </a:solidFill>
              </a:rPr>
              <a:t> Yol</a:t>
            </a:r>
          </a:p>
        </p:txBody>
      </p:sp>
      <p:sp>
        <p:nvSpPr>
          <p:cNvPr id="7" name="6 Oval"/>
          <p:cNvSpPr/>
          <p:nvPr/>
        </p:nvSpPr>
        <p:spPr>
          <a:xfrm>
            <a:off x="2928938" y="4071938"/>
            <a:ext cx="3286125" cy="1785937"/>
          </a:xfrm>
          <a:prstGeom prst="ellipse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tr-TR" b="1" dirty="0">
                <a:solidFill>
                  <a:schemeClr val="tx1"/>
                </a:solidFill>
              </a:rPr>
              <a:t>4 TAŞINMA (BULAŞMA)</a:t>
            </a:r>
          </a:p>
          <a:p>
            <a:pPr algn="ctr">
              <a:defRPr/>
            </a:pPr>
            <a:r>
              <a:rPr lang="tr-TR" dirty="0">
                <a:solidFill>
                  <a:schemeClr val="tx1"/>
                </a:solidFill>
              </a:rPr>
              <a:t> Doğrudan Temasla</a:t>
            </a:r>
          </a:p>
          <a:p>
            <a:pPr algn="ctr">
              <a:defRPr/>
            </a:pPr>
            <a:r>
              <a:rPr lang="tr-TR" dirty="0">
                <a:solidFill>
                  <a:schemeClr val="tx1"/>
                </a:solidFill>
              </a:rPr>
              <a:t>Dolaylı (Gıda, eller, araç gereçler vs)</a:t>
            </a:r>
          </a:p>
        </p:txBody>
      </p:sp>
      <p:sp>
        <p:nvSpPr>
          <p:cNvPr id="8" name="7 Oval"/>
          <p:cNvSpPr/>
          <p:nvPr/>
        </p:nvSpPr>
        <p:spPr>
          <a:xfrm>
            <a:off x="71438" y="3357563"/>
            <a:ext cx="3357562" cy="1714500"/>
          </a:xfrm>
          <a:prstGeom prst="ellipse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tr-TR" b="1" dirty="0">
                <a:solidFill>
                  <a:schemeClr val="tx1"/>
                </a:solidFill>
              </a:rPr>
              <a:t>5 YENİ KONAKÇIYA GİRİŞ KAPISI</a:t>
            </a:r>
          </a:p>
          <a:p>
            <a:pPr algn="ctr">
              <a:defRPr/>
            </a:pPr>
            <a:r>
              <a:rPr lang="tr-TR" dirty="0">
                <a:solidFill>
                  <a:schemeClr val="tx1"/>
                </a:solidFill>
              </a:rPr>
              <a:t>Solunum Yolu</a:t>
            </a:r>
          </a:p>
          <a:p>
            <a:pPr algn="ctr">
              <a:defRPr/>
            </a:pPr>
            <a:r>
              <a:rPr lang="tr-TR" dirty="0">
                <a:solidFill>
                  <a:schemeClr val="tx1"/>
                </a:solidFill>
              </a:rPr>
              <a:t>GI yol</a:t>
            </a:r>
          </a:p>
          <a:p>
            <a:pPr algn="ctr">
              <a:defRPr/>
            </a:pPr>
            <a:r>
              <a:rPr lang="tr-TR" dirty="0">
                <a:solidFill>
                  <a:schemeClr val="tx1"/>
                </a:solidFill>
              </a:rPr>
              <a:t>Deri ve mukozalar vs.</a:t>
            </a:r>
          </a:p>
        </p:txBody>
      </p:sp>
      <p:sp>
        <p:nvSpPr>
          <p:cNvPr id="9" name="8 Oval"/>
          <p:cNvSpPr/>
          <p:nvPr/>
        </p:nvSpPr>
        <p:spPr>
          <a:xfrm>
            <a:off x="785813" y="1857375"/>
            <a:ext cx="3214687" cy="1643063"/>
          </a:xfrm>
          <a:prstGeom prst="ellipse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tr-TR" b="1" dirty="0">
                <a:solidFill>
                  <a:schemeClr val="tx1"/>
                </a:solidFill>
              </a:rPr>
              <a:t>6 DUYARLI KONAK</a:t>
            </a:r>
          </a:p>
          <a:p>
            <a:pPr algn="ctr">
              <a:defRPr/>
            </a:pPr>
            <a:r>
              <a:rPr lang="tr-TR" dirty="0" err="1">
                <a:solidFill>
                  <a:schemeClr val="tx1"/>
                </a:solidFill>
              </a:rPr>
              <a:t>İmmün</a:t>
            </a:r>
            <a:r>
              <a:rPr lang="tr-TR" dirty="0">
                <a:solidFill>
                  <a:schemeClr val="tx1"/>
                </a:solidFill>
              </a:rPr>
              <a:t> durumu, Beslenme, Kronik </a:t>
            </a:r>
            <a:r>
              <a:rPr lang="tr-TR" dirty="0" err="1">
                <a:solidFill>
                  <a:schemeClr val="tx1"/>
                </a:solidFill>
              </a:rPr>
              <a:t>Hast</a:t>
            </a:r>
            <a:r>
              <a:rPr lang="tr-TR" dirty="0">
                <a:solidFill>
                  <a:schemeClr val="tx1"/>
                </a:solidFill>
              </a:rPr>
              <a:t>., </a:t>
            </a:r>
            <a:r>
              <a:rPr lang="tr-TR" dirty="0" err="1">
                <a:solidFill>
                  <a:schemeClr val="tx1"/>
                </a:solidFill>
              </a:rPr>
              <a:t>İmmünsüpresif</a:t>
            </a:r>
            <a:r>
              <a:rPr lang="tr-TR" dirty="0">
                <a:solidFill>
                  <a:schemeClr val="tx1"/>
                </a:solidFill>
              </a:rPr>
              <a:t> ilaç kullanma, travma</a:t>
            </a:r>
          </a:p>
        </p:txBody>
      </p:sp>
      <p:sp>
        <p:nvSpPr>
          <p:cNvPr id="10" name="9 Yuvarlatılmış Dikdörtgen"/>
          <p:cNvSpPr/>
          <p:nvPr/>
        </p:nvSpPr>
        <p:spPr>
          <a:xfrm>
            <a:off x="1000100" y="1714488"/>
            <a:ext cx="2643206" cy="1714512"/>
          </a:xfrm>
          <a:prstGeom prst="roundRect">
            <a:avLst/>
          </a:prstGeom>
          <a:noFill/>
          <a:ln w="412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tr-TR" dirty="0" smtClean="0"/>
              <a:t>6.DUYARLI KONAKÇI</a:t>
            </a:r>
          </a:p>
        </p:txBody>
      </p:sp>
      <p:sp>
        <p:nvSpPr>
          <p:cNvPr id="46082" name="2 İçerik Yer Tutucusu"/>
          <p:cNvSpPr>
            <a:spLocks noGrp="1"/>
          </p:cNvSpPr>
          <p:nvPr>
            <p:ph idx="1"/>
          </p:nvPr>
        </p:nvSpPr>
        <p:spPr>
          <a:xfrm>
            <a:off x="457200" y="1500188"/>
            <a:ext cx="8229600" cy="4625975"/>
          </a:xfrm>
        </p:spPr>
        <p:txBody>
          <a:bodyPr/>
          <a:lstStyle/>
          <a:p>
            <a:r>
              <a:rPr lang="tr-TR" b="1" dirty="0" smtClean="0">
                <a:solidFill>
                  <a:srgbClr val="FF0000"/>
                </a:solidFill>
              </a:rPr>
              <a:t>Yaş: </a:t>
            </a:r>
            <a:r>
              <a:rPr lang="tr-TR" dirty="0" smtClean="0"/>
              <a:t>Çocuklar ve çok yaşlı hastalar, diğer kişilere oranla enfeksiyon hastalıklarına daha duyarlıdır. </a:t>
            </a:r>
          </a:p>
          <a:p>
            <a:pPr>
              <a:buNone/>
            </a:pPr>
            <a:r>
              <a:rPr lang="tr-TR" dirty="0" smtClean="0"/>
              <a:t>	Annede bağışıklık varsa, plasenta yolu ile geçen bazı antikorlar süt çocuklarını 4-6 ay gibi bir süre bazı enfeksiyon hastalıklarına karşı korur. (Örn; kızamık gibi)</a:t>
            </a:r>
            <a:endParaRPr lang="tr-TR" dirty="0" smtClean="0">
              <a:solidFill>
                <a:srgbClr val="FF0000"/>
              </a:solidFill>
            </a:endParaRPr>
          </a:p>
          <a:p>
            <a:pPr>
              <a:buNone/>
            </a:pPr>
            <a:endParaRPr lang="tr-TR" dirty="0" smtClean="0"/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tr-TR" dirty="0" smtClean="0"/>
              <a:t>6.DUYARLI KONAKÇI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 smtClean="0">
                <a:solidFill>
                  <a:srgbClr val="FF0000"/>
                </a:solidFill>
              </a:rPr>
              <a:t>Cinsiyet: </a:t>
            </a:r>
            <a:r>
              <a:rPr lang="tr-TR" dirty="0" smtClean="0"/>
              <a:t>Bazı enfeksiyon hastalıkları, erkek ya da kadınlarda daha sık görülür.</a:t>
            </a:r>
          </a:p>
          <a:p>
            <a:r>
              <a:rPr lang="tr-TR" dirty="0" smtClean="0"/>
              <a:t>Örn; boğmaca kız çocuklarında daha fazla görülür. </a:t>
            </a:r>
            <a:r>
              <a:rPr lang="tr-TR" dirty="0" err="1" smtClean="0"/>
              <a:t>Meningokok</a:t>
            </a:r>
            <a:r>
              <a:rPr lang="tr-TR" dirty="0" smtClean="0"/>
              <a:t> </a:t>
            </a:r>
            <a:r>
              <a:rPr lang="tr-TR" dirty="0" err="1" smtClean="0"/>
              <a:t>enf</a:t>
            </a:r>
            <a:r>
              <a:rPr lang="tr-TR" dirty="0" smtClean="0"/>
              <a:t>. 45 yaşa kadar erkeklerde daha fazla görülür.</a:t>
            </a:r>
            <a:endParaRPr lang="tr-TR" b="1" dirty="0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 smtClean="0">
                <a:solidFill>
                  <a:srgbClr val="FF0000"/>
                </a:solidFill>
              </a:rPr>
              <a:t>Beslenme: </a:t>
            </a:r>
            <a:r>
              <a:rPr lang="tr-TR" dirty="0" smtClean="0"/>
              <a:t>Kötü ve yetersiz beslenme konağın direncini kırar.  Örn; protein alımı yetersiz ise antikor yapımı engellenerek enfeksiyona yakalanma riski artar.</a:t>
            </a:r>
          </a:p>
          <a:p>
            <a:r>
              <a:rPr lang="tr-TR" dirty="0" smtClean="0"/>
              <a:t>Ayrıca; aşırı yorgunluk, uzun süre sıcakta ya da soğukta kalma, uykusuzluk, aşırı alkol alımı gibi </a:t>
            </a:r>
            <a:r>
              <a:rPr lang="tr-TR" dirty="0" err="1" smtClean="0"/>
              <a:t>immün</a:t>
            </a:r>
            <a:r>
              <a:rPr lang="tr-TR" dirty="0" smtClean="0"/>
              <a:t> sistemi olumsuz etkileyen durumlar enfeksiyon oluşumu için risk faktörleridir</a:t>
            </a:r>
          </a:p>
          <a:p>
            <a:endParaRPr lang="tr-TR" dirty="0"/>
          </a:p>
        </p:txBody>
      </p:sp>
      <p:sp>
        <p:nvSpPr>
          <p:cNvPr id="4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tr-TR" dirty="0" smtClean="0"/>
              <a:t>6.DUYARLI KONAKÇI</a:t>
            </a:r>
            <a:endParaRPr lang="tr-TR" dirty="0"/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ENFEKSİYON HASTALIKLARINDA SÜREÇ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946283"/>
            <a:ext cx="8229600" cy="4411675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tr-TR" b="1" dirty="0" smtClean="0">
                <a:solidFill>
                  <a:srgbClr val="FF0000"/>
                </a:solidFill>
              </a:rPr>
              <a:t>KULUÇKA DÖNEMİ: </a:t>
            </a:r>
            <a:r>
              <a:rPr lang="tr-TR" dirty="0" smtClean="0"/>
              <a:t>Etkenin vücuda girişi ile ilk semptomların ortaya çıktığı süreyi içerir.</a:t>
            </a:r>
          </a:p>
          <a:p>
            <a:pPr marL="514350" indent="-514350">
              <a:buFont typeface="+mj-lt"/>
              <a:buAutoNum type="arabicPeriod"/>
            </a:pPr>
            <a:endParaRPr lang="tr-TR" sz="1500" dirty="0" smtClean="0"/>
          </a:p>
          <a:p>
            <a:pPr marL="514350" indent="-514350">
              <a:buFont typeface="+mj-lt"/>
              <a:buAutoNum type="arabicPeriod"/>
            </a:pPr>
            <a:r>
              <a:rPr lang="tr-TR" b="1" dirty="0" smtClean="0">
                <a:solidFill>
                  <a:srgbClr val="FF0000"/>
                </a:solidFill>
              </a:rPr>
              <a:t>AKUT HASTALIK DÖNEMİ: </a:t>
            </a:r>
            <a:r>
              <a:rPr lang="tr-TR" dirty="0" smtClean="0"/>
              <a:t>Hastalığın tüm şiddetiyle oluştuğu dönemdir. </a:t>
            </a:r>
          </a:p>
          <a:p>
            <a:pPr marL="514350" indent="-514350">
              <a:buFont typeface="+mj-lt"/>
              <a:buAutoNum type="arabicPeriod"/>
            </a:pPr>
            <a:r>
              <a:rPr lang="tr-TR" b="1" dirty="0" smtClean="0">
                <a:solidFill>
                  <a:srgbClr val="FF0000"/>
                </a:solidFill>
              </a:rPr>
              <a:t>NEKAHAT DÖNEMİ: </a:t>
            </a:r>
            <a:r>
              <a:rPr lang="tr-TR" dirty="0" smtClean="0"/>
              <a:t>Hastalık belirtilerinin gerilemeye başlaması ile karakterizedir.</a:t>
            </a:r>
            <a:endParaRPr lang="tr-TR" b="1" dirty="0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105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0825" y="76200"/>
            <a:ext cx="8713788" cy="644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ENFEKSİYON TİPLERİ</a:t>
            </a:r>
            <a:endParaRPr lang="tr-TR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28596" y="1571612"/>
            <a:ext cx="8229600" cy="4525963"/>
          </a:xfrm>
        </p:spPr>
        <p:txBody>
          <a:bodyPr/>
          <a:lstStyle/>
          <a:p>
            <a:r>
              <a:rPr lang="tr-TR" b="1" dirty="0" smtClean="0">
                <a:solidFill>
                  <a:srgbClr val="FF0000"/>
                </a:solidFill>
              </a:rPr>
              <a:t>Lokal Enfeksiyon: </a:t>
            </a:r>
            <a:r>
              <a:rPr lang="tr-TR" dirty="0" smtClean="0"/>
              <a:t>Belli bir alanda enfeksiyon olması</a:t>
            </a:r>
          </a:p>
          <a:p>
            <a:r>
              <a:rPr lang="tr-TR" b="1" dirty="0" smtClean="0">
                <a:solidFill>
                  <a:srgbClr val="FF0000"/>
                </a:solidFill>
              </a:rPr>
              <a:t>Sistemik Enfeksiyon: </a:t>
            </a:r>
            <a:r>
              <a:rPr lang="tr-TR" dirty="0" err="1" smtClean="0"/>
              <a:t>MO’ların</a:t>
            </a:r>
            <a:r>
              <a:rPr lang="tr-TR" dirty="0" smtClean="0"/>
              <a:t> bir yerden tüm vücut ve dokulara yayılması</a:t>
            </a:r>
          </a:p>
          <a:p>
            <a:r>
              <a:rPr lang="tr-TR" b="1" dirty="0" smtClean="0">
                <a:solidFill>
                  <a:srgbClr val="FF0000"/>
                </a:solidFill>
              </a:rPr>
              <a:t>Akut enfeksiyon: </a:t>
            </a:r>
            <a:r>
              <a:rPr lang="tr-TR" dirty="0" smtClean="0"/>
              <a:t>Enfeksiyonun 15 günden kısa sürmesi.</a:t>
            </a:r>
          </a:p>
          <a:p>
            <a:r>
              <a:rPr lang="tr-TR" b="1" dirty="0" smtClean="0">
                <a:solidFill>
                  <a:srgbClr val="FF0000"/>
                </a:solidFill>
              </a:rPr>
              <a:t>Kronik Enfeksiyon: </a:t>
            </a:r>
            <a:r>
              <a:rPr lang="tr-TR" dirty="0" smtClean="0"/>
              <a:t>Enfeksiyonun 15 günden uzun sürmesi.</a:t>
            </a:r>
            <a:endParaRPr lang="tr-T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sz="3000" b="1" dirty="0" smtClean="0">
                <a:solidFill>
                  <a:srgbClr val="C00000"/>
                </a:solidFill>
              </a:rPr>
              <a:t>Mikroorganizmaların </a:t>
            </a:r>
            <a:br>
              <a:rPr lang="tr-TR" altLang="tr-TR" sz="3000" b="1" dirty="0" smtClean="0">
                <a:solidFill>
                  <a:srgbClr val="C00000"/>
                </a:solidFill>
              </a:rPr>
            </a:br>
            <a:r>
              <a:rPr lang="tr-TR" altLang="tr-TR" sz="3000" b="1" dirty="0" smtClean="0">
                <a:solidFill>
                  <a:srgbClr val="C00000"/>
                </a:solidFill>
              </a:rPr>
              <a:t>Beslenmesi ve Üremesi İçin Gerekli Koşullar</a:t>
            </a:r>
            <a:endParaRPr lang="tr-TR" sz="3000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ü"/>
            </a:pPr>
            <a:r>
              <a:rPr lang="tr-TR" altLang="tr-TR" sz="2500" b="1" dirty="0" smtClean="0"/>
              <a:t>Oksijen ve Karbondioksit; </a:t>
            </a:r>
            <a:r>
              <a:rPr lang="tr-TR" altLang="tr-TR" sz="2500" dirty="0" smtClean="0"/>
              <a:t>Bazı bakteriler O2’ye, bazıları CO2’ye gereksinim duyar, Buna göre;</a:t>
            </a:r>
          </a:p>
          <a:p>
            <a:pPr>
              <a:buFont typeface="Times New Roman" pitchFamily="18" charset="0"/>
              <a:buAutoNum type="arabicPeriod"/>
            </a:pPr>
            <a:r>
              <a:rPr lang="tr-TR" altLang="tr-TR" sz="2500" b="1" dirty="0" err="1" smtClean="0"/>
              <a:t>Aerop</a:t>
            </a:r>
            <a:r>
              <a:rPr lang="tr-TR" altLang="tr-TR" sz="2500" b="1" dirty="0" smtClean="0"/>
              <a:t> Bakteriler; </a:t>
            </a:r>
            <a:r>
              <a:rPr lang="tr-TR" altLang="tr-TR" sz="2500" dirty="0" smtClean="0"/>
              <a:t>Üreyebilmeleri için oksijene gereksinimleri vardır,</a:t>
            </a:r>
          </a:p>
          <a:p>
            <a:pPr>
              <a:buFont typeface="Times New Roman" pitchFamily="18" charset="0"/>
              <a:buAutoNum type="arabicPeriod"/>
            </a:pPr>
            <a:r>
              <a:rPr lang="tr-TR" altLang="tr-TR" sz="2500" b="1" dirty="0" err="1" smtClean="0"/>
              <a:t>Mikroaerofiller</a:t>
            </a:r>
            <a:r>
              <a:rPr lang="tr-TR" altLang="tr-TR" sz="2500" b="1" dirty="0" smtClean="0"/>
              <a:t>; </a:t>
            </a:r>
            <a:r>
              <a:rPr lang="tr-TR" altLang="tr-TR" sz="2500" dirty="0" smtClean="0"/>
              <a:t>Üreyebilmeleri için az miktarda O2’ye ihtiyaç duyarlar,</a:t>
            </a:r>
          </a:p>
          <a:p>
            <a:pPr>
              <a:buFont typeface="Times New Roman" pitchFamily="18" charset="0"/>
              <a:buAutoNum type="arabicPeriod"/>
            </a:pPr>
            <a:r>
              <a:rPr lang="tr-TR" altLang="tr-TR" sz="2500" b="1" dirty="0" err="1" smtClean="0"/>
              <a:t>Fakültatif</a:t>
            </a:r>
            <a:r>
              <a:rPr lang="tr-TR" altLang="tr-TR" sz="2500" b="1" dirty="0" smtClean="0"/>
              <a:t> </a:t>
            </a:r>
            <a:r>
              <a:rPr lang="tr-TR" altLang="tr-TR" sz="2500" b="1" dirty="0" err="1" smtClean="0"/>
              <a:t>Anaerop</a:t>
            </a:r>
            <a:r>
              <a:rPr lang="tr-TR" altLang="tr-TR" sz="2500" b="1" dirty="0" smtClean="0"/>
              <a:t> Bakteriler; </a:t>
            </a:r>
            <a:r>
              <a:rPr lang="tr-TR" altLang="tr-TR" sz="2500" dirty="0" smtClean="0"/>
              <a:t>Hem oksijenli, hem de oksijensiz ortamda üreyebilirler,</a:t>
            </a:r>
          </a:p>
          <a:p>
            <a:pPr>
              <a:buFont typeface="Times New Roman" pitchFamily="18" charset="0"/>
              <a:buAutoNum type="arabicPeriod"/>
            </a:pPr>
            <a:r>
              <a:rPr lang="tr-TR" altLang="tr-TR" sz="2500" b="1" dirty="0" err="1" smtClean="0"/>
              <a:t>Anaerop</a:t>
            </a:r>
            <a:r>
              <a:rPr lang="tr-TR" altLang="tr-TR" sz="2500" b="1" dirty="0" smtClean="0"/>
              <a:t> Bakteriler; </a:t>
            </a:r>
            <a:r>
              <a:rPr lang="tr-TR" altLang="tr-TR" sz="2500" dirty="0" smtClean="0"/>
              <a:t>Oksijensiz ortamda üreyenler(</a:t>
            </a:r>
            <a:r>
              <a:rPr lang="tr-TR" altLang="tr-TR" sz="2500" dirty="0" err="1" smtClean="0"/>
              <a:t>Tetanoz</a:t>
            </a:r>
            <a:r>
              <a:rPr lang="tr-TR" altLang="tr-TR" sz="2500" dirty="0" smtClean="0"/>
              <a:t> basili, </a:t>
            </a:r>
            <a:r>
              <a:rPr lang="tr-TR" altLang="tr-TR" sz="2500" dirty="0" err="1" smtClean="0"/>
              <a:t>botilismus</a:t>
            </a:r>
            <a:r>
              <a:rPr lang="tr-TR" altLang="tr-TR" sz="2500" dirty="0" smtClean="0"/>
              <a:t>),</a:t>
            </a:r>
          </a:p>
          <a:p>
            <a:pPr>
              <a:buFont typeface="Wingdings" pitchFamily="2" charset="2"/>
              <a:buNone/>
            </a:pPr>
            <a:endParaRPr lang="tr-TR" altLang="tr-TR" sz="25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 err="1" smtClean="0">
                <a:solidFill>
                  <a:srgbClr val="FF0000"/>
                </a:solidFill>
              </a:rPr>
              <a:t>Primer</a:t>
            </a:r>
            <a:r>
              <a:rPr lang="tr-TR" b="1" dirty="0" smtClean="0">
                <a:solidFill>
                  <a:srgbClr val="FF0000"/>
                </a:solidFill>
              </a:rPr>
              <a:t> Enfeksiyon: </a:t>
            </a:r>
            <a:r>
              <a:rPr lang="tr-TR" dirty="0" smtClean="0"/>
              <a:t>Kişinin ilk aldığı enfeksiyon ajanı ile </a:t>
            </a:r>
            <a:r>
              <a:rPr lang="tr-TR" dirty="0" err="1" smtClean="0"/>
              <a:t>enfekte</a:t>
            </a:r>
            <a:r>
              <a:rPr lang="tr-TR" dirty="0" smtClean="0"/>
              <a:t> olmasıdır.</a:t>
            </a:r>
          </a:p>
          <a:p>
            <a:r>
              <a:rPr lang="tr-TR" b="1" dirty="0" err="1" smtClean="0">
                <a:solidFill>
                  <a:srgbClr val="FF0000"/>
                </a:solidFill>
              </a:rPr>
              <a:t>Sekonder</a:t>
            </a:r>
            <a:r>
              <a:rPr lang="tr-TR" b="1" dirty="0" smtClean="0">
                <a:solidFill>
                  <a:srgbClr val="FF0000"/>
                </a:solidFill>
              </a:rPr>
              <a:t> Enfeksiyon: </a:t>
            </a:r>
            <a:r>
              <a:rPr lang="tr-TR" dirty="0" err="1" smtClean="0"/>
              <a:t>Enfekte</a:t>
            </a:r>
            <a:r>
              <a:rPr lang="tr-TR" dirty="0" smtClean="0"/>
              <a:t> kişinin başka bir enfeksiyon ajanı ile </a:t>
            </a:r>
            <a:r>
              <a:rPr lang="tr-TR" dirty="0" err="1" smtClean="0"/>
              <a:t>enfekte</a:t>
            </a:r>
            <a:r>
              <a:rPr lang="tr-TR" dirty="0" smtClean="0"/>
              <a:t> olması</a:t>
            </a:r>
          </a:p>
          <a:p>
            <a:r>
              <a:rPr lang="tr-TR" b="1" dirty="0" err="1" smtClean="0">
                <a:solidFill>
                  <a:srgbClr val="FF0000"/>
                </a:solidFill>
              </a:rPr>
              <a:t>Bakteriyemi</a:t>
            </a:r>
            <a:r>
              <a:rPr lang="tr-TR" b="1" dirty="0" smtClean="0">
                <a:solidFill>
                  <a:srgbClr val="FF0000"/>
                </a:solidFill>
              </a:rPr>
              <a:t>: </a:t>
            </a:r>
            <a:r>
              <a:rPr lang="tr-TR" dirty="0" smtClean="0"/>
              <a:t>Kanda bakteri bulunması</a:t>
            </a:r>
          </a:p>
          <a:p>
            <a:r>
              <a:rPr lang="tr-TR" b="1" dirty="0" smtClean="0">
                <a:solidFill>
                  <a:srgbClr val="FF0000"/>
                </a:solidFill>
              </a:rPr>
              <a:t>Septisemi: </a:t>
            </a:r>
            <a:r>
              <a:rPr lang="tr-TR" dirty="0" smtClean="0"/>
              <a:t>Kanda bakterinin varlığı ile birlikte kişide ateş, titreme, üşüme gibi semptomlar görülmesi</a:t>
            </a:r>
            <a:endParaRPr lang="tr-TR" dirty="0"/>
          </a:p>
        </p:txBody>
      </p:sp>
      <p:sp>
        <p:nvSpPr>
          <p:cNvPr id="4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ENFEKSİYON TİPLERİ</a:t>
            </a:r>
            <a:endParaRPr lang="tr-TR" b="1" dirty="0"/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ENFEKSİYONUN KLİNİK ÖZELLİKLERİ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28596" y="1428736"/>
            <a:ext cx="8229600" cy="4929222"/>
          </a:xfrm>
        </p:spPr>
        <p:txBody>
          <a:bodyPr/>
          <a:lstStyle/>
          <a:p>
            <a:r>
              <a:rPr lang="tr-TR" sz="2500" dirty="0" smtClean="0"/>
              <a:t>Kuluçka döneminde enfeksiyon semptomları geneldir ve baş ağrısı, halsizlik şeklinde görülür.</a:t>
            </a:r>
          </a:p>
          <a:p>
            <a:r>
              <a:rPr lang="tr-TR" sz="2500" dirty="0" smtClean="0"/>
              <a:t>Akut dönemde ise;</a:t>
            </a:r>
          </a:p>
          <a:p>
            <a:pPr lvl="1"/>
            <a:r>
              <a:rPr lang="tr-TR" sz="2500" dirty="0" smtClean="0"/>
              <a:t>Ateş</a:t>
            </a:r>
          </a:p>
          <a:p>
            <a:pPr lvl="1"/>
            <a:r>
              <a:rPr lang="tr-TR" sz="2500" dirty="0" smtClean="0"/>
              <a:t>Taşikardi, </a:t>
            </a:r>
            <a:r>
              <a:rPr lang="tr-TR" sz="2500" dirty="0" err="1" smtClean="0"/>
              <a:t>Takipne</a:t>
            </a:r>
            <a:endParaRPr lang="tr-TR" sz="2500" dirty="0" smtClean="0"/>
          </a:p>
          <a:p>
            <a:pPr lvl="1"/>
            <a:r>
              <a:rPr lang="tr-TR" sz="2500" dirty="0" smtClean="0"/>
              <a:t>İştahsızlık</a:t>
            </a:r>
          </a:p>
          <a:p>
            <a:pPr lvl="1"/>
            <a:r>
              <a:rPr lang="tr-TR" sz="2500" dirty="0" smtClean="0"/>
              <a:t>Bulantı, kusma</a:t>
            </a:r>
          </a:p>
          <a:p>
            <a:pPr lvl="1"/>
            <a:r>
              <a:rPr lang="tr-TR" sz="2500" dirty="0" smtClean="0"/>
              <a:t>Baş ağrısı, yorgunluk</a:t>
            </a:r>
          </a:p>
          <a:p>
            <a:pPr lvl="1"/>
            <a:r>
              <a:rPr lang="tr-TR" sz="2500" dirty="0" smtClean="0"/>
              <a:t>Dil paslı, kurudur.</a:t>
            </a:r>
          </a:p>
          <a:p>
            <a:pPr lvl="1"/>
            <a:r>
              <a:rPr lang="tr-TR" sz="2500" dirty="0" smtClean="0"/>
              <a:t>Lokal </a:t>
            </a:r>
            <a:r>
              <a:rPr lang="tr-TR" sz="2500" dirty="0" err="1" smtClean="0"/>
              <a:t>enf</a:t>
            </a:r>
            <a:r>
              <a:rPr lang="tr-TR" sz="2500" dirty="0" smtClean="0"/>
              <a:t>. İse klasik belirtiler görülür.</a:t>
            </a:r>
          </a:p>
          <a:p>
            <a:pPr lvl="1"/>
            <a:r>
              <a:rPr lang="tr-TR" sz="2500" dirty="0" smtClean="0"/>
              <a:t>Hastalıklara özgü belirtiler de görülebilir. </a:t>
            </a:r>
          </a:p>
          <a:p>
            <a:pPr lvl="1"/>
            <a:endParaRPr lang="tr-TR" sz="2500" dirty="0" smtClean="0"/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ENFEKSİYON TANISINDA KULLANILAN BAŞLICA TESTLER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571472" y="2000240"/>
            <a:ext cx="8229600" cy="4525963"/>
          </a:xfrm>
        </p:spPr>
        <p:txBody>
          <a:bodyPr/>
          <a:lstStyle/>
          <a:p>
            <a:r>
              <a:rPr lang="tr-TR" dirty="0" smtClean="0"/>
              <a:t>Lökosit Sayımı</a:t>
            </a:r>
          </a:p>
          <a:p>
            <a:r>
              <a:rPr lang="tr-TR" dirty="0" smtClean="0"/>
              <a:t>Eritrosit sedimantasyon hızı</a:t>
            </a:r>
          </a:p>
          <a:p>
            <a:r>
              <a:rPr lang="tr-TR" dirty="0" smtClean="0"/>
              <a:t>Etkenin doğrudan mikroskopla incelenmesi, kültür yapılması</a:t>
            </a:r>
          </a:p>
          <a:p>
            <a:r>
              <a:rPr lang="tr-TR" dirty="0" smtClean="0"/>
              <a:t>Deri testleri vb.</a:t>
            </a:r>
          </a:p>
          <a:p>
            <a:r>
              <a:rPr lang="tr-TR" dirty="0" smtClean="0"/>
              <a:t>Antikor testleri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28596" y="0"/>
            <a:ext cx="8229600" cy="1143000"/>
          </a:xfrm>
        </p:spPr>
        <p:txBody>
          <a:bodyPr/>
          <a:lstStyle/>
          <a:p>
            <a:r>
              <a:rPr lang="tr-TR" dirty="0" err="1" smtClean="0"/>
              <a:t>İmmunglobulinler</a:t>
            </a:r>
            <a:endParaRPr lang="tr-TR" dirty="0"/>
          </a:p>
        </p:txBody>
      </p:sp>
      <p:graphicFrame>
        <p:nvGraphicFramePr>
          <p:cNvPr id="4" name="3 İçerik Yer Tutucusu"/>
          <p:cNvGraphicFramePr>
            <a:graphicFrameLocks noGrp="1"/>
          </p:cNvGraphicFramePr>
          <p:nvPr>
            <p:ph idx="1"/>
          </p:nvPr>
        </p:nvGraphicFramePr>
        <p:xfrm>
          <a:off x="285720" y="1214422"/>
          <a:ext cx="4000528" cy="3749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56902"/>
                <a:gridCol w="2043626"/>
              </a:tblGrid>
              <a:tr h="824151">
                <a:tc>
                  <a:txBody>
                    <a:bodyPr/>
                    <a:lstStyle/>
                    <a:p>
                      <a:pPr algn="ctr"/>
                      <a:r>
                        <a:rPr lang="tr-TR" sz="3000" dirty="0" smtClean="0"/>
                        <a:t>SINIFI</a:t>
                      </a:r>
                      <a:endParaRPr lang="tr-TR" sz="3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3000" dirty="0" smtClean="0"/>
                        <a:t>TOPLAM ORANI %</a:t>
                      </a:r>
                      <a:endParaRPr lang="tr-TR" sz="3000" dirty="0"/>
                    </a:p>
                  </a:txBody>
                  <a:tcPr/>
                </a:tc>
              </a:tr>
              <a:tr h="449537">
                <a:tc>
                  <a:txBody>
                    <a:bodyPr/>
                    <a:lstStyle/>
                    <a:p>
                      <a:pPr algn="ctr"/>
                      <a:r>
                        <a:rPr lang="tr-TR" sz="3000" dirty="0" err="1" smtClean="0"/>
                        <a:t>Ig</a:t>
                      </a:r>
                      <a:r>
                        <a:rPr lang="tr-TR" sz="3000" dirty="0" smtClean="0"/>
                        <a:t> G</a:t>
                      </a:r>
                      <a:endParaRPr lang="tr-TR" sz="3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3000" dirty="0" smtClean="0"/>
                        <a:t>75</a:t>
                      </a:r>
                      <a:endParaRPr lang="tr-TR" sz="3000" dirty="0"/>
                    </a:p>
                  </a:txBody>
                  <a:tcPr/>
                </a:tc>
              </a:tr>
              <a:tr h="449537">
                <a:tc>
                  <a:txBody>
                    <a:bodyPr/>
                    <a:lstStyle/>
                    <a:p>
                      <a:pPr algn="ctr"/>
                      <a:r>
                        <a:rPr lang="tr-TR" sz="3000" dirty="0" err="1" smtClean="0"/>
                        <a:t>Ig</a:t>
                      </a:r>
                      <a:r>
                        <a:rPr lang="tr-TR" sz="3000" dirty="0" smtClean="0"/>
                        <a:t> A</a:t>
                      </a:r>
                      <a:endParaRPr lang="tr-TR" sz="3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3000" dirty="0" smtClean="0"/>
                        <a:t>10-15</a:t>
                      </a:r>
                      <a:endParaRPr lang="tr-TR" sz="3000" dirty="0"/>
                    </a:p>
                  </a:txBody>
                  <a:tcPr/>
                </a:tc>
              </a:tr>
              <a:tr h="449537">
                <a:tc>
                  <a:txBody>
                    <a:bodyPr/>
                    <a:lstStyle/>
                    <a:p>
                      <a:pPr algn="ctr"/>
                      <a:r>
                        <a:rPr lang="tr-TR" sz="3000" dirty="0" err="1" smtClean="0"/>
                        <a:t>Ig</a:t>
                      </a:r>
                      <a:r>
                        <a:rPr lang="tr-TR" sz="3000" dirty="0" smtClean="0"/>
                        <a:t> M</a:t>
                      </a:r>
                      <a:endParaRPr lang="tr-TR" sz="3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3000" dirty="0" smtClean="0"/>
                        <a:t>5-10</a:t>
                      </a:r>
                      <a:endParaRPr lang="tr-TR" sz="3000" dirty="0"/>
                    </a:p>
                  </a:txBody>
                  <a:tcPr/>
                </a:tc>
              </a:tr>
              <a:tr h="449537">
                <a:tc>
                  <a:txBody>
                    <a:bodyPr/>
                    <a:lstStyle/>
                    <a:p>
                      <a:pPr algn="ctr"/>
                      <a:r>
                        <a:rPr lang="tr-TR" sz="3000" dirty="0" err="1" smtClean="0"/>
                        <a:t>Ig</a:t>
                      </a:r>
                      <a:r>
                        <a:rPr lang="tr-TR" sz="3000" dirty="0" smtClean="0"/>
                        <a:t> D</a:t>
                      </a:r>
                      <a:endParaRPr lang="tr-TR" sz="3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3000" dirty="0" smtClean="0"/>
                        <a:t>&lt;1</a:t>
                      </a:r>
                      <a:endParaRPr lang="tr-TR" sz="3000" dirty="0"/>
                    </a:p>
                  </a:txBody>
                  <a:tcPr/>
                </a:tc>
              </a:tr>
              <a:tr h="449537">
                <a:tc>
                  <a:txBody>
                    <a:bodyPr/>
                    <a:lstStyle/>
                    <a:p>
                      <a:pPr algn="ctr"/>
                      <a:r>
                        <a:rPr lang="tr-TR" sz="3000" dirty="0" err="1" smtClean="0"/>
                        <a:t>Ig</a:t>
                      </a:r>
                      <a:r>
                        <a:rPr lang="tr-TR" sz="3000" dirty="0" smtClean="0"/>
                        <a:t> E</a:t>
                      </a:r>
                      <a:endParaRPr lang="tr-TR" sz="3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3000" dirty="0" smtClean="0"/>
                        <a:t>&lt;0,1</a:t>
                      </a:r>
                      <a:endParaRPr lang="tr-TR" sz="30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İmmunglobulinlerin</a:t>
            </a:r>
            <a:r>
              <a:rPr lang="tr-TR" dirty="0" smtClean="0"/>
              <a:t> Özellikleri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 err="1" smtClean="0"/>
              <a:t>Ig</a:t>
            </a:r>
            <a:r>
              <a:rPr lang="tr-TR" b="1" dirty="0" smtClean="0"/>
              <a:t> G: </a:t>
            </a:r>
            <a:r>
              <a:rPr lang="tr-TR" dirty="0" err="1" smtClean="0"/>
              <a:t>Gammaglobulin</a:t>
            </a:r>
            <a:r>
              <a:rPr lang="tr-TR" dirty="0" smtClean="0"/>
              <a:t> olarak bilinir. Kanda, lenf ve </a:t>
            </a:r>
            <a:r>
              <a:rPr lang="tr-TR" dirty="0" err="1" smtClean="0"/>
              <a:t>barsaklarda</a:t>
            </a:r>
            <a:r>
              <a:rPr lang="tr-TR" dirty="0" smtClean="0"/>
              <a:t> bol bulunur. Plasentadan geçer, fetüs ve </a:t>
            </a:r>
            <a:r>
              <a:rPr lang="tr-TR" dirty="0" err="1" smtClean="0"/>
              <a:t>yenidoğanı</a:t>
            </a:r>
            <a:r>
              <a:rPr lang="tr-TR" dirty="0" smtClean="0"/>
              <a:t> enfeksiyonlardan korur. Bakteri toksinleri ve virüslere karşı aktive olur.</a:t>
            </a:r>
            <a:endParaRPr lang="tr-TR" dirty="0"/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İmmunglobulinlerin</a:t>
            </a:r>
            <a:r>
              <a:rPr lang="tr-TR" dirty="0" smtClean="0"/>
              <a:t> Özellikleri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 err="1" smtClean="0"/>
              <a:t>Ig</a:t>
            </a:r>
            <a:r>
              <a:rPr lang="tr-TR" b="1" dirty="0" smtClean="0"/>
              <a:t> A: </a:t>
            </a:r>
            <a:r>
              <a:rPr lang="tr-TR" dirty="0" smtClean="0"/>
              <a:t>Tükürükte, gözyaşında, </a:t>
            </a:r>
            <a:r>
              <a:rPr lang="tr-TR" dirty="0" err="1" smtClean="0"/>
              <a:t>gastrointestinal</a:t>
            </a:r>
            <a:r>
              <a:rPr lang="tr-TR" dirty="0" smtClean="0"/>
              <a:t> </a:t>
            </a:r>
            <a:r>
              <a:rPr lang="tr-TR" dirty="0" err="1" smtClean="0"/>
              <a:t>sekresyonlarda</a:t>
            </a:r>
            <a:r>
              <a:rPr lang="tr-TR" dirty="0" smtClean="0"/>
              <a:t>, kolostrumda, prostat ve </a:t>
            </a:r>
            <a:r>
              <a:rPr lang="tr-TR" dirty="0" err="1" smtClean="0"/>
              <a:t>vajinal</a:t>
            </a:r>
            <a:r>
              <a:rPr lang="tr-TR" dirty="0" smtClean="0"/>
              <a:t> </a:t>
            </a:r>
            <a:r>
              <a:rPr lang="tr-TR" dirty="0" err="1" smtClean="0"/>
              <a:t>sekresyonlarda</a:t>
            </a:r>
            <a:r>
              <a:rPr lang="tr-TR" dirty="0" smtClean="0"/>
              <a:t> bulunur.</a:t>
            </a:r>
          </a:p>
          <a:p>
            <a:pPr>
              <a:buNone/>
            </a:pPr>
            <a:r>
              <a:rPr lang="tr-TR" dirty="0" smtClean="0"/>
              <a:t>	Makro moleküllüdür. Plasentadan geçmez.</a:t>
            </a:r>
          </a:p>
          <a:p>
            <a:pPr>
              <a:buNone/>
            </a:pPr>
            <a:r>
              <a:rPr lang="tr-TR" dirty="0" smtClean="0"/>
              <a:t>	Bakterilere karşı oluşan antikordur. Stres durumunda azalır.</a:t>
            </a:r>
            <a:endParaRPr lang="tr-TR" dirty="0"/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İmmunglobulinlerin</a:t>
            </a:r>
            <a:r>
              <a:rPr lang="tr-TR" dirty="0" smtClean="0"/>
              <a:t> Özellikleri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 err="1" smtClean="0"/>
              <a:t>Ig</a:t>
            </a:r>
            <a:r>
              <a:rPr lang="tr-TR" b="1" dirty="0" smtClean="0"/>
              <a:t> M: Kan ve lenfte bulunur. </a:t>
            </a:r>
            <a:r>
              <a:rPr lang="tr-TR" dirty="0" err="1" smtClean="0"/>
              <a:t>Primer</a:t>
            </a:r>
            <a:r>
              <a:rPr lang="tr-TR" dirty="0" smtClean="0"/>
              <a:t> </a:t>
            </a:r>
            <a:r>
              <a:rPr lang="tr-TR" dirty="0" err="1" smtClean="0"/>
              <a:t>immun</a:t>
            </a:r>
            <a:r>
              <a:rPr lang="tr-TR" dirty="0" smtClean="0"/>
              <a:t> yanıt olarak enfeksiyonun erken döneminde üretilen ilk antikordur.</a:t>
            </a:r>
          </a:p>
          <a:p>
            <a:endParaRPr lang="tr-TR" dirty="0" smtClean="0"/>
          </a:p>
          <a:p>
            <a:r>
              <a:rPr lang="tr-TR" b="1" dirty="0" err="1" smtClean="0"/>
              <a:t>Ig</a:t>
            </a:r>
            <a:r>
              <a:rPr lang="tr-TR" b="1" dirty="0" smtClean="0"/>
              <a:t> D:</a:t>
            </a:r>
            <a:r>
              <a:rPr lang="tr-TR" dirty="0" smtClean="0"/>
              <a:t> Kanda, lenfte, B hücre yüzeyinde bol bulunur. İşlevi tam olarak bilinmemekle birlikte B lenfositlerin yüzeyine bağlanarak antijen reseptörü görevi gördükleri ifade ediliyor.</a:t>
            </a:r>
            <a:endParaRPr lang="tr-TR" dirty="0"/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İmmunglobulinlerin</a:t>
            </a:r>
            <a:r>
              <a:rPr lang="tr-TR" dirty="0" smtClean="0"/>
              <a:t> Özellikleri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 err="1" smtClean="0"/>
              <a:t>Ig</a:t>
            </a:r>
            <a:r>
              <a:rPr lang="tr-TR" b="1" dirty="0" smtClean="0"/>
              <a:t> E: </a:t>
            </a:r>
            <a:r>
              <a:rPr lang="tr-TR" dirty="0" err="1" smtClean="0"/>
              <a:t>Mast</a:t>
            </a:r>
            <a:r>
              <a:rPr lang="tr-TR" dirty="0" smtClean="0"/>
              <a:t> hücresi ve bazofillerde bulunur. Alerjik reaksiyonların başlamasından sorumludur.</a:t>
            </a:r>
            <a:endParaRPr lang="tr-TR" dirty="0"/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1 Başlık"/>
          <p:cNvSpPr>
            <a:spLocks noGrp="1"/>
          </p:cNvSpPr>
          <p:nvPr>
            <p:ph type="title"/>
          </p:nvPr>
        </p:nvSpPr>
        <p:spPr>
          <a:xfrm>
            <a:off x="755650" y="277813"/>
            <a:ext cx="8208963" cy="1143000"/>
          </a:xfrm>
        </p:spPr>
        <p:txBody>
          <a:bodyPr/>
          <a:lstStyle/>
          <a:p>
            <a:pPr algn="ctr"/>
            <a:r>
              <a:rPr lang="tr-TR" altLang="tr-TR" sz="2400" b="1" dirty="0" smtClean="0">
                <a:solidFill>
                  <a:srgbClr val="C00000"/>
                </a:solidFill>
              </a:rPr>
              <a:t>BULAŞICI HASTALIKLARLA MÜCADELE İLKELERİ</a:t>
            </a:r>
            <a:br>
              <a:rPr lang="tr-TR" altLang="tr-TR" sz="2400" b="1" dirty="0" smtClean="0">
                <a:solidFill>
                  <a:srgbClr val="C00000"/>
                </a:solidFill>
              </a:rPr>
            </a:br>
            <a:r>
              <a:rPr lang="tr-TR" altLang="tr-TR" sz="2400" b="1" dirty="0" smtClean="0">
                <a:solidFill>
                  <a:srgbClr val="C00000"/>
                </a:solidFill>
              </a:rPr>
              <a:t>(Bulaşıcı Hastalık Çıkmadan Önceden Alınacak Önlemler)</a:t>
            </a:r>
          </a:p>
        </p:txBody>
      </p:sp>
      <p:sp>
        <p:nvSpPr>
          <p:cNvPr id="47107" name="2 İçerik Yer Tutucusu"/>
          <p:cNvSpPr>
            <a:spLocks noGrp="1"/>
          </p:cNvSpPr>
          <p:nvPr>
            <p:ph idx="1"/>
          </p:nvPr>
        </p:nvSpPr>
        <p:spPr>
          <a:xfrm>
            <a:off x="500034" y="1571612"/>
            <a:ext cx="8321703" cy="473870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tr-TR" altLang="tr-TR" sz="2500" b="1" dirty="0" smtClean="0"/>
              <a:t>1.Toplumun Bireylerine Yönelik Olanlar;</a:t>
            </a:r>
          </a:p>
          <a:p>
            <a:pPr>
              <a:buFont typeface="Wingdings" pitchFamily="2" charset="2"/>
              <a:buChar char="v"/>
            </a:pPr>
            <a:r>
              <a:rPr lang="tr-TR" altLang="tr-TR" sz="2500" dirty="0" err="1" smtClean="0"/>
              <a:t>Bağışıklama</a:t>
            </a:r>
            <a:r>
              <a:rPr lang="tr-TR" altLang="tr-TR" sz="2500" dirty="0" smtClean="0"/>
              <a:t>,</a:t>
            </a:r>
          </a:p>
          <a:p>
            <a:pPr>
              <a:buFont typeface="Wingdings" pitchFamily="2" charset="2"/>
              <a:buChar char="v"/>
            </a:pPr>
            <a:r>
              <a:rPr lang="tr-TR" altLang="tr-TR" sz="2500" dirty="0" smtClean="0"/>
              <a:t>Bireysel temizlik, hijyen, el yıkama,</a:t>
            </a:r>
          </a:p>
          <a:p>
            <a:pPr>
              <a:buFont typeface="Wingdings" pitchFamily="2" charset="2"/>
              <a:buChar char="v"/>
            </a:pPr>
            <a:r>
              <a:rPr lang="tr-TR" altLang="tr-TR" sz="2500" dirty="0" smtClean="0"/>
              <a:t>Sağlıklı ve doğru beslenme,</a:t>
            </a:r>
          </a:p>
          <a:p>
            <a:pPr>
              <a:buFont typeface="Wingdings" pitchFamily="2" charset="2"/>
              <a:buChar char="v"/>
            </a:pPr>
            <a:r>
              <a:rPr lang="tr-TR" altLang="tr-TR" sz="2500" dirty="0" smtClean="0"/>
              <a:t>Uygun konut ve hijyeni,</a:t>
            </a:r>
          </a:p>
          <a:p>
            <a:pPr>
              <a:buFont typeface="Wingdings" pitchFamily="2" charset="2"/>
              <a:buChar char="v"/>
            </a:pPr>
            <a:r>
              <a:rPr lang="tr-TR" altLang="tr-TR" sz="2500" dirty="0" smtClean="0"/>
              <a:t>Toplumda bilinmeyen vakaların belirlenmesi, tedavisi (Kitle taraması, taşıyıcı aranması, hasta hayvanların bulunması, gerekirse imhası),</a:t>
            </a:r>
          </a:p>
          <a:p>
            <a:pPr>
              <a:buFont typeface="Wingdings" pitchFamily="2" charset="2"/>
              <a:buChar char="v"/>
            </a:pPr>
            <a:r>
              <a:rPr lang="tr-TR" altLang="tr-TR" sz="2500" dirty="0" smtClean="0"/>
              <a:t>Kültürel ve ekonomik gelişime katkı,</a:t>
            </a:r>
          </a:p>
          <a:p>
            <a:pPr>
              <a:buFont typeface="Wingdings" pitchFamily="2" charset="2"/>
              <a:buChar char="v"/>
            </a:pPr>
            <a:r>
              <a:rPr lang="tr-TR" altLang="tr-TR" sz="2500" dirty="0" smtClean="0"/>
              <a:t>Sağlık eğitimi,</a:t>
            </a:r>
          </a:p>
          <a:p>
            <a:pPr>
              <a:buFont typeface="Wingdings" pitchFamily="2" charset="2"/>
              <a:buNone/>
            </a:pPr>
            <a:endParaRPr lang="tr-TR" altLang="tr-TR" sz="2500" dirty="0" smtClean="0"/>
          </a:p>
          <a:p>
            <a:pPr>
              <a:buFont typeface="Wingdings" pitchFamily="2" charset="2"/>
              <a:buNone/>
            </a:pPr>
            <a:endParaRPr lang="tr-TR" altLang="tr-TR" sz="2500" dirty="0" smtClean="0"/>
          </a:p>
          <a:p>
            <a:pPr>
              <a:buFont typeface="Wingdings" pitchFamily="2" charset="2"/>
              <a:buNone/>
            </a:pPr>
            <a:endParaRPr lang="tr-TR" altLang="tr-TR" sz="2500" dirty="0" smtClean="0"/>
          </a:p>
          <a:p>
            <a:pPr>
              <a:buFont typeface="Wingdings" pitchFamily="2" charset="2"/>
              <a:buNone/>
            </a:pPr>
            <a:endParaRPr lang="tr-TR" altLang="tr-TR" sz="2500" dirty="0" smtClean="0"/>
          </a:p>
          <a:p>
            <a:pPr>
              <a:buFont typeface="Wingdings" pitchFamily="2" charset="2"/>
              <a:buNone/>
            </a:pPr>
            <a:endParaRPr lang="tr-TR" altLang="tr-TR" sz="2500" dirty="0" smtClean="0"/>
          </a:p>
        </p:txBody>
      </p:sp>
      <p:sp>
        <p:nvSpPr>
          <p:cNvPr id="47108" name="3 Slayt Numarası Yer Tutucusu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658DF330-7E19-4CD2-9A59-B0A95FE4CB9E}" type="slidenum">
              <a:rPr lang="tr-TR" altLang="tr-TR"/>
              <a:pPr/>
              <a:t>58</a:t>
            </a:fld>
            <a:endParaRPr lang="tr-TR" alt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sz="2500" b="1" dirty="0" smtClean="0">
                <a:solidFill>
                  <a:srgbClr val="C00000"/>
                </a:solidFill>
              </a:rPr>
              <a:t>(Bulaşıcı Hastalık Çıkmadan Önceden Alınacak Önlemler)</a:t>
            </a:r>
            <a:r>
              <a:rPr lang="tr-TR" altLang="tr-TR" sz="2500" b="1" dirty="0" smtClean="0"/>
              <a:t/>
            </a:r>
            <a:br>
              <a:rPr lang="tr-TR" altLang="tr-TR" sz="2500" b="1" dirty="0" smtClean="0"/>
            </a:br>
            <a:r>
              <a:rPr lang="tr-TR" altLang="tr-TR" sz="3000" b="1" dirty="0" smtClean="0"/>
              <a:t>2.Çevreye Yönelik Hizmetler</a:t>
            </a:r>
            <a:br>
              <a:rPr lang="tr-TR" altLang="tr-TR" sz="3000" b="1" dirty="0" smtClean="0"/>
            </a:br>
            <a:endParaRPr lang="tr-TR" sz="3000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28596" y="1285860"/>
            <a:ext cx="8229600" cy="4525963"/>
          </a:xfrm>
        </p:spPr>
        <p:txBody>
          <a:bodyPr/>
          <a:lstStyle/>
          <a:p>
            <a:pPr>
              <a:buFont typeface="Wingdings" pitchFamily="2" charset="2"/>
              <a:buChar char="v"/>
            </a:pPr>
            <a:r>
              <a:rPr lang="tr-TR" altLang="tr-TR" sz="2200" dirty="0" smtClean="0"/>
              <a:t>Arıtılmış ve dezenfekte edilmiş temiz içme ve kullanma suyu sağlanması,</a:t>
            </a:r>
          </a:p>
          <a:p>
            <a:pPr>
              <a:buFont typeface="Wingdings" pitchFamily="2" charset="2"/>
              <a:buChar char="v"/>
            </a:pPr>
            <a:r>
              <a:rPr lang="tr-TR" altLang="tr-TR" sz="2200" dirty="0" smtClean="0"/>
              <a:t>Katı ve sıvı atıkların(lağım, çöp ve gübrelik vb.) uygun toplanması ve zararsızlaştırılması,</a:t>
            </a:r>
          </a:p>
          <a:p>
            <a:pPr>
              <a:buFont typeface="Wingdings" pitchFamily="2" charset="2"/>
              <a:buChar char="v"/>
            </a:pPr>
            <a:r>
              <a:rPr lang="tr-TR" altLang="tr-TR" sz="2200" dirty="0" smtClean="0"/>
              <a:t>Gıda kontrolü ve uygun olmayanların imhası(Besin sanitasyonu),</a:t>
            </a:r>
          </a:p>
          <a:p>
            <a:pPr>
              <a:buFont typeface="Wingdings" pitchFamily="2" charset="2"/>
              <a:buChar char="v"/>
            </a:pPr>
            <a:r>
              <a:rPr lang="tr-TR" altLang="tr-TR" sz="2200" dirty="0" err="1" smtClean="0"/>
              <a:t>VektörlerGayrisıhhi</a:t>
            </a:r>
            <a:r>
              <a:rPr lang="tr-TR" altLang="tr-TR" sz="2200" dirty="0" smtClean="0"/>
              <a:t> müesseselerin kontrolü ve </a:t>
            </a:r>
            <a:r>
              <a:rPr lang="tr-TR" altLang="tr-TR" sz="2200" dirty="0" err="1" smtClean="0"/>
              <a:t>iyileştirilmesile</a:t>
            </a:r>
            <a:r>
              <a:rPr lang="tr-TR" altLang="tr-TR" sz="2200" dirty="0" smtClean="0"/>
              <a:t>(karasinek, sivrisinek, kene vb.) mücadele,</a:t>
            </a:r>
          </a:p>
          <a:p>
            <a:pPr>
              <a:buFont typeface="Wingdings" pitchFamily="2" charset="2"/>
              <a:buChar char="v"/>
            </a:pPr>
            <a:r>
              <a:rPr lang="tr-TR" altLang="tr-TR" sz="2200" dirty="0" smtClean="0"/>
              <a:t>Okullar, lokanta, </a:t>
            </a:r>
            <a:r>
              <a:rPr lang="tr-TR" altLang="tr-TR" sz="2200" dirty="0" err="1" smtClean="0"/>
              <a:t>kafeler</a:t>
            </a:r>
            <a:r>
              <a:rPr lang="tr-TR" altLang="tr-TR" sz="2200" dirty="0" smtClean="0"/>
              <a:t>, yurtlar, oteller ve diğer toplu yaşam alanlarının kontrol ve iyileştirilmesi,</a:t>
            </a:r>
          </a:p>
          <a:p>
            <a:pPr>
              <a:buFont typeface="Wingdings" pitchFamily="2" charset="2"/>
              <a:buChar char="v"/>
            </a:pPr>
            <a:r>
              <a:rPr lang="tr-TR" altLang="tr-TR" sz="2200" dirty="0" smtClean="0"/>
              <a:t>Genelevlerin ve seks işçilerinin sağlıklı hale getirilmesi,</a:t>
            </a:r>
          </a:p>
          <a:p>
            <a:pPr>
              <a:buFont typeface="Wingdings" pitchFamily="2" charset="2"/>
              <a:buChar char="v"/>
            </a:pPr>
            <a:r>
              <a:rPr lang="tr-TR" altLang="tr-TR" sz="2200" dirty="0" smtClean="0"/>
              <a:t>Mezarlıklar ve ölü defin işlemlerinin sağlıklı olması,</a:t>
            </a:r>
            <a:endParaRPr lang="tr-TR" sz="2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tr-TR" altLang="tr-TR" sz="2500" b="1" dirty="0" smtClean="0"/>
              <a:t>Mikroorganizmaların Üreme Evresi: </a:t>
            </a:r>
            <a:r>
              <a:rPr lang="tr-TR" altLang="tr-TR" sz="2500" dirty="0" smtClean="0"/>
              <a:t>Bölünerek çoğalırlar,</a:t>
            </a:r>
          </a:p>
          <a:p>
            <a:pPr>
              <a:buFont typeface="Times New Roman" pitchFamily="18" charset="0"/>
              <a:buAutoNum type="arabicPeriod"/>
            </a:pPr>
            <a:r>
              <a:rPr lang="tr-TR" altLang="tr-TR" sz="2500" b="1" dirty="0" smtClean="0"/>
              <a:t>Başlangıç Evresi; </a:t>
            </a:r>
            <a:r>
              <a:rPr lang="tr-TR" altLang="tr-TR" sz="2500" dirty="0" smtClean="0"/>
              <a:t>Çoğalma için mikropların hazırlık yaptığı dönem, </a:t>
            </a:r>
            <a:r>
              <a:rPr lang="tr-TR" altLang="tr-TR" sz="2500" dirty="0" err="1" smtClean="0"/>
              <a:t>hacımce</a:t>
            </a:r>
            <a:r>
              <a:rPr lang="tr-TR" altLang="tr-TR" sz="2500" dirty="0" smtClean="0"/>
              <a:t> büyüme,</a:t>
            </a:r>
          </a:p>
          <a:p>
            <a:pPr>
              <a:buFont typeface="Times New Roman" pitchFamily="18" charset="0"/>
              <a:buAutoNum type="arabicPeriod"/>
            </a:pPr>
            <a:r>
              <a:rPr lang="tr-TR" altLang="tr-TR" sz="2500" b="1" dirty="0" smtClean="0"/>
              <a:t>Logaritmik Üreme Evresi; </a:t>
            </a:r>
            <a:r>
              <a:rPr lang="tr-TR" altLang="tr-TR" sz="2500" dirty="0" smtClean="0"/>
              <a:t>Her 20 dakikada mikropların sayısı 2 katına çıkar,</a:t>
            </a:r>
          </a:p>
          <a:p>
            <a:pPr>
              <a:buFont typeface="Times New Roman" pitchFamily="18" charset="0"/>
              <a:buAutoNum type="arabicPeriod"/>
            </a:pPr>
            <a:r>
              <a:rPr lang="tr-TR" altLang="tr-TR" sz="2500" b="1" dirty="0" smtClean="0"/>
              <a:t>Durma Evresi; </a:t>
            </a:r>
            <a:r>
              <a:rPr lang="tr-TR" altLang="tr-TR" sz="2500" dirty="0" smtClean="0"/>
              <a:t>Koşullar gereği üreyen bakteri sayısı ile ölen bakteri sayısının birbirine eşit olduğu dönem,</a:t>
            </a:r>
          </a:p>
          <a:p>
            <a:pPr>
              <a:buFont typeface="Times New Roman" pitchFamily="18" charset="0"/>
              <a:buAutoNum type="arabicPeriod"/>
            </a:pPr>
            <a:r>
              <a:rPr lang="tr-TR" altLang="tr-TR" sz="2500" b="1" dirty="0" smtClean="0"/>
              <a:t>Ölüm Evresi; </a:t>
            </a:r>
            <a:r>
              <a:rPr lang="tr-TR" altLang="tr-TR" sz="2500" dirty="0" smtClean="0"/>
              <a:t>Koşullar gereği ortamdaki ölen mikroplar giderek artar ve hiç canlı bakteri kalmaz</a:t>
            </a:r>
          </a:p>
          <a:p>
            <a:endParaRPr lang="tr-TR" sz="2500" dirty="0" smtClean="0"/>
          </a:p>
          <a:p>
            <a:endParaRPr lang="tr-TR" sz="25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>
          <a:xfrm>
            <a:off x="571472" y="0"/>
            <a:ext cx="8208962" cy="1143000"/>
          </a:xfrm>
        </p:spPr>
        <p:txBody>
          <a:bodyPr/>
          <a:lstStyle/>
          <a:p>
            <a:pPr algn="ctr" eaLnBrk="1" hangingPunct="1"/>
            <a:r>
              <a:rPr lang="tr-TR" altLang="tr-TR" sz="2400" b="1" dirty="0" smtClean="0">
                <a:solidFill>
                  <a:srgbClr val="7030A0"/>
                </a:solidFill>
              </a:rPr>
              <a:t>Bulaşıcı Hastalıklarla Mücadelede</a:t>
            </a:r>
            <a:br>
              <a:rPr lang="tr-TR" altLang="tr-TR" sz="2400" b="1" dirty="0" smtClean="0">
                <a:solidFill>
                  <a:srgbClr val="7030A0"/>
                </a:solidFill>
              </a:rPr>
            </a:br>
            <a:r>
              <a:rPr lang="tr-TR" altLang="tr-TR" sz="2400" b="1" dirty="0" smtClean="0">
                <a:solidFill>
                  <a:srgbClr val="7030A0"/>
                </a:solidFill>
              </a:rPr>
              <a:t> Hastalık Çıktıktan SONRA Alınacak Önlemler</a:t>
            </a:r>
            <a:br>
              <a:rPr lang="tr-TR" altLang="tr-TR" sz="2400" b="1" dirty="0" smtClean="0">
                <a:solidFill>
                  <a:srgbClr val="7030A0"/>
                </a:solidFill>
              </a:rPr>
            </a:br>
            <a:r>
              <a:rPr lang="tr-TR" altLang="tr-TR" sz="2400" b="1" dirty="0" smtClean="0">
                <a:solidFill>
                  <a:srgbClr val="7030A0"/>
                </a:solidFill>
              </a:rPr>
              <a:t>(Tüm Bulaşıcı Hastalıklar İçin)</a:t>
            </a:r>
            <a:endParaRPr lang="tr-TR" altLang="tr-TR" sz="2400" dirty="0" smtClean="0">
              <a:solidFill>
                <a:srgbClr val="7030A0"/>
              </a:solidFill>
            </a:endParaRPr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57158" y="1142984"/>
            <a:ext cx="8572560" cy="5214974"/>
          </a:xfrm>
        </p:spPr>
        <p:txBody>
          <a:bodyPr/>
          <a:lstStyle/>
          <a:p>
            <a:pPr eaLnBrk="1" hangingPunct="1">
              <a:buNone/>
            </a:pPr>
            <a:r>
              <a:rPr lang="tr-TR" altLang="tr-TR" sz="2200" b="1" dirty="0" smtClean="0"/>
              <a:t>Enfeksiyon Kaynağına Yönelik Önlemler;</a:t>
            </a:r>
          </a:p>
          <a:p>
            <a:pPr eaLnBrk="1" hangingPunct="1">
              <a:buFont typeface="Wingdings" pitchFamily="2" charset="2"/>
              <a:buChar char="Ø"/>
            </a:pPr>
            <a:r>
              <a:rPr lang="tr-TR" altLang="tr-TR" sz="2200" dirty="0" smtClean="0"/>
              <a:t>Bildirim (ihbar), </a:t>
            </a:r>
          </a:p>
          <a:p>
            <a:pPr eaLnBrk="1" hangingPunct="1">
              <a:buFont typeface="Wingdings" pitchFamily="2" charset="2"/>
              <a:buChar char="Ø"/>
            </a:pPr>
            <a:r>
              <a:rPr lang="tr-TR" altLang="tr-TR" sz="2200" dirty="0" smtClean="0"/>
              <a:t>Kaynağın(</a:t>
            </a:r>
            <a:r>
              <a:rPr lang="tr-TR" altLang="tr-TR" sz="2200" dirty="0" err="1" smtClean="0"/>
              <a:t>filyasyon</a:t>
            </a:r>
            <a:r>
              <a:rPr lang="tr-TR" altLang="tr-TR" sz="2200" dirty="0" smtClean="0"/>
              <a:t>) ve temaslıların bulunması,</a:t>
            </a:r>
          </a:p>
          <a:p>
            <a:pPr eaLnBrk="1" hangingPunct="1">
              <a:buFont typeface="Wingdings" pitchFamily="2" charset="2"/>
              <a:buChar char="Ø"/>
            </a:pPr>
            <a:r>
              <a:rPr lang="tr-TR" altLang="tr-TR" sz="2200" dirty="0" smtClean="0"/>
              <a:t>Kesin tanı ve tedavi,</a:t>
            </a:r>
          </a:p>
          <a:p>
            <a:pPr eaLnBrk="1" hangingPunct="1">
              <a:buFont typeface="Wingdings" pitchFamily="2" charset="2"/>
              <a:buChar char="Ø"/>
            </a:pPr>
            <a:r>
              <a:rPr lang="tr-TR" altLang="tr-TR" sz="2200" dirty="0" smtClean="0"/>
              <a:t>Ayırım(tecrit) </a:t>
            </a:r>
          </a:p>
          <a:p>
            <a:pPr eaLnBrk="1" hangingPunct="1">
              <a:buFont typeface="Wingdings" pitchFamily="2" charset="2"/>
              <a:buChar char="Ø"/>
            </a:pPr>
            <a:r>
              <a:rPr lang="tr-TR" altLang="tr-TR" sz="2200" dirty="0" smtClean="0"/>
              <a:t>Dezenfeksiyon,</a:t>
            </a:r>
          </a:p>
          <a:p>
            <a:pPr eaLnBrk="1" hangingPunct="1">
              <a:buFont typeface="Wingdings" pitchFamily="2" charset="2"/>
              <a:buChar char="Ø"/>
            </a:pPr>
            <a:r>
              <a:rPr lang="tr-TR" altLang="tr-TR" sz="2200" dirty="0" smtClean="0"/>
              <a:t>Taşıyıcı (portör) aranması,</a:t>
            </a:r>
          </a:p>
          <a:p>
            <a:pPr eaLnBrk="1" hangingPunct="1">
              <a:buFont typeface="Wingdings" pitchFamily="2" charset="2"/>
              <a:buChar char="Ø"/>
            </a:pPr>
            <a:r>
              <a:rPr lang="tr-TR" altLang="tr-TR" sz="2200" dirty="0" smtClean="0"/>
              <a:t>Hasta hayvanlar(tedavi-imha)</a:t>
            </a:r>
          </a:p>
          <a:p>
            <a:pPr eaLnBrk="1" hangingPunct="1">
              <a:buFont typeface="Wingdings" pitchFamily="2" charset="2"/>
              <a:buChar char="Ø"/>
            </a:pPr>
            <a:r>
              <a:rPr lang="tr-TR" altLang="tr-TR" sz="2200" dirty="0" smtClean="0"/>
              <a:t>Sağlık eğitimi,</a:t>
            </a:r>
          </a:p>
          <a:p>
            <a:pPr eaLnBrk="1" hangingPunct="1">
              <a:buFont typeface="Wingdings" pitchFamily="2" charset="2"/>
              <a:buChar char="Ø"/>
            </a:pPr>
            <a:endParaRPr lang="tr-TR" altLang="tr-TR" sz="2200" dirty="0" smtClean="0"/>
          </a:p>
          <a:p>
            <a:pPr eaLnBrk="1" hangingPunct="1">
              <a:buNone/>
            </a:pPr>
            <a:r>
              <a:rPr lang="tr-TR" altLang="tr-TR" sz="2200" b="1" dirty="0" smtClean="0"/>
              <a:t>Sağlam Kişiye Yönelik Önlemler;</a:t>
            </a:r>
          </a:p>
          <a:p>
            <a:pPr eaLnBrk="1" hangingPunct="1">
              <a:buFont typeface="Wingdings" pitchFamily="2" charset="2"/>
              <a:buChar char="Ø"/>
            </a:pPr>
            <a:r>
              <a:rPr lang="tr-TR" altLang="tr-TR" sz="2200" dirty="0" err="1" smtClean="0"/>
              <a:t>Bağışıklama</a:t>
            </a:r>
            <a:r>
              <a:rPr lang="tr-TR" altLang="tr-TR" sz="2200" dirty="0" smtClean="0"/>
              <a:t> (Aşılama),</a:t>
            </a:r>
          </a:p>
          <a:p>
            <a:pPr eaLnBrk="1" hangingPunct="1">
              <a:buFont typeface="Wingdings" pitchFamily="2" charset="2"/>
              <a:buChar char="Ø"/>
            </a:pPr>
            <a:r>
              <a:rPr lang="tr-TR" altLang="tr-TR" sz="2200" dirty="0" err="1" smtClean="0"/>
              <a:t>Kemoprofilaksi</a:t>
            </a:r>
            <a:r>
              <a:rPr lang="tr-TR" altLang="tr-TR" sz="2200" dirty="0" smtClean="0"/>
              <a:t> (İlaçla koruma) ve </a:t>
            </a:r>
            <a:r>
              <a:rPr lang="tr-TR" altLang="tr-TR" sz="2200" dirty="0" err="1" smtClean="0"/>
              <a:t>seroprofilaksi</a:t>
            </a:r>
            <a:r>
              <a:rPr lang="tr-TR" altLang="tr-TR" sz="2200" dirty="0" smtClean="0"/>
              <a:t> (serumla koruma),</a:t>
            </a:r>
          </a:p>
          <a:p>
            <a:pPr eaLnBrk="1" hangingPunct="1">
              <a:buFont typeface="Wingdings" pitchFamily="2" charset="2"/>
              <a:buChar char="Ø"/>
            </a:pPr>
            <a:r>
              <a:rPr lang="tr-TR" altLang="tr-TR" sz="2200" dirty="0" smtClean="0"/>
              <a:t>Sağlık eğitimi,</a:t>
            </a:r>
          </a:p>
          <a:p>
            <a:pPr eaLnBrk="1" hangingPunct="1"/>
            <a:endParaRPr lang="tr-TR" altLang="tr-TR" sz="2200" b="1" dirty="0" smtClean="0"/>
          </a:p>
          <a:p>
            <a:pPr eaLnBrk="1" hangingPunct="1">
              <a:buFont typeface="Wingdings" pitchFamily="2" charset="2"/>
              <a:buChar char="Ø"/>
            </a:pPr>
            <a:endParaRPr lang="tr-TR" altLang="tr-TR" sz="2200" dirty="0" smtClean="0"/>
          </a:p>
          <a:p>
            <a:pPr eaLnBrk="1" hangingPunct="1">
              <a:buFont typeface="Wingdings" pitchFamily="2" charset="2"/>
              <a:buNone/>
            </a:pPr>
            <a:endParaRPr lang="tr-TR" altLang="tr-TR" sz="2200" dirty="0" smtClean="0"/>
          </a:p>
        </p:txBody>
      </p:sp>
      <p:sp>
        <p:nvSpPr>
          <p:cNvPr id="53252" name="3 Slayt Numarası Yer Tutucusu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C09EBF9-C467-4805-B3AF-55D612A42681}" type="slidenum">
              <a:rPr lang="tr-TR" altLang="tr-TR"/>
              <a:pPr/>
              <a:t>60</a:t>
            </a:fld>
            <a:endParaRPr lang="tr-TR" altLang="tr-TR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tr-TR" dirty="0" smtClean="0"/>
              <a:t>SORU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tr-TR" dirty="0" smtClean="0"/>
              <a:t>	</a:t>
            </a:r>
            <a:r>
              <a:rPr lang="tr-TR" dirty="0" smtClean="0"/>
              <a:t>Bulaşıcı hastalık çıkmadan önce bireye yönelik alınabilecek önlemler nelerdir?</a:t>
            </a:r>
            <a:endParaRPr lang="tr-T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1 Başlık"/>
          <p:cNvSpPr>
            <a:spLocks noGrp="1"/>
          </p:cNvSpPr>
          <p:nvPr>
            <p:ph type="title"/>
          </p:nvPr>
        </p:nvSpPr>
        <p:spPr>
          <a:xfrm>
            <a:off x="571472" y="0"/>
            <a:ext cx="8050213" cy="1143000"/>
          </a:xfrm>
        </p:spPr>
        <p:txBody>
          <a:bodyPr/>
          <a:lstStyle/>
          <a:p>
            <a:r>
              <a:rPr lang="tr-TR" altLang="tr-TR" sz="3200" b="1" dirty="0" smtClean="0">
                <a:solidFill>
                  <a:srgbClr val="C00000"/>
                </a:solidFill>
              </a:rPr>
              <a:t>Bakterilerin Özellikleri</a:t>
            </a:r>
          </a:p>
        </p:txBody>
      </p:sp>
      <p:sp>
        <p:nvSpPr>
          <p:cNvPr id="16387" name="2 İçerik Yer Tutucusu"/>
          <p:cNvSpPr>
            <a:spLocks noGrp="1"/>
          </p:cNvSpPr>
          <p:nvPr>
            <p:ph idx="1"/>
          </p:nvPr>
        </p:nvSpPr>
        <p:spPr>
          <a:xfrm>
            <a:off x="214282" y="1000108"/>
            <a:ext cx="8566152" cy="4967287"/>
          </a:xfrm>
        </p:spPr>
        <p:txBody>
          <a:bodyPr/>
          <a:lstStyle/>
          <a:p>
            <a:pPr>
              <a:buNone/>
            </a:pPr>
            <a:r>
              <a:rPr lang="tr-TR" altLang="tr-TR" sz="1900" b="1" dirty="0" smtClean="0"/>
              <a:t>Bakterilerin Yapısı: </a:t>
            </a:r>
            <a:r>
              <a:rPr lang="tr-TR" altLang="tr-TR" sz="1900" dirty="0" smtClean="0"/>
              <a:t>Bakteriler, hücrelerden küçük, virüslerden büyük canlılardır, insan hücresinden daha basit yapıdadır,</a:t>
            </a:r>
          </a:p>
          <a:p>
            <a:pPr>
              <a:buFont typeface="Wingdings" pitchFamily="2" charset="2"/>
              <a:buNone/>
            </a:pPr>
            <a:r>
              <a:rPr lang="tr-TR" altLang="tr-TR" sz="1900" b="1" dirty="0" smtClean="0"/>
              <a:t>1. Çekirdek(</a:t>
            </a:r>
            <a:r>
              <a:rPr lang="tr-TR" altLang="tr-TR" sz="1900" b="1" dirty="0" err="1" smtClean="0"/>
              <a:t>Nukleus</a:t>
            </a:r>
            <a:r>
              <a:rPr lang="tr-TR" altLang="tr-TR" sz="1900" b="1" dirty="0" smtClean="0"/>
              <a:t>); </a:t>
            </a:r>
            <a:r>
              <a:rPr lang="tr-TR" altLang="tr-TR" sz="1900" dirty="0" smtClean="0"/>
              <a:t>1 çift iplikli, yumaksı, DNA molekülüne sahip,</a:t>
            </a:r>
          </a:p>
          <a:p>
            <a:pPr>
              <a:buFont typeface="Wingdings" pitchFamily="2" charset="2"/>
              <a:buNone/>
            </a:pPr>
            <a:r>
              <a:rPr lang="tr-TR" altLang="tr-TR" sz="1900" b="1" dirty="0" smtClean="0"/>
              <a:t>2. Sitoplazma; </a:t>
            </a:r>
            <a:r>
              <a:rPr lang="tr-TR" altLang="tr-TR" sz="1900" dirty="0" smtClean="0"/>
              <a:t>çok yüksek(5-20 atmosfer) </a:t>
            </a:r>
            <a:r>
              <a:rPr lang="tr-TR" altLang="tr-TR" sz="1900" dirty="0" err="1" smtClean="0"/>
              <a:t>osmotik</a:t>
            </a:r>
            <a:r>
              <a:rPr lang="tr-TR" altLang="tr-TR" sz="1900" dirty="0" smtClean="0"/>
              <a:t> basınca sahip, dayanıklı,</a:t>
            </a:r>
          </a:p>
          <a:p>
            <a:pPr>
              <a:buFont typeface="Wingdings" pitchFamily="2" charset="2"/>
              <a:buNone/>
            </a:pPr>
            <a:r>
              <a:rPr lang="tr-TR" altLang="tr-TR" sz="1900" b="1" dirty="0" smtClean="0"/>
              <a:t>3. Hücre Zarfı; </a:t>
            </a:r>
            <a:r>
              <a:rPr lang="tr-TR" altLang="tr-TR" sz="1900" dirty="0" smtClean="0"/>
              <a:t>Hücre zarı ve hücre duvarından oluşur,</a:t>
            </a:r>
          </a:p>
          <a:p>
            <a:r>
              <a:rPr lang="tr-TR" altLang="tr-TR" sz="1900" b="1" dirty="0" smtClean="0"/>
              <a:t>Hücre Zarı(</a:t>
            </a:r>
            <a:r>
              <a:rPr lang="tr-TR" altLang="tr-TR" sz="1900" b="1" dirty="0" err="1" smtClean="0"/>
              <a:t>Stoplazmik</a:t>
            </a:r>
            <a:r>
              <a:rPr lang="tr-TR" altLang="tr-TR" sz="1900" b="1" dirty="0" smtClean="0"/>
              <a:t> Zar); </a:t>
            </a:r>
            <a:r>
              <a:rPr lang="tr-TR" altLang="tr-TR" sz="1900" dirty="0" smtClean="0"/>
              <a:t>Zayıf yapılı,</a:t>
            </a:r>
          </a:p>
          <a:p>
            <a:r>
              <a:rPr lang="tr-TR" altLang="tr-TR" sz="1900" b="1" dirty="0" smtClean="0"/>
              <a:t>Hücre Duvarı; </a:t>
            </a:r>
            <a:r>
              <a:rPr lang="tr-TR" altLang="tr-TR" sz="1900" dirty="0" smtClean="0"/>
              <a:t>Son derece dayanıklı olup, bakterinin bütünlüğünü korur, bakteriye şeklini verir, hücre duvarının bütünlüğü bozulursa, bakteri ölür, dezenfektan ve antiseptiklerin çoğu buraya etkili,</a:t>
            </a:r>
          </a:p>
          <a:p>
            <a:pPr>
              <a:buFont typeface="Wingdings" pitchFamily="2" charset="2"/>
              <a:buNone/>
            </a:pPr>
            <a:r>
              <a:rPr lang="tr-TR" altLang="tr-TR" sz="1900" b="1" dirty="0" smtClean="0"/>
              <a:t>4. Kapsül; </a:t>
            </a:r>
            <a:r>
              <a:rPr lang="tr-TR" altLang="tr-TR" sz="1900" dirty="0" smtClean="0"/>
              <a:t>Bazı bakterilerde bulunur, bakteriyi </a:t>
            </a:r>
            <a:r>
              <a:rPr lang="tr-TR" altLang="tr-TR" sz="1900" dirty="0" err="1" smtClean="0"/>
              <a:t>fagositeye</a:t>
            </a:r>
            <a:r>
              <a:rPr lang="tr-TR" altLang="tr-TR" sz="1900" dirty="0" smtClean="0"/>
              <a:t> ve  dış ortama karşı korur, iyi bir </a:t>
            </a:r>
            <a:r>
              <a:rPr lang="tr-TR" altLang="tr-TR" sz="1900" dirty="0" err="1" smtClean="0"/>
              <a:t>antijenik</a:t>
            </a:r>
            <a:r>
              <a:rPr lang="tr-TR" altLang="tr-TR" sz="1900" dirty="0" smtClean="0"/>
              <a:t> özelliğe sahip(aşı geliştirmede önemli),</a:t>
            </a:r>
          </a:p>
          <a:p>
            <a:pPr>
              <a:buFont typeface="Wingdings" pitchFamily="2" charset="2"/>
              <a:buNone/>
            </a:pPr>
            <a:r>
              <a:rPr lang="tr-TR" altLang="tr-TR" sz="1900" b="1" dirty="0" smtClean="0"/>
              <a:t>5. Kirpikler(</a:t>
            </a:r>
            <a:r>
              <a:rPr lang="tr-TR" altLang="tr-TR" sz="1900" b="1" dirty="0" err="1" smtClean="0"/>
              <a:t>Siliya</a:t>
            </a:r>
            <a:r>
              <a:rPr lang="tr-TR" altLang="tr-TR" sz="1900" b="1" dirty="0" smtClean="0"/>
              <a:t>/</a:t>
            </a:r>
            <a:r>
              <a:rPr lang="tr-TR" altLang="tr-TR" sz="1900" b="1" dirty="0" err="1" smtClean="0"/>
              <a:t>Flagel</a:t>
            </a:r>
            <a:r>
              <a:rPr lang="tr-TR" altLang="tr-TR" sz="1900" b="1" dirty="0" smtClean="0"/>
              <a:t>); </a:t>
            </a:r>
            <a:r>
              <a:rPr lang="tr-TR" altLang="tr-TR" sz="1900" dirty="0" smtClean="0"/>
              <a:t>Bazı bakterilerde bulunur, hareket </a:t>
            </a:r>
            <a:r>
              <a:rPr lang="tr-TR" altLang="tr-TR" sz="1900" dirty="0" err="1" smtClean="0"/>
              <a:t>organelidir</a:t>
            </a:r>
            <a:r>
              <a:rPr lang="tr-TR" altLang="tr-TR" sz="1900" dirty="0" smtClean="0"/>
              <a:t>, tek ya da çok olabilir,</a:t>
            </a:r>
          </a:p>
          <a:p>
            <a:pPr>
              <a:buFont typeface="Wingdings" pitchFamily="2" charset="2"/>
              <a:buNone/>
            </a:pPr>
            <a:r>
              <a:rPr lang="tr-TR" altLang="tr-TR" sz="1900" b="1" dirty="0" smtClean="0"/>
              <a:t>6. </a:t>
            </a:r>
            <a:r>
              <a:rPr lang="tr-TR" altLang="tr-TR" sz="1900" b="1" dirty="0" err="1" smtClean="0"/>
              <a:t>Fimbria</a:t>
            </a:r>
            <a:r>
              <a:rPr lang="tr-TR" altLang="tr-TR" sz="1900" b="1" dirty="0" smtClean="0"/>
              <a:t>(</a:t>
            </a:r>
            <a:r>
              <a:rPr lang="tr-TR" altLang="tr-TR" sz="1900" b="1" dirty="0" err="1" smtClean="0"/>
              <a:t>Pilus</a:t>
            </a:r>
            <a:r>
              <a:rPr lang="tr-TR" altLang="tr-TR" sz="1900" b="1" dirty="0" smtClean="0"/>
              <a:t>); </a:t>
            </a:r>
            <a:r>
              <a:rPr lang="tr-TR" altLang="tr-TR" sz="1900" dirty="0" smtClean="0"/>
              <a:t>Bakterinin hareketi ile ilgili olmayıp, hücre üzerine tutunmayı ve genetik madde aktarımından sorumlu,</a:t>
            </a:r>
          </a:p>
          <a:p>
            <a:pPr>
              <a:buFont typeface="Wingdings" pitchFamily="2" charset="2"/>
              <a:buNone/>
            </a:pPr>
            <a:r>
              <a:rPr lang="tr-TR" altLang="tr-TR" sz="1900" b="1" dirty="0" smtClean="0"/>
              <a:t>7. Spor; </a:t>
            </a:r>
            <a:r>
              <a:rPr lang="tr-TR" altLang="tr-TR" sz="1900" dirty="0" smtClean="0"/>
              <a:t>Bakterinin canlı ancak uykudaki hali olup, ortam koşulları bozulduğunda spor haline geçer, koşullar uygun olduğunda spordan normal bakteri haline dönüşür</a:t>
            </a:r>
          </a:p>
          <a:p>
            <a:endParaRPr lang="tr-TR" altLang="tr-TR" sz="1900" dirty="0" smtClean="0"/>
          </a:p>
          <a:p>
            <a:endParaRPr lang="tr-TR" altLang="tr-TR" sz="1900" dirty="0" smtClean="0"/>
          </a:p>
          <a:p>
            <a:endParaRPr lang="tr-TR" altLang="tr-TR" sz="1900" dirty="0" smtClean="0"/>
          </a:p>
        </p:txBody>
      </p:sp>
      <p:sp>
        <p:nvSpPr>
          <p:cNvPr id="16388" name="3 Slayt Numarası Yer Tutucusu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79C6A12-0E2C-4035-892A-BA4A8B1DB346}" type="slidenum">
              <a:rPr lang="tr-TR" altLang="tr-TR"/>
              <a:pPr/>
              <a:t>7</a:t>
            </a:fld>
            <a:endParaRPr lang="tr-TR" alt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>
          <a:xfrm>
            <a:off x="428596" y="0"/>
            <a:ext cx="8229600" cy="1143000"/>
          </a:xfrm>
        </p:spPr>
        <p:txBody>
          <a:bodyPr/>
          <a:lstStyle/>
          <a:p>
            <a:pPr eaLnBrk="1" hangingPunct="1"/>
            <a:r>
              <a:rPr lang="tr-TR" altLang="tr-TR" sz="3600" b="1" dirty="0" smtClean="0"/>
              <a:t/>
            </a:r>
            <a:br>
              <a:rPr lang="tr-TR" altLang="tr-TR" sz="3600" b="1" dirty="0" smtClean="0"/>
            </a:br>
            <a:r>
              <a:rPr lang="tr-TR" altLang="tr-TR" sz="3600" b="1" dirty="0" smtClean="0"/>
              <a:t/>
            </a:r>
            <a:br>
              <a:rPr lang="tr-TR" altLang="tr-TR" sz="3600" b="1" dirty="0" smtClean="0"/>
            </a:br>
            <a:r>
              <a:rPr lang="tr-TR" altLang="tr-TR" sz="3200" b="1" dirty="0" smtClean="0">
                <a:solidFill>
                  <a:srgbClr val="C00000"/>
                </a:solidFill>
              </a:rPr>
              <a:t>Bakteriler </a:t>
            </a:r>
            <a:r>
              <a:rPr lang="tr-TR" altLang="tr-TR" sz="3200" dirty="0" smtClean="0">
                <a:solidFill>
                  <a:srgbClr val="C00000"/>
                </a:solidFill>
              </a:rPr>
              <a:t>(Koklar) </a:t>
            </a:r>
            <a:r>
              <a:rPr lang="tr-TR" altLang="tr-TR" sz="3200" b="1" dirty="0" smtClean="0">
                <a:solidFill>
                  <a:srgbClr val="C00000"/>
                </a:solidFill>
              </a:rPr>
              <a:t>ve Hastalıklar</a:t>
            </a:r>
            <a:r>
              <a:rPr lang="tr-TR" altLang="tr-TR" sz="3600" dirty="0" smtClean="0"/>
              <a:t/>
            </a:r>
            <a:br>
              <a:rPr lang="tr-TR" altLang="tr-TR" sz="3600" dirty="0" smtClean="0"/>
            </a:br>
            <a:endParaRPr lang="tr-TR" altLang="tr-TR" sz="3600" dirty="0" smtClean="0"/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14282" y="1357298"/>
            <a:ext cx="8643998" cy="4768865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tr-TR" altLang="tr-TR" sz="2100" dirty="0" smtClean="0"/>
              <a:t>Basit mikroskopla görülebilen bakteriler, </a:t>
            </a:r>
          </a:p>
          <a:p>
            <a:pPr eaLnBrk="1" hangingPunct="1">
              <a:lnSpc>
                <a:spcPct val="80000"/>
              </a:lnSpc>
            </a:pPr>
            <a:r>
              <a:rPr lang="tr-TR" altLang="tr-TR" sz="2100" dirty="0" smtClean="0"/>
              <a:t>Mikroskopta küre biçiminde yuvarlak görünürler.</a:t>
            </a:r>
            <a:endParaRPr lang="tr-TR" altLang="tr-TR" sz="2100" b="1" dirty="0" smtClean="0"/>
          </a:p>
          <a:p>
            <a:pPr eaLnBrk="1" hangingPunct="1">
              <a:lnSpc>
                <a:spcPct val="80000"/>
              </a:lnSpc>
            </a:pPr>
            <a:r>
              <a:rPr lang="tr-TR" altLang="tr-TR" sz="2100" b="1" dirty="0" smtClean="0"/>
              <a:t>Kokların Neden Olduğu Kimi Hastalıklar</a:t>
            </a:r>
            <a:endParaRPr lang="tr-TR" altLang="tr-TR" sz="2100" dirty="0" smtClean="0"/>
          </a:p>
          <a:p>
            <a:pPr lvl="1" eaLnBrk="1" hangingPunct="1">
              <a:lnSpc>
                <a:spcPct val="80000"/>
              </a:lnSpc>
              <a:buFont typeface="Wingdings" pitchFamily="2" charset="2"/>
              <a:buChar char="ü"/>
            </a:pPr>
            <a:r>
              <a:rPr lang="tr-TR" altLang="tr-TR" sz="2100" b="1" dirty="0" err="1" smtClean="0"/>
              <a:t>Streptekoklar</a:t>
            </a:r>
            <a:r>
              <a:rPr lang="tr-TR" altLang="tr-TR" sz="2100" b="1" dirty="0" smtClean="0"/>
              <a:t>;</a:t>
            </a:r>
            <a:r>
              <a:rPr lang="tr-TR" altLang="tr-TR" sz="2100" dirty="0" smtClean="0"/>
              <a:t>Mikroskopta </a:t>
            </a:r>
            <a:r>
              <a:rPr lang="tr-TR" altLang="tr-TR" sz="2100" b="1" dirty="0" smtClean="0"/>
              <a:t>zincir</a:t>
            </a:r>
            <a:r>
              <a:rPr lang="tr-TR" altLang="tr-TR" sz="2100" dirty="0" smtClean="0"/>
              <a:t> biçiminde görünür. </a:t>
            </a:r>
          </a:p>
          <a:p>
            <a:pPr lvl="1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tr-TR" altLang="tr-TR" sz="2100" dirty="0" smtClean="0"/>
              <a:t>          -Kızıl, </a:t>
            </a:r>
          </a:p>
          <a:p>
            <a:pPr lvl="1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tr-TR" altLang="tr-TR" sz="2100" dirty="0" smtClean="0"/>
              <a:t>          -</a:t>
            </a:r>
            <a:r>
              <a:rPr lang="tr-TR" altLang="tr-TR" sz="2100" dirty="0" err="1" smtClean="0"/>
              <a:t>Erizipel</a:t>
            </a:r>
            <a:r>
              <a:rPr lang="tr-TR" altLang="tr-TR" sz="2100" dirty="0" smtClean="0"/>
              <a:t>(Yılancık), </a:t>
            </a:r>
          </a:p>
          <a:p>
            <a:pPr lvl="1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tr-TR" altLang="tr-TR" sz="2100" dirty="0" smtClean="0"/>
              <a:t>          -Anjin (</a:t>
            </a:r>
            <a:r>
              <a:rPr lang="tr-TR" altLang="tr-TR" sz="2100" dirty="0" err="1" smtClean="0"/>
              <a:t>Tonsilitis</a:t>
            </a:r>
            <a:r>
              <a:rPr lang="tr-TR" altLang="tr-TR" sz="2100" dirty="0" smtClean="0"/>
              <a:t>=Bademcik iltihabı), </a:t>
            </a:r>
          </a:p>
          <a:p>
            <a:pPr lvl="1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tr-TR" altLang="tr-TR" sz="2100" dirty="0" smtClean="0"/>
              <a:t>          -</a:t>
            </a:r>
            <a:r>
              <a:rPr lang="tr-TR" altLang="tr-TR" sz="2100" dirty="0" err="1" smtClean="0"/>
              <a:t>İmpetigo</a:t>
            </a:r>
            <a:r>
              <a:rPr lang="tr-TR" altLang="tr-TR" sz="2100" dirty="0" smtClean="0"/>
              <a:t>,</a:t>
            </a:r>
          </a:p>
          <a:p>
            <a:pPr lvl="1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tr-TR" altLang="tr-TR" sz="2100" dirty="0" smtClean="0"/>
              <a:t>          -</a:t>
            </a:r>
            <a:r>
              <a:rPr lang="tr-TR" altLang="tr-TR" sz="2100" dirty="0" err="1" smtClean="0"/>
              <a:t>Pnomoni</a:t>
            </a:r>
            <a:r>
              <a:rPr lang="tr-TR" altLang="tr-TR" sz="2100" dirty="0" smtClean="0"/>
              <a:t> (</a:t>
            </a:r>
            <a:r>
              <a:rPr lang="tr-TR" altLang="tr-TR" sz="2100" dirty="0" err="1" smtClean="0"/>
              <a:t>Pnomokok</a:t>
            </a:r>
            <a:r>
              <a:rPr lang="tr-TR" altLang="tr-TR" sz="2100" dirty="0" smtClean="0"/>
              <a:t>) vb.,</a:t>
            </a:r>
          </a:p>
          <a:p>
            <a:pPr lvl="1" eaLnBrk="1" hangingPunct="1">
              <a:lnSpc>
                <a:spcPct val="80000"/>
              </a:lnSpc>
              <a:buFont typeface="Wingdings" pitchFamily="2" charset="2"/>
              <a:buChar char="ü"/>
            </a:pPr>
            <a:r>
              <a:rPr lang="tr-TR" altLang="tr-TR" sz="2100" b="1" dirty="0" err="1" smtClean="0"/>
              <a:t>Stafilakoklar</a:t>
            </a:r>
            <a:r>
              <a:rPr lang="tr-TR" altLang="tr-TR" sz="2100" b="1" dirty="0" smtClean="0"/>
              <a:t>;</a:t>
            </a:r>
            <a:r>
              <a:rPr lang="tr-TR" altLang="tr-TR" sz="2100" dirty="0" smtClean="0"/>
              <a:t>Mikroskopta </a:t>
            </a:r>
            <a:r>
              <a:rPr lang="tr-TR" altLang="tr-TR" sz="2100" b="1" dirty="0" smtClean="0"/>
              <a:t>üzüm salkımına</a:t>
            </a:r>
            <a:r>
              <a:rPr lang="tr-TR" altLang="tr-TR" sz="2100" dirty="0" smtClean="0"/>
              <a:t> benzer,</a:t>
            </a:r>
          </a:p>
          <a:p>
            <a:pPr lvl="1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tr-TR" altLang="tr-TR" sz="2100" dirty="0" smtClean="0"/>
              <a:t>          -</a:t>
            </a:r>
            <a:r>
              <a:rPr lang="tr-TR" altLang="tr-TR" sz="2100" dirty="0" err="1" smtClean="0"/>
              <a:t>Üretrit</a:t>
            </a:r>
            <a:r>
              <a:rPr lang="tr-TR" altLang="tr-TR" sz="2100" dirty="0" smtClean="0"/>
              <a:t>(İdrar yolu enfeksiyonu),</a:t>
            </a:r>
          </a:p>
          <a:p>
            <a:pPr lvl="1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tr-TR" altLang="tr-TR" sz="2100" dirty="0" smtClean="0"/>
              <a:t>          -</a:t>
            </a:r>
            <a:r>
              <a:rPr lang="tr-TR" altLang="tr-TR" sz="2100" dirty="0" err="1" smtClean="0"/>
              <a:t>Sinizüt</a:t>
            </a:r>
            <a:r>
              <a:rPr lang="tr-TR" altLang="tr-TR" sz="2100" dirty="0" smtClean="0"/>
              <a:t> vb.,</a:t>
            </a:r>
          </a:p>
          <a:p>
            <a:pPr lvl="1" eaLnBrk="1" hangingPunct="1">
              <a:lnSpc>
                <a:spcPct val="80000"/>
              </a:lnSpc>
              <a:buFont typeface="Wingdings" pitchFamily="2" charset="2"/>
              <a:buChar char="ü"/>
            </a:pPr>
            <a:r>
              <a:rPr lang="tr-TR" altLang="tr-TR" sz="2100" b="1" dirty="0" err="1" smtClean="0"/>
              <a:t>Diplokoklar</a:t>
            </a:r>
            <a:r>
              <a:rPr lang="tr-TR" altLang="tr-TR" sz="2100" b="1" dirty="0" smtClean="0"/>
              <a:t>;</a:t>
            </a:r>
            <a:r>
              <a:rPr lang="tr-TR" altLang="tr-TR" sz="2100" dirty="0" smtClean="0"/>
              <a:t>Mikroskopta </a:t>
            </a:r>
            <a:r>
              <a:rPr lang="tr-TR" altLang="tr-TR" sz="2100" b="1" dirty="0" smtClean="0"/>
              <a:t>kahve çekirdeği</a:t>
            </a:r>
            <a:r>
              <a:rPr lang="tr-TR" altLang="tr-TR" sz="2100" dirty="0" smtClean="0"/>
              <a:t> biçiminde </a:t>
            </a:r>
          </a:p>
          <a:p>
            <a:pPr lvl="1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tr-TR" altLang="tr-TR" sz="2100" dirty="0" smtClean="0"/>
              <a:t>      2’şerli görünür.</a:t>
            </a:r>
          </a:p>
          <a:p>
            <a:pPr lvl="1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tr-TR" altLang="tr-TR" sz="2100" dirty="0" smtClean="0"/>
              <a:t>         - </a:t>
            </a:r>
            <a:r>
              <a:rPr lang="tr-TR" altLang="tr-TR" sz="2100" dirty="0" err="1" smtClean="0"/>
              <a:t>Menengokok</a:t>
            </a:r>
            <a:r>
              <a:rPr lang="tr-TR" altLang="tr-TR" sz="2100" dirty="0" smtClean="0"/>
              <a:t> (</a:t>
            </a:r>
            <a:r>
              <a:rPr lang="tr-TR" altLang="tr-TR" sz="2100" dirty="0" err="1" smtClean="0"/>
              <a:t>menengokoksik</a:t>
            </a:r>
            <a:r>
              <a:rPr lang="tr-TR" altLang="tr-TR" sz="2100" dirty="0" smtClean="0"/>
              <a:t> </a:t>
            </a:r>
            <a:r>
              <a:rPr lang="tr-TR" altLang="tr-TR" sz="2100" dirty="0" err="1" smtClean="0"/>
              <a:t>menerjit</a:t>
            </a:r>
            <a:r>
              <a:rPr lang="tr-TR" altLang="tr-TR" sz="2100" dirty="0" smtClean="0"/>
              <a:t>), </a:t>
            </a:r>
          </a:p>
          <a:p>
            <a:pPr lvl="1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tr-TR" altLang="tr-TR" sz="2100" dirty="0" smtClean="0"/>
              <a:t>          -Gonokok (Bel soğukluğu,</a:t>
            </a:r>
            <a:r>
              <a:rPr lang="tr-TR" altLang="tr-TR" sz="2100" dirty="0" err="1" smtClean="0"/>
              <a:t>konjonktivit</a:t>
            </a:r>
            <a:r>
              <a:rPr lang="tr-TR" altLang="tr-TR" sz="2100" dirty="0" smtClean="0"/>
              <a:t>,septik </a:t>
            </a:r>
            <a:r>
              <a:rPr lang="tr-TR" altLang="tr-TR" sz="2100" dirty="0" err="1" smtClean="0"/>
              <a:t>artrit</a:t>
            </a:r>
            <a:r>
              <a:rPr lang="tr-TR" altLang="tr-TR" sz="2100" dirty="0" smtClean="0"/>
              <a:t>,</a:t>
            </a:r>
          </a:p>
          <a:p>
            <a:pPr lvl="1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tr-TR" altLang="tr-TR" sz="2100" dirty="0" smtClean="0"/>
              <a:t>           </a:t>
            </a:r>
            <a:r>
              <a:rPr lang="tr-TR" altLang="tr-TR" sz="2100" dirty="0" err="1" smtClean="0"/>
              <a:t>endokordit</a:t>
            </a:r>
            <a:r>
              <a:rPr lang="tr-TR" altLang="tr-TR" sz="2100" dirty="0" smtClean="0"/>
              <a:t>), </a:t>
            </a:r>
          </a:p>
        </p:txBody>
      </p:sp>
      <p:sp>
        <p:nvSpPr>
          <p:cNvPr id="32775" name="6 Slayt Numarası Yer Tutucusu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1BE0F682-22FD-4C0B-8010-CA8C48C54F60}" type="slidenum">
              <a:rPr lang="tr-TR" altLang="tr-TR"/>
              <a:pPr/>
              <a:t>8</a:t>
            </a:fld>
            <a:endParaRPr lang="tr-TR" alt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>
          <a:xfrm>
            <a:off x="357158" y="0"/>
            <a:ext cx="8229600" cy="1143000"/>
          </a:xfrm>
        </p:spPr>
        <p:txBody>
          <a:bodyPr/>
          <a:lstStyle/>
          <a:p>
            <a:pPr eaLnBrk="1" hangingPunct="1"/>
            <a:r>
              <a:rPr lang="tr-TR" altLang="tr-TR" sz="3600" b="1" dirty="0" smtClean="0"/>
              <a:t/>
            </a:r>
            <a:br>
              <a:rPr lang="tr-TR" altLang="tr-TR" sz="3600" b="1" dirty="0" smtClean="0"/>
            </a:br>
            <a:r>
              <a:rPr lang="tr-TR" altLang="tr-TR" sz="3600" b="1" dirty="0" smtClean="0"/>
              <a:t/>
            </a:r>
            <a:br>
              <a:rPr lang="tr-TR" altLang="tr-TR" sz="3600" b="1" dirty="0" smtClean="0"/>
            </a:br>
            <a:r>
              <a:rPr lang="tr-TR" altLang="tr-TR" sz="3200" b="1" dirty="0" smtClean="0">
                <a:solidFill>
                  <a:srgbClr val="C00000"/>
                </a:solidFill>
              </a:rPr>
              <a:t>Bakteriler</a:t>
            </a:r>
            <a:r>
              <a:rPr lang="tr-TR" altLang="tr-TR" sz="3200" dirty="0" smtClean="0">
                <a:solidFill>
                  <a:srgbClr val="C00000"/>
                </a:solidFill>
              </a:rPr>
              <a:t>(Basiller) </a:t>
            </a:r>
            <a:r>
              <a:rPr lang="tr-TR" altLang="tr-TR" sz="3200" b="1" dirty="0" smtClean="0">
                <a:solidFill>
                  <a:srgbClr val="C00000"/>
                </a:solidFill>
              </a:rPr>
              <a:t>ve Hastalıklar</a:t>
            </a:r>
            <a:r>
              <a:rPr lang="tr-TR" altLang="tr-TR" sz="3600" dirty="0" smtClean="0"/>
              <a:t/>
            </a:r>
            <a:br>
              <a:rPr lang="tr-TR" altLang="tr-TR" sz="3600" dirty="0" smtClean="0"/>
            </a:br>
            <a:endParaRPr lang="tr-TR" altLang="tr-TR" sz="3600" dirty="0" smtClean="0"/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14348" y="1285860"/>
            <a:ext cx="7772400" cy="5256213"/>
          </a:xfrm>
        </p:spPr>
        <p:txBody>
          <a:bodyPr/>
          <a:lstStyle/>
          <a:p>
            <a:pPr eaLnBrk="1" hangingPunct="1"/>
            <a:r>
              <a:rPr lang="tr-TR" altLang="tr-TR" sz="2400" b="1" dirty="0" smtClean="0"/>
              <a:t>Basiller</a:t>
            </a:r>
            <a:r>
              <a:rPr lang="tr-TR" altLang="tr-TR" sz="2400" dirty="0" smtClean="0"/>
              <a:t>; Mikroskopta çomak biçiminde görünürler. </a:t>
            </a:r>
          </a:p>
          <a:p>
            <a:pPr eaLnBrk="1" hangingPunct="1"/>
            <a:r>
              <a:rPr lang="tr-TR" altLang="tr-TR" sz="2400" b="1" dirty="0" smtClean="0"/>
              <a:t>Basillerin Neden Olduğu Kimi Hastalıklar;</a:t>
            </a:r>
          </a:p>
          <a:p>
            <a:pPr lvl="1" eaLnBrk="1" hangingPunct="1"/>
            <a:r>
              <a:rPr lang="tr-TR" altLang="tr-TR" sz="2200" dirty="0" smtClean="0"/>
              <a:t>Difteri(Kuş palazı),</a:t>
            </a:r>
          </a:p>
          <a:p>
            <a:pPr lvl="1" eaLnBrk="1" hangingPunct="1"/>
            <a:r>
              <a:rPr lang="tr-TR" altLang="tr-TR" sz="2200" dirty="0" smtClean="0"/>
              <a:t>Tifo,	</a:t>
            </a:r>
            <a:endParaRPr lang="tr-TR" altLang="tr-TR" sz="2200" dirty="0" smtClean="0">
              <a:sym typeface="Symbol" pitchFamily="18" charset="2"/>
            </a:endParaRPr>
          </a:p>
          <a:p>
            <a:pPr lvl="1" eaLnBrk="1" hangingPunct="1"/>
            <a:r>
              <a:rPr lang="tr-TR" altLang="tr-TR" sz="2200" dirty="0" err="1" smtClean="0"/>
              <a:t>Brusellozis</a:t>
            </a:r>
            <a:r>
              <a:rPr lang="tr-TR" altLang="tr-TR" sz="2200" dirty="0" smtClean="0"/>
              <a:t>(Mal hastalığı),</a:t>
            </a:r>
          </a:p>
          <a:p>
            <a:pPr lvl="1" eaLnBrk="1" hangingPunct="1"/>
            <a:r>
              <a:rPr lang="tr-TR" altLang="tr-TR" sz="2200" dirty="0" smtClean="0"/>
              <a:t>Dizanteri,	</a:t>
            </a:r>
            <a:endParaRPr lang="tr-TR" altLang="tr-TR" sz="2200" dirty="0" smtClean="0">
              <a:sym typeface="Symbol" pitchFamily="18" charset="2"/>
            </a:endParaRPr>
          </a:p>
          <a:p>
            <a:pPr lvl="1" eaLnBrk="1" hangingPunct="1"/>
            <a:r>
              <a:rPr lang="tr-TR" altLang="tr-TR" sz="2200" dirty="0" err="1" smtClean="0"/>
              <a:t>Tetanoz</a:t>
            </a:r>
            <a:r>
              <a:rPr lang="tr-TR" altLang="tr-TR" sz="2200" dirty="0" smtClean="0"/>
              <a:t>(Kazıklı humma).</a:t>
            </a:r>
          </a:p>
          <a:p>
            <a:pPr lvl="1" eaLnBrk="1" hangingPunct="1"/>
            <a:r>
              <a:rPr lang="tr-TR" altLang="tr-TR" sz="2200" dirty="0" smtClean="0"/>
              <a:t>Şarbon,	</a:t>
            </a:r>
          </a:p>
          <a:p>
            <a:pPr lvl="1" eaLnBrk="1" hangingPunct="1"/>
            <a:r>
              <a:rPr lang="tr-TR" altLang="tr-TR" sz="2200" dirty="0" smtClean="0"/>
              <a:t>Veba,	</a:t>
            </a:r>
            <a:endParaRPr lang="tr-TR" altLang="tr-TR" sz="2200" dirty="0" smtClean="0">
              <a:sym typeface="Symbol" pitchFamily="18" charset="2"/>
            </a:endParaRPr>
          </a:p>
          <a:p>
            <a:pPr lvl="1" eaLnBrk="1" hangingPunct="1"/>
            <a:r>
              <a:rPr lang="tr-TR" altLang="tr-TR" sz="2200" dirty="0" smtClean="0"/>
              <a:t>Boğmaca,</a:t>
            </a:r>
          </a:p>
          <a:p>
            <a:pPr lvl="1" eaLnBrk="1" hangingPunct="1"/>
            <a:r>
              <a:rPr lang="tr-TR" altLang="tr-TR" sz="2200" dirty="0" err="1" smtClean="0"/>
              <a:t>Cüzzam</a:t>
            </a:r>
            <a:r>
              <a:rPr lang="tr-TR" altLang="tr-TR" sz="2200" dirty="0" smtClean="0"/>
              <a:t> (Lepra),	</a:t>
            </a:r>
          </a:p>
          <a:p>
            <a:pPr lvl="1" eaLnBrk="1" hangingPunct="1"/>
            <a:r>
              <a:rPr lang="tr-TR" altLang="tr-TR" sz="2200" dirty="0" smtClean="0"/>
              <a:t>Tüberküloz-TB(Verem),</a:t>
            </a:r>
          </a:p>
        </p:txBody>
      </p:sp>
      <p:sp>
        <p:nvSpPr>
          <p:cNvPr id="34822" name="5 Slayt Numarası Yer Tutucusu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B97BA66D-6537-45C1-872F-256989C6868B}" type="slidenum">
              <a:rPr lang="tr-TR" altLang="tr-TR"/>
              <a:pPr/>
              <a:t>9</a:t>
            </a:fld>
            <a:endParaRPr lang="tr-TR" alt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1947</TotalTime>
  <Words>2655</Words>
  <Application>Microsoft Office PowerPoint</Application>
  <PresentationFormat>Ekran Gösterisi (4:3)</PresentationFormat>
  <Paragraphs>585</Paragraphs>
  <Slides>61</Slides>
  <Notes>19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61</vt:i4>
      </vt:variant>
    </vt:vector>
  </HeadingPairs>
  <TitlesOfParts>
    <vt:vector size="62" baseType="lpstr">
      <vt:lpstr>Ofis Teması</vt:lpstr>
      <vt:lpstr>ENFEKSİYON ETKENLERİNİN GENEL ÖZELLİKLERİ </vt:lpstr>
      <vt:lpstr>Slayt 2</vt:lpstr>
      <vt:lpstr>ENFEKSİYON ETKENLERİ</vt:lpstr>
      <vt:lpstr>Mikroorganizmaların  Beslenmesi ve Üremesi İçin Gerekli Koşullar</vt:lpstr>
      <vt:lpstr>Mikroorganizmaların  Beslenmesi ve Üremesi İçin Gerekli Koşullar</vt:lpstr>
      <vt:lpstr>Slayt 6</vt:lpstr>
      <vt:lpstr>Bakterilerin Özellikleri</vt:lpstr>
      <vt:lpstr>  Bakteriler (Koklar) ve Hastalıklar </vt:lpstr>
      <vt:lpstr>  Bakteriler(Basiller) ve Hastalıklar </vt:lpstr>
      <vt:lpstr>   Bakteriler(Vibriyonlar) ve Hastalıklar Bakteriler(Spiroketler) ve Hastalıklar    </vt:lpstr>
      <vt:lpstr> Virüsler ve Hastalıklar</vt:lpstr>
      <vt:lpstr>  Riketsiyalar ve Hastalıklar  </vt:lpstr>
      <vt:lpstr> Klamidyalar ve Hastalıklar</vt:lpstr>
      <vt:lpstr> Mikoplazmalar ve Hastalıklar</vt:lpstr>
      <vt:lpstr> Mantarlar(Funguslar) ve Hastalıklar</vt:lpstr>
      <vt:lpstr> Parazitler(Protozoerler) ve Hastalıklar</vt:lpstr>
      <vt:lpstr>Parazitler(Metazoer-Helmentler) ve Hastalıklar</vt:lpstr>
      <vt:lpstr>Parazitler (Artropodlar)</vt:lpstr>
      <vt:lpstr>Enfeksiyon Etkeninin Özellikleri</vt:lpstr>
      <vt:lpstr>Slayt 20</vt:lpstr>
      <vt:lpstr>Slayt 21</vt:lpstr>
      <vt:lpstr>ENFEKSİYON ZİNCİRİ</vt:lpstr>
      <vt:lpstr>Slayt 23</vt:lpstr>
      <vt:lpstr>Enfeksiyon oluşmaması için zinciri nasıl kırabiliriz?</vt:lpstr>
      <vt:lpstr>ENFEKSİYON ZİNCİRİ</vt:lpstr>
      <vt:lpstr>1. Enfeksiyon Etkenleri</vt:lpstr>
      <vt:lpstr>Slayt 27</vt:lpstr>
      <vt:lpstr>Etkenin enfeksiyon oluşturabilmesi için bazı özellikleri olması gerekir. Bunlar; 1</vt:lpstr>
      <vt:lpstr>Etkenin enfeksiyon oluşturabilmesi için bazı özellikleri olması gerekir. Bunlar; 2</vt:lpstr>
      <vt:lpstr>Etkenin enfeksiyon oluşturabilmesi için bazı özellikleri olması gerekir. Bunlar; 3</vt:lpstr>
      <vt:lpstr>ENFEKSİYON ZİNCİRİ</vt:lpstr>
      <vt:lpstr>2. KAYNAK (Rezervuar, Konakçı)</vt:lpstr>
      <vt:lpstr>Kaynağı hayvan olan etkenlerle meydana gelen enfeksiyon hastalıklarına zoonozlar denir. </vt:lpstr>
      <vt:lpstr>ENFEKSİYON ZİNCİRİ</vt:lpstr>
      <vt:lpstr>3. KAYNAKTAN ÇIKIŞ</vt:lpstr>
      <vt:lpstr>ENFEKSİYON ZİNCİRİ</vt:lpstr>
      <vt:lpstr>Slayt 37</vt:lpstr>
      <vt:lpstr>Doğrudan  bulaşma</vt:lpstr>
      <vt:lpstr>Dolaylı  bulaşma</vt:lpstr>
      <vt:lpstr>ENFEKSİYON ZİNCİRİ</vt:lpstr>
      <vt:lpstr>5. YENİ KONAKÇIYA GİRİŞ</vt:lpstr>
      <vt:lpstr>Konakçının Bulaşıcı Hastalıklara Karşı Savunması</vt:lpstr>
      <vt:lpstr>ENFEKSİYON ZİNCİRİ</vt:lpstr>
      <vt:lpstr>6.DUYARLI KONAKÇI</vt:lpstr>
      <vt:lpstr>6.DUYARLI KONAKÇI</vt:lpstr>
      <vt:lpstr>6.DUYARLI KONAKÇI</vt:lpstr>
      <vt:lpstr>ENFEKSİYON HASTALIKLARINDA SÜREÇ</vt:lpstr>
      <vt:lpstr>Slayt 48</vt:lpstr>
      <vt:lpstr>ENFEKSİYON TİPLERİ</vt:lpstr>
      <vt:lpstr>ENFEKSİYON TİPLERİ</vt:lpstr>
      <vt:lpstr>ENFEKSİYONUN KLİNİK ÖZELLİKLERİ</vt:lpstr>
      <vt:lpstr>ENFEKSİYON TANISINDA KULLANILAN BAŞLICA TESTLER</vt:lpstr>
      <vt:lpstr>İmmunglobulinler</vt:lpstr>
      <vt:lpstr>İmmunglobulinlerin Özellikleri</vt:lpstr>
      <vt:lpstr>İmmunglobulinlerin Özellikleri</vt:lpstr>
      <vt:lpstr>İmmunglobulinlerin Özellikleri</vt:lpstr>
      <vt:lpstr>İmmunglobulinlerin Özellikleri</vt:lpstr>
      <vt:lpstr>BULAŞICI HASTALIKLARLA MÜCADELE İLKELERİ (Bulaşıcı Hastalık Çıkmadan Önceden Alınacak Önlemler)</vt:lpstr>
      <vt:lpstr>(Bulaşıcı Hastalık Çıkmadan Önceden Alınacak Önlemler) 2.Çevreye Yönelik Hizmetler </vt:lpstr>
      <vt:lpstr>Bulaşıcı Hastalıklarla Mücadelede  Hastalık Çıktıktan SONRA Alınacak Önlemler (Tüm Bulaşıcı Hastalıklar İçin)</vt:lpstr>
      <vt:lpstr>SORU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ENFEKSİYON ETKENLERİNİN GENEL ÖZELLİKLERİ</dc:title>
  <dc:creator>Özlem</dc:creator>
  <cp:lastModifiedBy>Fatma</cp:lastModifiedBy>
  <cp:revision>186</cp:revision>
  <dcterms:created xsi:type="dcterms:W3CDTF">2015-02-19T08:25:04Z</dcterms:created>
  <dcterms:modified xsi:type="dcterms:W3CDTF">2019-09-03T08:08:12Z</dcterms:modified>
</cp:coreProperties>
</file>