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454" r:id="rId2"/>
    <p:sldId id="332" r:id="rId3"/>
    <p:sldId id="456" r:id="rId4"/>
    <p:sldId id="457" r:id="rId5"/>
    <p:sldId id="458" r:id="rId6"/>
    <p:sldId id="459" r:id="rId7"/>
    <p:sldId id="460" r:id="rId8"/>
    <p:sldId id="461" r:id="rId9"/>
    <p:sldId id="462" r:id="rId10"/>
    <p:sldId id="463" r:id="rId1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30.06.2020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30.06.2020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30.06.2020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30.06.2020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30.06.2020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30.06.2020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30.06.2020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30.06.2020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54276"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96061" y="1484784"/>
            <a:ext cx="5266502" cy="2862322"/>
          </a:xfrm>
          <a:prstGeom prst="rect">
            <a:avLst/>
          </a:prstGeom>
        </p:spPr>
        <p:txBody>
          <a:bodyPr wrap="square">
            <a:spAutoFit/>
          </a:bodyPr>
          <a:lstStyle/>
          <a:p>
            <a:pPr marL="285750" indent="-285750">
              <a:buFontTx/>
              <a:buChar char="-"/>
            </a:pPr>
            <a:r>
              <a:rPr lang="tr-TR" dirty="0" smtClean="0">
                <a:solidFill>
                  <a:schemeClr val="bg1"/>
                </a:solidFill>
              </a:rPr>
              <a:t>Yazının </a:t>
            </a:r>
            <a:r>
              <a:rPr lang="tr-TR" dirty="0">
                <a:solidFill>
                  <a:schemeClr val="bg1"/>
                </a:solidFill>
              </a:rPr>
              <a:t>tarihi </a:t>
            </a:r>
            <a:r>
              <a:rPr lang="tr-TR" dirty="0" smtClean="0">
                <a:solidFill>
                  <a:schemeClr val="bg1"/>
                </a:solidFill>
              </a:rPr>
              <a:t>5000 yıl önce Sümer'de başlar.</a:t>
            </a:r>
            <a:endParaRPr lang="tr-TR" dirty="0">
              <a:solidFill>
                <a:schemeClr val="bg1"/>
              </a:solidFill>
            </a:endParaRPr>
          </a:p>
          <a:p>
            <a:pPr marL="285750" indent="-285750">
              <a:buFontTx/>
              <a:buChar char="-"/>
            </a:pPr>
            <a:r>
              <a:rPr lang="tr-TR" dirty="0" smtClean="0">
                <a:solidFill>
                  <a:schemeClr val="bg1"/>
                </a:solidFill>
              </a:rPr>
              <a:t>Sümer’de yalnızca </a:t>
            </a:r>
            <a:r>
              <a:rPr lang="tr-TR" dirty="0">
                <a:solidFill>
                  <a:schemeClr val="bg1"/>
                </a:solidFill>
              </a:rPr>
              <a:t>insan belleğine yardımcı olması için kullanılan yazı, çiviyazılarından Mısır hiyerogliflerine, Müslüman dünyasının hat sanatından Ortaçağ yazmanlarının kaligrafi çalışmalarına ve Çin'in düşünce yazılarına dek zaman içinde çok farklı biçimler alıyor</a:t>
            </a:r>
            <a:r>
              <a:rPr lang="tr-TR" dirty="0" smtClean="0">
                <a:solidFill>
                  <a:schemeClr val="bg1"/>
                </a:solidFill>
              </a:rPr>
              <a:t>.</a:t>
            </a:r>
          </a:p>
          <a:p>
            <a:pPr marL="285750" indent="-285750">
              <a:buFontTx/>
              <a:buChar char="-"/>
            </a:pPr>
            <a:r>
              <a:rPr lang="tr-TR" dirty="0" smtClean="0">
                <a:solidFill>
                  <a:schemeClr val="bg1"/>
                </a:solidFill>
              </a:rPr>
              <a:t> </a:t>
            </a:r>
            <a:r>
              <a:rPr lang="tr-TR" dirty="0">
                <a:solidFill>
                  <a:schemeClr val="bg1"/>
                </a:solidFill>
              </a:rPr>
              <a:t>XV. Yüzyılda matbaanın icadıyla birlikte yazının tarihi </a:t>
            </a:r>
            <a:r>
              <a:rPr lang="tr-TR" dirty="0" err="1">
                <a:solidFill>
                  <a:schemeClr val="bg1"/>
                </a:solidFill>
              </a:rPr>
              <a:t>basımcılığın</a:t>
            </a:r>
            <a:r>
              <a:rPr lang="tr-TR" dirty="0">
                <a:solidFill>
                  <a:schemeClr val="bg1"/>
                </a:solidFill>
              </a:rPr>
              <a:t> tarihiyle birleşiyor. Yazı genelleşiyor, yaygınlık kazanıyor.</a:t>
            </a:r>
          </a:p>
        </p:txBody>
      </p:sp>
      <p:sp>
        <p:nvSpPr>
          <p:cNvPr id="6" name="Dikdörtgen 5"/>
          <p:cNvSpPr/>
          <p:nvPr/>
        </p:nvSpPr>
        <p:spPr>
          <a:xfrm>
            <a:off x="2976984" y="5733256"/>
            <a:ext cx="5904656" cy="886461"/>
          </a:xfrm>
          <a:prstGeom prst="rect">
            <a:avLst/>
          </a:prstGeom>
        </p:spPr>
        <p:txBody>
          <a:bodyPr wrap="square">
            <a:spAutoFit/>
          </a:bodyPr>
          <a:lstStyle/>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endPar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Jean</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Georges (2004), Yazı: İnsanlığın Belleği, Çev. Nami Başer, İstanbul: Yapı Kredi Yayınları. </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9396612"/>
      </p:ext>
    </p:extLst>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59832" y="2064901"/>
            <a:ext cx="5472608" cy="2308324"/>
          </a:xfrm>
          <a:prstGeom prst="rect">
            <a:avLst/>
          </a:prstGeom>
        </p:spPr>
        <p:txBody>
          <a:bodyPr wrap="square">
            <a:spAutoFit/>
          </a:bodyPr>
          <a:lstStyle/>
          <a:p>
            <a:r>
              <a:rPr lang="tr-TR" dirty="0" smtClean="0">
                <a:solidFill>
                  <a:schemeClr val="bg1"/>
                </a:solidFill>
              </a:rPr>
              <a:t>«Bu </a:t>
            </a:r>
            <a:r>
              <a:rPr lang="tr-TR" dirty="0">
                <a:solidFill>
                  <a:schemeClr val="bg1"/>
                </a:solidFill>
              </a:rPr>
              <a:t>konudaki tarihçe, söylenilmesi gerekeni ve istenilen sonucu elde edebilmek için bunun nasıl söylenilmesi gerektiğini belirleme yeteneği ifade eden retorik terimini 2000 sene önce kavramlaştıran Aristo'ya kadar uzanmaktadır. </a:t>
            </a:r>
            <a:r>
              <a:rPr lang="tr-TR" dirty="0" err="1">
                <a:solidFill>
                  <a:schemeClr val="bg1"/>
                </a:solidFill>
              </a:rPr>
              <a:t>Heath'e</a:t>
            </a:r>
            <a:r>
              <a:rPr lang="tr-TR" dirty="0">
                <a:solidFill>
                  <a:schemeClr val="bg1"/>
                </a:solidFill>
              </a:rPr>
              <a:t> göre retorik, "önemli bir konuyu kavrayabilmeleri için mevcut gerçekleri ve tartışmaları hedef kitleye gösterebilme yeteneği ve zorunluluğudur." </a:t>
            </a:r>
            <a:endParaRPr lang="tr-TR" dirty="0">
              <a:solidFill>
                <a:schemeClr val="bg1"/>
              </a:solidFill>
            </a:endParaRP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3713900"/>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2" name="Dikdörtgen 1"/>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solidFill>
                  <a:schemeClr val="bg1"/>
                </a:solidFill>
              </a:rPr>
              <a:t>Bayçu, Sevil Uzoğlu. </a:t>
            </a:r>
            <a:r>
              <a:rPr lang="es-ES" sz="1400" i="1" dirty="0">
                <a:solidFill>
                  <a:schemeClr val="bg1"/>
                </a:solidFill>
              </a:rPr>
              <a:t>Halkla Ilişkiler Yazarliği</a:t>
            </a:r>
            <a:r>
              <a:rPr lang="es-ES" sz="1400" dirty="0">
                <a:solidFill>
                  <a:schemeClr val="bg1"/>
                </a:solidFill>
              </a:rPr>
              <a:t>. Anadolu Universitesi, 2005</a:t>
            </a:r>
            <a:r>
              <a:rPr lang="es-ES" sz="1400" dirty="0"/>
              <a:t>.</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3131840" y="2348880"/>
            <a:ext cx="5266502" cy="1200329"/>
          </a:xfrm>
          <a:prstGeom prst="rect">
            <a:avLst/>
          </a:prstGeom>
        </p:spPr>
        <p:txBody>
          <a:bodyPr wrap="square">
            <a:spAutoFit/>
          </a:bodyPr>
          <a:lstStyle/>
          <a:p>
            <a:r>
              <a:rPr lang="tr-TR" dirty="0" smtClean="0">
                <a:solidFill>
                  <a:schemeClr val="bg1"/>
                </a:solidFill>
              </a:rPr>
              <a:t>«Planlanmış hedeflere ulaşmak için belirlenmiş hedef kitleleri etkilemek ve ikna etmek amacıyla açık</a:t>
            </a:r>
            <a:r>
              <a:rPr lang="tr-TR" dirty="0" smtClean="0">
                <a:solidFill>
                  <a:schemeClr val="bg1"/>
                </a:solidFill>
              </a:rPr>
              <a:t>, anlaşılır ve gerçek verilere dayanan etkili mesaj oluşturma süreci»</a:t>
            </a:r>
            <a:endParaRPr lang="tr-TR" dirty="0" smtClean="0">
              <a:solidFill>
                <a:schemeClr val="bg1"/>
              </a:solidFill>
            </a:endParaRPr>
          </a:p>
        </p:txBody>
      </p:sp>
      <p:pic>
        <p:nvPicPr>
          <p:cNvPr id="6"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2" name="Dikdörtgen 1"/>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solidFill>
                  <a:schemeClr val="bg1"/>
                </a:solidFill>
              </a:rPr>
              <a:t>Bayçu, Sevil Uzoğlu. </a:t>
            </a:r>
            <a:r>
              <a:rPr lang="es-ES" sz="1400" i="1" dirty="0">
                <a:solidFill>
                  <a:schemeClr val="bg1"/>
                </a:solidFill>
              </a:rPr>
              <a:t>Halkla Ilişkiler Yazarliği</a:t>
            </a:r>
            <a:r>
              <a:rPr lang="es-ES" sz="1400" dirty="0">
                <a:solidFill>
                  <a:schemeClr val="bg1"/>
                </a:solidFill>
              </a:rPr>
              <a:t>. Anadolu Universitesi, 2005</a:t>
            </a:r>
            <a:r>
              <a:rPr lang="es-ES" sz="1400" dirty="0"/>
              <a:t>.</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2915816" y="1739717"/>
            <a:ext cx="5266502" cy="923330"/>
          </a:xfrm>
          <a:prstGeom prst="rect">
            <a:avLst/>
          </a:prstGeom>
        </p:spPr>
        <p:txBody>
          <a:bodyPr wrap="square">
            <a:spAutoFit/>
          </a:bodyPr>
          <a:lstStyle/>
          <a:p>
            <a:r>
              <a:rPr lang="tr-TR" dirty="0" smtClean="0">
                <a:solidFill>
                  <a:schemeClr val="bg1"/>
                </a:solidFill>
              </a:rPr>
              <a:t>Halkla ilişkiler yazarlığı ve gazetecilik amaçları, hedef kitleleri ve iletişim kanalları açısından birbirinden ayrılır.</a:t>
            </a:r>
          </a:p>
        </p:txBody>
      </p:sp>
      <p:sp>
        <p:nvSpPr>
          <p:cNvPr id="6" name="Dikdörtgen 5"/>
          <p:cNvSpPr/>
          <p:nvPr/>
        </p:nvSpPr>
        <p:spPr>
          <a:xfrm>
            <a:off x="2948372" y="2925814"/>
            <a:ext cx="5266502" cy="1477328"/>
          </a:xfrm>
          <a:prstGeom prst="rect">
            <a:avLst/>
          </a:prstGeom>
        </p:spPr>
        <p:txBody>
          <a:bodyPr wrap="square">
            <a:spAutoFit/>
          </a:bodyPr>
          <a:lstStyle/>
          <a:p>
            <a:r>
              <a:rPr lang="tr-TR" dirty="0" smtClean="0">
                <a:solidFill>
                  <a:schemeClr val="bg1"/>
                </a:solidFill>
              </a:rPr>
              <a:t>Amaç: Gazetecinin amacı, hedef kitlesini olabildiğince objektif ve tarafsız bilgilendirmektir. Halkla ilişkiler yazarı hem hedef kitlesini bilgilendirmek hem de ikna ve motive etmek amacını taşır. </a:t>
            </a: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044029"/>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2" name="Dikdörtgen 1"/>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solidFill>
                  <a:schemeClr val="bg1"/>
                </a:solidFill>
              </a:rPr>
              <a:t>Bayçu, Sevil Uzoğlu. </a:t>
            </a:r>
            <a:r>
              <a:rPr lang="es-ES" sz="1400" i="1" dirty="0">
                <a:solidFill>
                  <a:schemeClr val="bg1"/>
                </a:solidFill>
              </a:rPr>
              <a:t>Halkla Ilişkiler Yazarliği</a:t>
            </a:r>
            <a:r>
              <a:rPr lang="es-ES" sz="1400" dirty="0">
                <a:solidFill>
                  <a:schemeClr val="bg1"/>
                </a:solidFill>
              </a:rPr>
              <a:t>. Anadolu Universitesi, 2005</a:t>
            </a:r>
            <a:r>
              <a:rPr lang="es-ES" sz="1400" dirty="0"/>
              <a:t>.</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2915816" y="1739717"/>
            <a:ext cx="5266502" cy="923330"/>
          </a:xfrm>
          <a:prstGeom prst="rect">
            <a:avLst/>
          </a:prstGeom>
        </p:spPr>
        <p:txBody>
          <a:bodyPr wrap="square">
            <a:spAutoFit/>
          </a:bodyPr>
          <a:lstStyle/>
          <a:p>
            <a:r>
              <a:rPr lang="tr-TR" dirty="0" smtClean="0">
                <a:solidFill>
                  <a:schemeClr val="bg1"/>
                </a:solidFill>
              </a:rPr>
              <a:t>Halkla ilişkiler yazarlığı ve gazetecilik amaçları, hedef kitleleri ve iletişim kanalları açısından birbirinden ayrılır.</a:t>
            </a:r>
          </a:p>
        </p:txBody>
      </p:sp>
      <p:sp>
        <p:nvSpPr>
          <p:cNvPr id="6" name="Dikdörtgen 5"/>
          <p:cNvSpPr/>
          <p:nvPr/>
        </p:nvSpPr>
        <p:spPr>
          <a:xfrm>
            <a:off x="2948372" y="2925814"/>
            <a:ext cx="5266502" cy="1200329"/>
          </a:xfrm>
          <a:prstGeom prst="rect">
            <a:avLst/>
          </a:prstGeom>
        </p:spPr>
        <p:txBody>
          <a:bodyPr wrap="square">
            <a:spAutoFit/>
          </a:bodyPr>
          <a:lstStyle/>
          <a:p>
            <a:r>
              <a:rPr lang="tr-TR" dirty="0" smtClean="0">
                <a:solidFill>
                  <a:schemeClr val="bg1"/>
                </a:solidFill>
              </a:rPr>
              <a:t>Hedef Kitleler: Gazeteciler görev yaptıkları medyanın hitap ettiği kitleye kitap eder. Halkla ilişkiler yazarı farklı farklı hedef kitlelere bazen aynı anda bazen de farklı zamanlarda hitap eder.</a:t>
            </a: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155424"/>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2" name="Dikdörtgen 1"/>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solidFill>
                  <a:schemeClr val="bg1"/>
                </a:solidFill>
              </a:rPr>
              <a:t>Bayçu, Sevil Uzoğlu. </a:t>
            </a:r>
            <a:r>
              <a:rPr lang="es-ES" sz="1400" i="1" dirty="0">
                <a:solidFill>
                  <a:schemeClr val="bg1"/>
                </a:solidFill>
              </a:rPr>
              <a:t>Halkla Ilişkiler Yazarliği</a:t>
            </a:r>
            <a:r>
              <a:rPr lang="es-ES" sz="1400" dirty="0">
                <a:solidFill>
                  <a:schemeClr val="bg1"/>
                </a:solidFill>
              </a:rPr>
              <a:t>. Anadolu Universitesi, 2005</a:t>
            </a:r>
            <a:r>
              <a:rPr lang="es-ES" sz="1400" dirty="0"/>
              <a:t>.</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2915816" y="1739717"/>
            <a:ext cx="5266502" cy="923330"/>
          </a:xfrm>
          <a:prstGeom prst="rect">
            <a:avLst/>
          </a:prstGeom>
        </p:spPr>
        <p:txBody>
          <a:bodyPr wrap="square">
            <a:spAutoFit/>
          </a:bodyPr>
          <a:lstStyle/>
          <a:p>
            <a:r>
              <a:rPr lang="tr-TR" dirty="0" smtClean="0">
                <a:solidFill>
                  <a:schemeClr val="bg1"/>
                </a:solidFill>
              </a:rPr>
              <a:t>Halkla ilişkiler yazarlığı ve gazetecilik amaçları, hedef kitleleri ve iletişim kanalları açısından birbirinden ayrılır.</a:t>
            </a:r>
          </a:p>
        </p:txBody>
      </p:sp>
      <p:sp>
        <p:nvSpPr>
          <p:cNvPr id="6" name="Dikdörtgen 5"/>
          <p:cNvSpPr/>
          <p:nvPr/>
        </p:nvSpPr>
        <p:spPr>
          <a:xfrm>
            <a:off x="2948372" y="2925814"/>
            <a:ext cx="5266502" cy="1754326"/>
          </a:xfrm>
          <a:prstGeom prst="rect">
            <a:avLst/>
          </a:prstGeom>
        </p:spPr>
        <p:txBody>
          <a:bodyPr wrap="square">
            <a:spAutoFit/>
          </a:bodyPr>
          <a:lstStyle/>
          <a:p>
            <a:r>
              <a:rPr lang="tr-TR" dirty="0" smtClean="0">
                <a:solidFill>
                  <a:schemeClr val="bg1"/>
                </a:solidFill>
              </a:rPr>
              <a:t>İletişim Araçları: Gazeteci hazırladığı haberi hedef kitle ile paylaşabilmek için sadece görev yaptığı kuruluşun olanağından faydalanabilir. Halbuki halkla ilişkiler yazarı yaptığı işe uygun o an hitap edeceği hedef kitlenin özelliğine göre farklı araçlar seçebilir.</a:t>
            </a: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427313"/>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2" name="Dikdörtgen 1"/>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59832" y="2064901"/>
            <a:ext cx="5472608" cy="2585323"/>
          </a:xfrm>
          <a:prstGeom prst="rect">
            <a:avLst/>
          </a:prstGeom>
        </p:spPr>
        <p:txBody>
          <a:bodyPr wrap="square">
            <a:spAutoFit/>
          </a:bodyPr>
          <a:lstStyle/>
          <a:p>
            <a:r>
              <a:rPr lang="tr-TR" dirty="0" smtClean="0">
                <a:solidFill>
                  <a:schemeClr val="bg1"/>
                </a:solidFill>
              </a:rPr>
              <a:t>«Bir </a:t>
            </a:r>
            <a:r>
              <a:rPr lang="tr-TR" dirty="0">
                <a:solidFill>
                  <a:schemeClr val="bg1"/>
                </a:solidFill>
              </a:rPr>
              <a:t>gazeteci genel olarak, öncelikle bir haber kuruluşunun abonelerine, izleyicilerine ya da dinleyicilerine haber sağlamak üzere bilgi toplamak, bu bilgiyi işlemek ve sentez yapmakla görevli kişidir. Profesyonel haberciliğin ayırt edici özelliği, bilginin nesnel bir tarzda sunulmasıdır. Bir habercinin kişisel tercihi, sözcük seçimlerini ve olaya bakış açısını etkileyebilir, ancak haberci genel olarak nesnel bir tutumu sürdürmeye çalışır</a:t>
            </a:r>
            <a:r>
              <a:rPr lang="tr-TR" dirty="0" smtClean="0">
                <a:solidFill>
                  <a:schemeClr val="bg1"/>
                </a:solidFill>
              </a:rPr>
              <a:t>.»</a:t>
            </a:r>
            <a:endParaRPr lang="tr-TR" dirty="0">
              <a:solidFill>
                <a:schemeClr val="bg1"/>
              </a:solidFill>
            </a:endParaRPr>
          </a:p>
        </p:txBody>
      </p:sp>
    </p:spTree>
    <p:extLst>
      <p:ext uri="{BB962C8B-B14F-4D97-AF65-F5344CB8AC3E}">
        <p14:creationId xmlns:p14="http://schemas.microsoft.com/office/powerpoint/2010/main" val="2974707309"/>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59832" y="2064901"/>
            <a:ext cx="5472608" cy="2031325"/>
          </a:xfrm>
          <a:prstGeom prst="rect">
            <a:avLst/>
          </a:prstGeom>
        </p:spPr>
        <p:txBody>
          <a:bodyPr wrap="square">
            <a:spAutoFit/>
          </a:bodyPr>
          <a:lstStyle/>
          <a:p>
            <a:r>
              <a:rPr lang="tr-TR" dirty="0" smtClean="0">
                <a:solidFill>
                  <a:schemeClr val="bg1"/>
                </a:solidFill>
              </a:rPr>
              <a:t>«Buna </a:t>
            </a:r>
            <a:r>
              <a:rPr lang="tr-TR" dirty="0">
                <a:solidFill>
                  <a:schemeClr val="bg1"/>
                </a:solidFill>
              </a:rPr>
              <a:t>karşılık halkla ilişkiler yazarı, haber medyası ya da farklı iletişim kanalları ile çok değişik türdeki alıcılarla iletişim kurmaya çalışan bir kuruluş tarafından işe alınmıştır. Müşterilerinin adına bilgi sağlayan şirketler, hükümet temsilcilikleri, çevreci örgütler, işçi sendikaları ya da halkla ilişkiler firmaları bu kuruluşlara örnek olarak verilebilir</a:t>
            </a:r>
            <a:r>
              <a:rPr lang="tr-TR" dirty="0" smtClean="0">
                <a:solidFill>
                  <a:schemeClr val="bg1"/>
                </a:solidFill>
              </a:rPr>
              <a:t>.»</a:t>
            </a:r>
            <a:endParaRPr lang="tr-TR" dirty="0">
              <a:solidFill>
                <a:schemeClr val="bg1"/>
              </a:solidFill>
            </a:endParaRP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1514732"/>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59832" y="2064901"/>
            <a:ext cx="5472608" cy="2308324"/>
          </a:xfrm>
          <a:prstGeom prst="rect">
            <a:avLst/>
          </a:prstGeom>
        </p:spPr>
        <p:txBody>
          <a:bodyPr wrap="square">
            <a:spAutoFit/>
          </a:bodyPr>
          <a:lstStyle/>
          <a:p>
            <a:r>
              <a:rPr lang="tr-TR" dirty="0" smtClean="0">
                <a:solidFill>
                  <a:schemeClr val="bg1"/>
                </a:solidFill>
              </a:rPr>
              <a:t>«</a:t>
            </a:r>
            <a:r>
              <a:rPr lang="tr-TR" dirty="0" err="1" smtClean="0">
                <a:solidFill>
                  <a:schemeClr val="bg1"/>
                </a:solidFill>
              </a:rPr>
              <a:t>Burson-Marsteller'in</a:t>
            </a:r>
            <a:r>
              <a:rPr lang="tr-TR" dirty="0" smtClean="0">
                <a:solidFill>
                  <a:schemeClr val="bg1"/>
                </a:solidFill>
              </a:rPr>
              <a:t> </a:t>
            </a:r>
            <a:r>
              <a:rPr lang="tr-TR" dirty="0">
                <a:solidFill>
                  <a:schemeClr val="bg1"/>
                </a:solidFill>
              </a:rPr>
              <a:t>Başkanı ve halkla ilişkiler alanında uzun süredir lider durumda olan </a:t>
            </a:r>
            <a:r>
              <a:rPr lang="tr-TR" dirty="0" err="1">
                <a:solidFill>
                  <a:schemeClr val="bg1"/>
                </a:solidFill>
              </a:rPr>
              <a:t>Harold</a:t>
            </a:r>
            <a:r>
              <a:rPr lang="tr-TR" dirty="0">
                <a:solidFill>
                  <a:schemeClr val="bg1"/>
                </a:solidFill>
              </a:rPr>
              <a:t> </a:t>
            </a:r>
            <a:r>
              <a:rPr lang="tr-TR" dirty="0" err="1">
                <a:solidFill>
                  <a:schemeClr val="bg1"/>
                </a:solidFill>
              </a:rPr>
              <a:t>Burson</a:t>
            </a:r>
            <a:r>
              <a:rPr lang="tr-TR" dirty="0">
                <a:solidFill>
                  <a:schemeClr val="bg1"/>
                </a:solidFill>
              </a:rPr>
              <a:t>, yazarlığı da içerecek şekilde halkla ilişkiler faaliyetini şöyle tanımlamaktadır: "kamusal kanaate katkıda bulunmak üzere, bilgiyi kamusal tartışma alanında 339 (forum) geliştirmek." Etkili ve inandırıcı olabilmeleri için halkla ilişkiler mesajlarının gerçeklere dayanması gerekir</a:t>
            </a:r>
            <a:r>
              <a:rPr lang="tr-TR" dirty="0" smtClean="0">
                <a:solidFill>
                  <a:schemeClr val="bg1"/>
                </a:solidFill>
              </a:rPr>
              <a:t>.»</a:t>
            </a:r>
            <a:endParaRPr lang="tr-TR" dirty="0">
              <a:solidFill>
                <a:schemeClr val="bg1"/>
              </a:solidFill>
            </a:endParaRP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0845226"/>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Dikdörtgen"/>
          <p:cNvSpPr>
            <a:spLocks noChangeArrowheads="1"/>
          </p:cNvSpPr>
          <p:nvPr/>
        </p:nvSpPr>
        <p:spPr bwMode="auto">
          <a:xfrm>
            <a:off x="2843808" y="90872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smtClean="0">
                <a:solidFill>
                  <a:schemeClr val="bg1"/>
                </a:solidFill>
                <a:latin typeface="Arial" panose="020B0604020202020204" pitchFamily="34" charset="0"/>
              </a:rPr>
              <a:t>Halkla İlişkiler Yazarlığı:</a:t>
            </a:r>
            <a:endParaRPr lang="tr-TR" altLang="tr-TR" sz="2400" b="1"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7" name="7 Resim" descr="kit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8813"/>
            <a:ext cx="27146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59832" y="2064901"/>
            <a:ext cx="5472608" cy="2308324"/>
          </a:xfrm>
          <a:prstGeom prst="rect">
            <a:avLst/>
          </a:prstGeom>
        </p:spPr>
        <p:txBody>
          <a:bodyPr wrap="square">
            <a:spAutoFit/>
          </a:bodyPr>
          <a:lstStyle/>
          <a:p>
            <a:r>
              <a:rPr lang="tr-TR" dirty="0" smtClean="0">
                <a:solidFill>
                  <a:schemeClr val="bg1"/>
                </a:solidFill>
              </a:rPr>
              <a:t>«</a:t>
            </a:r>
            <a:r>
              <a:rPr lang="tr-TR" dirty="0" err="1" smtClean="0">
                <a:solidFill>
                  <a:schemeClr val="bg1"/>
                </a:solidFill>
              </a:rPr>
              <a:t>Rhetoical</a:t>
            </a:r>
            <a:r>
              <a:rPr lang="tr-TR" dirty="0" smtClean="0">
                <a:solidFill>
                  <a:schemeClr val="bg1"/>
                </a:solidFill>
              </a:rPr>
              <a:t> </a:t>
            </a:r>
            <a:r>
              <a:rPr lang="tr-TR" dirty="0" err="1">
                <a:solidFill>
                  <a:schemeClr val="bg1"/>
                </a:solidFill>
              </a:rPr>
              <a:t>and</a:t>
            </a:r>
            <a:r>
              <a:rPr lang="tr-TR" dirty="0">
                <a:solidFill>
                  <a:schemeClr val="bg1"/>
                </a:solidFill>
              </a:rPr>
              <a:t> Critical </a:t>
            </a:r>
            <a:r>
              <a:rPr lang="tr-TR" dirty="0" err="1">
                <a:solidFill>
                  <a:schemeClr val="bg1"/>
                </a:solidFill>
              </a:rPr>
              <a:t>Approaches</a:t>
            </a:r>
            <a:r>
              <a:rPr lang="tr-TR" dirty="0">
                <a:solidFill>
                  <a:schemeClr val="bg1"/>
                </a:solidFill>
              </a:rPr>
              <a:t> </a:t>
            </a:r>
            <a:r>
              <a:rPr lang="tr-TR" dirty="0" err="1">
                <a:solidFill>
                  <a:schemeClr val="bg1"/>
                </a:solidFill>
              </a:rPr>
              <a:t>to</a:t>
            </a:r>
            <a:r>
              <a:rPr lang="tr-TR" dirty="0">
                <a:solidFill>
                  <a:schemeClr val="bg1"/>
                </a:solidFill>
              </a:rPr>
              <a:t> </a:t>
            </a:r>
            <a:r>
              <a:rPr lang="tr-TR" dirty="0" err="1">
                <a:solidFill>
                  <a:schemeClr val="bg1"/>
                </a:solidFill>
              </a:rPr>
              <a:t>Public</a:t>
            </a:r>
            <a:r>
              <a:rPr lang="tr-TR" dirty="0">
                <a:solidFill>
                  <a:schemeClr val="bg1"/>
                </a:solidFill>
              </a:rPr>
              <a:t> </a:t>
            </a:r>
            <a:r>
              <a:rPr lang="tr-TR" dirty="0" err="1">
                <a:solidFill>
                  <a:schemeClr val="bg1"/>
                </a:solidFill>
              </a:rPr>
              <a:t>Relations</a:t>
            </a:r>
            <a:r>
              <a:rPr lang="tr-TR" dirty="0">
                <a:solidFill>
                  <a:schemeClr val="bg1"/>
                </a:solidFill>
              </a:rPr>
              <a:t> (Halkla İlişkilerde güzel Konuşma-Yazma Sanatına İlişkin ve Eleştirel Yaklaşımlar) adlı eserin yardımcı yazarlarından olan Profesör Robert </a:t>
            </a:r>
            <a:r>
              <a:rPr lang="tr-TR" dirty="0" err="1">
                <a:solidFill>
                  <a:schemeClr val="bg1"/>
                </a:solidFill>
              </a:rPr>
              <a:t>Heath</a:t>
            </a:r>
            <a:r>
              <a:rPr lang="tr-TR" dirty="0">
                <a:solidFill>
                  <a:schemeClr val="bg1"/>
                </a:solidFill>
              </a:rPr>
              <a:t>, bir fikri, bir yaşam biçimini vb. savunan ve destekleyen bir kişinin rolünün, eskiden beri kullanıldığından dolayı köklü ve saygın olduğunu belirtmektedir</a:t>
            </a:r>
            <a:r>
              <a:rPr lang="tr-TR" dirty="0" smtClean="0">
                <a:solidFill>
                  <a:schemeClr val="bg1"/>
                </a:solidFill>
              </a:rPr>
              <a:t>.»</a:t>
            </a:r>
            <a:endParaRPr lang="tr-TR" dirty="0">
              <a:solidFill>
                <a:schemeClr val="bg1"/>
              </a:solidFill>
            </a:endParaRP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7047801"/>
      </p:ext>
    </p:extLst>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2198</TotalTime>
  <Words>702</Words>
  <Application>Microsoft Office PowerPoint</Application>
  <PresentationFormat>Ekran Gösterisi (4:3)</PresentationFormat>
  <Paragraphs>45</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vt:i4>
      </vt:variant>
    </vt:vector>
  </HeadingPairs>
  <TitlesOfParts>
    <vt:vector size="19" baseType="lpstr">
      <vt:lpstr>Arial</vt:lpstr>
      <vt:lpstr>Baskerville Old Face</vt:lpstr>
      <vt:lpstr>Bookman Old Style</vt:lpstr>
      <vt:lpstr>Calibri</vt:lpstr>
      <vt:lpstr>Times New Roman</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BERIS ARTAN</cp:lastModifiedBy>
  <cp:revision>305</cp:revision>
  <dcterms:created xsi:type="dcterms:W3CDTF">2010-02-03T08:52:51Z</dcterms:created>
  <dcterms:modified xsi:type="dcterms:W3CDTF">2020-06-30T13:20:26Z</dcterms:modified>
</cp:coreProperties>
</file>