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9" r:id="rId1"/>
  </p:sldMasterIdLst>
  <p:sldIdLst>
    <p:sldId id="256" r:id="rId2"/>
    <p:sldId id="257" r:id="rId3"/>
    <p:sldId id="271" r:id="rId4"/>
    <p:sldId id="272" r:id="rId5"/>
    <p:sldId id="269" r:id="rId6"/>
    <p:sldId id="258" r:id="rId7"/>
    <p:sldId id="259" r:id="rId8"/>
    <p:sldId id="260" r:id="rId9"/>
    <p:sldId id="261" r:id="rId10"/>
    <p:sldId id="262" r:id="rId11"/>
    <p:sldId id="263" r:id="rId12"/>
    <p:sldId id="265" r:id="rId13"/>
    <p:sldId id="266" r:id="rId14"/>
    <p:sldId id="270" r:id="rId15"/>
    <p:sldId id="275" r:id="rId16"/>
    <p:sldId id="276" r:id="rId17"/>
    <p:sldId id="278" r:id="rId18"/>
    <p:sldId id="277"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57" d="100"/>
          <a:sy n="57" d="100"/>
        </p:scale>
        <p:origin x="-75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CDB4D246-4A54-408D-AA19-544BF910068A}" type="datetimeFigureOut">
              <a:rPr lang="tr-TR" smtClean="0"/>
              <a:pPr/>
              <a:t>25.02.2019</a:t>
            </a:fld>
            <a:endParaRPr lang="tr-TR"/>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tr-TR"/>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741689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2088763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1532557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205274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2275135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263444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331822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4023308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1286816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CDB4D246-4A54-408D-AA19-544BF910068A}" type="datetimeFigureOut">
              <a:rPr lang="tr-TR" smtClean="0"/>
              <a:pPr/>
              <a:t>25.02.2019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669003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CDB4D246-4A54-408D-AA19-544BF910068A}" type="datetimeFigureOut">
              <a:rPr lang="tr-TR" smtClean="0"/>
              <a:pPr/>
              <a:t>25.02.2019</a:t>
            </a:fld>
            <a:endParaRPr lang="tr-TR"/>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tr-TR"/>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25873473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CDB4D246-4A54-408D-AA19-544BF910068A}" type="datetimeFigureOut">
              <a:rPr lang="tr-TR" smtClean="0"/>
              <a:pPr/>
              <a:t>25.02.2019</a:t>
            </a:fld>
            <a:endParaRPr lang="tr-TR"/>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tr-TR"/>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BCEACF4-CCCC-4F19-B254-4B15F00BA9F8}" type="slidenum">
              <a:rPr lang="tr-TR" smtClean="0"/>
              <a:pPr/>
              <a:t>‹#›</a:t>
            </a:fld>
            <a:endParaRPr lang="tr-TR"/>
          </a:p>
        </p:txBody>
      </p:sp>
    </p:spTree>
    <p:extLst>
      <p:ext uri="{BB962C8B-B14F-4D97-AF65-F5344CB8AC3E}">
        <p14:creationId xmlns:p14="http://schemas.microsoft.com/office/powerpoint/2010/main" xmlns="" val="4047505499"/>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GENÇLİK DÖNEMİ ÖZELLİKLERİ </a:t>
            </a:r>
            <a:endParaRPr lang="tr-TR" dirty="0"/>
          </a:p>
        </p:txBody>
      </p:sp>
      <p:sp>
        <p:nvSpPr>
          <p:cNvPr id="3" name="Alt Başlık 2"/>
          <p:cNvSpPr>
            <a:spLocks noGrp="1"/>
          </p:cNvSpPr>
          <p:nvPr>
            <p:ph type="subTitle" idx="1"/>
          </p:nvPr>
        </p:nvSpPr>
        <p:spPr/>
        <p:txBody>
          <a:bodyPr/>
          <a:lstStyle/>
          <a:p>
            <a:r>
              <a:rPr lang="tr-TR" dirty="0" err="1" smtClean="0"/>
              <a:t>Doç.Dr</a:t>
            </a:r>
            <a:r>
              <a:rPr lang="tr-TR" dirty="0" smtClean="0"/>
              <a:t>. Gonca POLAT </a:t>
            </a:r>
            <a:endParaRPr lang="tr-TR" dirty="0"/>
          </a:p>
        </p:txBody>
      </p:sp>
    </p:spTree>
    <p:extLst>
      <p:ext uri="{BB962C8B-B14F-4D97-AF65-F5344CB8AC3E}">
        <p14:creationId xmlns:p14="http://schemas.microsoft.com/office/powerpoint/2010/main" xmlns="" val="428863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Kişilik Gelişimi ve Toplumsal Davranış </a:t>
            </a:r>
            <a:endParaRPr lang="tr-TR" dirty="0"/>
          </a:p>
        </p:txBody>
      </p:sp>
      <p:sp>
        <p:nvSpPr>
          <p:cNvPr id="3" name="İçerik Yer Tutucusu 2"/>
          <p:cNvSpPr>
            <a:spLocks noGrp="1"/>
          </p:cNvSpPr>
          <p:nvPr>
            <p:ph idx="1"/>
          </p:nvPr>
        </p:nvSpPr>
        <p:spPr/>
        <p:txBody>
          <a:bodyPr>
            <a:normAutofit lnSpcReduction="10000"/>
          </a:bodyPr>
          <a:lstStyle/>
          <a:p>
            <a:r>
              <a:rPr lang="tr-TR" dirty="0" smtClean="0"/>
              <a:t>Aile ilişkileri </a:t>
            </a:r>
          </a:p>
          <a:p>
            <a:pPr lvl="1"/>
            <a:r>
              <a:rPr lang="tr-TR" dirty="0" smtClean="0"/>
              <a:t>Kuşak farklılığı </a:t>
            </a:r>
          </a:p>
          <a:p>
            <a:pPr lvl="1"/>
            <a:r>
              <a:rPr lang="tr-TR" dirty="0" smtClean="0"/>
              <a:t>Bağımsızlık </a:t>
            </a:r>
          </a:p>
          <a:p>
            <a:pPr lvl="1"/>
            <a:r>
              <a:rPr lang="tr-TR" dirty="0" smtClean="0"/>
              <a:t>Kimlik bunalımı </a:t>
            </a:r>
          </a:p>
          <a:p>
            <a:pPr lvl="1"/>
            <a:r>
              <a:rPr lang="tr-TR" dirty="0" smtClean="0"/>
              <a:t>Ebeveyn yokluğu </a:t>
            </a:r>
          </a:p>
          <a:p>
            <a:pPr lvl="1"/>
            <a:r>
              <a:rPr lang="tr-TR" dirty="0" smtClean="0"/>
              <a:t>Ebeveyn tutumları </a:t>
            </a:r>
          </a:p>
          <a:p>
            <a:r>
              <a:rPr lang="tr-TR" dirty="0" smtClean="0"/>
              <a:t>Akran İlişkileri </a:t>
            </a:r>
          </a:p>
          <a:p>
            <a:pPr lvl="1"/>
            <a:r>
              <a:rPr lang="tr-TR" dirty="0" smtClean="0"/>
              <a:t>Klik</a:t>
            </a:r>
          </a:p>
          <a:p>
            <a:pPr lvl="1"/>
            <a:r>
              <a:rPr lang="tr-TR" dirty="0" smtClean="0"/>
              <a:t>Yığın</a:t>
            </a:r>
          </a:p>
          <a:p>
            <a:pPr lvl="1"/>
            <a:r>
              <a:rPr lang="tr-TR" dirty="0" smtClean="0"/>
              <a:t>Çete </a:t>
            </a:r>
            <a:endParaRPr lang="tr-TR" dirty="0"/>
          </a:p>
        </p:txBody>
      </p:sp>
    </p:spTree>
    <p:extLst>
      <p:ext uri="{BB962C8B-B14F-4D97-AF65-F5344CB8AC3E}">
        <p14:creationId xmlns:p14="http://schemas.microsoft.com/office/powerpoint/2010/main" xmlns="" val="4277758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Kişilik Gelişimi </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Erikson</a:t>
            </a:r>
            <a:r>
              <a:rPr lang="tr-TR" dirty="0" smtClean="0"/>
              <a:t>: Kimliğe Karşı Rol Karışıklığı </a:t>
            </a:r>
          </a:p>
          <a:p>
            <a:endParaRPr lang="tr-TR" dirty="0"/>
          </a:p>
          <a:p>
            <a:r>
              <a:rPr lang="tr-TR" dirty="0" smtClean="0"/>
              <a:t>Okul Deneyimleri </a:t>
            </a:r>
          </a:p>
          <a:p>
            <a:pPr lvl="1"/>
            <a:r>
              <a:rPr lang="tr-TR" dirty="0" err="1" smtClean="0"/>
              <a:t>Drop-out</a:t>
            </a:r>
            <a:r>
              <a:rPr lang="tr-TR" dirty="0" smtClean="0"/>
              <a:t>- okuldan ayrılma</a:t>
            </a:r>
          </a:p>
          <a:p>
            <a:pPr lvl="1"/>
            <a:r>
              <a:rPr lang="tr-TR" dirty="0" smtClean="0"/>
              <a:t>Kendini gerçekleştiren kehanet </a:t>
            </a:r>
          </a:p>
          <a:p>
            <a:pPr lvl="1"/>
            <a:r>
              <a:rPr lang="tr-TR" dirty="0" smtClean="0"/>
              <a:t>Meslek seçimi </a:t>
            </a:r>
          </a:p>
          <a:p>
            <a:pPr lvl="1"/>
            <a:endParaRPr lang="tr-TR" dirty="0"/>
          </a:p>
          <a:p>
            <a:r>
              <a:rPr lang="tr-TR" dirty="0" smtClean="0"/>
              <a:t>Ergenlik sorunları</a:t>
            </a:r>
          </a:p>
          <a:p>
            <a:pPr lvl="1"/>
            <a:r>
              <a:rPr lang="tr-TR" dirty="0" smtClean="0"/>
              <a:t>Ergen suçluluğu</a:t>
            </a:r>
          </a:p>
          <a:p>
            <a:pPr lvl="1"/>
            <a:r>
              <a:rPr lang="tr-TR" dirty="0" smtClean="0"/>
              <a:t>Madde bağımlılığı</a:t>
            </a:r>
          </a:p>
          <a:p>
            <a:pPr lvl="1"/>
            <a:r>
              <a:rPr lang="tr-TR" dirty="0" smtClean="0"/>
              <a:t>Ergen gebeliği </a:t>
            </a:r>
          </a:p>
          <a:p>
            <a:pPr lvl="1"/>
            <a:endParaRPr lang="tr-TR" dirty="0"/>
          </a:p>
        </p:txBody>
      </p:sp>
    </p:spTree>
    <p:extLst>
      <p:ext uri="{BB962C8B-B14F-4D97-AF65-F5344CB8AC3E}">
        <p14:creationId xmlns:p14="http://schemas.microsoft.com/office/powerpoint/2010/main" xmlns="" val="2150987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Beyin araştırmalarındaki gelişmeler </a:t>
            </a:r>
            <a:br>
              <a:rPr lang="tr-TR" dirty="0" smtClean="0"/>
            </a:br>
            <a:endParaRPr lang="tr-TR" dirty="0"/>
          </a:p>
        </p:txBody>
      </p:sp>
      <p:sp>
        <p:nvSpPr>
          <p:cNvPr id="3" name="İçerik Yer Tutucusu 2"/>
          <p:cNvSpPr>
            <a:spLocks noGrp="1"/>
          </p:cNvSpPr>
          <p:nvPr>
            <p:ph idx="1"/>
          </p:nvPr>
        </p:nvSpPr>
        <p:spPr>
          <a:xfrm>
            <a:off x="676656" y="2011680"/>
            <a:ext cx="10753725" cy="3983875"/>
          </a:xfrm>
        </p:spPr>
        <p:txBody>
          <a:bodyPr>
            <a:normAutofit lnSpcReduction="10000"/>
          </a:bodyPr>
          <a:lstStyle/>
          <a:p>
            <a:pPr lvl="1"/>
            <a:r>
              <a:rPr lang="tr-TR" dirty="0" smtClean="0"/>
              <a:t>Beyin </a:t>
            </a:r>
            <a:r>
              <a:rPr lang="tr-TR" dirty="0" err="1" smtClean="0"/>
              <a:t>plastisitesinin</a:t>
            </a:r>
            <a:r>
              <a:rPr lang="tr-TR" dirty="0" smtClean="0"/>
              <a:t> en yüksek olduğu ikinci dönem (ilki 0-3 yaş arası)</a:t>
            </a:r>
          </a:p>
          <a:p>
            <a:pPr marL="457200" lvl="1" indent="0">
              <a:buNone/>
            </a:pPr>
            <a:endParaRPr lang="tr-TR" dirty="0"/>
          </a:p>
          <a:p>
            <a:pPr lvl="1"/>
            <a:r>
              <a:rPr lang="tr-TR" dirty="0" smtClean="0"/>
              <a:t>Yani;</a:t>
            </a:r>
          </a:p>
          <a:p>
            <a:pPr lvl="1"/>
            <a:r>
              <a:rPr lang="tr-TR" dirty="0" smtClean="0"/>
              <a:t>Beyin, gelişim sürecindeki deneyimlerden oldukça etkilenmektedir. Olumsuz deneyimler kadar olumlu deneyimler de önemli.</a:t>
            </a:r>
          </a:p>
          <a:p>
            <a:pPr lvl="1"/>
            <a:endParaRPr lang="tr-TR" dirty="0" smtClean="0"/>
          </a:p>
          <a:p>
            <a:pPr lvl="1"/>
            <a:r>
              <a:rPr lang="tr-TR" dirty="0" smtClean="0"/>
              <a:t>Fırsatlar! </a:t>
            </a:r>
          </a:p>
          <a:p>
            <a:pPr lvl="1"/>
            <a:r>
              <a:rPr lang="tr-TR" b="1" dirty="0" smtClean="0"/>
              <a:t>«Kötü </a:t>
            </a:r>
            <a:r>
              <a:rPr lang="tr-TR" b="1" dirty="0" err="1" smtClean="0"/>
              <a:t>karakter»den</a:t>
            </a:r>
            <a:r>
              <a:rPr lang="tr-TR" b="1" dirty="0" smtClean="0"/>
              <a:t> çok «kötü yargı» sonucu olumsuz davranışlar. </a:t>
            </a:r>
            <a:endParaRPr lang="tr-TR" b="1" dirty="0"/>
          </a:p>
          <a:p>
            <a:pPr lvl="1"/>
            <a:r>
              <a:rPr lang="tr-TR" dirty="0" smtClean="0"/>
              <a:t>Cezalandırma-yargılama. </a:t>
            </a:r>
          </a:p>
          <a:p>
            <a:pPr lvl="1"/>
            <a:r>
              <a:rPr lang="tr-TR" dirty="0" smtClean="0"/>
              <a:t>Kendilik kontrolü- davranış ve duyguları kontrol edebilme</a:t>
            </a:r>
          </a:p>
          <a:p>
            <a:pPr lvl="1"/>
            <a:r>
              <a:rPr lang="tr-TR" dirty="0" smtClean="0"/>
              <a:t>Ödül odaklılık  </a:t>
            </a:r>
          </a:p>
          <a:p>
            <a:pPr lvl="1"/>
            <a:endParaRPr lang="tr-TR" dirty="0" smtClean="0"/>
          </a:p>
        </p:txBody>
      </p:sp>
    </p:spTree>
    <p:extLst>
      <p:ext uri="{BB962C8B-B14F-4D97-AF65-F5344CB8AC3E}">
        <p14:creationId xmlns:p14="http://schemas.microsoft.com/office/powerpoint/2010/main" xmlns="" val="3681535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Yoksun gençler: Kazananlar- Kaybedenler </a:t>
            </a:r>
            <a:endParaRPr lang="tr-TR" dirty="0"/>
          </a:p>
        </p:txBody>
      </p:sp>
      <p:sp>
        <p:nvSpPr>
          <p:cNvPr id="3" name="İçerik Yer Tutucusu 2"/>
          <p:cNvSpPr>
            <a:spLocks noGrp="1"/>
          </p:cNvSpPr>
          <p:nvPr>
            <p:ph idx="1"/>
          </p:nvPr>
        </p:nvSpPr>
        <p:spPr/>
        <p:txBody>
          <a:bodyPr/>
          <a:lstStyle/>
          <a:p>
            <a:r>
              <a:rPr lang="tr-TR" dirty="0" smtClean="0"/>
              <a:t>Ekonomik yoksunluk</a:t>
            </a:r>
          </a:p>
          <a:p>
            <a:r>
              <a:rPr lang="tr-TR" dirty="0" smtClean="0"/>
              <a:t>İhmal, istismar,</a:t>
            </a:r>
          </a:p>
          <a:p>
            <a:r>
              <a:rPr lang="tr-TR" dirty="0" smtClean="0"/>
              <a:t>Adaletle sorun yaşayan gençlerin </a:t>
            </a:r>
            <a:r>
              <a:rPr lang="tr-TR" dirty="0" err="1" smtClean="0"/>
              <a:t>prefrontal</a:t>
            </a:r>
            <a:r>
              <a:rPr lang="tr-TR" dirty="0" smtClean="0"/>
              <a:t> korteksinde gelişme daha az olacağından dürtü kontrolü sağlamada zorluk. </a:t>
            </a:r>
          </a:p>
          <a:p>
            <a:r>
              <a:rPr lang="tr-TR" dirty="0" err="1" smtClean="0"/>
              <a:t>OKUL’un</a:t>
            </a:r>
            <a:r>
              <a:rPr lang="tr-TR" dirty="0" smtClean="0"/>
              <a:t> rolü: Bilişsel olmayan becerilerin geliştirilmesinde okulun önemi- karakter gelişimi. </a:t>
            </a:r>
            <a:endParaRPr lang="tr-TR" dirty="0"/>
          </a:p>
        </p:txBody>
      </p:sp>
    </p:spTree>
    <p:extLst>
      <p:ext uri="{BB962C8B-B14F-4D97-AF65-F5344CB8AC3E}">
        <p14:creationId xmlns:p14="http://schemas.microsoft.com/office/powerpoint/2010/main" xmlns="" val="609508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Gençlik Döneminin Sosyolojik Anlamı Üzerine: Gençlik Laftır! </a:t>
            </a:r>
            <a:endParaRPr lang="tr-TR" dirty="0"/>
          </a:p>
        </p:txBody>
      </p:sp>
      <p:sp>
        <p:nvSpPr>
          <p:cNvPr id="3" name="İçerik Yer Tutucusu 2"/>
          <p:cNvSpPr>
            <a:spLocks noGrp="1"/>
          </p:cNvSpPr>
          <p:nvPr>
            <p:ph idx="1"/>
          </p:nvPr>
        </p:nvSpPr>
        <p:spPr/>
        <p:txBody>
          <a:bodyPr/>
          <a:lstStyle/>
          <a:p>
            <a:r>
              <a:rPr lang="tr-TR" dirty="0" smtClean="0"/>
              <a:t>« Gençlik döneminin sınırları toplumsal olarak çizilmektedir»</a:t>
            </a:r>
          </a:p>
          <a:p>
            <a:r>
              <a:rPr lang="tr-TR" dirty="0" smtClean="0"/>
              <a:t>«Gençlik laftır» Pierre </a:t>
            </a:r>
            <a:r>
              <a:rPr lang="tr-TR" dirty="0" err="1" smtClean="0"/>
              <a:t>Bourdieu</a:t>
            </a:r>
            <a:r>
              <a:rPr lang="tr-TR" dirty="0" smtClean="0"/>
              <a:t> </a:t>
            </a:r>
          </a:p>
          <a:p>
            <a:r>
              <a:rPr lang="tr-TR" dirty="0" smtClean="0"/>
              <a:t>«21. </a:t>
            </a:r>
            <a:r>
              <a:rPr lang="tr-TR" dirty="0" err="1" smtClean="0"/>
              <a:t>yy’da</a:t>
            </a:r>
            <a:r>
              <a:rPr lang="tr-TR" dirty="0" smtClean="0"/>
              <a:t> gençlik uzamıştır»</a:t>
            </a:r>
          </a:p>
          <a:p>
            <a:r>
              <a:rPr lang="tr-TR" dirty="0" err="1" smtClean="0"/>
              <a:t>Neoliberal</a:t>
            </a:r>
            <a:r>
              <a:rPr lang="tr-TR" dirty="0" smtClean="0"/>
              <a:t> sistem içerisinde gençlik </a:t>
            </a:r>
          </a:p>
          <a:p>
            <a:pPr lvl="1"/>
            <a:r>
              <a:rPr lang="tr-TR" dirty="0" smtClean="0"/>
              <a:t>İşsizlik, aileye bağımlılık ve (sosyal) devlet</a:t>
            </a:r>
          </a:p>
          <a:p>
            <a:endParaRPr lang="tr-TR" dirty="0"/>
          </a:p>
        </p:txBody>
      </p:sp>
      <p:pic>
        <p:nvPicPr>
          <p:cNvPr id="4" name="İçerik Yer Tutucusu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004115" y="2413262"/>
            <a:ext cx="3811713" cy="3720717"/>
          </a:xfrm>
          <a:prstGeom prst="rect">
            <a:avLst/>
          </a:prstGeom>
        </p:spPr>
      </p:pic>
    </p:spTree>
    <p:extLst>
      <p:ext uri="{BB962C8B-B14F-4D97-AF65-F5344CB8AC3E}">
        <p14:creationId xmlns:p14="http://schemas.microsoft.com/office/powerpoint/2010/main" xmlns="" val="3889242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Gençliğe ilişkin iki paradigma </a:t>
            </a:r>
            <a:endParaRPr lang="tr-TR" dirty="0"/>
          </a:p>
        </p:txBody>
      </p:sp>
      <p:sp>
        <p:nvSpPr>
          <p:cNvPr id="3" name="İçerik Yer Tutucusu 2"/>
          <p:cNvSpPr>
            <a:spLocks noGrp="1"/>
          </p:cNvSpPr>
          <p:nvPr>
            <p:ph idx="1"/>
          </p:nvPr>
        </p:nvSpPr>
        <p:spPr/>
        <p:txBody>
          <a:bodyPr/>
          <a:lstStyle/>
          <a:p>
            <a:r>
              <a:rPr lang="tr-TR" sz="4000" b="1" dirty="0" smtClean="0">
                <a:solidFill>
                  <a:srgbClr val="FF0000"/>
                </a:solidFill>
              </a:rPr>
              <a:t>Tehdit olarak gençlik paradigması </a:t>
            </a:r>
          </a:p>
          <a:p>
            <a:pPr lvl="1">
              <a:buFont typeface="Wingdings" panose="05000000000000000000" pitchFamily="2" charset="2"/>
              <a:buChar char="Ø"/>
            </a:pPr>
            <a:r>
              <a:rPr lang="tr-TR" b="1" dirty="0" smtClean="0"/>
              <a:t>Tutarsızlık, biyolojik ve zihinsel kargaşa ile biçimlenmiş, bir an önce aşılarak toplumsal hayata entegre olunması gereken </a:t>
            </a:r>
            <a:r>
              <a:rPr lang="tr-TR" dirty="0" smtClean="0"/>
              <a:t>bir yaş dönemi içerisindeki bir toplumsal grup. </a:t>
            </a:r>
          </a:p>
          <a:p>
            <a:pPr lvl="1">
              <a:buFont typeface="Wingdings" panose="05000000000000000000" pitchFamily="2" charset="2"/>
              <a:buChar char="Ø"/>
            </a:pPr>
            <a:r>
              <a:rPr lang="tr-TR" dirty="0" smtClean="0"/>
              <a:t>Gençlerin sorunlarından çok, </a:t>
            </a:r>
            <a:r>
              <a:rPr lang="tr-TR" b="1" dirty="0" smtClean="0"/>
              <a:t>gençlerin toplumda yol açtığı sorunlara </a:t>
            </a:r>
            <a:r>
              <a:rPr lang="tr-TR" dirty="0" smtClean="0"/>
              <a:t>odaklı. </a:t>
            </a:r>
          </a:p>
          <a:p>
            <a:pPr lvl="1">
              <a:buFont typeface="Wingdings" panose="05000000000000000000" pitchFamily="2" charset="2"/>
              <a:buChar char="Ø"/>
            </a:pPr>
            <a:r>
              <a:rPr lang="tr-TR" b="1" dirty="0" smtClean="0"/>
              <a:t>Sürtüşme, tehlikelilik ve damgalama </a:t>
            </a:r>
            <a:r>
              <a:rPr lang="tr-TR" dirty="0" smtClean="0"/>
              <a:t>üçlüsü </a:t>
            </a:r>
          </a:p>
          <a:p>
            <a:pPr lvl="1">
              <a:buFont typeface="Wingdings" panose="05000000000000000000" pitchFamily="2" charset="2"/>
              <a:buChar char="Ø"/>
            </a:pPr>
            <a:r>
              <a:rPr lang="tr-TR" dirty="0" smtClean="0"/>
              <a:t>Denetlenmesi ve karar mekanizmalarına </a:t>
            </a:r>
            <a:r>
              <a:rPr lang="tr-TR" b="1" dirty="0" smtClean="0"/>
              <a:t>katılımlarının engellenmesi </a:t>
            </a:r>
            <a:r>
              <a:rPr lang="tr-TR" dirty="0" smtClean="0"/>
              <a:t>gereken bir toplumsal grup. </a:t>
            </a:r>
          </a:p>
          <a:p>
            <a:pPr lvl="1">
              <a:buFont typeface="Wingdings" panose="05000000000000000000" pitchFamily="2" charset="2"/>
              <a:buChar char="Ø"/>
            </a:pPr>
            <a:r>
              <a:rPr lang="tr-TR" b="1" dirty="0" smtClean="0"/>
              <a:t>Gençlik karşıtlığı</a:t>
            </a:r>
            <a:r>
              <a:rPr lang="tr-TR" dirty="0" smtClean="0"/>
              <a:t>? </a:t>
            </a:r>
          </a:p>
        </p:txBody>
      </p:sp>
    </p:spTree>
    <p:extLst>
      <p:ext uri="{BB962C8B-B14F-4D97-AF65-F5344CB8AC3E}">
        <p14:creationId xmlns:p14="http://schemas.microsoft.com/office/powerpoint/2010/main" xmlns="" val="3070680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Gençliğe ilişkin iki paradigma </a:t>
            </a:r>
          </a:p>
        </p:txBody>
      </p:sp>
      <p:sp>
        <p:nvSpPr>
          <p:cNvPr id="3" name="İçerik Yer Tutucusu 2"/>
          <p:cNvSpPr>
            <a:spLocks noGrp="1"/>
          </p:cNvSpPr>
          <p:nvPr>
            <p:ph idx="1"/>
          </p:nvPr>
        </p:nvSpPr>
        <p:spPr/>
        <p:txBody>
          <a:bodyPr/>
          <a:lstStyle/>
          <a:p>
            <a:r>
              <a:rPr lang="tr-TR" b="1" dirty="0" smtClean="0">
                <a:solidFill>
                  <a:srgbClr val="FF0000"/>
                </a:solidFill>
              </a:rPr>
              <a:t>Kaynak olarak </a:t>
            </a:r>
            <a:r>
              <a:rPr lang="tr-TR" b="1" dirty="0">
                <a:solidFill>
                  <a:srgbClr val="FF0000"/>
                </a:solidFill>
              </a:rPr>
              <a:t>gençlik paradigması </a:t>
            </a:r>
            <a:endParaRPr lang="tr-TR" b="1" dirty="0" smtClean="0">
              <a:solidFill>
                <a:srgbClr val="FF0000"/>
              </a:solidFill>
            </a:endParaRPr>
          </a:p>
          <a:p>
            <a:pPr>
              <a:buFont typeface="Wingdings" panose="05000000000000000000" pitchFamily="2" charset="2"/>
              <a:buChar char="Ø"/>
            </a:pPr>
            <a:r>
              <a:rPr lang="tr-TR" b="1" dirty="0" smtClean="0">
                <a:solidFill>
                  <a:schemeClr val="tx1"/>
                </a:solidFill>
              </a:rPr>
              <a:t>Gençlik, toplum için bir kaynak </a:t>
            </a:r>
          </a:p>
          <a:p>
            <a:pPr>
              <a:buFont typeface="Wingdings" panose="05000000000000000000" pitchFamily="2" charset="2"/>
              <a:buChar char="Ø"/>
            </a:pPr>
            <a:r>
              <a:rPr lang="tr-TR" b="1" dirty="0" smtClean="0">
                <a:solidFill>
                  <a:schemeClr val="tx1"/>
                </a:solidFill>
              </a:rPr>
              <a:t>Katılım önemsenir. </a:t>
            </a:r>
          </a:p>
          <a:p>
            <a:pPr>
              <a:buFont typeface="Wingdings" panose="05000000000000000000" pitchFamily="2" charset="2"/>
              <a:buChar char="Ø"/>
            </a:pPr>
            <a:r>
              <a:rPr lang="tr-TR" b="1" dirty="0" smtClean="0">
                <a:solidFill>
                  <a:schemeClr val="tx1"/>
                </a:solidFill>
              </a:rPr>
              <a:t>Gençlik pratikleri ile ilgili bilgi edinme. Tüm bu pratikleri ikincil sosyalleşme alanları olarak kabul etme. </a:t>
            </a:r>
          </a:p>
          <a:p>
            <a:pPr>
              <a:buFont typeface="Wingdings" panose="05000000000000000000" pitchFamily="2" charset="2"/>
              <a:buChar char="Ø"/>
            </a:pPr>
            <a:r>
              <a:rPr lang="tr-TR" b="1" dirty="0" smtClean="0">
                <a:solidFill>
                  <a:schemeClr val="tx1"/>
                </a:solidFill>
              </a:rPr>
              <a:t>Çoğulluk.  </a:t>
            </a:r>
          </a:p>
          <a:p>
            <a:pPr marL="0" indent="0">
              <a:buNone/>
            </a:pPr>
            <a:endParaRPr lang="tr-TR" b="1" dirty="0" smtClean="0">
              <a:solidFill>
                <a:schemeClr val="tx1"/>
              </a:solidFill>
            </a:endParaRPr>
          </a:p>
          <a:p>
            <a:pPr marL="0" indent="0">
              <a:buNone/>
            </a:pPr>
            <a:r>
              <a:rPr lang="tr-TR" b="1" dirty="0" smtClean="0">
                <a:solidFill>
                  <a:schemeClr val="tx1"/>
                </a:solidFill>
              </a:rPr>
              <a:t> </a:t>
            </a:r>
            <a:endParaRPr lang="tr-TR" b="1" dirty="0">
              <a:solidFill>
                <a:schemeClr val="tx1"/>
              </a:solidFill>
            </a:endParaRPr>
          </a:p>
          <a:p>
            <a:endParaRPr lang="tr-TR" dirty="0"/>
          </a:p>
        </p:txBody>
      </p:sp>
    </p:spTree>
    <p:extLst>
      <p:ext uri="{BB962C8B-B14F-4D97-AF65-F5344CB8AC3E}">
        <p14:creationId xmlns:p14="http://schemas.microsoft.com/office/powerpoint/2010/main" xmlns="" val="78555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rot="5400000">
            <a:off x="842701" y="2248620"/>
            <a:ext cx="3765550" cy="3765550"/>
          </a:xfrm>
        </p:spPr>
      </p:pic>
      <p:pic>
        <p:nvPicPr>
          <p:cNvPr id="1026" name="Picture 2" descr="Early intervention on youth  crime could solve £60bn problem"/>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451277" y="817848"/>
            <a:ext cx="3333750" cy="2219326"/>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Related image"/>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8560396" y="4239075"/>
            <a:ext cx="3325545" cy="22130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Related image"/>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608251" y="2888055"/>
            <a:ext cx="4053059" cy="270204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47193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Türkiye’de Gençlik</a:t>
            </a:r>
            <a:endParaRPr lang="tr-TR" dirty="0"/>
          </a:p>
        </p:txBody>
      </p:sp>
      <p:sp>
        <p:nvSpPr>
          <p:cNvPr id="3" name="İçerik Yer Tutucusu 2"/>
          <p:cNvSpPr>
            <a:spLocks noGrp="1"/>
          </p:cNvSpPr>
          <p:nvPr>
            <p:ph idx="1"/>
          </p:nvPr>
        </p:nvSpPr>
        <p:spPr/>
        <p:txBody>
          <a:bodyPr/>
          <a:lstStyle/>
          <a:p>
            <a:r>
              <a:rPr lang="tr-TR" dirty="0" smtClean="0"/>
              <a:t>GENÇLİK MİTİ </a:t>
            </a:r>
          </a:p>
          <a:p>
            <a:endParaRPr lang="tr-TR" dirty="0"/>
          </a:p>
          <a:p>
            <a:r>
              <a:rPr lang="tr-TR" dirty="0" smtClean="0"/>
              <a:t>İdeal gençlik nasıl tanımlanıyor?</a:t>
            </a:r>
          </a:p>
          <a:p>
            <a:r>
              <a:rPr lang="tr-TR" dirty="0" smtClean="0"/>
              <a:t>İdeal gençlik tanımlarında zaman içerisinde nasıl bir farklılaşma görülmekte? </a:t>
            </a:r>
          </a:p>
          <a:p>
            <a:r>
              <a:rPr lang="tr-TR" dirty="0" smtClean="0"/>
              <a:t>İdeal gençlerin karşıtı </a:t>
            </a:r>
            <a:r>
              <a:rPr lang="tr-TR" smtClean="0"/>
              <a:t>tehlikeli gençler kimler? </a:t>
            </a:r>
            <a:endParaRPr lang="tr-TR"/>
          </a:p>
        </p:txBody>
      </p:sp>
    </p:spTree>
    <p:extLst>
      <p:ext uri="{BB962C8B-B14F-4D97-AF65-F5344CB8AC3E}">
        <p14:creationId xmlns:p14="http://schemas.microsoft.com/office/powerpoint/2010/main" xmlns="" val="345772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ERGENLİK</a:t>
            </a:r>
            <a:endParaRPr lang="tr-TR" dirty="0"/>
          </a:p>
        </p:txBody>
      </p:sp>
      <p:sp>
        <p:nvSpPr>
          <p:cNvPr id="3" name="İçerik Yer Tutucusu 2"/>
          <p:cNvSpPr>
            <a:spLocks noGrp="1"/>
          </p:cNvSpPr>
          <p:nvPr>
            <p:ph idx="1"/>
          </p:nvPr>
        </p:nvSpPr>
        <p:spPr/>
        <p:txBody>
          <a:bodyPr/>
          <a:lstStyle/>
          <a:p>
            <a:pPr marL="0" indent="0">
              <a:buNone/>
            </a:pPr>
            <a:r>
              <a:rPr lang="tr-TR" dirty="0" smtClean="0"/>
              <a:t>Çocukluktan yetişkinliğe geçiş </a:t>
            </a:r>
          </a:p>
          <a:p>
            <a:pPr marL="0" indent="0">
              <a:buNone/>
            </a:pPr>
            <a:endParaRPr lang="tr-TR" dirty="0" smtClean="0"/>
          </a:p>
          <a:p>
            <a:pPr marL="0" indent="0">
              <a:buNone/>
            </a:pPr>
            <a:r>
              <a:rPr lang="tr-TR" dirty="0"/>
              <a:t>«İnsanda, bireyin yetişkine özgü ayrıcalıklarının kendisine verilmediğini hissettiği zaman başlayan ve yetişkinin tüm gücü ve toplumsal konumu toplum tarafından bireye verildiği zaman sona eren gelişim dönemi» </a:t>
            </a:r>
            <a:endParaRPr lang="tr-TR" dirty="0" smtClean="0"/>
          </a:p>
          <a:p>
            <a:pPr marL="0" indent="0">
              <a:buNone/>
            </a:pPr>
            <a:endParaRPr lang="tr-TR" dirty="0"/>
          </a:p>
          <a:p>
            <a:pPr marL="0" indent="0">
              <a:buNone/>
            </a:pPr>
            <a:r>
              <a:rPr lang="tr-TR" dirty="0" smtClean="0"/>
              <a:t>«fırtına ve stres» zamanı (</a:t>
            </a:r>
            <a:r>
              <a:rPr lang="tr-TR" dirty="0" err="1" smtClean="0"/>
              <a:t>Stanley</a:t>
            </a:r>
            <a:r>
              <a:rPr lang="tr-TR" dirty="0" smtClean="0"/>
              <a:t> </a:t>
            </a:r>
            <a:r>
              <a:rPr lang="tr-TR" dirty="0" err="1" smtClean="0"/>
              <a:t>Hall</a:t>
            </a:r>
            <a:r>
              <a:rPr lang="tr-TR" dirty="0" smtClean="0"/>
              <a:t>) </a:t>
            </a:r>
          </a:p>
          <a:p>
            <a:pPr marL="0" indent="0">
              <a:buNone/>
            </a:pPr>
            <a:endParaRPr lang="tr-TR" dirty="0" smtClean="0"/>
          </a:p>
        </p:txBody>
      </p:sp>
    </p:spTree>
    <p:extLst>
      <p:ext uri="{BB962C8B-B14F-4D97-AF65-F5344CB8AC3E}">
        <p14:creationId xmlns:p14="http://schemas.microsoft.com/office/powerpoint/2010/main" xmlns="" val="2928558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“Bugünlerde gençler kontrolden çıkmış durumda. Kaba bir şekilde yemek yiyorlar. Yetişkinlere karşı saygısızlar. Ebeveynlerine karşı çıkıyorlar ve öğretmenleri sinirlendiriyorlar.”</a:t>
            </a:r>
            <a:endParaRPr lang="tr-TR" dirty="0"/>
          </a:p>
          <a:p>
            <a:r>
              <a:rPr lang="tr-TR" i="1" dirty="0"/>
              <a:t>“Günümüzün gençleri öyle umursamaz ki ileride ülke yönetimini ele alacaklarını düşündükçe umutsuzluğa kapılıyorum. Bizlere, büyüklere karşı saygılı olmayı, ağırbaşlı davranmayı öğretmişlerdi. Şimdiki gençler kurallara boş veriyorlar. Çok duyarsızlar ve beklemesini bilmiyorlar</a:t>
            </a:r>
            <a:r>
              <a:rPr lang="tr-TR" i="1" dirty="0" smtClean="0"/>
              <a:t>.”</a:t>
            </a:r>
          </a:p>
          <a:p>
            <a:endParaRPr lang="tr-TR" i="1" dirty="0"/>
          </a:p>
          <a:p>
            <a:r>
              <a:rPr lang="tr-TR" dirty="0" smtClean="0"/>
              <a:t>  </a:t>
            </a:r>
          </a:p>
          <a:p>
            <a:endParaRPr lang="tr-TR" dirty="0"/>
          </a:p>
        </p:txBody>
      </p:sp>
    </p:spTree>
    <p:extLst>
      <p:ext uri="{BB962C8B-B14F-4D97-AF65-F5344CB8AC3E}">
        <p14:creationId xmlns:p14="http://schemas.microsoft.com/office/powerpoint/2010/main" xmlns="" val="243965987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6656" y="2047009"/>
            <a:ext cx="10753725" cy="3730856"/>
          </a:xfrm>
        </p:spPr>
        <p:txBody>
          <a:bodyPr/>
          <a:lstStyle/>
          <a:p>
            <a:r>
              <a:rPr lang="tr-TR" i="1" dirty="0"/>
              <a:t>“Bugünlerde gençler kontrolden çıkmış durumda. Kaba bir şekilde yemek yiyorlar. Yetişkinlere karşı saygısızlar. Ebeveynlerine karşı çıkıyorlar ve öğretmenleri sinirlendiriyorlar.”</a:t>
            </a:r>
            <a:endParaRPr lang="tr-TR" dirty="0"/>
          </a:p>
          <a:p>
            <a:r>
              <a:rPr lang="tr-TR" i="1" dirty="0"/>
              <a:t>“Günümüzün gençleri öyle umursamaz ki ileride ülke yönetimini ele alacaklarını düşündükçe umutsuzluğa kapılıyorum. Bizlere, büyüklere karşı saygılı olmayı, ağırbaşlı davranmayı öğretmişlerdi. Şimdiki gençler kurallara boş veriyorlar. Çok duyarsızlar ve beklemesini bilmiyorlar.”</a:t>
            </a:r>
          </a:p>
          <a:p>
            <a:endParaRPr lang="tr-TR" i="1" dirty="0"/>
          </a:p>
          <a:p>
            <a:r>
              <a:rPr lang="tr-TR" dirty="0"/>
              <a:t> Aristoteles, M.Ö 350. </a:t>
            </a:r>
          </a:p>
          <a:p>
            <a:endParaRPr lang="tr-TR" dirty="0"/>
          </a:p>
        </p:txBody>
      </p:sp>
    </p:spTree>
    <p:extLst>
      <p:ext uri="{BB962C8B-B14F-4D97-AF65-F5344CB8AC3E}">
        <p14:creationId xmlns:p14="http://schemas.microsoft.com/office/powerpoint/2010/main" xmlns="" val="450861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Ergenlik </a:t>
            </a:r>
            <a:endParaRPr lang="tr-TR" dirty="0"/>
          </a:p>
        </p:txBody>
      </p:sp>
      <p:sp>
        <p:nvSpPr>
          <p:cNvPr id="3" name="İçerik Yer Tutucusu 2"/>
          <p:cNvSpPr>
            <a:spLocks noGrp="1"/>
          </p:cNvSpPr>
          <p:nvPr>
            <p:ph idx="1"/>
          </p:nvPr>
        </p:nvSpPr>
        <p:spPr/>
        <p:txBody>
          <a:bodyPr/>
          <a:lstStyle/>
          <a:p>
            <a:r>
              <a:rPr lang="tr-TR" dirty="0" smtClean="0"/>
              <a:t>Zorluk</a:t>
            </a:r>
          </a:p>
          <a:p>
            <a:r>
              <a:rPr lang="tr-TR" dirty="0" smtClean="0"/>
              <a:t>Riskler </a:t>
            </a:r>
          </a:p>
          <a:p>
            <a:r>
              <a:rPr lang="tr-TR" dirty="0" smtClean="0"/>
              <a:t>FIRSATLAR?</a:t>
            </a:r>
          </a:p>
          <a:p>
            <a:endParaRPr lang="tr-TR" dirty="0"/>
          </a:p>
          <a:p>
            <a:r>
              <a:rPr lang="tr-TR" b="1" dirty="0" smtClean="0">
                <a:effectLst>
                  <a:outerShdw blurRad="38100" dist="38100" dir="2700000" algn="tl">
                    <a:srgbClr val="000000">
                      <a:alpha val="43137"/>
                    </a:srgbClr>
                  </a:outerShdw>
                </a:effectLst>
              </a:rPr>
              <a:t>Ergenlik biyolojik olarak başlar, kültürel olarak sona erer</a:t>
            </a:r>
          </a:p>
          <a:p>
            <a:pPr lvl="1"/>
            <a:r>
              <a:rPr lang="tr-TR" dirty="0" smtClean="0"/>
              <a:t>Erinlik (</a:t>
            </a:r>
            <a:r>
              <a:rPr lang="tr-TR" dirty="0" err="1" smtClean="0"/>
              <a:t>puberty</a:t>
            </a:r>
            <a:r>
              <a:rPr lang="tr-TR" dirty="0" smtClean="0"/>
              <a:t>) </a:t>
            </a:r>
          </a:p>
          <a:p>
            <a:pPr lvl="1"/>
            <a:r>
              <a:rPr lang="tr-TR" dirty="0" smtClean="0"/>
              <a:t>Yetişkin rollerin üstlenilmesi.  </a:t>
            </a:r>
            <a:endParaRPr lang="tr-TR" dirty="0"/>
          </a:p>
        </p:txBody>
      </p:sp>
    </p:spTree>
    <p:extLst>
      <p:ext uri="{BB962C8B-B14F-4D97-AF65-F5344CB8AC3E}">
        <p14:creationId xmlns:p14="http://schemas.microsoft.com/office/powerpoint/2010/main" xmlns="" val="3003885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Ergenlikte gelişim görevleri </a:t>
            </a:r>
            <a:endParaRPr lang="tr-TR" dirty="0"/>
          </a:p>
        </p:txBody>
      </p:sp>
      <p:sp>
        <p:nvSpPr>
          <p:cNvPr id="3" name="İçerik Yer Tutucusu 2"/>
          <p:cNvSpPr>
            <a:spLocks noGrp="1"/>
          </p:cNvSpPr>
          <p:nvPr>
            <p:ph idx="1"/>
          </p:nvPr>
        </p:nvSpPr>
        <p:spPr/>
        <p:txBody>
          <a:bodyPr/>
          <a:lstStyle/>
          <a:p>
            <a:r>
              <a:rPr lang="tr-TR" dirty="0" smtClean="0"/>
              <a:t>Bedensel, toplumsal, bilişsel olgunlaşma dönemi </a:t>
            </a:r>
          </a:p>
          <a:p>
            <a:pPr lvl="1"/>
            <a:r>
              <a:rPr lang="tr-TR" dirty="0" smtClean="0"/>
              <a:t>Bedensel özellikleri kabul etmek ve bedenini etkili biçimde kullanmak</a:t>
            </a:r>
          </a:p>
          <a:p>
            <a:pPr lvl="1"/>
            <a:r>
              <a:rPr lang="tr-TR" dirty="0" smtClean="0"/>
              <a:t>Yaşıtlarla yeni ve daha olgun ilişkiler kurmak </a:t>
            </a:r>
          </a:p>
          <a:p>
            <a:pPr lvl="1"/>
            <a:r>
              <a:rPr lang="tr-TR" dirty="0" smtClean="0"/>
              <a:t>Anne baba ve diğer yetişkinlerden bağımsızlaşmak</a:t>
            </a:r>
          </a:p>
          <a:p>
            <a:pPr lvl="1"/>
            <a:r>
              <a:rPr lang="tr-TR" dirty="0" smtClean="0"/>
              <a:t>Ekonomik bir mesleğe hazırlanmak </a:t>
            </a:r>
          </a:p>
          <a:p>
            <a:pPr lvl="1"/>
            <a:r>
              <a:rPr lang="tr-TR" dirty="0" smtClean="0"/>
              <a:t>Evliliğe ve aile yaşamına hazırlanmak</a:t>
            </a:r>
          </a:p>
          <a:p>
            <a:pPr lvl="1"/>
            <a:r>
              <a:rPr lang="tr-TR" dirty="0" smtClean="0"/>
              <a:t>Toplumsal bakımdan sorumlu bir davranışı istemek ve gerçekleştirmek</a:t>
            </a:r>
          </a:p>
          <a:p>
            <a:pPr lvl="1"/>
            <a:r>
              <a:rPr lang="tr-TR" dirty="0" smtClean="0"/>
              <a:t>Değer, ahlak sistemi ve bir ideoloji geliştirmek </a:t>
            </a:r>
            <a:endParaRPr lang="tr-TR" dirty="0"/>
          </a:p>
        </p:txBody>
      </p:sp>
    </p:spTree>
    <p:extLst>
      <p:ext uri="{BB962C8B-B14F-4D97-AF65-F5344CB8AC3E}">
        <p14:creationId xmlns:p14="http://schemas.microsoft.com/office/powerpoint/2010/main" xmlns="" val="112608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Bedensel ve cinsel gelişim</a:t>
            </a:r>
            <a:endParaRPr lang="tr-TR" dirty="0"/>
          </a:p>
        </p:txBody>
      </p:sp>
      <p:sp>
        <p:nvSpPr>
          <p:cNvPr id="3" name="İçerik Yer Tutucusu 2"/>
          <p:cNvSpPr>
            <a:spLocks noGrp="1"/>
          </p:cNvSpPr>
          <p:nvPr>
            <p:ph idx="1"/>
          </p:nvPr>
        </p:nvSpPr>
        <p:spPr/>
        <p:txBody>
          <a:bodyPr/>
          <a:lstStyle/>
          <a:p>
            <a:pPr marL="0" indent="0">
              <a:buNone/>
            </a:pPr>
            <a:r>
              <a:rPr lang="tr-TR" dirty="0" smtClean="0"/>
              <a:t>Bedensel değişimler </a:t>
            </a:r>
          </a:p>
          <a:p>
            <a:pPr marL="0" indent="0">
              <a:buNone/>
            </a:pPr>
            <a:r>
              <a:rPr lang="tr-TR" dirty="0" smtClean="0"/>
              <a:t>Birincil ve ikincil cinsiyet özellikleri </a:t>
            </a:r>
          </a:p>
          <a:p>
            <a:pPr marL="0" indent="0">
              <a:buNone/>
            </a:pPr>
            <a:r>
              <a:rPr lang="tr-TR" dirty="0" smtClean="0"/>
              <a:t>Beden imgesi </a:t>
            </a:r>
          </a:p>
          <a:p>
            <a:pPr marL="0" indent="0">
              <a:buNone/>
            </a:pPr>
            <a:r>
              <a:rPr lang="tr-TR" dirty="0" smtClean="0"/>
              <a:t>Cinsel ilgiler </a:t>
            </a:r>
            <a:endParaRPr lang="tr-TR" dirty="0"/>
          </a:p>
        </p:txBody>
      </p:sp>
    </p:spTree>
    <p:extLst>
      <p:ext uri="{BB962C8B-B14F-4D97-AF65-F5344CB8AC3E}">
        <p14:creationId xmlns:p14="http://schemas.microsoft.com/office/powerpoint/2010/main" xmlns="" val="21214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gelişim</a:t>
            </a:r>
            <a:endParaRPr lang="tr-TR" dirty="0"/>
          </a:p>
        </p:txBody>
      </p:sp>
      <p:sp>
        <p:nvSpPr>
          <p:cNvPr id="3" name="İçerik Yer Tutucusu 2"/>
          <p:cNvSpPr>
            <a:spLocks noGrp="1"/>
          </p:cNvSpPr>
          <p:nvPr>
            <p:ph idx="1"/>
          </p:nvPr>
        </p:nvSpPr>
        <p:spPr/>
        <p:txBody>
          <a:bodyPr/>
          <a:lstStyle/>
          <a:p>
            <a:r>
              <a:rPr lang="tr-TR" dirty="0" err="1" smtClean="0"/>
              <a:t>Piaget</a:t>
            </a:r>
            <a:r>
              <a:rPr lang="tr-TR" dirty="0" smtClean="0"/>
              <a:t>- Soyut işlem düşüncesi </a:t>
            </a:r>
          </a:p>
          <a:p>
            <a:r>
              <a:rPr lang="tr-TR" dirty="0" smtClean="0"/>
              <a:t>Ergen benmerkezciliği </a:t>
            </a:r>
          </a:p>
          <a:p>
            <a:r>
              <a:rPr lang="tr-TR" dirty="0" smtClean="0"/>
              <a:t>Düşsel seyirciler </a:t>
            </a:r>
            <a:endParaRPr lang="tr-TR" dirty="0"/>
          </a:p>
        </p:txBody>
      </p:sp>
    </p:spTree>
    <p:extLst>
      <p:ext uri="{BB962C8B-B14F-4D97-AF65-F5344CB8AC3E}">
        <p14:creationId xmlns:p14="http://schemas.microsoft.com/office/powerpoint/2010/main" xmlns="" val="2804985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gelişimi</a:t>
            </a:r>
            <a:endParaRPr lang="tr-TR" dirty="0"/>
          </a:p>
        </p:txBody>
      </p:sp>
      <p:sp>
        <p:nvSpPr>
          <p:cNvPr id="3" name="İçerik Yer Tutucusu 2"/>
          <p:cNvSpPr>
            <a:spLocks noGrp="1"/>
          </p:cNvSpPr>
          <p:nvPr>
            <p:ph idx="1"/>
          </p:nvPr>
        </p:nvSpPr>
        <p:spPr/>
        <p:txBody>
          <a:bodyPr/>
          <a:lstStyle/>
          <a:p>
            <a:r>
              <a:rPr lang="tr-TR" dirty="0" err="1" smtClean="0"/>
              <a:t>Kohlberg</a:t>
            </a:r>
            <a:endParaRPr lang="tr-TR" dirty="0" smtClean="0"/>
          </a:p>
          <a:p>
            <a:pPr lvl="1"/>
            <a:r>
              <a:rPr lang="tr-TR" dirty="0" smtClean="0"/>
              <a:t>Gelenek öncesi dönem </a:t>
            </a:r>
          </a:p>
          <a:p>
            <a:pPr lvl="1"/>
            <a:r>
              <a:rPr lang="tr-TR" b="1" dirty="0" smtClean="0"/>
              <a:t>Gelenek dönemi </a:t>
            </a:r>
          </a:p>
          <a:p>
            <a:pPr lvl="2"/>
            <a:r>
              <a:rPr lang="tr-TR" b="1" dirty="0" smtClean="0"/>
              <a:t>İyi çocuk eğilimi</a:t>
            </a:r>
          </a:p>
          <a:p>
            <a:pPr lvl="2"/>
            <a:r>
              <a:rPr lang="tr-TR" b="1" dirty="0" smtClean="0"/>
              <a:t>Yetke eğilimi</a:t>
            </a:r>
          </a:p>
          <a:p>
            <a:pPr lvl="1"/>
            <a:r>
              <a:rPr lang="tr-TR" b="1" dirty="0" smtClean="0"/>
              <a:t>Gelenek sonrası dönem </a:t>
            </a:r>
          </a:p>
          <a:p>
            <a:pPr lvl="2"/>
            <a:r>
              <a:rPr lang="tr-TR" b="1" dirty="0" smtClean="0"/>
              <a:t>Sosyal anlaşma eğilimi </a:t>
            </a:r>
          </a:p>
          <a:p>
            <a:pPr lvl="2"/>
            <a:r>
              <a:rPr lang="tr-TR" b="1" dirty="0" smtClean="0"/>
              <a:t>Evrensel ahlak ilkeleri eğilimi</a:t>
            </a:r>
          </a:p>
          <a:p>
            <a:r>
              <a:rPr lang="tr-TR" b="1" dirty="0" err="1" smtClean="0"/>
              <a:t>Eisenberg</a:t>
            </a:r>
            <a:r>
              <a:rPr lang="tr-TR" b="1" dirty="0" smtClean="0"/>
              <a:t>- </a:t>
            </a:r>
            <a:r>
              <a:rPr lang="tr-TR" b="1" dirty="0" err="1" smtClean="0"/>
              <a:t>Prososyal</a:t>
            </a:r>
            <a:r>
              <a:rPr lang="tr-TR" b="1" dirty="0" smtClean="0"/>
              <a:t> ahlak kuramı  </a:t>
            </a:r>
            <a:endParaRPr lang="tr-TR" b="1" dirty="0"/>
          </a:p>
        </p:txBody>
      </p:sp>
    </p:spTree>
    <p:extLst>
      <p:ext uri="{BB962C8B-B14F-4D97-AF65-F5344CB8AC3E}">
        <p14:creationId xmlns:p14="http://schemas.microsoft.com/office/powerpoint/2010/main" xmlns="" val="4268935882"/>
      </p:ext>
    </p:extLst>
  </p:cSld>
  <p:clrMapOvr>
    <a:masterClrMapping/>
  </p:clrMapOvr>
</p:sld>
</file>

<file path=ppt/theme/theme1.xml><?xml version="1.0" encoding="utf-8"?>
<a:theme xmlns:a="http://schemas.openxmlformats.org/drawingml/2006/main" name="Metropolitan">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etropolita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xmlns="" name="Metropolitan" id="{4C5440D6-04D2-4954-96CF-F251137069B2}" vid="{33ACF124-275F-44F2-8DE0-0A755069829B}"/>
    </a:ext>
  </a:extLst>
</a:theme>
</file>

<file path=docProps/app.xml><?xml version="1.0" encoding="utf-8"?>
<Properties xmlns="http://schemas.openxmlformats.org/officeDocument/2006/extended-properties" xmlns:vt="http://schemas.openxmlformats.org/officeDocument/2006/docPropsVTypes">
  <Template>Büyük Şehir</Template>
  <TotalTime>108</TotalTime>
  <Words>627</Words>
  <Application>Microsoft Office PowerPoint</Application>
  <PresentationFormat>Özel</PresentationFormat>
  <Paragraphs>118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Metropolitan</vt:lpstr>
      <vt:lpstr>GENÇLİK DÖNEMİ ÖZELLİKLERİ </vt:lpstr>
      <vt:lpstr>ERGENLİK</vt:lpstr>
      <vt:lpstr>Slayt 3</vt:lpstr>
      <vt:lpstr>Slayt 4</vt:lpstr>
      <vt:lpstr>Ergenlik </vt:lpstr>
      <vt:lpstr>Ergenlikte gelişim görevleri </vt:lpstr>
      <vt:lpstr>Bedensel ve cinsel gelişim</vt:lpstr>
      <vt:lpstr>Bilişsel gelişim</vt:lpstr>
      <vt:lpstr>Ahlak gelişimi</vt:lpstr>
      <vt:lpstr>Kişilik Gelişimi ve Toplumsal Davranış </vt:lpstr>
      <vt:lpstr>Kişilik Gelişimi </vt:lpstr>
      <vt:lpstr>Beyin araştırmalarındaki gelişmeler  </vt:lpstr>
      <vt:lpstr>Yoksun gençler: Kazananlar- Kaybedenler </vt:lpstr>
      <vt:lpstr>Gençlik Döneminin Sosyolojik Anlamı Üzerine: Gençlik Laftır! </vt:lpstr>
      <vt:lpstr>Gençliğe ilişkin iki paradigma </vt:lpstr>
      <vt:lpstr>Gençliğe ilişkin iki paradigma </vt:lpstr>
      <vt:lpstr>Slayt 17</vt:lpstr>
      <vt:lpstr>Türkiye’de Gençlik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GENÇLİK DÖNEMİ ÖZELLİKLERİ</dc:title>
  <dc:creator>x</dc:creator>
  <cp:lastModifiedBy>Microsoft</cp:lastModifiedBy>
  <cp:revision>12</cp:revision>
  <dcterms:created xsi:type="dcterms:W3CDTF">2017-10-30T11:38:06Z</dcterms:created>
  <dcterms:modified xsi:type="dcterms:W3CDTF">2019-02-25T10:43:47Z</dcterms:modified>
</cp:coreProperties>
</file>