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5525755074833053"/>
          <c:y val="3.0678974266017456E-2"/>
          <c:w val="0.83579701461742895"/>
          <c:h val="0.9041921397379763"/>
        </c:manualLayout>
      </c:layout>
      <c:lineChart>
        <c:grouping val="standard"/>
        <c:varyColors val="0"/>
        <c:ser>
          <c:idx val="0"/>
          <c:order val="0"/>
          <c:tx>
            <c:strRef>
              <c:f>Sheet1!$B$32</c:f>
              <c:strCache>
                <c:ptCount val="1"/>
                <c:pt idx="0">
                  <c:v>D1</c:v>
                </c:pt>
              </c:strCache>
            </c:strRef>
          </c:tx>
          <c:spPr>
            <a:ln w="25400">
              <a:solidFill>
                <a:srgbClr val="339966"/>
              </a:solidFill>
              <a:prstDash val="solid"/>
            </a:ln>
          </c:spPr>
          <c:marker>
            <c:symbol val="none"/>
          </c:marker>
          <c:cat>
            <c:strRef>
              <c:f>Sheet1!$C$31:$H$31</c:f>
              <c:strCache>
                <c:ptCount val="6"/>
                <c:pt idx="0">
                  <c:v>Ca</c:v>
                </c:pt>
                <c:pt idx="1">
                  <c:v>Mg</c:v>
                </c:pt>
                <c:pt idx="2">
                  <c:v>Na+K</c:v>
                </c:pt>
                <c:pt idx="3">
                  <c:v>Cl</c:v>
                </c:pt>
                <c:pt idx="4">
                  <c:v>SO4</c:v>
                </c:pt>
                <c:pt idx="5">
                  <c:v>HCO3</c:v>
                </c:pt>
              </c:strCache>
            </c:strRef>
          </c:cat>
          <c:val>
            <c:numRef>
              <c:f>Sheet1!$C$32:$H$32</c:f>
              <c:numCache>
                <c:formatCode>General</c:formatCode>
                <c:ptCount val="6"/>
                <c:pt idx="0">
                  <c:v>4.68</c:v>
                </c:pt>
                <c:pt idx="1">
                  <c:v>2.44</c:v>
                </c:pt>
                <c:pt idx="2">
                  <c:v>6.4300000000000024</c:v>
                </c:pt>
                <c:pt idx="3">
                  <c:v>4.34</c:v>
                </c:pt>
                <c:pt idx="4">
                  <c:v>3.72</c:v>
                </c:pt>
                <c:pt idx="5">
                  <c:v>5.72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Sheet1!$B$33</c:f>
              <c:strCache>
                <c:ptCount val="1"/>
                <c:pt idx="0">
                  <c:v>D2 </c:v>
                </c:pt>
              </c:strCache>
            </c:strRef>
          </c:tx>
          <c:spPr>
            <a:ln w="25400">
              <a:solidFill>
                <a:srgbClr val="339966"/>
              </a:solidFill>
              <a:prstDash val="solid"/>
            </a:ln>
          </c:spPr>
          <c:marker>
            <c:symbol val="none"/>
          </c:marker>
          <c:cat>
            <c:strRef>
              <c:f>Sheet1!$C$31:$H$31</c:f>
              <c:strCache>
                <c:ptCount val="6"/>
                <c:pt idx="0">
                  <c:v>Ca</c:v>
                </c:pt>
                <c:pt idx="1">
                  <c:v>Mg</c:v>
                </c:pt>
                <c:pt idx="2">
                  <c:v>Na+K</c:v>
                </c:pt>
                <c:pt idx="3">
                  <c:v>Cl</c:v>
                </c:pt>
                <c:pt idx="4">
                  <c:v>SO4</c:v>
                </c:pt>
                <c:pt idx="5">
                  <c:v>HCO3</c:v>
                </c:pt>
              </c:strCache>
            </c:strRef>
          </c:cat>
          <c:val>
            <c:numRef>
              <c:f>Sheet1!$C$33:$H$33</c:f>
              <c:numCache>
                <c:formatCode>General</c:formatCode>
                <c:ptCount val="6"/>
                <c:pt idx="0">
                  <c:v>5</c:v>
                </c:pt>
                <c:pt idx="1">
                  <c:v>3.4</c:v>
                </c:pt>
                <c:pt idx="2">
                  <c:v>9.8600000000000048</c:v>
                </c:pt>
                <c:pt idx="3">
                  <c:v>4.99</c:v>
                </c:pt>
                <c:pt idx="4">
                  <c:v>5.46</c:v>
                </c:pt>
                <c:pt idx="5">
                  <c:v>5.6499999999999995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Sheet1!$B$34</c:f>
              <c:strCache>
                <c:ptCount val="1"/>
                <c:pt idx="0">
                  <c:v>AB13</c:v>
                </c:pt>
              </c:strCache>
            </c:strRef>
          </c:tx>
          <c:spPr>
            <a:ln w="12700">
              <a:solidFill>
                <a:srgbClr val="3366FF"/>
              </a:solidFill>
              <a:prstDash val="solid"/>
            </a:ln>
          </c:spPr>
          <c:marker>
            <c:symbol val="none"/>
          </c:marker>
          <c:cat>
            <c:strRef>
              <c:f>Sheet1!$C$31:$H$31</c:f>
              <c:strCache>
                <c:ptCount val="6"/>
                <c:pt idx="0">
                  <c:v>Ca</c:v>
                </c:pt>
                <c:pt idx="1">
                  <c:v>Mg</c:v>
                </c:pt>
                <c:pt idx="2">
                  <c:v>Na+K</c:v>
                </c:pt>
                <c:pt idx="3">
                  <c:v>Cl</c:v>
                </c:pt>
                <c:pt idx="4">
                  <c:v>SO4</c:v>
                </c:pt>
                <c:pt idx="5">
                  <c:v>HCO3</c:v>
                </c:pt>
              </c:strCache>
            </c:strRef>
          </c:cat>
          <c:val>
            <c:numRef>
              <c:f>Sheet1!$C$34:$H$34</c:f>
              <c:numCache>
                <c:formatCode>General</c:formatCode>
                <c:ptCount val="6"/>
                <c:pt idx="0">
                  <c:v>5.88</c:v>
                </c:pt>
                <c:pt idx="1">
                  <c:v>6.08</c:v>
                </c:pt>
                <c:pt idx="2">
                  <c:v>8.65</c:v>
                </c:pt>
                <c:pt idx="3">
                  <c:v>2.62</c:v>
                </c:pt>
                <c:pt idx="4">
                  <c:v>10.58</c:v>
                </c:pt>
                <c:pt idx="5">
                  <c:v>7.08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Sheet1!$B$35</c:f>
              <c:strCache>
                <c:ptCount val="1"/>
                <c:pt idx="0">
                  <c:v>YK6</c:v>
                </c:pt>
              </c:strCache>
            </c:strRef>
          </c:tx>
          <c:spPr>
            <a:ln w="12700">
              <a:solidFill>
                <a:srgbClr val="3366FF"/>
              </a:solidFill>
              <a:prstDash val="solid"/>
            </a:ln>
          </c:spPr>
          <c:marker>
            <c:symbol val="none"/>
          </c:marker>
          <c:cat>
            <c:strRef>
              <c:f>Sheet1!$C$31:$H$31</c:f>
              <c:strCache>
                <c:ptCount val="6"/>
                <c:pt idx="0">
                  <c:v>Ca</c:v>
                </c:pt>
                <c:pt idx="1">
                  <c:v>Mg</c:v>
                </c:pt>
                <c:pt idx="2">
                  <c:v>Na+K</c:v>
                </c:pt>
                <c:pt idx="3">
                  <c:v>Cl</c:v>
                </c:pt>
                <c:pt idx="4">
                  <c:v>SO4</c:v>
                </c:pt>
                <c:pt idx="5">
                  <c:v>HCO3</c:v>
                </c:pt>
              </c:strCache>
            </c:strRef>
          </c:cat>
          <c:val>
            <c:numRef>
              <c:f>Sheet1!$C$35:$H$35</c:f>
              <c:numCache>
                <c:formatCode>General</c:formatCode>
                <c:ptCount val="6"/>
                <c:pt idx="0">
                  <c:v>8.84</c:v>
                </c:pt>
                <c:pt idx="1">
                  <c:v>6</c:v>
                </c:pt>
                <c:pt idx="2">
                  <c:v>28.08</c:v>
                </c:pt>
                <c:pt idx="3">
                  <c:v>14.39</c:v>
                </c:pt>
                <c:pt idx="4">
                  <c:v>19.420000000000002</c:v>
                </c:pt>
                <c:pt idx="5">
                  <c:v>7.88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Sheet1!$B$36</c:f>
              <c:strCache>
                <c:ptCount val="1"/>
                <c:pt idx="0">
                  <c:v>İHL</c:v>
                </c:pt>
              </c:strCache>
            </c:strRef>
          </c:tx>
          <c:spPr>
            <a:ln w="12700">
              <a:solidFill>
                <a:srgbClr val="3366FF"/>
              </a:solidFill>
              <a:prstDash val="solid"/>
            </a:ln>
          </c:spPr>
          <c:marker>
            <c:symbol val="none"/>
          </c:marker>
          <c:cat>
            <c:strRef>
              <c:f>Sheet1!$C$31:$H$31</c:f>
              <c:strCache>
                <c:ptCount val="6"/>
                <c:pt idx="0">
                  <c:v>Ca</c:v>
                </c:pt>
                <c:pt idx="1">
                  <c:v>Mg</c:v>
                </c:pt>
                <c:pt idx="2">
                  <c:v>Na+K</c:v>
                </c:pt>
                <c:pt idx="3">
                  <c:v>Cl</c:v>
                </c:pt>
                <c:pt idx="4">
                  <c:v>SO4</c:v>
                </c:pt>
                <c:pt idx="5">
                  <c:v>HCO3</c:v>
                </c:pt>
              </c:strCache>
            </c:strRef>
          </c:cat>
          <c:val>
            <c:numRef>
              <c:f>Sheet1!$C$36:$H$36</c:f>
              <c:numCache>
                <c:formatCode>General</c:formatCode>
                <c:ptCount val="6"/>
                <c:pt idx="0">
                  <c:v>4.72</c:v>
                </c:pt>
                <c:pt idx="1">
                  <c:v>3.96</c:v>
                </c:pt>
                <c:pt idx="2">
                  <c:v>20.74</c:v>
                </c:pt>
                <c:pt idx="3">
                  <c:v>9.2000000000000011</c:v>
                </c:pt>
                <c:pt idx="4">
                  <c:v>12.56</c:v>
                </c:pt>
                <c:pt idx="5">
                  <c:v>6.56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Sheet1!$B$37</c:f>
              <c:strCache>
                <c:ptCount val="1"/>
                <c:pt idx="0">
                  <c:v>SE9</c:v>
                </c:pt>
              </c:strCache>
            </c:strRef>
          </c:tx>
          <c:spPr>
            <a:ln w="12700">
              <a:solidFill>
                <a:srgbClr val="3366FF"/>
              </a:solidFill>
              <a:prstDash val="solid"/>
            </a:ln>
          </c:spPr>
          <c:marker>
            <c:symbol val="none"/>
          </c:marker>
          <c:cat>
            <c:strRef>
              <c:f>Sheet1!$C$31:$H$31</c:f>
              <c:strCache>
                <c:ptCount val="6"/>
                <c:pt idx="0">
                  <c:v>Ca</c:v>
                </c:pt>
                <c:pt idx="1">
                  <c:v>Mg</c:v>
                </c:pt>
                <c:pt idx="2">
                  <c:v>Na+K</c:v>
                </c:pt>
                <c:pt idx="3">
                  <c:v>Cl</c:v>
                </c:pt>
                <c:pt idx="4">
                  <c:v>SO4</c:v>
                </c:pt>
                <c:pt idx="5">
                  <c:v>HCO3</c:v>
                </c:pt>
              </c:strCache>
            </c:strRef>
          </c:cat>
          <c:val>
            <c:numRef>
              <c:f>Sheet1!$C$37:$H$37</c:f>
              <c:numCache>
                <c:formatCode>General</c:formatCode>
                <c:ptCount val="6"/>
                <c:pt idx="0">
                  <c:v>6.38</c:v>
                </c:pt>
                <c:pt idx="1">
                  <c:v>6.96</c:v>
                </c:pt>
                <c:pt idx="2">
                  <c:v>13.05</c:v>
                </c:pt>
                <c:pt idx="3">
                  <c:v>6.94</c:v>
                </c:pt>
                <c:pt idx="4">
                  <c:v>11.72</c:v>
                </c:pt>
                <c:pt idx="5">
                  <c:v>7.85</c:v>
                </c:pt>
              </c:numCache>
            </c:numRef>
          </c:val>
          <c:smooth val="0"/>
        </c:ser>
        <c:ser>
          <c:idx val="6"/>
          <c:order val="6"/>
          <c:tx>
            <c:strRef>
              <c:f>Sheet1!$B$38</c:f>
              <c:strCache>
                <c:ptCount val="1"/>
                <c:pt idx="0">
                  <c:v>DÖ4</c:v>
                </c:pt>
              </c:strCache>
            </c:strRef>
          </c:tx>
          <c:spPr>
            <a:ln w="12700">
              <a:solidFill>
                <a:srgbClr val="3366FF"/>
              </a:solidFill>
              <a:prstDash val="solid"/>
            </a:ln>
          </c:spPr>
          <c:marker>
            <c:symbol val="none"/>
          </c:marker>
          <c:cat>
            <c:strRef>
              <c:f>Sheet1!$C$31:$H$31</c:f>
              <c:strCache>
                <c:ptCount val="6"/>
                <c:pt idx="0">
                  <c:v>Ca</c:v>
                </c:pt>
                <c:pt idx="1">
                  <c:v>Mg</c:v>
                </c:pt>
                <c:pt idx="2">
                  <c:v>Na+K</c:v>
                </c:pt>
                <c:pt idx="3">
                  <c:v>Cl</c:v>
                </c:pt>
                <c:pt idx="4">
                  <c:v>SO4</c:v>
                </c:pt>
                <c:pt idx="5">
                  <c:v>HCO3</c:v>
                </c:pt>
              </c:strCache>
            </c:strRef>
          </c:cat>
          <c:val>
            <c:numRef>
              <c:f>Sheet1!$C$38:$H$38</c:f>
              <c:numCache>
                <c:formatCode>General</c:formatCode>
                <c:ptCount val="6"/>
                <c:pt idx="0">
                  <c:v>6.18</c:v>
                </c:pt>
                <c:pt idx="1">
                  <c:v>5.1599999999999975</c:v>
                </c:pt>
                <c:pt idx="2">
                  <c:v>17.38</c:v>
                </c:pt>
                <c:pt idx="3">
                  <c:v>9.48</c:v>
                </c:pt>
                <c:pt idx="4">
                  <c:v>11.32</c:v>
                </c:pt>
                <c:pt idx="5">
                  <c:v>7.72</c:v>
                </c:pt>
              </c:numCache>
            </c:numRef>
          </c:val>
          <c:smooth val="0"/>
        </c:ser>
        <c:ser>
          <c:idx val="7"/>
          <c:order val="7"/>
          <c:tx>
            <c:strRef>
              <c:f>Sheet1!$B$39</c:f>
              <c:strCache>
                <c:ptCount val="1"/>
                <c:pt idx="0">
                  <c:v>HİP12</c:v>
                </c:pt>
              </c:strCache>
            </c:strRef>
          </c:tx>
          <c:spPr>
            <a:ln w="12700">
              <a:solidFill>
                <a:srgbClr val="3366FF"/>
              </a:solidFill>
              <a:prstDash val="solid"/>
            </a:ln>
          </c:spPr>
          <c:marker>
            <c:symbol val="none"/>
          </c:marker>
          <c:cat>
            <c:strRef>
              <c:f>Sheet1!$C$31:$H$31</c:f>
              <c:strCache>
                <c:ptCount val="6"/>
                <c:pt idx="0">
                  <c:v>Ca</c:v>
                </c:pt>
                <c:pt idx="1">
                  <c:v>Mg</c:v>
                </c:pt>
                <c:pt idx="2">
                  <c:v>Na+K</c:v>
                </c:pt>
                <c:pt idx="3">
                  <c:v>Cl</c:v>
                </c:pt>
                <c:pt idx="4">
                  <c:v>SO4</c:v>
                </c:pt>
                <c:pt idx="5">
                  <c:v>HCO3</c:v>
                </c:pt>
              </c:strCache>
            </c:strRef>
          </c:cat>
          <c:val>
            <c:numRef>
              <c:f>Sheet1!$C$39:$H$39</c:f>
              <c:numCache>
                <c:formatCode>General</c:formatCode>
                <c:ptCount val="6"/>
                <c:pt idx="0">
                  <c:v>9.08</c:v>
                </c:pt>
                <c:pt idx="1">
                  <c:v>2.7600000000000002</c:v>
                </c:pt>
                <c:pt idx="2">
                  <c:v>13.03</c:v>
                </c:pt>
                <c:pt idx="3">
                  <c:v>5.08</c:v>
                </c:pt>
                <c:pt idx="4">
                  <c:v>11.76</c:v>
                </c:pt>
                <c:pt idx="5">
                  <c:v>8.08</c:v>
                </c:pt>
              </c:numCache>
            </c:numRef>
          </c:val>
          <c:smooth val="0"/>
        </c:ser>
        <c:ser>
          <c:idx val="8"/>
          <c:order val="8"/>
          <c:tx>
            <c:strRef>
              <c:f>Sheet1!$B$40</c:f>
              <c:strCache>
                <c:ptCount val="1"/>
                <c:pt idx="0">
                  <c:v>BG3</c:v>
                </c:pt>
              </c:strCache>
            </c:strRef>
          </c:tx>
          <c:spPr>
            <a:ln w="12700">
              <a:solidFill>
                <a:srgbClr val="3366FF"/>
              </a:solidFill>
              <a:prstDash val="solid"/>
            </a:ln>
          </c:spPr>
          <c:marker>
            <c:symbol val="none"/>
          </c:marker>
          <c:cat>
            <c:strRef>
              <c:f>Sheet1!$C$31:$H$31</c:f>
              <c:strCache>
                <c:ptCount val="6"/>
                <c:pt idx="0">
                  <c:v>Ca</c:v>
                </c:pt>
                <c:pt idx="1">
                  <c:v>Mg</c:v>
                </c:pt>
                <c:pt idx="2">
                  <c:v>Na+K</c:v>
                </c:pt>
                <c:pt idx="3">
                  <c:v>Cl</c:v>
                </c:pt>
                <c:pt idx="4">
                  <c:v>SO4</c:v>
                </c:pt>
                <c:pt idx="5">
                  <c:v>HCO3</c:v>
                </c:pt>
              </c:strCache>
            </c:strRef>
          </c:cat>
          <c:val>
            <c:numRef>
              <c:f>Sheet1!$C$40:$H$40</c:f>
              <c:numCache>
                <c:formatCode>General</c:formatCode>
                <c:ptCount val="6"/>
                <c:pt idx="0">
                  <c:v>7.54</c:v>
                </c:pt>
                <c:pt idx="1">
                  <c:v>2.92</c:v>
                </c:pt>
                <c:pt idx="2">
                  <c:v>22.73</c:v>
                </c:pt>
                <c:pt idx="3">
                  <c:v>11.71</c:v>
                </c:pt>
                <c:pt idx="4">
                  <c:v>16.14</c:v>
                </c:pt>
                <c:pt idx="5">
                  <c:v>6.95</c:v>
                </c:pt>
              </c:numCache>
            </c:numRef>
          </c:val>
          <c:smooth val="0"/>
        </c:ser>
        <c:ser>
          <c:idx val="9"/>
          <c:order val="9"/>
          <c:tx>
            <c:strRef>
              <c:f>Sheet1!$B$41</c:f>
              <c:strCache>
                <c:ptCount val="1"/>
                <c:pt idx="0">
                  <c:v>KC11</c:v>
                </c:pt>
              </c:strCache>
            </c:strRef>
          </c:tx>
          <c:spPr>
            <a:ln w="12700">
              <a:solidFill>
                <a:srgbClr val="3366FF"/>
              </a:solidFill>
              <a:prstDash val="solid"/>
            </a:ln>
          </c:spPr>
          <c:marker>
            <c:symbol val="none"/>
          </c:marker>
          <c:cat>
            <c:strRef>
              <c:f>Sheet1!$C$31:$H$31</c:f>
              <c:strCache>
                <c:ptCount val="6"/>
                <c:pt idx="0">
                  <c:v>Ca</c:v>
                </c:pt>
                <c:pt idx="1">
                  <c:v>Mg</c:v>
                </c:pt>
                <c:pt idx="2">
                  <c:v>Na+K</c:v>
                </c:pt>
                <c:pt idx="3">
                  <c:v>Cl</c:v>
                </c:pt>
                <c:pt idx="4">
                  <c:v>SO4</c:v>
                </c:pt>
                <c:pt idx="5">
                  <c:v>HCO3</c:v>
                </c:pt>
              </c:strCache>
            </c:strRef>
          </c:cat>
          <c:val>
            <c:numRef>
              <c:f>Sheet1!$C$41:$H$41</c:f>
              <c:numCache>
                <c:formatCode>General</c:formatCode>
                <c:ptCount val="6"/>
                <c:pt idx="0">
                  <c:v>18.36</c:v>
                </c:pt>
                <c:pt idx="1">
                  <c:v>9.2200000000000024</c:v>
                </c:pt>
                <c:pt idx="2">
                  <c:v>20.89</c:v>
                </c:pt>
                <c:pt idx="3">
                  <c:v>9.34</c:v>
                </c:pt>
                <c:pt idx="4">
                  <c:v>37.14</c:v>
                </c:pt>
                <c:pt idx="5">
                  <c:v>4.21</c:v>
                </c:pt>
              </c:numCache>
            </c:numRef>
          </c:val>
          <c:smooth val="0"/>
        </c:ser>
        <c:ser>
          <c:idx val="10"/>
          <c:order val="10"/>
          <c:tx>
            <c:strRef>
              <c:f>Sheet1!$B$42</c:f>
              <c:strCache>
                <c:ptCount val="1"/>
                <c:pt idx="0">
                  <c:v>MK7</c:v>
                </c:pt>
              </c:strCache>
            </c:strRef>
          </c:tx>
          <c:spPr>
            <a:ln w="12700">
              <a:solidFill>
                <a:srgbClr val="3366FF"/>
              </a:solidFill>
              <a:prstDash val="solid"/>
            </a:ln>
          </c:spPr>
          <c:marker>
            <c:symbol val="none"/>
          </c:marker>
          <c:cat>
            <c:strRef>
              <c:f>Sheet1!$C$31:$H$31</c:f>
              <c:strCache>
                <c:ptCount val="6"/>
                <c:pt idx="0">
                  <c:v>Ca</c:v>
                </c:pt>
                <c:pt idx="1">
                  <c:v>Mg</c:v>
                </c:pt>
                <c:pt idx="2">
                  <c:v>Na+K</c:v>
                </c:pt>
                <c:pt idx="3">
                  <c:v>Cl</c:v>
                </c:pt>
                <c:pt idx="4">
                  <c:v>SO4</c:v>
                </c:pt>
                <c:pt idx="5">
                  <c:v>HCO3</c:v>
                </c:pt>
              </c:strCache>
            </c:strRef>
          </c:cat>
          <c:val>
            <c:numRef>
              <c:f>Sheet1!$C$42:$H$42</c:f>
              <c:numCache>
                <c:formatCode>General</c:formatCode>
                <c:ptCount val="6"/>
                <c:pt idx="0">
                  <c:v>7.18</c:v>
                </c:pt>
                <c:pt idx="1">
                  <c:v>5.2</c:v>
                </c:pt>
                <c:pt idx="2">
                  <c:v>31.53</c:v>
                </c:pt>
                <c:pt idx="3">
                  <c:v>18.959999999999987</c:v>
                </c:pt>
                <c:pt idx="4">
                  <c:v>22.279999999999987</c:v>
                </c:pt>
                <c:pt idx="5">
                  <c:v>5.39</c:v>
                </c:pt>
              </c:numCache>
            </c:numRef>
          </c:val>
          <c:smooth val="0"/>
        </c:ser>
        <c:ser>
          <c:idx val="11"/>
          <c:order val="11"/>
          <c:tx>
            <c:strRef>
              <c:f>Sheet1!$B$43</c:f>
              <c:strCache>
                <c:ptCount val="1"/>
                <c:pt idx="0">
                  <c:v>OA5</c:v>
                </c:pt>
              </c:strCache>
            </c:strRef>
          </c:tx>
          <c:spPr>
            <a:ln w="12700">
              <a:solidFill>
                <a:srgbClr val="3366FF"/>
              </a:solidFill>
              <a:prstDash val="solid"/>
            </a:ln>
          </c:spPr>
          <c:marker>
            <c:symbol val="none"/>
          </c:marker>
          <c:cat>
            <c:strRef>
              <c:f>Sheet1!$C$31:$H$31</c:f>
              <c:strCache>
                <c:ptCount val="6"/>
                <c:pt idx="0">
                  <c:v>Ca</c:v>
                </c:pt>
                <c:pt idx="1">
                  <c:v>Mg</c:v>
                </c:pt>
                <c:pt idx="2">
                  <c:v>Na+K</c:v>
                </c:pt>
                <c:pt idx="3">
                  <c:v>Cl</c:v>
                </c:pt>
                <c:pt idx="4">
                  <c:v>SO4</c:v>
                </c:pt>
                <c:pt idx="5">
                  <c:v>HCO3</c:v>
                </c:pt>
              </c:strCache>
            </c:strRef>
          </c:cat>
          <c:val>
            <c:numRef>
              <c:f>Sheet1!$C$43:$H$43</c:f>
              <c:numCache>
                <c:formatCode>General</c:formatCode>
                <c:ptCount val="6"/>
                <c:pt idx="0">
                  <c:v>16.66</c:v>
                </c:pt>
                <c:pt idx="1">
                  <c:v>11.52</c:v>
                </c:pt>
                <c:pt idx="2">
                  <c:v>43.290000000000013</c:v>
                </c:pt>
                <c:pt idx="3">
                  <c:v>15.850000000000026</c:v>
                </c:pt>
                <c:pt idx="4">
                  <c:v>48.36</c:v>
                </c:pt>
                <c:pt idx="5">
                  <c:v>6.4700000000000024</c:v>
                </c:pt>
              </c:numCache>
            </c:numRef>
          </c:val>
          <c:smooth val="0"/>
        </c:ser>
        <c:ser>
          <c:idx val="12"/>
          <c:order val="12"/>
          <c:tx>
            <c:strRef>
              <c:f>Sheet1!$B$44</c:f>
              <c:strCache>
                <c:ptCount val="1"/>
                <c:pt idx="0">
                  <c:v>MK17</c:v>
                </c:pt>
              </c:strCache>
            </c:strRef>
          </c:tx>
          <c:spPr>
            <a:ln w="12700">
              <a:solidFill>
                <a:srgbClr val="3366FF"/>
              </a:solidFill>
              <a:prstDash val="solid"/>
            </a:ln>
          </c:spPr>
          <c:marker>
            <c:symbol val="none"/>
          </c:marker>
          <c:cat>
            <c:strRef>
              <c:f>Sheet1!$C$31:$H$31</c:f>
              <c:strCache>
                <c:ptCount val="6"/>
                <c:pt idx="0">
                  <c:v>Ca</c:v>
                </c:pt>
                <c:pt idx="1">
                  <c:v>Mg</c:v>
                </c:pt>
                <c:pt idx="2">
                  <c:v>Na+K</c:v>
                </c:pt>
                <c:pt idx="3">
                  <c:v>Cl</c:v>
                </c:pt>
                <c:pt idx="4">
                  <c:v>SO4</c:v>
                </c:pt>
                <c:pt idx="5">
                  <c:v>HCO3</c:v>
                </c:pt>
              </c:strCache>
            </c:strRef>
          </c:cat>
          <c:val>
            <c:numRef>
              <c:f>Sheet1!$C$44:$H$44</c:f>
              <c:numCache>
                <c:formatCode>General</c:formatCode>
                <c:ptCount val="6"/>
                <c:pt idx="0">
                  <c:v>25.24</c:v>
                </c:pt>
                <c:pt idx="1">
                  <c:v>13.58</c:v>
                </c:pt>
                <c:pt idx="2">
                  <c:v>47.620000000000012</c:v>
                </c:pt>
                <c:pt idx="3">
                  <c:v>17.350000000000001</c:v>
                </c:pt>
                <c:pt idx="4">
                  <c:v>62.86</c:v>
                </c:pt>
                <c:pt idx="5">
                  <c:v>4.0599999999999996</c:v>
                </c:pt>
              </c:numCache>
            </c:numRef>
          </c:val>
          <c:smooth val="0"/>
        </c:ser>
        <c:ser>
          <c:idx val="13"/>
          <c:order val="13"/>
          <c:tx>
            <c:strRef>
              <c:f>Sheet1!$B$45</c:f>
              <c:strCache>
                <c:ptCount val="1"/>
                <c:pt idx="0">
                  <c:v>HK</c:v>
                </c:pt>
              </c:strCache>
            </c:strRef>
          </c:tx>
          <c:spPr>
            <a:ln w="12700">
              <a:solidFill>
                <a:srgbClr val="3366FF"/>
              </a:solidFill>
              <a:prstDash val="solid"/>
            </a:ln>
          </c:spPr>
          <c:marker>
            <c:symbol val="none"/>
          </c:marker>
          <c:cat>
            <c:strRef>
              <c:f>Sheet1!$C$31:$H$31</c:f>
              <c:strCache>
                <c:ptCount val="6"/>
                <c:pt idx="0">
                  <c:v>Ca</c:v>
                </c:pt>
                <c:pt idx="1">
                  <c:v>Mg</c:v>
                </c:pt>
                <c:pt idx="2">
                  <c:v>Na+K</c:v>
                </c:pt>
                <c:pt idx="3">
                  <c:v>Cl</c:v>
                </c:pt>
                <c:pt idx="4">
                  <c:v>SO4</c:v>
                </c:pt>
                <c:pt idx="5">
                  <c:v>HCO3</c:v>
                </c:pt>
              </c:strCache>
            </c:strRef>
          </c:cat>
          <c:val>
            <c:numRef>
              <c:f>Sheet1!$C$45:$H$45</c:f>
              <c:numCache>
                <c:formatCode>General</c:formatCode>
                <c:ptCount val="6"/>
                <c:pt idx="0">
                  <c:v>19.16</c:v>
                </c:pt>
                <c:pt idx="1">
                  <c:v>7.1199999999999966</c:v>
                </c:pt>
                <c:pt idx="2">
                  <c:v>57.15</c:v>
                </c:pt>
                <c:pt idx="3">
                  <c:v>16.36</c:v>
                </c:pt>
                <c:pt idx="4">
                  <c:v>59.96</c:v>
                </c:pt>
                <c:pt idx="5">
                  <c:v>10.77</c:v>
                </c:pt>
              </c:numCache>
            </c:numRef>
          </c:val>
          <c:smooth val="0"/>
        </c:ser>
        <c:ser>
          <c:idx val="14"/>
          <c:order val="14"/>
          <c:tx>
            <c:strRef>
              <c:f>Sheet1!$B$46</c:f>
              <c:strCache>
                <c:ptCount val="1"/>
                <c:pt idx="0">
                  <c:v>HK10</c:v>
                </c:pt>
              </c:strCache>
            </c:strRef>
          </c:tx>
          <c:spPr>
            <a:ln w="12700">
              <a:solidFill>
                <a:srgbClr val="3366FF"/>
              </a:solidFill>
              <a:prstDash val="solid"/>
            </a:ln>
          </c:spPr>
          <c:marker>
            <c:symbol val="none"/>
          </c:marker>
          <c:cat>
            <c:strRef>
              <c:f>Sheet1!$C$31:$H$31</c:f>
              <c:strCache>
                <c:ptCount val="6"/>
                <c:pt idx="0">
                  <c:v>Ca</c:v>
                </c:pt>
                <c:pt idx="1">
                  <c:v>Mg</c:v>
                </c:pt>
                <c:pt idx="2">
                  <c:v>Na+K</c:v>
                </c:pt>
                <c:pt idx="3">
                  <c:v>Cl</c:v>
                </c:pt>
                <c:pt idx="4">
                  <c:v>SO4</c:v>
                </c:pt>
                <c:pt idx="5">
                  <c:v>HCO3</c:v>
                </c:pt>
              </c:strCache>
            </c:strRef>
          </c:cat>
          <c:val>
            <c:numRef>
              <c:f>Sheet1!$C$46:$H$46</c:f>
              <c:numCache>
                <c:formatCode>General</c:formatCode>
                <c:ptCount val="6"/>
                <c:pt idx="0">
                  <c:v>19.36</c:v>
                </c:pt>
                <c:pt idx="1">
                  <c:v>12.42</c:v>
                </c:pt>
                <c:pt idx="2">
                  <c:v>65.47</c:v>
                </c:pt>
                <c:pt idx="3">
                  <c:v>26.71</c:v>
                </c:pt>
                <c:pt idx="4">
                  <c:v>67.400000000000006</c:v>
                </c:pt>
                <c:pt idx="5">
                  <c:v>7.6199999999999966</c:v>
                </c:pt>
              </c:numCache>
            </c:numRef>
          </c:val>
          <c:smooth val="0"/>
        </c:ser>
        <c:ser>
          <c:idx val="15"/>
          <c:order val="15"/>
          <c:tx>
            <c:strRef>
              <c:f>Sheet1!$B$47</c:f>
              <c:strCache>
                <c:ptCount val="1"/>
                <c:pt idx="0">
                  <c:v>K.Kuyusu</c:v>
                </c:pt>
              </c:strCache>
            </c:strRef>
          </c:tx>
          <c:spPr>
            <a:ln w="25400">
              <a:solidFill>
                <a:srgbClr val="FF0000"/>
              </a:solidFill>
              <a:prstDash val="solid"/>
            </a:ln>
          </c:spPr>
          <c:marker>
            <c:symbol val="none"/>
          </c:marker>
          <c:cat>
            <c:strRef>
              <c:f>Sheet1!$C$31:$H$31</c:f>
              <c:strCache>
                <c:ptCount val="6"/>
                <c:pt idx="0">
                  <c:v>Ca</c:v>
                </c:pt>
                <c:pt idx="1">
                  <c:v>Mg</c:v>
                </c:pt>
                <c:pt idx="2">
                  <c:v>Na+K</c:v>
                </c:pt>
                <c:pt idx="3">
                  <c:v>Cl</c:v>
                </c:pt>
                <c:pt idx="4">
                  <c:v>SO4</c:v>
                </c:pt>
                <c:pt idx="5">
                  <c:v>HCO3</c:v>
                </c:pt>
              </c:strCache>
            </c:strRef>
          </c:cat>
          <c:val>
            <c:numRef>
              <c:f>Sheet1!$C$47:$H$47</c:f>
              <c:numCache>
                <c:formatCode>General</c:formatCode>
                <c:ptCount val="6"/>
                <c:pt idx="0">
                  <c:v>62.88</c:v>
                </c:pt>
                <c:pt idx="1">
                  <c:v>0.98</c:v>
                </c:pt>
                <c:pt idx="2">
                  <c:v>190.98000000000027</c:v>
                </c:pt>
                <c:pt idx="3">
                  <c:v>218.59</c:v>
                </c:pt>
                <c:pt idx="4">
                  <c:v>6.3599999999999985</c:v>
                </c:pt>
                <c:pt idx="5">
                  <c:v>1.2</c:v>
                </c:pt>
              </c:numCache>
            </c:numRef>
          </c:val>
          <c:smooth val="0"/>
        </c:ser>
        <c:ser>
          <c:idx val="16"/>
          <c:order val="16"/>
          <c:tx>
            <c:strRef>
              <c:f>Sheet1!$B$48</c:f>
              <c:strCache>
                <c:ptCount val="1"/>
                <c:pt idx="0">
                  <c:v>Uyuz Ham. Kuyu</c:v>
                </c:pt>
              </c:strCache>
            </c:strRef>
          </c:tx>
          <c:spPr>
            <a:ln w="25400">
              <a:solidFill>
                <a:srgbClr val="FF0000"/>
              </a:solidFill>
              <a:prstDash val="solid"/>
            </a:ln>
          </c:spPr>
          <c:marker>
            <c:symbol val="none"/>
          </c:marker>
          <c:cat>
            <c:strRef>
              <c:f>Sheet1!$C$31:$H$31</c:f>
              <c:strCache>
                <c:ptCount val="6"/>
                <c:pt idx="0">
                  <c:v>Ca</c:v>
                </c:pt>
                <c:pt idx="1">
                  <c:v>Mg</c:v>
                </c:pt>
                <c:pt idx="2">
                  <c:v>Na+K</c:v>
                </c:pt>
                <c:pt idx="3">
                  <c:v>Cl</c:v>
                </c:pt>
                <c:pt idx="4">
                  <c:v>SO4</c:v>
                </c:pt>
                <c:pt idx="5">
                  <c:v>HCO3</c:v>
                </c:pt>
              </c:strCache>
            </c:strRef>
          </c:cat>
          <c:val>
            <c:numRef>
              <c:f>Sheet1!$C$48:$H$48</c:f>
              <c:numCache>
                <c:formatCode>General</c:formatCode>
                <c:ptCount val="6"/>
                <c:pt idx="0">
                  <c:v>35.380000000000003</c:v>
                </c:pt>
                <c:pt idx="1">
                  <c:v>2.56</c:v>
                </c:pt>
                <c:pt idx="2">
                  <c:v>113.14</c:v>
                </c:pt>
                <c:pt idx="3">
                  <c:v>137.55000000000001</c:v>
                </c:pt>
                <c:pt idx="4">
                  <c:v>7.84</c:v>
                </c:pt>
                <c:pt idx="5">
                  <c:v>0.97000000000000064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13790144"/>
        <c:axId val="413789752"/>
      </c:lineChart>
      <c:catAx>
        <c:axId val="4137901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15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tr-TR"/>
          </a:p>
        </c:txPr>
        <c:crossAx val="413789752"/>
        <c:crossesAt val="0.1"/>
        <c:auto val="1"/>
        <c:lblAlgn val="ctr"/>
        <c:lblOffset val="100"/>
        <c:tickLblSkip val="1"/>
        <c:tickMarkSkip val="1"/>
        <c:noMultiLvlLbl val="0"/>
      </c:catAx>
      <c:valAx>
        <c:axId val="413789752"/>
        <c:scaling>
          <c:logBase val="10"/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15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tr-TR"/>
          </a:p>
        </c:txPr>
        <c:crossAx val="413790144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15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tr-TR"/>
    </a:p>
  </c:txPr>
  <c:externalData r:id="rId2">
    <c:autoUpdate val="0"/>
  </c:externalData>
  <c:userShapes r:id="rId3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0.49165</cdr:x>
      <cdr:y>0.49584</cdr:y>
    </cdr:from>
    <cdr:to>
      <cdr:x>0.50786</cdr:x>
      <cdr:y>0.56138</cdr:y>
    </cdr:to>
    <cdr:sp macro="" textlink="">
      <cdr:nvSpPr>
        <cdr:cNvPr id="3073" name="Text Box 102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639690" y="2170986"/>
          <a:ext cx="86911" cy="28654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tr-TR" sz="1050" b="0" i="0" u="none" strike="noStrike" baseline="0">
              <a:solidFill>
                <a:srgbClr val="000000"/>
              </a:solidFill>
              <a:latin typeface="Arial"/>
              <a:cs typeface="Arial"/>
            </a:rPr>
            <a:t> </a:t>
          </a:r>
        </a:p>
      </cdr:txBody>
    </cdr:sp>
  </cdr:relSizeAnchor>
  <cdr:relSizeAnchor xmlns:cdr="http://schemas.openxmlformats.org/drawingml/2006/chartDrawing">
    <cdr:from>
      <cdr:x>0.48846</cdr:x>
      <cdr:y>0.53399</cdr:y>
    </cdr:from>
    <cdr:to>
      <cdr:x>0.50147</cdr:x>
      <cdr:y>0.60467</cdr:y>
    </cdr:to>
    <cdr:sp macro="" textlink="">
      <cdr:nvSpPr>
        <cdr:cNvPr id="3074" name="Text Box 1026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622571" y="2337779"/>
          <a:ext cx="69792" cy="30899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tr-TR" sz="1075" b="0" i="0" u="none" strike="noStrike" baseline="0">
              <a:solidFill>
                <a:srgbClr val="000000"/>
              </a:solidFill>
              <a:latin typeface="Arial"/>
              <a:cs typeface="Arial"/>
            </a:rPr>
            <a:t>           </a:t>
          </a:r>
        </a:p>
      </cdr:txBody>
    </cdr:sp>
  </cdr:relSizeAnchor>
  <cdr:relSizeAnchor xmlns:cdr="http://schemas.openxmlformats.org/drawingml/2006/chartDrawing">
    <cdr:from>
      <cdr:x>0.48846</cdr:x>
      <cdr:y>0.53399</cdr:y>
    </cdr:from>
    <cdr:to>
      <cdr:x>0.50147</cdr:x>
      <cdr:y>0.60467</cdr:y>
    </cdr:to>
    <cdr:sp macro="" textlink="">
      <cdr:nvSpPr>
        <cdr:cNvPr id="3076" name="Text Box 1028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622571" y="2337779"/>
          <a:ext cx="69792" cy="30899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tr-TR" sz="1075" b="0" i="0" u="none" strike="noStrike" baseline="0">
              <a:solidFill>
                <a:srgbClr val="000000"/>
              </a:solidFill>
              <a:latin typeface="Arial"/>
              <a:cs typeface="Arial"/>
            </a:rPr>
            <a:t>                  </a:t>
          </a:r>
        </a:p>
      </cdr:txBody>
    </cdr:sp>
  </cdr:relSizeAnchor>
  <cdr:relSizeAnchor xmlns:cdr="http://schemas.openxmlformats.org/drawingml/2006/chartDrawing">
    <cdr:from>
      <cdr:x>0.79486</cdr:x>
      <cdr:y>0.2685</cdr:y>
    </cdr:from>
    <cdr:to>
      <cdr:x>1</cdr:x>
      <cdr:y>0.48331</cdr:y>
    </cdr:to>
    <cdr:sp macro="" textlink="">
      <cdr:nvSpPr>
        <cdr:cNvPr id="3077" name="Text Box 1029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672408" y="1080120"/>
          <a:ext cx="947814" cy="86409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tr-TR" sz="2000" b="0" i="0" u="none" strike="noStrike" baseline="0" dirty="0">
              <a:solidFill>
                <a:srgbClr val="0070C0"/>
              </a:solidFill>
              <a:latin typeface="Times New Roman"/>
              <a:cs typeface="Times New Roman"/>
            </a:rPr>
            <a:t>yeraltı </a:t>
          </a:r>
          <a:endParaRPr lang="tr-TR" sz="2000" b="0" i="0" u="none" strike="noStrike" baseline="0" dirty="0" smtClean="0">
            <a:solidFill>
              <a:srgbClr val="0070C0"/>
            </a:solidFill>
            <a:latin typeface="Times New Roman"/>
            <a:cs typeface="Times New Roman"/>
          </a:endParaRPr>
        </a:p>
        <a:p xmlns:a="http://schemas.openxmlformats.org/drawingml/2006/main">
          <a:pPr algn="ctr" rtl="0">
            <a:defRPr sz="1000"/>
          </a:pPr>
          <a:r>
            <a:rPr lang="tr-TR" sz="2000" b="0" i="0" u="none" strike="noStrike" baseline="0" dirty="0" smtClean="0">
              <a:solidFill>
                <a:srgbClr val="0070C0"/>
              </a:solidFill>
              <a:latin typeface="Times New Roman"/>
              <a:cs typeface="Times New Roman"/>
            </a:rPr>
            <a:t>suları</a:t>
          </a:r>
          <a:endParaRPr lang="tr-TR" sz="2000" b="0" i="0" u="none" strike="noStrike" baseline="0" dirty="0">
            <a:solidFill>
              <a:srgbClr val="0070C0"/>
            </a:solidFill>
            <a:latin typeface="Times New Roman"/>
            <a:cs typeface="Times New Roman"/>
          </a:endParaRPr>
        </a:p>
      </cdr:txBody>
    </cdr:sp>
  </cdr:relSizeAnchor>
  <cdr:relSizeAnchor xmlns:cdr="http://schemas.openxmlformats.org/drawingml/2006/chartDrawing">
    <cdr:from>
      <cdr:x>0.51432</cdr:x>
      <cdr:y>0.60861</cdr:y>
    </cdr:from>
    <cdr:to>
      <cdr:x>0.87278</cdr:x>
      <cdr:y>0.69811</cdr:y>
    </cdr:to>
    <cdr:sp macro="" textlink="">
      <cdr:nvSpPr>
        <cdr:cNvPr id="3078" name="Text Box 1030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376264" y="2448272"/>
          <a:ext cx="1656184" cy="36004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tr-TR" sz="2000" b="0" i="0" u="none" strike="noStrike" baseline="0" dirty="0">
              <a:solidFill>
                <a:srgbClr val="00B050"/>
              </a:solidFill>
              <a:latin typeface="Times New Roman"/>
              <a:cs typeface="Times New Roman"/>
            </a:rPr>
            <a:t>Delice Irmağı</a:t>
          </a:r>
        </a:p>
      </cdr:txBody>
    </cdr:sp>
  </cdr:relSizeAnchor>
  <cdr:relSizeAnchor xmlns:cdr="http://schemas.openxmlformats.org/drawingml/2006/chartDrawing">
    <cdr:from>
      <cdr:x>0.24361</cdr:x>
      <cdr:y>0.1253</cdr:y>
    </cdr:from>
    <cdr:to>
      <cdr:x>0.49607</cdr:x>
      <cdr:y>0.35801</cdr:y>
    </cdr:to>
    <cdr:sp macro="" textlink="">
      <cdr:nvSpPr>
        <cdr:cNvPr id="3079" name="Text Box 103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125529" y="504056"/>
          <a:ext cx="1166438" cy="93610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tr-TR" sz="2000" b="0" i="0" u="none" strike="noStrike" baseline="0" dirty="0">
              <a:solidFill>
                <a:srgbClr val="FF0000"/>
              </a:solidFill>
              <a:latin typeface="Times New Roman"/>
              <a:cs typeface="Times New Roman"/>
            </a:rPr>
            <a:t>jeotermal </a:t>
          </a:r>
          <a:endParaRPr lang="tr-TR" sz="2000" b="0" i="0" u="none" strike="noStrike" baseline="0" dirty="0" smtClean="0">
            <a:solidFill>
              <a:srgbClr val="FF0000"/>
            </a:solidFill>
            <a:latin typeface="Times New Roman"/>
            <a:cs typeface="Times New Roman"/>
          </a:endParaRPr>
        </a:p>
        <a:p xmlns:a="http://schemas.openxmlformats.org/drawingml/2006/main">
          <a:pPr algn="ctr" rtl="0">
            <a:defRPr sz="1000"/>
          </a:pPr>
          <a:r>
            <a:rPr lang="tr-TR" sz="2000" b="0" i="0" u="none" strike="noStrike" baseline="0" dirty="0" smtClean="0">
              <a:solidFill>
                <a:srgbClr val="FF0000"/>
              </a:solidFill>
              <a:latin typeface="Times New Roman"/>
              <a:cs typeface="Times New Roman"/>
            </a:rPr>
            <a:t>sular</a:t>
          </a:r>
          <a:endParaRPr lang="tr-TR" sz="2000" b="0" i="0" u="none" strike="noStrike" baseline="0" dirty="0">
            <a:solidFill>
              <a:srgbClr val="FF0000"/>
            </a:solidFill>
            <a:latin typeface="Times New Roman"/>
            <a:cs typeface="Times New Roman"/>
          </a:endParaRPr>
        </a:p>
      </cdr:txBody>
    </cdr:sp>
  </cdr:relSizeAnchor>
  <cdr:relSizeAnchor xmlns:cdr="http://schemas.openxmlformats.org/drawingml/2006/chartDrawing">
    <cdr:from>
      <cdr:x>0.14</cdr:x>
      <cdr:y>0.04082</cdr:y>
    </cdr:from>
    <cdr:to>
      <cdr:x>0.36</cdr:x>
      <cdr:y>0.12245</cdr:y>
    </cdr:to>
    <cdr:sp macro="" textlink="">
      <cdr:nvSpPr>
        <cdr:cNvPr id="8" name="7 Metin kutusu"/>
        <cdr:cNvSpPr txBox="1"/>
      </cdr:nvSpPr>
      <cdr:spPr>
        <a:xfrm xmlns:a="http://schemas.openxmlformats.org/drawingml/2006/main">
          <a:off x="504056" y="144016"/>
          <a:ext cx="792088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tr-TR" sz="1400" dirty="0" err="1" smtClean="0"/>
            <a:t>mek</a:t>
          </a:r>
          <a:r>
            <a:rPr lang="tr-TR" sz="1400" dirty="0" smtClean="0"/>
            <a:t>/l</a:t>
          </a:r>
          <a:endParaRPr lang="tr-TR" sz="1400" dirty="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DBA8A-210B-4560-981E-0E822BED6634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8CCD5-02EC-4E6A-A44A-F17EF01D87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93290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DBA8A-210B-4560-981E-0E822BED6634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8CCD5-02EC-4E6A-A44A-F17EF01D87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9706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DBA8A-210B-4560-981E-0E822BED6634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8CCD5-02EC-4E6A-A44A-F17EF01D87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4070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DBA8A-210B-4560-981E-0E822BED6634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8CCD5-02EC-4E6A-A44A-F17EF01D87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3777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DBA8A-210B-4560-981E-0E822BED6634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8CCD5-02EC-4E6A-A44A-F17EF01D87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1725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DBA8A-210B-4560-981E-0E822BED6634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8CCD5-02EC-4E6A-A44A-F17EF01D87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6186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DBA8A-210B-4560-981E-0E822BED6634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8CCD5-02EC-4E6A-A44A-F17EF01D87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64357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DBA8A-210B-4560-981E-0E822BED6634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8CCD5-02EC-4E6A-A44A-F17EF01D87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3382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DBA8A-210B-4560-981E-0E822BED6634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8CCD5-02EC-4E6A-A44A-F17EF01D87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7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DBA8A-210B-4560-981E-0E822BED6634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8CCD5-02EC-4E6A-A44A-F17EF01D87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99541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DBA8A-210B-4560-981E-0E822BED6634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8CCD5-02EC-4E6A-A44A-F17EF01D87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2376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ADBA8A-210B-4560-981E-0E822BED6634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68CCD5-02EC-4E6A-A44A-F17EF01D87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8208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07568" y="620688"/>
            <a:ext cx="7560840" cy="2376264"/>
          </a:xfrm>
        </p:spPr>
        <p:txBody>
          <a:bodyPr>
            <a:normAutofit/>
          </a:bodyPr>
          <a:lstStyle/>
          <a:p>
            <a:pPr algn="ctr"/>
            <a:r>
              <a:rPr lang="tr-TR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Kompozisyon Diyagramları </a:t>
            </a:r>
            <a:br>
              <a:rPr lang="tr-TR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 </a:t>
            </a:r>
            <a:br>
              <a:rPr lang="tr-TR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Farklı Suların Karışımı</a:t>
            </a:r>
            <a:endParaRPr lang="tr-TR" b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95801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346960" y="1845734"/>
            <a:ext cx="7543801" cy="1655274"/>
          </a:xfrm>
        </p:spPr>
        <p:txBody>
          <a:bodyPr>
            <a:noAutofit/>
          </a:bodyPr>
          <a:lstStyle/>
          <a:p>
            <a:r>
              <a:rPr lang="tr-TR" sz="3200" dirty="0">
                <a:solidFill>
                  <a:schemeClr val="bg2">
                    <a:lumMod val="50000"/>
                  </a:schemeClr>
                </a:solidFill>
              </a:rPr>
              <a:t>Su tipi nedir?, Nasıl bulunur?</a:t>
            </a:r>
          </a:p>
          <a:p>
            <a:r>
              <a:rPr lang="tr-TR" sz="3200" dirty="0">
                <a:solidFill>
                  <a:schemeClr val="bg2">
                    <a:lumMod val="50000"/>
                  </a:schemeClr>
                </a:solidFill>
              </a:rPr>
              <a:t>Uç Üye nedir?, Nasıl elde edilir?</a:t>
            </a:r>
          </a:p>
          <a:p>
            <a:r>
              <a:rPr lang="tr-TR" sz="3200" dirty="0">
                <a:solidFill>
                  <a:schemeClr val="bg2">
                    <a:lumMod val="50000"/>
                  </a:schemeClr>
                </a:solidFill>
              </a:rPr>
              <a:t>Karışım suyu nedir?, Nasıl hesaplanır ?</a:t>
            </a:r>
            <a:endParaRPr lang="tr-TR" sz="32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2 Dikdörtgen"/>
          <p:cNvSpPr>
            <a:spLocks noChangeArrowheads="1"/>
          </p:cNvSpPr>
          <p:nvPr/>
        </p:nvSpPr>
        <p:spPr bwMode="auto">
          <a:xfrm>
            <a:off x="7824192" y="6360770"/>
            <a:ext cx="259228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tr-TR" altLang="tr-TR" sz="2400" b="1" i="1" dirty="0">
                <a:solidFill>
                  <a:srgbClr val="FFFF00"/>
                </a:solidFill>
                <a:latin typeface="Footlight MT Light" panose="0204060206030A020304" pitchFamily="18" charset="0"/>
              </a:rPr>
              <a:t>Su  H </a:t>
            </a:r>
            <a:r>
              <a:rPr lang="tr-TR" altLang="tr-TR" sz="2400" b="1" i="1" dirty="0">
                <a:solidFill>
                  <a:srgbClr val="FFFF00"/>
                </a:solidFill>
                <a:latin typeface="Footlight MT Light" panose="0204060206030A020304" pitchFamily="18" charset="0"/>
              </a:rPr>
              <a:t>a y a t </a:t>
            </a:r>
            <a:r>
              <a:rPr lang="tr-TR" altLang="tr-TR" sz="2400" b="1" i="1" dirty="0" err="1">
                <a:solidFill>
                  <a:srgbClr val="FFFF00"/>
                </a:solidFill>
                <a:latin typeface="Footlight MT Light" panose="0204060206030A020304" pitchFamily="18" charset="0"/>
              </a:rPr>
              <a:t>t</a:t>
            </a:r>
            <a:r>
              <a:rPr lang="tr-TR" altLang="tr-TR" sz="2400" b="1" i="1" dirty="0">
                <a:solidFill>
                  <a:srgbClr val="FFFF00"/>
                </a:solidFill>
                <a:latin typeface="Footlight MT Light" panose="0204060206030A020304" pitchFamily="18" charset="0"/>
              </a:rPr>
              <a:t> ı </a:t>
            </a:r>
            <a:r>
              <a:rPr lang="tr-TR" altLang="tr-TR" sz="2400" b="1" i="1" dirty="0">
                <a:solidFill>
                  <a:srgbClr val="FFFF00"/>
                </a:solidFill>
                <a:latin typeface="Footlight MT Light" panose="0204060206030A020304" pitchFamily="18" charset="0"/>
              </a:rPr>
              <a:t>r…</a:t>
            </a:r>
            <a:endParaRPr lang="tr-TR" altLang="tr-TR" sz="2400" b="1" i="1" dirty="0">
              <a:solidFill>
                <a:srgbClr val="FFFF00"/>
              </a:solidFill>
              <a:latin typeface="Footlight MT Light" panose="0204060206030A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5561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346960" y="548681"/>
            <a:ext cx="7543800" cy="1080120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err="1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Schoeller</a:t>
            </a:r>
            <a:r>
              <a:rPr lang="tr-TR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diyagramı ile uç üyelerin ayrılması (Örnek çalışma)</a:t>
            </a:r>
            <a:endParaRPr lang="tr-TR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Chart 6"/>
          <p:cNvGraphicFramePr>
            <a:graphicFrameLocks noGrp="1"/>
          </p:cNvGraphicFramePr>
          <p:nvPr>
            <p:ph idx="1"/>
            <p:extLst/>
          </p:nvPr>
        </p:nvGraphicFramePr>
        <p:xfrm>
          <a:off x="4079776" y="1844825"/>
          <a:ext cx="4620222" cy="4022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Metin kutusu 4"/>
          <p:cNvSpPr txBox="1"/>
          <p:nvPr/>
        </p:nvSpPr>
        <p:spPr>
          <a:xfrm>
            <a:off x="9192344" y="5867549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Çelik (2007)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8412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575720" y="804159"/>
            <a:ext cx="5218674" cy="756633"/>
          </a:xfrm>
        </p:spPr>
        <p:txBody>
          <a:bodyPr/>
          <a:lstStyle/>
          <a:p>
            <a:pPr algn="ctr"/>
            <a:r>
              <a:rPr lang="tr-TR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Uç üyeler</a:t>
            </a:r>
            <a:endParaRPr lang="tr-TR" b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9617" y="1560792"/>
            <a:ext cx="6755525" cy="4460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Grup 9"/>
          <p:cNvGrpSpPr/>
          <p:nvPr/>
        </p:nvGrpSpPr>
        <p:grpSpPr>
          <a:xfrm>
            <a:off x="2133062" y="4862176"/>
            <a:ext cx="1298642" cy="583049"/>
            <a:chOff x="465046" y="513581"/>
            <a:chExt cx="1298642" cy="583049"/>
          </a:xfrm>
        </p:grpSpPr>
        <p:sp>
          <p:nvSpPr>
            <p:cNvPr id="9" name="Oval 8"/>
            <p:cNvSpPr/>
            <p:nvPr/>
          </p:nvSpPr>
          <p:spPr>
            <a:xfrm>
              <a:off x="465046" y="513581"/>
              <a:ext cx="1152128" cy="58304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5" name="Metin kutusu 4"/>
            <p:cNvSpPr txBox="1"/>
            <p:nvPr/>
          </p:nvSpPr>
          <p:spPr>
            <a:xfrm>
              <a:off x="467544" y="598314"/>
              <a:ext cx="12961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b="1" dirty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UÇ ÜYE-1</a:t>
              </a:r>
              <a:endParaRPr lang="tr-TR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8" name="Grup 7"/>
          <p:cNvGrpSpPr/>
          <p:nvPr/>
        </p:nvGrpSpPr>
        <p:grpSpPr>
          <a:xfrm>
            <a:off x="9241068" y="1988841"/>
            <a:ext cx="1426933" cy="581449"/>
            <a:chOff x="7164287" y="759319"/>
            <a:chExt cx="1426933" cy="581449"/>
          </a:xfrm>
        </p:grpSpPr>
        <p:sp>
          <p:nvSpPr>
            <p:cNvPr id="7" name="Oval 6"/>
            <p:cNvSpPr/>
            <p:nvPr/>
          </p:nvSpPr>
          <p:spPr>
            <a:xfrm>
              <a:off x="7164287" y="759319"/>
              <a:ext cx="1426933" cy="58144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6" name="Metin kutusu 5"/>
            <p:cNvSpPr txBox="1"/>
            <p:nvPr/>
          </p:nvSpPr>
          <p:spPr>
            <a:xfrm>
              <a:off x="7342402" y="873357"/>
              <a:ext cx="10807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b="1" dirty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UÇ ÜYE-2</a:t>
              </a:r>
              <a:endParaRPr lang="tr-TR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1" name="Metin kutusu 10"/>
          <p:cNvSpPr txBox="1"/>
          <p:nvPr/>
        </p:nvSpPr>
        <p:spPr>
          <a:xfrm>
            <a:off x="9192344" y="5867549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Çelik (2007)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44078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215680" y="130234"/>
            <a:ext cx="5959624" cy="1142819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 Tipi Belirlenmesi</a:t>
            </a:r>
            <a:br>
              <a:rPr lang="tr-TR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Örnek Çalışma</a:t>
            </a:r>
            <a:endParaRPr lang="tr-TR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4" descr="Scan000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6894" y="1259452"/>
            <a:ext cx="7290498" cy="4918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8760296" y="5993120"/>
            <a:ext cx="17649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Çelik et al (2008)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52736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Diseño predeterminado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Diseño predeterminado">
    <a:majorFont>
      <a:latin typeface="Arial"/>
      <a:ea typeface=""/>
      <a:cs typeface="Arial"/>
    </a:majorFont>
    <a:minorFont>
      <a:latin typeface="Arial"/>
      <a:ea typeface=""/>
      <a:cs typeface="Arial"/>
    </a:minorFont>
  </a:fontScheme>
  <a:fmtScheme name="Ofis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77</Words>
  <Application>Microsoft Office PowerPoint</Application>
  <PresentationFormat>Geniş ekran</PresentationFormat>
  <Paragraphs>22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Footlight MT Light</vt:lpstr>
      <vt:lpstr>Times New Roman</vt:lpstr>
      <vt:lpstr>Office Teması</vt:lpstr>
      <vt:lpstr>Kompozisyon Diyagramları  ve  Farklı Suların Karışımı</vt:lpstr>
      <vt:lpstr>PowerPoint Sunusu</vt:lpstr>
      <vt:lpstr>Schoeller diyagramı ile uç üyelerin ayrılması (Örnek çalışma)</vt:lpstr>
      <vt:lpstr>Uç üyeler</vt:lpstr>
      <vt:lpstr>Su Tipi Belirlenmesi Örnek Çalışma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Kompozisyon Diyagramları  ve  Farklı Suların Karışımı</dc:title>
  <dc:creator>mehmet</dc:creator>
  <cp:lastModifiedBy>mehmet</cp:lastModifiedBy>
  <cp:revision>1</cp:revision>
  <dcterms:created xsi:type="dcterms:W3CDTF">2019-02-18T08:33:07Z</dcterms:created>
  <dcterms:modified xsi:type="dcterms:W3CDTF">2019-02-18T08:35:11Z</dcterms:modified>
</cp:coreProperties>
</file>