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 id="2147483816" r:id="rId2"/>
  </p:sldMasterIdLst>
  <p:notesMasterIdLst>
    <p:notesMasterId r:id="rId31"/>
  </p:notesMasterIdLst>
  <p:handoutMasterIdLst>
    <p:handoutMasterId r:id="rId32"/>
  </p:handoutMasterIdLst>
  <p:sldIdLst>
    <p:sldId id="455" r:id="rId3"/>
    <p:sldId id="454" r:id="rId4"/>
    <p:sldId id="466" r:id="rId5"/>
    <p:sldId id="494" r:id="rId6"/>
    <p:sldId id="468" r:id="rId7"/>
    <p:sldId id="481" r:id="rId8"/>
    <p:sldId id="483" r:id="rId9"/>
    <p:sldId id="484" r:id="rId10"/>
    <p:sldId id="485" r:id="rId11"/>
    <p:sldId id="486" r:id="rId12"/>
    <p:sldId id="501" r:id="rId13"/>
    <p:sldId id="502" r:id="rId14"/>
    <p:sldId id="496" r:id="rId15"/>
    <p:sldId id="497" r:id="rId16"/>
    <p:sldId id="488" r:id="rId17"/>
    <p:sldId id="489" r:id="rId18"/>
    <p:sldId id="480" r:id="rId19"/>
    <p:sldId id="503" r:id="rId20"/>
    <p:sldId id="504" r:id="rId21"/>
    <p:sldId id="505" r:id="rId22"/>
    <p:sldId id="506" r:id="rId23"/>
    <p:sldId id="482" r:id="rId24"/>
    <p:sldId id="492" r:id="rId25"/>
    <p:sldId id="493" r:id="rId26"/>
    <p:sldId id="469" r:id="rId27"/>
    <p:sldId id="470" r:id="rId28"/>
    <p:sldId id="471" r:id="rId29"/>
    <p:sldId id="495" r:id="rId3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18.08.2021</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18.08.2021</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7885665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solidFill>
                  <a:srgbClr val="ECE9C6"/>
                </a:solidFill>
              </a:rPr>
              <a:pPr/>
              <a:t>8/18/2021</a:t>
            </a:fld>
            <a:endParaRPr lang="en-US" dirty="0">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solidFill>
                  <a:srgbClr val="ECE9C6"/>
                </a:solidFill>
              </a:rPr>
              <a:pPr/>
              <a:t>‹#›</a:t>
            </a:fld>
            <a:endParaRPr lang="en-US" dirty="0">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Tree>
    <p:extLst>
      <p:ext uri="{BB962C8B-B14F-4D97-AF65-F5344CB8AC3E}">
        <p14:creationId xmlns:p14="http://schemas.microsoft.com/office/powerpoint/2010/main" val="38280227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41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7404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3A79980D-8049-4465-BE77-E07BF2A85593}" type="datetimeFigureOut">
              <a:rPr lang="tr-TR" smtClean="0">
                <a:solidFill>
                  <a:prstClr val="black">
                    <a:tint val="75000"/>
                  </a:prstClr>
                </a:solidFill>
              </a:rPr>
              <a:pPr/>
              <a:t>18.08.2021</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C68395F8-F0B8-4F75-B3E8-29C9C783C938}"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390836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A79980D-8049-4465-BE77-E07BF2A85593}" type="datetimeFigureOut">
              <a:rPr lang="tr-TR" smtClean="0">
                <a:solidFill>
                  <a:prstClr val="black">
                    <a:tint val="75000"/>
                  </a:prstClr>
                </a:solidFill>
              </a:rPr>
              <a:pPr/>
              <a:t>18.08.2021</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C68395F8-F0B8-4F75-B3E8-29C9C783C938}"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353071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3A79980D-8049-4465-BE77-E07BF2A85593}" type="datetimeFigureOut">
              <a:rPr lang="tr-TR" smtClean="0">
                <a:solidFill>
                  <a:prstClr val="black">
                    <a:tint val="75000"/>
                  </a:prstClr>
                </a:solidFill>
              </a:rPr>
              <a:pPr/>
              <a:t>18.08.2021</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C68395F8-F0B8-4F75-B3E8-29C9C783C938}"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888582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3A79980D-8049-4465-BE77-E07BF2A85593}" type="datetimeFigureOut">
              <a:rPr lang="tr-TR" smtClean="0">
                <a:solidFill>
                  <a:prstClr val="black">
                    <a:tint val="75000"/>
                  </a:prstClr>
                </a:solidFill>
              </a:rPr>
              <a:pPr/>
              <a:t>18.08.2021</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C68395F8-F0B8-4F75-B3E8-29C9C783C938}"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372910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3A79980D-8049-4465-BE77-E07BF2A85593}" type="datetimeFigureOut">
              <a:rPr lang="tr-TR" smtClean="0">
                <a:solidFill>
                  <a:prstClr val="black">
                    <a:tint val="75000"/>
                  </a:prstClr>
                </a:solidFill>
              </a:rPr>
              <a:pPr/>
              <a:t>18.08.2021</a:t>
            </a:fld>
            <a:endParaRPr lang="tr-TR">
              <a:solidFill>
                <a:prstClr val="black">
                  <a:tint val="75000"/>
                </a:prstClr>
              </a:solidFill>
            </a:endParaRPr>
          </a:p>
        </p:txBody>
      </p:sp>
      <p:sp>
        <p:nvSpPr>
          <p:cNvPr id="8" name="7 Altbilgi Yer Tutucusu"/>
          <p:cNvSpPr>
            <a:spLocks noGrp="1"/>
          </p:cNvSpPr>
          <p:nvPr>
            <p:ph type="ftr" sz="quarter" idx="11"/>
          </p:nvPr>
        </p:nvSpPr>
        <p:spPr/>
        <p:txBody>
          <a:bodyPr/>
          <a:lstStyle/>
          <a:p>
            <a:endParaRPr lang="tr-TR">
              <a:solidFill>
                <a:prstClr val="black">
                  <a:tint val="75000"/>
                </a:prstClr>
              </a:solidFill>
            </a:endParaRPr>
          </a:p>
        </p:txBody>
      </p:sp>
      <p:sp>
        <p:nvSpPr>
          <p:cNvPr id="9" name="8 Slayt Numarası Yer Tutucusu"/>
          <p:cNvSpPr>
            <a:spLocks noGrp="1"/>
          </p:cNvSpPr>
          <p:nvPr>
            <p:ph type="sldNum" sz="quarter" idx="12"/>
          </p:nvPr>
        </p:nvSpPr>
        <p:spPr/>
        <p:txBody>
          <a:bodyPr/>
          <a:lstStyle/>
          <a:p>
            <a:fld id="{C68395F8-F0B8-4F75-B3E8-29C9C783C938}"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4933277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A79980D-8049-4465-BE77-E07BF2A85593}" type="datetimeFigureOut">
              <a:rPr lang="tr-TR" smtClean="0">
                <a:solidFill>
                  <a:prstClr val="black">
                    <a:tint val="75000"/>
                  </a:prstClr>
                </a:solidFill>
              </a:rPr>
              <a:pPr/>
              <a:t>18.08.2021</a:t>
            </a:fld>
            <a:endParaRPr lang="tr-TR">
              <a:solidFill>
                <a:prstClr val="black">
                  <a:tint val="75000"/>
                </a:prstClr>
              </a:solidFill>
            </a:endParaRPr>
          </a:p>
        </p:txBody>
      </p:sp>
      <p:sp>
        <p:nvSpPr>
          <p:cNvPr id="4" name="3 Altbilgi Yer Tutucusu"/>
          <p:cNvSpPr>
            <a:spLocks noGrp="1"/>
          </p:cNvSpPr>
          <p:nvPr>
            <p:ph type="ftr" sz="quarter" idx="11"/>
          </p:nvPr>
        </p:nvSpPr>
        <p:spPr/>
        <p:txBody>
          <a:bodyPr/>
          <a:lstStyle/>
          <a:p>
            <a:endParaRPr lang="tr-TR">
              <a:solidFill>
                <a:prstClr val="black">
                  <a:tint val="75000"/>
                </a:prstClr>
              </a:solidFill>
            </a:endParaRPr>
          </a:p>
        </p:txBody>
      </p:sp>
      <p:sp>
        <p:nvSpPr>
          <p:cNvPr id="5" name="4 Slayt Numarası Yer Tutucusu"/>
          <p:cNvSpPr>
            <a:spLocks noGrp="1"/>
          </p:cNvSpPr>
          <p:nvPr>
            <p:ph type="sldNum" sz="quarter" idx="12"/>
          </p:nvPr>
        </p:nvSpPr>
        <p:spPr/>
        <p:txBody>
          <a:bodyPr/>
          <a:lstStyle/>
          <a:p>
            <a:fld id="{C68395F8-F0B8-4F75-B3E8-29C9C783C938}"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364021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A79980D-8049-4465-BE77-E07BF2A85593}" type="datetimeFigureOut">
              <a:rPr lang="tr-TR" smtClean="0">
                <a:solidFill>
                  <a:prstClr val="black">
                    <a:tint val="75000"/>
                  </a:prstClr>
                </a:solidFill>
              </a:rPr>
              <a:pPr/>
              <a:t>18.08.2021</a:t>
            </a:fld>
            <a:endParaRPr lang="tr-TR">
              <a:solidFill>
                <a:prstClr val="black">
                  <a:tint val="75000"/>
                </a:prstClr>
              </a:solidFill>
            </a:endParaRPr>
          </a:p>
        </p:txBody>
      </p:sp>
      <p:sp>
        <p:nvSpPr>
          <p:cNvPr id="3" name="2 Altbilgi Yer Tutucusu"/>
          <p:cNvSpPr>
            <a:spLocks noGrp="1"/>
          </p:cNvSpPr>
          <p:nvPr>
            <p:ph type="ftr" sz="quarter" idx="11"/>
          </p:nvPr>
        </p:nvSpPr>
        <p:spPr/>
        <p:txBody>
          <a:bodyPr/>
          <a:lstStyle/>
          <a:p>
            <a:endParaRPr lang="tr-TR">
              <a:solidFill>
                <a:prstClr val="black">
                  <a:tint val="75000"/>
                </a:prstClr>
              </a:solidFill>
            </a:endParaRPr>
          </a:p>
        </p:txBody>
      </p:sp>
      <p:sp>
        <p:nvSpPr>
          <p:cNvPr id="4" name="3 Slayt Numarası Yer Tutucusu"/>
          <p:cNvSpPr>
            <a:spLocks noGrp="1"/>
          </p:cNvSpPr>
          <p:nvPr>
            <p:ph type="sldNum" sz="quarter" idx="12"/>
          </p:nvPr>
        </p:nvSpPr>
        <p:spPr/>
        <p:txBody>
          <a:bodyPr/>
          <a:lstStyle/>
          <a:p>
            <a:fld id="{C68395F8-F0B8-4F75-B3E8-29C9C783C938}"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614978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A79980D-8049-4465-BE77-E07BF2A85593}" type="datetimeFigureOut">
              <a:rPr lang="tr-TR" smtClean="0">
                <a:solidFill>
                  <a:prstClr val="black">
                    <a:tint val="75000"/>
                  </a:prstClr>
                </a:solidFill>
              </a:rPr>
              <a:pPr/>
              <a:t>18.08.2021</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C68395F8-F0B8-4F75-B3E8-29C9C783C938}"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60790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tr-TR"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98093731"/>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A79980D-8049-4465-BE77-E07BF2A85593}" type="datetimeFigureOut">
              <a:rPr lang="tr-TR" smtClean="0">
                <a:solidFill>
                  <a:prstClr val="black">
                    <a:tint val="75000"/>
                  </a:prstClr>
                </a:solidFill>
              </a:rPr>
              <a:pPr/>
              <a:t>18.08.2021</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C68395F8-F0B8-4F75-B3E8-29C9C783C938}"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044175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A79980D-8049-4465-BE77-E07BF2A85593}" type="datetimeFigureOut">
              <a:rPr lang="tr-TR" smtClean="0">
                <a:solidFill>
                  <a:prstClr val="black">
                    <a:tint val="75000"/>
                  </a:prstClr>
                </a:solidFill>
              </a:rPr>
              <a:pPr/>
              <a:t>18.08.2021</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C68395F8-F0B8-4F75-B3E8-29C9C783C938}"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92422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A79980D-8049-4465-BE77-E07BF2A85593}" type="datetimeFigureOut">
              <a:rPr lang="tr-TR" smtClean="0">
                <a:solidFill>
                  <a:prstClr val="black">
                    <a:tint val="75000"/>
                  </a:prstClr>
                </a:solidFill>
              </a:rPr>
              <a:pPr/>
              <a:t>18.08.2021</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C68395F8-F0B8-4F75-B3E8-29C9C783C938}"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99489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4461420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solidFill>
                  <a:srgbClr val="895D1D"/>
                </a:solidFill>
              </a:rPr>
              <a:pPr/>
              <a:t>8/18/2021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tr-TR"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extLst>
      <p:ext uri="{BB962C8B-B14F-4D97-AF65-F5344CB8AC3E}">
        <p14:creationId xmlns:p14="http://schemas.microsoft.com/office/powerpoint/2010/main" val="68922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solidFill>
                  <a:srgbClr val="895D1D"/>
                </a:solidFill>
              </a:rPr>
              <a:pPr/>
              <a:t>8/18/2021</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562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solidFill>
                  <a:srgbClr val="895D1D"/>
                </a:solidFill>
              </a:rPr>
              <a:pPr/>
              <a:t>8/18/2021</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480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solidFill>
                  <a:srgbClr val="895D1D"/>
                </a:solidFill>
              </a:rPr>
              <a:pPr/>
              <a:t>8/18/2021</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99851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solidFill>
                  <a:srgbClr val="895D1D"/>
                </a:solidFill>
              </a:rPr>
              <a:pPr/>
              <a:t>8/18/2021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623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solidFill>
                  <a:srgbClr val="895D1D"/>
                </a:solidFill>
              </a:rPr>
              <a:pPr/>
              <a:t>8/18/2021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276540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8/18/2021</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56989259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79980D-8049-4465-BE77-E07BF2A85593}" type="datetimeFigureOut">
              <a:rPr lang="tr-TR" smtClean="0">
                <a:solidFill>
                  <a:prstClr val="black">
                    <a:tint val="75000"/>
                  </a:prstClr>
                </a:solidFill>
              </a:rPr>
              <a:pPr/>
              <a:t>18.08.2021</a:t>
            </a:fld>
            <a:endParaRPr lang="tr-TR">
              <a:solidFill>
                <a:prstClr val="black">
                  <a:tint val="75000"/>
                </a:prstClr>
              </a:solidFill>
            </a:endParaRP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8395F8-F0B8-4F75-B3E8-29C9C783C938}"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84165857"/>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javascript:Open_Men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50" y="247650"/>
            <a:ext cx="9042400" cy="3150475"/>
          </a:xfrm>
        </p:spPr>
        <p:txBody>
          <a:bodyPr anchor="t"/>
          <a:lstStyle/>
          <a:p>
            <a:pPr>
              <a:spcAft>
                <a:spcPts val="1200"/>
              </a:spcAft>
            </a:pPr>
            <a:r>
              <a:rPr lang="tr-TR" sz="3000" b="1" dirty="0" smtClean="0">
                <a:effectLst/>
              </a:rPr>
              <a:t>A.Ü. İlahiyat Fakültesi 1. </a:t>
            </a:r>
            <a:r>
              <a:rPr lang="tr-TR" sz="3000" b="1" smtClean="0">
                <a:effectLst/>
              </a:rPr>
              <a:t>Sınıf</a:t>
            </a:r>
            <a:br>
              <a:rPr lang="tr-TR" sz="3000" b="1" smtClean="0">
                <a:effectLst/>
              </a:rPr>
            </a:br>
            <a:r>
              <a:rPr lang="tr-TR" sz="3600" b="1">
                <a:effectLst/>
              </a:rPr>
              <a:t>Güz dönemi</a:t>
            </a:r>
            <a:br>
              <a:rPr lang="tr-TR" sz="3600" b="1">
                <a:effectLst/>
              </a:rPr>
            </a:br>
            <a:r>
              <a:rPr lang="tr-TR" sz="2000" b="1" dirty="0" smtClean="0">
                <a:effectLst/>
              </a:rPr>
              <a:t/>
            </a:r>
            <a:br>
              <a:rPr lang="tr-TR" sz="2000" b="1" dirty="0" smtClean="0">
                <a:effectLst/>
              </a:rPr>
            </a:br>
            <a:r>
              <a:rPr lang="tr-TR" sz="6000" b="1" dirty="0" smtClean="0">
                <a:effectLst/>
              </a:rPr>
              <a:t>Tefsir Tarihi ve Usulü</a:t>
            </a:r>
            <a:r>
              <a:rPr lang="tr-TR" sz="6400" b="1" dirty="0" smtClean="0">
                <a:effectLst/>
              </a:rPr>
              <a:t/>
            </a:r>
            <a:br>
              <a:rPr lang="tr-TR" sz="6400" b="1" dirty="0" smtClean="0">
                <a:effectLst/>
              </a:rPr>
            </a:br>
            <a:r>
              <a:rPr lang="tr-TR" sz="1500" b="1" dirty="0">
                <a:effectLst/>
              </a:rPr>
              <a:t/>
            </a:r>
            <a:br>
              <a:rPr lang="tr-TR" sz="1500" b="1" dirty="0">
                <a:effectLst/>
              </a:rPr>
            </a:br>
            <a:r>
              <a:rPr lang="ar-SA" sz="6000" dirty="0">
                <a:effectLst/>
              </a:rPr>
              <a:t>تاريخ التفسير وأصوله</a:t>
            </a:r>
            <a:endParaRPr lang="en-US" sz="6000" b="1" i="1" dirty="0"/>
          </a:p>
        </p:txBody>
      </p:sp>
      <p:sp>
        <p:nvSpPr>
          <p:cNvPr id="3" name="Subtitle 2"/>
          <p:cNvSpPr>
            <a:spLocks noGrp="1"/>
          </p:cNvSpPr>
          <p:nvPr>
            <p:ph type="subTitle" idx="1"/>
          </p:nvPr>
        </p:nvSpPr>
        <p:spPr>
          <a:xfrm>
            <a:off x="228600" y="3767862"/>
            <a:ext cx="8724900" cy="2671038"/>
          </a:xfrm>
        </p:spPr>
        <p:txBody>
          <a:bodyPr>
            <a:normAutofit/>
          </a:bodyPr>
          <a:lstStyle/>
          <a:p>
            <a:endParaRPr lang="tr-TR" sz="4200" dirty="0" smtClean="0">
              <a:effectLst/>
            </a:endParaRPr>
          </a:p>
          <a:p>
            <a:r>
              <a:rPr lang="tr-TR" sz="3000" b="1" dirty="0">
                <a:effectLst/>
              </a:rPr>
              <a:t>Prof. Dr. İSMAİL </a:t>
            </a:r>
            <a:r>
              <a:rPr lang="tr-TR" sz="3000" b="1" dirty="0" smtClean="0">
                <a:effectLst/>
              </a:rPr>
              <a:t>ÇALIŞKAN</a:t>
            </a:r>
          </a:p>
          <a:p>
            <a:endParaRPr lang="tr-TR" sz="1500" b="1" dirty="0" smtClean="0">
              <a:effectLst/>
            </a:endParaRPr>
          </a:p>
        </p:txBody>
      </p:sp>
    </p:spTree>
    <p:extLst>
      <p:ext uri="{BB962C8B-B14F-4D97-AF65-F5344CB8AC3E}">
        <p14:creationId xmlns:p14="http://schemas.microsoft.com/office/powerpoint/2010/main" val="3210904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a:p>
        </p:txBody>
      </p:sp>
      <p:pic>
        <p:nvPicPr>
          <p:cNvPr id="6146" name="Picture 2" descr="C:\Users\tdv\Downloads\çağdaş t 6.jpe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1542370"/>
            <a:ext cx="9144000" cy="36975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13250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 y="1923393"/>
            <a:ext cx="9144000" cy="4934607"/>
          </a:xfrm>
        </p:spPr>
        <p:txBody>
          <a:bodyPr>
            <a:noAutofit/>
          </a:bodyPr>
          <a:lstStyle/>
          <a:p>
            <a:pPr marL="0" indent="0" algn="r">
              <a:buNone/>
            </a:pPr>
            <a:r>
              <a:rPr lang="ar-SA" sz="3100" dirty="0" smtClean="0"/>
              <a:t>روي </a:t>
            </a:r>
            <a:r>
              <a:rPr lang="ar-SA" sz="3100" dirty="0"/>
              <a:t>عن ابن عباس أن المراد بالعقود عهود الله التي عهد إلى عباده " ما أحل الله وما حرم وما فرض وما حد في القرآن كله لا تغدروا ولا تنكثوا " وعن قتادة، هي عقود الجاهلية، أي ما كان من الحلف فيها. وعن عبد الله بن عبيدة: العقود خمس: عقدة الإيمان، وعقدة النكاح، وعقدة البيع، وعقدة العهد، وعقدة الحلف. وعن زيد ابن أسلم: عقدة النكاح، وعقدة الشركة وعقدة اليمين، وعقدة العهد، وعقدة الحلف.</a:t>
            </a:r>
            <a:br>
              <a:rPr lang="ar-SA" sz="3100" dirty="0"/>
            </a:br>
            <a:r>
              <a:rPr lang="ar-SA" sz="3100" dirty="0" smtClean="0"/>
              <a:t>والظاهر </a:t>
            </a:r>
            <a:r>
              <a:rPr lang="ar-SA" sz="3100" dirty="0"/>
              <a:t>المتبادر أن الله تعالى أمرنا بالوفاء بجميع العقود الصحيحة التي عقدها علينا، والتي نتعاقد عليها فيما بيننا</a:t>
            </a:r>
            <a:r>
              <a:rPr lang="ar-SA" sz="3100" dirty="0" smtClean="0"/>
              <a:t>.</a:t>
            </a:r>
            <a:endParaRPr lang="tr-TR" sz="3100" dirty="0" smtClean="0"/>
          </a:p>
          <a:p>
            <a:pPr marL="0" indent="0" algn="r">
              <a:buNone/>
            </a:pPr>
            <a:r>
              <a:rPr lang="tr-TR" sz="3100" dirty="0" smtClean="0"/>
              <a:t> </a:t>
            </a:r>
            <a:r>
              <a:rPr lang="ar-SA" sz="3100" dirty="0" smtClean="0"/>
              <a:t>وفي </a:t>
            </a:r>
            <a:r>
              <a:rPr lang="ar-SA" sz="3100" dirty="0"/>
              <a:t>روح المعاني عن الراغب قال</a:t>
            </a:r>
            <a:r>
              <a:rPr lang="ar-SA" sz="3100" dirty="0" smtClean="0"/>
              <a:t>:..</a:t>
            </a:r>
            <a:endParaRPr lang="tr-TR" sz="3100" dirty="0" smtClean="0"/>
          </a:p>
          <a:p>
            <a:pPr marL="0" indent="0" algn="r">
              <a:buNone/>
            </a:pPr>
            <a:r>
              <a:rPr lang="ar-SA" sz="3200" dirty="0"/>
              <a:t>هذا أجمع كلام رأيته للمفسرين في العقود</a:t>
            </a:r>
            <a:r>
              <a:rPr lang="ar-SA" sz="3200" dirty="0" smtClean="0"/>
              <a:t>.</a:t>
            </a:r>
            <a:endParaRPr lang="tr-TR" sz="3100" dirty="0" smtClean="0"/>
          </a:p>
        </p:txBody>
      </p:sp>
      <p:sp>
        <p:nvSpPr>
          <p:cNvPr id="2" name="Başlık 1"/>
          <p:cNvSpPr>
            <a:spLocks noGrp="1"/>
          </p:cNvSpPr>
          <p:nvPr>
            <p:ph type="title"/>
          </p:nvPr>
        </p:nvSpPr>
        <p:spPr>
          <a:xfrm>
            <a:off x="688490" y="65658"/>
            <a:ext cx="7756263" cy="1637017"/>
          </a:xfrm>
        </p:spPr>
        <p:txBody>
          <a:bodyPr>
            <a:normAutofit/>
          </a:bodyPr>
          <a:lstStyle/>
          <a:p>
            <a:r>
              <a:rPr lang="ar-SA" sz="3500" dirty="0" smtClean="0"/>
              <a:t>تفسير </a:t>
            </a:r>
            <a:r>
              <a:rPr lang="ar-SA" sz="3500" dirty="0"/>
              <a:t>المنار / محمد عبده - محمد </a:t>
            </a:r>
            <a:r>
              <a:rPr lang="ar-SA" sz="3500" dirty="0" smtClean="0"/>
              <a:t>رشيد</a:t>
            </a:r>
            <a:r>
              <a:rPr lang="tr-TR" sz="3500" dirty="0" smtClean="0"/>
              <a:t/>
            </a:r>
            <a:br>
              <a:rPr lang="tr-TR" sz="3500" dirty="0" smtClean="0"/>
            </a:br>
            <a:r>
              <a:rPr lang="ar-SA" sz="2900" dirty="0">
                <a:solidFill>
                  <a:schemeClr val="tx1"/>
                </a:solidFill>
              </a:rPr>
              <a:t>سورة المائدة </a:t>
            </a:r>
            <a:r>
              <a:rPr lang="ar-SA" sz="2900" dirty="0" smtClean="0">
                <a:solidFill>
                  <a:schemeClr val="tx1"/>
                </a:solidFill>
              </a:rPr>
              <a:t>1</a:t>
            </a:r>
            <a:r>
              <a:rPr lang="tr-TR" sz="2500" dirty="0" smtClean="0"/>
              <a:t/>
            </a:r>
            <a:br>
              <a:rPr lang="tr-TR" sz="2500" dirty="0" smtClean="0"/>
            </a:br>
            <a:r>
              <a:rPr lang="ar-SA" sz="3400" u="sng" dirty="0">
                <a:solidFill>
                  <a:schemeClr val="tx1"/>
                </a:solidFill>
              </a:rPr>
              <a:t>يٰأَيُّهَا ٱلَّذِينَ آمَنُواْ أَوْفُواْ </a:t>
            </a:r>
            <a:r>
              <a:rPr lang="ar-SA" sz="3400" u="sng" dirty="0" smtClean="0">
                <a:solidFill>
                  <a:schemeClr val="tx1"/>
                </a:solidFill>
              </a:rPr>
              <a:t>بِٱلْعُقُود</a:t>
            </a:r>
            <a:endParaRPr lang="tr-TR" sz="3400" dirty="0">
              <a:solidFill>
                <a:schemeClr val="tx1"/>
              </a:solidFill>
            </a:endParaRPr>
          </a:p>
        </p:txBody>
      </p:sp>
    </p:spTree>
    <p:extLst>
      <p:ext uri="{BB962C8B-B14F-4D97-AF65-F5344CB8AC3E}">
        <p14:creationId xmlns:p14="http://schemas.microsoft.com/office/powerpoint/2010/main" val="24607266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393700"/>
            <a:ext cx="8559800" cy="6148388"/>
          </a:xfrm>
        </p:spPr>
        <p:txBody>
          <a:bodyPr>
            <a:normAutofit/>
          </a:bodyPr>
          <a:lstStyle/>
          <a:p>
            <a:pPr marL="0" indent="0" algn="r">
              <a:buNone/>
            </a:pPr>
            <a:r>
              <a:rPr lang="ar-SA" sz="3600" dirty="0" smtClean="0"/>
              <a:t>وقد </a:t>
            </a:r>
            <a:r>
              <a:rPr lang="ar-SA" sz="3600" dirty="0"/>
              <a:t>تجدد لأهل هذا العصر أنواع من المعاملات، تبعها أنواع من العقود يذكرونها في كتب القوانين المستحدثة، منها ما يجيزه فقهاء المذاهب الإسلامية المدونة، ومنها ما لا يجيزونه لمخالفته شروطهم التي يشترطونها، كاشتراط بعضهم الإيجاب والقبول قولا حتى لو كتب اثنان عقداً بينهما على شيء قولاً أو كتابة نحو " تعاقد فلان وفلان على إن يقوم الأول بكذا والثاني بكذا " من غير ذكر إيجاب وقبول بالقول وامضيا ما كتباه بتوقيعه أو ختمه، لا يعدونه عقداً صحيحاً نافذا، وقد يصبغونه بصبغة الدين، فيجعلون التزام المتعاقدين لمباح وإيفاءهما به، محرّما ومعصية لله تعالى لعدم صحة العقد.</a:t>
            </a:r>
            <a:endParaRPr lang="tr-TR" sz="3600" dirty="0"/>
          </a:p>
        </p:txBody>
      </p:sp>
    </p:spTree>
    <p:extLst>
      <p:ext uri="{BB962C8B-B14F-4D97-AF65-F5344CB8AC3E}">
        <p14:creationId xmlns:p14="http://schemas.microsoft.com/office/powerpoint/2010/main" val="26897387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036496" cy="6741368"/>
          </a:xfrm>
        </p:spPr>
        <p:txBody>
          <a:bodyPr>
            <a:noAutofit/>
          </a:bodyPr>
          <a:lstStyle/>
          <a:p>
            <a:pPr marL="0" indent="0">
              <a:buNone/>
            </a:pPr>
            <a:r>
              <a:rPr lang="ar-SA" b="1" u="sng" dirty="0" smtClean="0"/>
              <a:t>تفسير </a:t>
            </a:r>
            <a:r>
              <a:rPr lang="ar-SA" b="1" u="sng" dirty="0"/>
              <a:t>في ظلال القرآن/ سيد </a:t>
            </a:r>
            <a:r>
              <a:rPr lang="ar-SA" b="1" u="sng" dirty="0" smtClean="0"/>
              <a:t>قطب</a:t>
            </a:r>
            <a:endParaRPr lang="tr-TR" dirty="0"/>
          </a:p>
          <a:p>
            <a:pPr marL="0" indent="0" algn="r" rtl="1">
              <a:buNone/>
            </a:pPr>
            <a:r>
              <a:rPr lang="ar-SA" dirty="0" smtClean="0"/>
              <a:t>{ </a:t>
            </a:r>
            <a:r>
              <a:rPr lang="ar-SA" dirty="0">
                <a:hlinkClick r:id="rId2"/>
              </a:rPr>
              <a:t>قُلْ هُوَ ٱللَّهُ أَحَدٌ</a:t>
            </a:r>
            <a:r>
              <a:rPr lang="ar-SA" dirty="0"/>
              <a:t> } { </a:t>
            </a:r>
            <a:r>
              <a:rPr lang="ar-SA" dirty="0">
                <a:hlinkClick r:id="rId2"/>
              </a:rPr>
              <a:t>ٱللَّهُ ٱلصَّمَدُ</a:t>
            </a:r>
            <a:r>
              <a:rPr lang="ar-SA" dirty="0"/>
              <a:t> } { </a:t>
            </a:r>
            <a:r>
              <a:rPr lang="ar-SA" dirty="0">
                <a:hlinkClick r:id="rId2"/>
              </a:rPr>
              <a:t>لَمْ يَلِدْ وَلَمْ يُولَدْ</a:t>
            </a:r>
            <a:r>
              <a:rPr lang="ar-SA" dirty="0"/>
              <a:t> } { </a:t>
            </a:r>
            <a:r>
              <a:rPr lang="ar-SA" dirty="0">
                <a:hlinkClick r:id="rId2"/>
              </a:rPr>
              <a:t>وَلَمْ يَكُنْ لَّهُ كُفُواً أَحَدٌ</a:t>
            </a:r>
            <a:r>
              <a:rPr lang="ar-SA" dirty="0"/>
              <a:t> </a:t>
            </a:r>
            <a:r>
              <a:rPr lang="ar-SA" dirty="0" smtClean="0"/>
              <a:t>}</a:t>
            </a:r>
            <a:endParaRPr lang="tr-TR" dirty="0"/>
          </a:p>
          <a:p>
            <a:pPr marL="0" indent="0" algn="r">
              <a:buNone/>
            </a:pPr>
            <a:r>
              <a:rPr lang="ar-SA" dirty="0"/>
              <a:t>هذه السورة الصغيرة تعدل ثلث القرآن كما جاء في الروايات الصحيحة. قال البخاري: حدثنا إسماعيل: حدثني مالك عن عبد الرحمن بن عبد الله بن الرحمن بن أبي صعصعة، عن أبيه، عن أبي سعد،</a:t>
            </a:r>
            <a:r>
              <a:rPr lang="ar-SA" b="1" dirty="0"/>
              <a:t> " أن رجلاً سمع رجلاً يقرأ: { قل هو الله أحد } يرددها. فلما أصبح جاء إلى النبي ـ صلى الله عليه وسلم ـ فذكر ذلك له ـ وكأن الرجل يتقالها ـ فقال النبي ـ صلى الله عليه وسلم ـ: والذي نفسي بيده، إنها لتعدل ثلث </a:t>
            </a:r>
            <a:r>
              <a:rPr lang="ar-SA" b="1" dirty="0" smtClean="0"/>
              <a:t>القرآن" </a:t>
            </a:r>
            <a:r>
              <a:rPr lang="ar-SA" b="1" dirty="0"/>
              <a:t/>
            </a:r>
            <a:br>
              <a:rPr lang="ar-SA" b="1" dirty="0"/>
            </a:br>
            <a:r>
              <a:rPr lang="ar-SA" dirty="0"/>
              <a:t>وليس في هذا من غرابة. فإن الأحدية التي أمر رسول الله ـ صلى الله </a:t>
            </a:r>
            <a:r>
              <a:rPr lang="ar-SA" dirty="0" smtClean="0"/>
              <a:t>ع وس ـ </a:t>
            </a:r>
            <a:r>
              <a:rPr lang="ar-SA" dirty="0"/>
              <a:t>أن </a:t>
            </a:r>
            <a:r>
              <a:rPr lang="ar-SA" dirty="0" smtClean="0"/>
              <a:t>يعلنها {قل </a:t>
            </a:r>
            <a:r>
              <a:rPr lang="ar-SA" dirty="0"/>
              <a:t>هو الله </a:t>
            </a:r>
            <a:r>
              <a:rPr lang="ar-SA" dirty="0" smtClean="0"/>
              <a:t>أحد} </a:t>
            </a:r>
            <a:r>
              <a:rPr lang="ar-SA" dirty="0"/>
              <a:t>هذه الأحدية عقيدة للضمير، وتفسير للوجود، ومنهج للحياة.. وقد تضمنت السورة ـ من ثم ـ أعرض الخطوط الرئيسية في حقيقة الإسلام الكبيرة..</a:t>
            </a:r>
            <a:br>
              <a:rPr lang="ar-SA" dirty="0"/>
            </a:br>
            <a:r>
              <a:rPr lang="ar-SA" dirty="0" smtClean="0"/>
              <a:t>{قل </a:t>
            </a:r>
            <a:r>
              <a:rPr lang="ar-SA" dirty="0"/>
              <a:t>هو الله </a:t>
            </a:r>
            <a:r>
              <a:rPr lang="ar-SA" dirty="0" smtClean="0"/>
              <a:t>أحد}.. </a:t>
            </a:r>
            <a:r>
              <a:rPr lang="ar-SA" dirty="0"/>
              <a:t>وهو لفظ أدق من لفظ " واحد ".. لأنه يضيف إلى معنى " واحد " أن لا شي ء غيره معه. وأن ليس كمثله شيء.</a:t>
            </a:r>
            <a:br>
              <a:rPr lang="ar-SA" dirty="0"/>
            </a:br>
            <a:r>
              <a:rPr lang="ar-SA" dirty="0"/>
              <a:t>إنها أحدية الوجود.. فليس هناك حقيقة إلا حقيقته. وليس هناك وجود حقيقي إلا وجوده. وكل موجود آخر فإنما يستمد وجوده من ذلك الوجود الحقيقي، ويستمد حقيقته من تلك الحقيقة الذاتية.</a:t>
            </a:r>
            <a:br>
              <a:rPr lang="ar-SA" dirty="0"/>
            </a:br>
            <a:r>
              <a:rPr lang="ar-SA" dirty="0"/>
              <a:t>وهي ـ من ثم ـ أحدية الفاعلية. فليس سواه فاعلاً لشيء، أو فاعلاً في شيء، في هذا أصلاً. وهذه عقيدة في الضمير وتفسير للوجود أيضاً</a:t>
            </a:r>
            <a:r>
              <a:rPr lang="ar-SA" dirty="0" smtClean="0"/>
              <a:t>.</a:t>
            </a:r>
            <a:endParaRPr lang="tr-TR" dirty="0"/>
          </a:p>
        </p:txBody>
      </p:sp>
    </p:spTree>
    <p:extLst>
      <p:ext uri="{BB962C8B-B14F-4D97-AF65-F5344CB8AC3E}">
        <p14:creationId xmlns:p14="http://schemas.microsoft.com/office/powerpoint/2010/main" val="240649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
            <a:ext cx="9144000" cy="6858000"/>
          </a:xfrm>
        </p:spPr>
        <p:txBody>
          <a:bodyPr>
            <a:normAutofit/>
          </a:bodyPr>
          <a:lstStyle/>
          <a:p>
            <a:pPr marL="0" indent="0" algn="r">
              <a:buNone/>
            </a:pPr>
            <a:r>
              <a:rPr lang="ar-SA" sz="2900" dirty="0"/>
              <a:t>فإذا استقر هذا التفسير، ووضح هذا التصور، خلص القلب من كل غاشية ومن كل شائبة، ومن كل تعلق بغير هذه اللذات الواحدة المتفردة بحقيقة الوجود وحقيقة الفاعلية.</a:t>
            </a:r>
            <a:br>
              <a:rPr lang="ar-SA" sz="2900" dirty="0"/>
            </a:br>
            <a:r>
              <a:rPr lang="ar-SA" sz="2900" dirty="0"/>
              <a:t>خلص من التعلق بشيء من أشياء هذا الوجود ـ إن لم يخلص من الشعور بوجود شيء من الأشياء أصلاً! ـ فلا حقيقة لوجود إلا ذلك الوجود الإلهي. ولا حقيقة لفاعلية الإرادة الإلهية. فعلام يتعلق القلب بما لا حقيقة لوجوده ولا لفاعليته!</a:t>
            </a:r>
            <a:br>
              <a:rPr lang="ar-SA" sz="2900" dirty="0"/>
            </a:br>
            <a:r>
              <a:rPr lang="ar-SA" sz="2900" dirty="0"/>
              <a:t>وحين يخلص القلب من الشعور بغير الحقيقة الواحدة، ومن التعلق بغير هذه الحقيقة.. فعندئذ يتحرر من جميع القيود، وينطلق من كل الاوهاق. يتحرر من الرغبة وهي أصل قيود كثيرة، ويتحرر من الرهبة وهي أصل قيود كثيرة. وفيم يرغب وهو لا يفقد شيئاً متى وجد الله؟ ومن ذا يرهب ولا وجود لفاعلية إلا لله؟</a:t>
            </a:r>
            <a:br>
              <a:rPr lang="ar-SA" sz="2900" dirty="0"/>
            </a:br>
            <a:r>
              <a:rPr lang="ar-SA" sz="2900" dirty="0"/>
              <a:t>ومتى استقر هذا التصور الذي لا يرى في الوجود إلا حقيقة الله، فستصحبه رؤية هذه الحقيقة في كل وجود آخر انبثق عنها - وهذه درجة يرى فيها القلب يد الله في كل شيء يراه. ووراءها الدرجة التي لا يرى فيها شيئاً في الكون إلا الله. لأنه لا حقيقة هناك يراها إلا حقيقة </a:t>
            </a:r>
            <a:r>
              <a:rPr lang="ar-SA" sz="2900" dirty="0" smtClean="0"/>
              <a:t>الله</a:t>
            </a:r>
            <a:endParaRPr lang="tr-TR" sz="2900" dirty="0"/>
          </a:p>
        </p:txBody>
      </p:sp>
    </p:spTree>
    <p:extLst>
      <p:ext uri="{BB962C8B-B14F-4D97-AF65-F5344CB8AC3E}">
        <p14:creationId xmlns:p14="http://schemas.microsoft.com/office/powerpoint/2010/main" val="29811252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0" y="13649"/>
            <a:ext cx="9144001" cy="805218"/>
          </a:xfrm>
        </p:spPr>
        <p:txBody>
          <a:bodyPr/>
          <a:lstStyle/>
          <a:p>
            <a:pPr marL="0" indent="0"/>
            <a:r>
              <a:rPr lang="ar-SA" sz="3200" b="1" u="sng" dirty="0" smtClean="0"/>
              <a:t>ثانياً </a:t>
            </a:r>
            <a:r>
              <a:rPr lang="ar-SA" sz="3000" u="sng" dirty="0" smtClean="0"/>
              <a:t>: </a:t>
            </a:r>
            <a:r>
              <a:rPr lang="ar-SA" sz="3000" u="sng" dirty="0"/>
              <a:t>التفسير</a:t>
            </a:r>
            <a:r>
              <a:rPr lang="ar-SA" sz="3000" u="sng" dirty="0" smtClean="0"/>
              <a:t> العلمي</a:t>
            </a:r>
            <a:r>
              <a:rPr lang="tr-TR" sz="3000" dirty="0" smtClean="0"/>
              <a:t/>
            </a:r>
            <a:br>
              <a:rPr lang="tr-TR" sz="3000" dirty="0" smtClean="0"/>
            </a:br>
            <a:r>
              <a:rPr lang="ar-SA" sz="3000" dirty="0" smtClean="0"/>
              <a:t> </a:t>
            </a:r>
            <a:r>
              <a:rPr lang="tr-TR" sz="3000" dirty="0" smtClean="0"/>
              <a:t>  </a:t>
            </a:r>
            <a:r>
              <a:rPr lang="ar-SA" sz="2500" dirty="0" smtClean="0"/>
              <a:t>وهو </a:t>
            </a:r>
            <a:r>
              <a:rPr lang="ar-SA" sz="2800" dirty="0" smtClean="0"/>
              <a:t>ثاني</a:t>
            </a:r>
            <a:r>
              <a:rPr lang="ar-SA" sz="2500" dirty="0" smtClean="0"/>
              <a:t> </a:t>
            </a:r>
            <a:r>
              <a:rPr lang="ar-SA" sz="2500" dirty="0"/>
              <a:t>الألوان التي ظهرت الى الوجود ، متأثراً بمكتشفات العصر </a:t>
            </a:r>
            <a:r>
              <a:rPr lang="ar-SA" sz="2500" dirty="0" smtClean="0"/>
              <a:t>الحديث</a:t>
            </a:r>
            <a:endParaRPr lang="tr-TR" sz="2500" dirty="0"/>
          </a:p>
        </p:txBody>
      </p:sp>
      <p:pic>
        <p:nvPicPr>
          <p:cNvPr id="1026" name="Picture 2" descr="C:\Users\tdv\Downloads\ilmi tefsir.jpeg"/>
          <p:cNvPicPr>
            <a:picLocks noGrp="1" noChangeAspect="1" noChangeArrowheads="1"/>
          </p:cNvPicPr>
          <p:nvPr>
            <p:ph idx="1"/>
          </p:nvPr>
        </p:nvPicPr>
        <p:blipFill>
          <a:blip r:embed="rId2" cstate="email">
            <a:extLst>
              <a:ext uri="{28A0092B-C50C-407E-A947-70E740481C1C}">
                <a14:useLocalDpi xmlns:a14="http://schemas.microsoft.com/office/drawing/2010/main" val="0"/>
              </a:ext>
            </a:extLst>
          </a:blip>
          <a:srcRect/>
          <a:stretch>
            <a:fillRect/>
          </a:stretch>
        </p:blipFill>
        <p:spPr bwMode="auto">
          <a:xfrm>
            <a:off x="268014" y="1065935"/>
            <a:ext cx="8657340" cy="56181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60532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5766" y="867104"/>
            <a:ext cx="9143999" cy="6006661"/>
          </a:xfrm>
        </p:spPr>
        <p:txBody>
          <a:bodyPr>
            <a:normAutofit lnSpcReduction="10000"/>
          </a:bodyPr>
          <a:lstStyle/>
          <a:p>
            <a:pPr marL="0" indent="0" algn="r">
              <a:buNone/>
            </a:pPr>
            <a:r>
              <a:rPr lang="ar-SA" sz="2450" dirty="0"/>
              <a:t>من أهم هذه الكتب التي ظهرت فيها هذه النزعة التفسيرية ، كتاب كشف الأسرار النورانية القرآنية ، فيما يتعلق بالأجرام السماوية ، والأرضية ، والحيوانات والنباتات ، والجواهر المعدنية تأليف الطبيب الفاضل محمد بن أحمد الإسكندري ، احد رجال القرن الثالث عشر الهجري ، برع في الطب الروحاني والجسماني ، وكانت له علاقة شديدة في دفع شبهات الأجانب التي كانت تثار ضد الدين ، وكان له إلمام بالعلوم الحديثة التي كانت معروفة على عهده ، من طب وصناعة ، والعلوم الطبيعية والكيمياء ، وطبقات الأرض والحيوان والنبات. ومن ثم حاول إثبات أن لا منافاة بين الدين والعلم ، بل أن أحدهما ليكمل الآخر ويؤيده. توفي سنة (1306 هـ).</a:t>
            </a:r>
          </a:p>
          <a:p>
            <a:pPr marL="0" indent="0" algn="r">
              <a:buNone/>
            </a:pPr>
            <a:r>
              <a:rPr lang="ar-SA" sz="2450" dirty="0"/>
              <a:t>وكتابه هذا من أوليات الكتب التي ظهرت في هذا الشأن ، وهو كتاب كبير الحجم ، يقع في ثلاث مجلدات ، لكن من غير أن يستوعب جميع آي القرآن ، سوى ما يتعلق بموضوع دارسته الخاصة. بحث في الجزء الأول عن الحياة وخلق الأحياء في الأرض ، وفي الجزء الثاني ، عن الأجرام السماوية وعن مظاهر الكون في الأرض والسماء ، وفي الجزء الثالث ، عن أسرار النباتات والمعادن ، وما الى ذلك.</a:t>
            </a:r>
          </a:p>
          <a:p>
            <a:pPr marL="0" indent="0" algn="r">
              <a:buNone/>
            </a:pPr>
            <a:r>
              <a:rPr lang="ar-SA" sz="2450" dirty="0"/>
              <a:t>وقد ذكر الإسكندراني في هذا الكتاب أن القرآن يحتوي على علوم جمة ، على ما جد من نظرات علمية تؤيد إعجاز القرآن ، ويثبت أن عصر العلم الذي يتحدثون عنه قد بينه القرآن في صورة حقائق الكون ، وخلق الحيوان ، وأسرار النباتات والمعادن.</a:t>
            </a:r>
          </a:p>
          <a:p>
            <a:pPr marL="0" indent="0" algn="r">
              <a:buNone/>
            </a:pPr>
            <a:r>
              <a:rPr lang="ar-SA" sz="2000" dirty="0" smtClean="0"/>
              <a:t>ج2 </a:t>
            </a:r>
            <a:r>
              <a:rPr lang="ar-SA" sz="2000" dirty="0"/>
              <a:t>، ص 1001-1004 </a:t>
            </a:r>
            <a:r>
              <a:rPr lang="ar-SA" sz="2000" dirty="0" smtClean="0"/>
              <a:t> </a:t>
            </a:r>
            <a:r>
              <a:rPr lang="tr-TR" sz="1900" dirty="0" smtClean="0"/>
              <a:t>- </a:t>
            </a:r>
            <a:r>
              <a:rPr lang="ar-SA" sz="1900" dirty="0" smtClean="0"/>
              <a:t> التفسير والمفسرون في ثوبه القشيب </a:t>
            </a:r>
            <a:r>
              <a:rPr lang="tr-TR" sz="1900" dirty="0" smtClean="0"/>
              <a:t>- </a:t>
            </a:r>
            <a:r>
              <a:rPr lang="ar-SA" sz="1900" dirty="0" smtClean="0"/>
              <a:t>محمد هادي معرفة </a:t>
            </a:r>
            <a:endParaRPr lang="tr-TR" sz="1900" dirty="0"/>
          </a:p>
        </p:txBody>
      </p:sp>
      <p:sp>
        <p:nvSpPr>
          <p:cNvPr id="3" name="Başlık 2"/>
          <p:cNvSpPr>
            <a:spLocks noGrp="1"/>
          </p:cNvSpPr>
          <p:nvPr>
            <p:ph type="title"/>
          </p:nvPr>
        </p:nvSpPr>
        <p:spPr>
          <a:xfrm>
            <a:off x="1" y="18363"/>
            <a:ext cx="9144000" cy="691085"/>
          </a:xfrm>
        </p:spPr>
        <p:txBody>
          <a:bodyPr/>
          <a:lstStyle/>
          <a:p>
            <a:r>
              <a:rPr lang="ar-SA" sz="2500" b="1" dirty="0"/>
              <a:t>كشف الأسرار النورانية القرآنية ، محمد بن أحمد الإسكندري</a:t>
            </a:r>
            <a:r>
              <a:rPr lang="ar-SA" sz="2500" dirty="0"/>
              <a:t> ، (1306/1888 هـ)</a:t>
            </a:r>
            <a:endParaRPr lang="tr-TR" sz="2500" dirty="0"/>
          </a:p>
        </p:txBody>
      </p:sp>
    </p:spTree>
    <p:extLst>
      <p:ext uri="{BB962C8B-B14F-4D97-AF65-F5344CB8AC3E}">
        <p14:creationId xmlns:p14="http://schemas.microsoft.com/office/powerpoint/2010/main" val="40334374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pPr marL="0" indent="0"/>
            <a:r>
              <a:rPr lang="ar-SA" sz="3100" b="1" dirty="0"/>
              <a:t>ثالثاً</a:t>
            </a:r>
            <a:r>
              <a:rPr lang="ar-SA" sz="3100" dirty="0"/>
              <a:t> : التفسير الموضوعي و المفهومي</a:t>
            </a:r>
            <a:endParaRPr lang="tr-TR" sz="3100" dirty="0"/>
          </a:p>
        </p:txBody>
      </p:sp>
      <p:pic>
        <p:nvPicPr>
          <p:cNvPr id="7170" name="Picture 2" descr="C:\Users\tdv\Downloads\çağdaş t 7 mevdu.jpe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2669454"/>
            <a:ext cx="9144000" cy="17549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90813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344" y="44624"/>
            <a:ext cx="8229600" cy="623984"/>
          </a:xfrm>
        </p:spPr>
        <p:txBody>
          <a:bodyPr>
            <a:normAutofit/>
          </a:bodyPr>
          <a:lstStyle/>
          <a:p>
            <a:pPr algn="l"/>
            <a:r>
              <a:rPr lang="tr-TR" sz="3000" b="1" dirty="0" smtClean="0"/>
              <a:t>Ebu </a:t>
            </a:r>
            <a:r>
              <a:rPr lang="tr-TR" sz="3000" b="1" dirty="0" err="1" smtClean="0"/>
              <a:t>Bekr</a:t>
            </a:r>
            <a:r>
              <a:rPr lang="tr-TR" sz="3000" b="1" dirty="0" smtClean="0"/>
              <a:t> el-</a:t>
            </a:r>
            <a:r>
              <a:rPr lang="tr-TR" sz="3000" b="1" dirty="0" err="1" smtClean="0"/>
              <a:t>Cezairi</a:t>
            </a:r>
            <a:r>
              <a:rPr lang="tr-TR" sz="3000" b="1" dirty="0" smtClean="0"/>
              <a:t>, </a:t>
            </a:r>
            <a:r>
              <a:rPr lang="tr-TR" sz="3000" b="1" dirty="0" err="1" smtClean="0"/>
              <a:t>Eyseru’t-tefasir</a:t>
            </a:r>
            <a:endParaRPr lang="tr-TR" sz="3000" b="1" dirty="0"/>
          </a:p>
        </p:txBody>
      </p:sp>
      <p:sp>
        <p:nvSpPr>
          <p:cNvPr id="3" name="İçerik Yer Tutucusu 2"/>
          <p:cNvSpPr>
            <a:spLocks noGrp="1"/>
          </p:cNvSpPr>
          <p:nvPr>
            <p:ph idx="1"/>
          </p:nvPr>
        </p:nvSpPr>
        <p:spPr>
          <a:xfrm>
            <a:off x="0" y="692696"/>
            <a:ext cx="8964488" cy="6165304"/>
          </a:xfrm>
        </p:spPr>
        <p:txBody>
          <a:bodyPr>
            <a:normAutofit/>
          </a:bodyPr>
          <a:lstStyle/>
          <a:p>
            <a:pPr marL="0" indent="0" algn="r">
              <a:buNone/>
            </a:pPr>
            <a:r>
              <a:rPr lang="ar-SA" sz="3400" b="1" u="sng" dirty="0"/>
              <a:t>سورة </a:t>
            </a:r>
            <a:r>
              <a:rPr lang="ar-SA" sz="3400" b="1" u="sng" dirty="0" smtClean="0"/>
              <a:t>العصر</a:t>
            </a:r>
            <a:endParaRPr lang="tr-TR" sz="3400" b="1" u="sng" dirty="0" smtClean="0"/>
          </a:p>
          <a:p>
            <a:pPr marL="0" indent="0" algn="r">
              <a:buNone/>
            </a:pPr>
            <a:r>
              <a:rPr lang="ar-SA" sz="3400" dirty="0" smtClean="0"/>
              <a:t>هي </a:t>
            </a:r>
            <a:r>
              <a:rPr lang="ar-SA" sz="3400" dirty="0"/>
              <a:t>ثلاث آيات وهي مكية عند الجمهور. وقال قتادة: هي مدنية. وأخرج ابن مردويه عن ابن عباس قال: نزلت سورة العصر بمكة. وأخرج الطبراني في الأوسط والبيهقي في الشعب </a:t>
            </a:r>
            <a:r>
              <a:rPr lang="ar-SA" sz="3400" dirty="0" smtClean="0"/>
              <a:t>: </a:t>
            </a:r>
            <a:r>
              <a:rPr lang="ar-SA" sz="3400" dirty="0"/>
              <a:t>كان الرجلان من أصحاب النبي صلى الله عليه وسلم إذا التقيا لم يتفرقا حتى يقرأ أحدهما على الآخر سورة العصر. ثم يسلم أحدهما على الآخر</a:t>
            </a:r>
            <a:r>
              <a:rPr lang="ar-SA" sz="3400" dirty="0" smtClean="0"/>
              <a:t>:</a:t>
            </a:r>
            <a:endParaRPr lang="tr-TR" sz="3400" dirty="0" smtClean="0"/>
          </a:p>
          <a:p>
            <a:pPr marL="0" indent="0" algn="r">
              <a:buNone/>
            </a:pPr>
            <a:r>
              <a:rPr lang="ar-SA" sz="3400" dirty="0" smtClean="0"/>
              <a:t> </a:t>
            </a:r>
            <a:r>
              <a:rPr lang="ar-SA" sz="3400" dirty="0"/>
              <a:t>أقسم سبحانه بالعصر وهو الدهر، لما فيه من العبر من جهة مرور الليل والنهار على تقدير الأدوار وتعاقب الظلام والضياء، فإن في ذلك دلالة بينة على الصانع عز وجل وعلى توحيده، </a:t>
            </a:r>
            <a:endParaRPr lang="tr-TR" sz="3400" dirty="0"/>
          </a:p>
        </p:txBody>
      </p:sp>
    </p:spTree>
    <p:extLst>
      <p:ext uri="{BB962C8B-B14F-4D97-AF65-F5344CB8AC3E}">
        <p14:creationId xmlns:p14="http://schemas.microsoft.com/office/powerpoint/2010/main" val="20867326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8964488" cy="6624736"/>
          </a:xfrm>
        </p:spPr>
        <p:txBody>
          <a:bodyPr>
            <a:normAutofit/>
          </a:bodyPr>
          <a:lstStyle/>
          <a:p>
            <a:pPr marL="0" indent="0" algn="r">
              <a:buNone/>
            </a:pPr>
            <a:r>
              <a:rPr lang="tr-TR" sz="3400" dirty="0"/>
              <a:t>2</a:t>
            </a:r>
            <a:r>
              <a:rPr lang="ar-SA" sz="3400" dirty="0"/>
              <a:t>- "إن الإنسان لفي خسر" هذا جواب القسم. الخسر والخسران النقصان وذهاب رأس المال، والمعنى: أن كل إنسان في المتاجر والمساعي وصرف الأعمار في أعمال الدنيا لفي نقص وضلال عن الحق حتى يموت. وقيل المراد بالإنسان الكافر، </a:t>
            </a:r>
            <a:r>
              <a:rPr lang="ar-SA" sz="3400" dirty="0" smtClean="0"/>
              <a:t>والأول </a:t>
            </a:r>
            <a:r>
              <a:rPr lang="ar-SA" sz="3400" dirty="0"/>
              <a:t>أولى لما في لفظ الإنسان من العموم ولدلالة الاستثناء عليه. </a:t>
            </a:r>
            <a:endParaRPr lang="tr-TR" sz="3400" dirty="0"/>
          </a:p>
        </p:txBody>
      </p:sp>
    </p:spTree>
    <p:extLst>
      <p:ext uri="{BB962C8B-B14F-4D97-AF65-F5344CB8AC3E}">
        <p14:creationId xmlns:p14="http://schemas.microsoft.com/office/powerpoint/2010/main" val="36275262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228600"/>
            <a:ext cx="8648700" cy="2857500"/>
          </a:xfrm>
        </p:spPr>
        <p:txBody>
          <a:bodyPr/>
          <a:lstStyle/>
          <a:p>
            <a:pPr>
              <a:lnSpc>
                <a:spcPct val="150000"/>
              </a:lnSpc>
            </a:pPr>
            <a:r>
              <a:rPr lang="tr-TR" sz="3000" u="sng" dirty="0" smtClean="0"/>
              <a:t>12. </a:t>
            </a:r>
            <a:r>
              <a:rPr lang="tr-TR" sz="3000" u="sng" dirty="0"/>
              <a:t>Hafta</a:t>
            </a:r>
            <a:r>
              <a:rPr lang="tr-TR" sz="3000" u="sng" dirty="0" smtClean="0"/>
              <a:t>: </a:t>
            </a:r>
            <a:r>
              <a:rPr lang="ar-SA" sz="3000" u="sng" dirty="0"/>
              <a:t>الاسبوع </a:t>
            </a:r>
            <a:r>
              <a:rPr lang="ar-SA" sz="3200" u="sng" dirty="0"/>
              <a:t>الثاني</a:t>
            </a:r>
            <a:r>
              <a:rPr lang="ar-SA" sz="3000" u="sng" dirty="0" smtClean="0"/>
              <a:t> عشر</a:t>
            </a:r>
            <a:r>
              <a:rPr lang="tr-TR" sz="3000" u="sng" dirty="0"/>
              <a:t/>
            </a:r>
            <a:br>
              <a:rPr lang="tr-TR" sz="3000" u="sng" dirty="0"/>
            </a:br>
            <a:r>
              <a:rPr lang="tr-TR" sz="3000" u="sng" dirty="0">
                <a:solidFill>
                  <a:srgbClr val="0070C0"/>
                </a:solidFill>
              </a:rPr>
              <a:t>-</a:t>
            </a:r>
            <a:r>
              <a:rPr lang="tr-TR" sz="3000" u="sng" dirty="0" smtClean="0">
                <a:solidFill>
                  <a:srgbClr val="0070C0"/>
                </a:solidFill>
              </a:rPr>
              <a:t>I-</a:t>
            </a:r>
            <a:r>
              <a:rPr lang="tr-TR" sz="3000" u="sng" dirty="0" smtClean="0"/>
              <a:t> </a:t>
            </a:r>
            <a:r>
              <a:rPr lang="ar-SA" sz="4000" u="sng" dirty="0" smtClean="0">
                <a:solidFill>
                  <a:srgbClr val="0070C0"/>
                </a:solidFill>
              </a:rPr>
              <a:t>التفسير </a:t>
            </a:r>
            <a:r>
              <a:rPr lang="ar-SA" sz="4000" u="sng" dirty="0">
                <a:solidFill>
                  <a:srgbClr val="0070C0"/>
                </a:solidFill>
              </a:rPr>
              <a:t>في العصر </a:t>
            </a:r>
            <a:r>
              <a:rPr lang="ar-SA" sz="4000" u="sng" dirty="0" smtClean="0">
                <a:solidFill>
                  <a:srgbClr val="0070C0"/>
                </a:solidFill>
              </a:rPr>
              <a:t>الحديث</a:t>
            </a:r>
            <a:r>
              <a:rPr lang="tr-TR" sz="4000" u="sng" dirty="0" smtClean="0">
                <a:solidFill>
                  <a:srgbClr val="0070C0"/>
                </a:solidFill>
              </a:rPr>
              <a:t/>
            </a:r>
            <a:br>
              <a:rPr lang="tr-TR" sz="4000" u="sng" dirty="0" smtClean="0">
                <a:solidFill>
                  <a:srgbClr val="0070C0"/>
                </a:solidFill>
              </a:rPr>
            </a:br>
            <a:r>
              <a:rPr lang="tr-TR" sz="3800" b="1" dirty="0" smtClean="0"/>
              <a:t>(</a:t>
            </a:r>
            <a:r>
              <a:rPr lang="tr-TR" sz="3800" b="1" dirty="0"/>
              <a:t>19.-21. </a:t>
            </a:r>
            <a:r>
              <a:rPr lang="ar-SA" sz="4000" dirty="0"/>
              <a:t>العصر</a:t>
            </a:r>
            <a:r>
              <a:rPr lang="tr-TR" sz="3800" b="1" dirty="0" smtClean="0"/>
              <a:t>)</a:t>
            </a:r>
            <a:br>
              <a:rPr lang="tr-TR" sz="3800" b="1" dirty="0" smtClean="0"/>
            </a:br>
            <a:endParaRPr lang="tr-TR" sz="1300" dirty="0">
              <a:solidFill>
                <a:srgbClr val="0070C0"/>
              </a:solidFill>
            </a:endParaRPr>
          </a:p>
        </p:txBody>
      </p:sp>
      <p:sp>
        <p:nvSpPr>
          <p:cNvPr id="3" name="Metin Yer Tutucusu 2"/>
          <p:cNvSpPr>
            <a:spLocks noGrp="1"/>
          </p:cNvSpPr>
          <p:nvPr>
            <p:ph type="body" idx="1"/>
          </p:nvPr>
        </p:nvSpPr>
        <p:spPr>
          <a:xfrm>
            <a:off x="261098" y="3695700"/>
            <a:ext cx="8616202" cy="3333750"/>
          </a:xfrm>
        </p:spPr>
        <p:txBody>
          <a:bodyPr>
            <a:normAutofit/>
          </a:bodyPr>
          <a:lstStyle/>
          <a:p>
            <a:pPr algn="l"/>
            <a:endParaRPr lang="tr-TR" sz="5400" dirty="0" smtClean="0"/>
          </a:p>
        </p:txBody>
      </p:sp>
    </p:spTree>
    <p:extLst>
      <p:ext uri="{BB962C8B-B14F-4D97-AF65-F5344CB8AC3E}">
        <p14:creationId xmlns:p14="http://schemas.microsoft.com/office/powerpoint/2010/main" val="28112401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Autofit/>
          </a:bodyPr>
          <a:lstStyle/>
          <a:p>
            <a:pPr marL="0" indent="0" algn="r">
              <a:buNone/>
            </a:pPr>
            <a:r>
              <a:rPr lang="ar-SA" sz="3400" dirty="0"/>
              <a:t>فإنهم في ربح لا في خسر، لأنهم عملوا للآخرة ولم تشغلهم أعمال الدنيا عنها، والاستثناء متصل ومن قال: إن المراد بالإنسان الكافر فقط، فيكون منقطعاً، ويدخل تحت هذا الاستثناء كل مؤمن ومؤمنة، ولا وجه لما قيل من أن المراد الصحابة أو بعضهم، فإن اللفظ عام لا يخرج عنه أحد عن يتصف بالإيمان والعمل الصالح "وتواصوا بالحق" أي وصى بعضهم بعضاً بالحق الذي يحق القيام به، وهو الإيمان بالله والتوحيد، والقيام بما شرعه الله، واجتناب ما نهى عنه. قال قتادة: بالحق: أي بالقرآن، وقيل بالتوحيد، والحمل على العموم أولى "وتواصوا بالصبر" أي بالصبر عن معاصي الله سبحانه والصبر على فرائضه. وفي جعل التواصي بالصبر قريناً للتواصي بالحق دليل على عظيم قدره وفخامة شرفه، ومزيد ثواب الصابرين على ما يحق الصبر عليه "إن الله مع الصابرين</a:t>
            </a:r>
            <a:r>
              <a:rPr lang="ar-SA" sz="3400" dirty="0" smtClean="0"/>
              <a:t>"</a:t>
            </a:r>
            <a:endParaRPr lang="tr-TR" sz="3400" dirty="0"/>
          </a:p>
        </p:txBody>
      </p:sp>
    </p:spTree>
    <p:extLst>
      <p:ext uri="{BB962C8B-B14F-4D97-AF65-F5344CB8AC3E}">
        <p14:creationId xmlns:p14="http://schemas.microsoft.com/office/powerpoint/2010/main" val="42585832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16632"/>
            <a:ext cx="8784976" cy="6480720"/>
          </a:xfrm>
        </p:spPr>
        <p:txBody>
          <a:bodyPr>
            <a:normAutofit/>
          </a:bodyPr>
          <a:lstStyle/>
          <a:p>
            <a:pPr marL="0" indent="0" algn="r">
              <a:buNone/>
            </a:pPr>
            <a:r>
              <a:rPr lang="ar-SA" sz="3400" dirty="0"/>
              <a:t>وأيضاً التواصي بالصبر مما يندرج تحت التواصي بالحق، فإفراده بالذكر وتخصيصه بالنص عليه من أعظم الأدلة الدالة على إنافته على خصال الحق، ومزيد شرفه عليها، وارتفاع طبقته عنها. وقد أخرج ابن المنذر عن ابن عباس في قوله: "والعصر" قال: الدهر. وأخرج ابن جرير عنه قال: هو ساعة من ساعات النهار. وأخرج ابن المنذر عنه أيضاً قال: هو ما قبل مغيب الشمس من العشي. وأخرج الفريابي وأبو عبيد في فضائله وعبد بن حميد وابن جرير وابن المنذر وابن الأنباري في المصاحف عن علي بن أبي طالب أنه كان يقرأ والعصر، ونوائب الدهر، إن الإنسان لفي خسر، وإنه فيه إلى آخر الدهر. وأخرج عبد بن حميد عن ابن مسعود أنه كان يقرأ:والعصر إن الإنسان لفي خسر، وإنه لفيه إلى آخر الدهراهـ.</a:t>
            </a:r>
            <a:endParaRPr lang="tr-TR" sz="3400" dirty="0"/>
          </a:p>
        </p:txBody>
      </p:sp>
    </p:spTree>
    <p:extLst>
      <p:ext uri="{BB962C8B-B14F-4D97-AF65-F5344CB8AC3E}">
        <p14:creationId xmlns:p14="http://schemas.microsoft.com/office/powerpoint/2010/main" val="20743228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pPr marL="0" indent="0"/>
            <a:r>
              <a:rPr lang="ar-SA" sz="3200" b="1" dirty="0"/>
              <a:t>رابعاً </a:t>
            </a:r>
            <a:r>
              <a:rPr lang="ar-SA" sz="3200" dirty="0"/>
              <a:t>: التفسير علي ترتيب النزول</a:t>
            </a:r>
            <a:endParaRPr lang="tr-TR" sz="3100" dirty="0"/>
          </a:p>
        </p:txBody>
      </p:sp>
      <p:pic>
        <p:nvPicPr>
          <p:cNvPr id="8194" name="Picture 2" descr="C:\Users\tdv\Downloads\çağdaş t 7 nüzul s.jpe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2838443"/>
            <a:ext cx="9144000" cy="22650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3394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2765" y="2242224"/>
            <a:ext cx="8318629" cy="4615775"/>
          </a:xfrm>
        </p:spPr>
        <p:txBody>
          <a:bodyPr/>
          <a:lstStyle/>
          <a:p>
            <a:pPr marL="0" indent="0" algn="r">
              <a:buNone/>
            </a:pPr>
            <a:endParaRPr lang="tr-TR" dirty="0"/>
          </a:p>
        </p:txBody>
      </p:sp>
      <p:sp>
        <p:nvSpPr>
          <p:cNvPr id="3" name="Başlık 2"/>
          <p:cNvSpPr>
            <a:spLocks noGrp="1"/>
          </p:cNvSpPr>
          <p:nvPr>
            <p:ph type="title"/>
          </p:nvPr>
        </p:nvSpPr>
        <p:spPr/>
        <p:txBody>
          <a:bodyPr/>
          <a:lstStyle/>
          <a:p>
            <a:r>
              <a:rPr lang="ar-SA" sz="3500" b="1" dirty="0"/>
              <a:t>خامساً </a:t>
            </a:r>
            <a:r>
              <a:rPr lang="ar-SA" sz="3500" dirty="0"/>
              <a:t>: اتجاهات اخري</a:t>
            </a:r>
            <a:endParaRPr lang="tr-TR" sz="3500" dirty="0"/>
          </a:p>
        </p:txBody>
      </p:sp>
    </p:spTree>
    <p:extLst>
      <p:ext uri="{BB962C8B-B14F-4D97-AF65-F5344CB8AC3E}">
        <p14:creationId xmlns:p14="http://schemas.microsoft.com/office/powerpoint/2010/main" val="21929637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r">
              <a:buNone/>
            </a:pPr>
            <a:r>
              <a:rPr lang="tr-TR" dirty="0"/>
              <a:t>(</a:t>
            </a:r>
            <a:r>
              <a:rPr lang="ar-SA" dirty="0"/>
              <a:t>التجديد في التفسير في العصر الحديث مفهومه وضوابطه واتجاهاته</a:t>
            </a:r>
            <a:r>
              <a:rPr lang="tr-TR" dirty="0"/>
              <a:t>)</a:t>
            </a:r>
          </a:p>
          <a:p>
            <a:pPr marL="0" indent="0" algn="r">
              <a:buNone/>
            </a:pPr>
            <a:r>
              <a:rPr lang="tr-TR" dirty="0" err="1"/>
              <a:t>hermeneutic</a:t>
            </a:r>
            <a:r>
              <a:rPr lang="tr-TR" dirty="0"/>
              <a:t> </a:t>
            </a:r>
            <a:r>
              <a:rPr lang="ar-SA" dirty="0"/>
              <a:t>: الهرمنيوطيقيا</a:t>
            </a:r>
          </a:p>
          <a:p>
            <a:pPr marL="0" indent="0" algn="r">
              <a:buNone/>
            </a:pPr>
            <a:r>
              <a:rPr lang="tr-TR" dirty="0" err="1"/>
              <a:t>linguistics</a:t>
            </a:r>
            <a:r>
              <a:rPr lang="tr-TR" dirty="0"/>
              <a:t> </a:t>
            </a:r>
            <a:r>
              <a:rPr lang="ar-SA" dirty="0"/>
              <a:t>: المنهج الألسني النقدي</a:t>
            </a:r>
          </a:p>
          <a:p>
            <a:pPr marL="0" indent="0" algn="r">
              <a:buNone/>
            </a:pPr>
            <a:r>
              <a:rPr lang="tr-TR" dirty="0" err="1"/>
              <a:t>historicism</a:t>
            </a:r>
            <a:r>
              <a:rPr lang="tr-TR" dirty="0"/>
              <a:t> </a:t>
            </a:r>
            <a:r>
              <a:rPr lang="ar-SA" dirty="0"/>
              <a:t>: المنهج التاريخي</a:t>
            </a:r>
          </a:p>
          <a:p>
            <a:pPr marL="0" indent="0" algn="r">
              <a:buNone/>
            </a:pPr>
            <a:r>
              <a:rPr lang="tr-TR" dirty="0" err="1"/>
              <a:t>mythology</a:t>
            </a:r>
            <a:r>
              <a:rPr lang="tr-TR" dirty="0"/>
              <a:t> </a:t>
            </a:r>
            <a:r>
              <a:rPr lang="ar-SA" dirty="0"/>
              <a:t>المنهج الأسطوري</a:t>
            </a:r>
          </a:p>
          <a:p>
            <a:pPr marL="0" indent="0" algn="r">
              <a:buNone/>
            </a:pPr>
            <a:r>
              <a:rPr lang="tr-TR" dirty="0" err="1"/>
              <a:t>structuralisme</a:t>
            </a:r>
            <a:r>
              <a:rPr lang="tr-TR" dirty="0"/>
              <a:t> </a:t>
            </a:r>
            <a:r>
              <a:rPr lang="ar-SA" dirty="0"/>
              <a:t>: المنهج البنيوي</a:t>
            </a:r>
          </a:p>
          <a:p>
            <a:pPr marL="0" indent="0" algn="r">
              <a:buNone/>
            </a:pPr>
            <a:r>
              <a:rPr lang="tr-TR" dirty="0" err="1"/>
              <a:t>deconstruction</a:t>
            </a:r>
            <a:r>
              <a:rPr lang="tr-TR" dirty="0"/>
              <a:t> </a:t>
            </a:r>
            <a:r>
              <a:rPr lang="ar-SA" dirty="0"/>
              <a:t>: المنهج </a:t>
            </a:r>
            <a:r>
              <a:rPr lang="ar-SA" dirty="0" smtClean="0"/>
              <a:t>التفكيكي</a:t>
            </a:r>
            <a:endParaRPr lang="tr-TR" dirty="0"/>
          </a:p>
        </p:txBody>
      </p:sp>
    </p:spTree>
    <p:extLst>
      <p:ext uri="{BB962C8B-B14F-4D97-AF65-F5344CB8AC3E}">
        <p14:creationId xmlns:p14="http://schemas.microsoft.com/office/powerpoint/2010/main" val="38842224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772691" y="116632"/>
            <a:ext cx="6336704" cy="548680"/>
          </a:xfrm>
        </p:spPr>
        <p:txBody>
          <a:bodyPr>
            <a:noAutofit/>
          </a:bodyPr>
          <a:lstStyle/>
          <a:p>
            <a:pPr algn="r"/>
            <a:r>
              <a:rPr lang="ar-SA" sz="3600" dirty="0">
                <a:solidFill>
                  <a:srgbClr val="7030A0"/>
                </a:solidFill>
              </a:rPr>
              <a:t>التفاسير التي الفت في العصر الحديث</a:t>
            </a:r>
            <a:endParaRPr lang="tr-TR" sz="3600" dirty="0">
              <a:solidFill>
                <a:srgbClr val="7030A0"/>
              </a:solidFill>
            </a:endParaRPr>
          </a:p>
        </p:txBody>
      </p:sp>
      <p:sp>
        <p:nvSpPr>
          <p:cNvPr id="3" name="2 İçerik Yer Tutucusu"/>
          <p:cNvSpPr>
            <a:spLocks noGrp="1"/>
          </p:cNvSpPr>
          <p:nvPr>
            <p:ph idx="1"/>
          </p:nvPr>
        </p:nvSpPr>
        <p:spPr>
          <a:xfrm>
            <a:off x="0" y="980728"/>
            <a:ext cx="9144000" cy="5877272"/>
          </a:xfrm>
        </p:spPr>
        <p:txBody>
          <a:bodyPr>
            <a:normAutofit fontScale="85000" lnSpcReduction="20000"/>
          </a:bodyPr>
          <a:lstStyle/>
          <a:p>
            <a:pPr>
              <a:buNone/>
            </a:pPr>
            <a:r>
              <a:rPr lang="tr-TR" dirty="0" smtClean="0"/>
              <a:t>-Şâh </a:t>
            </a:r>
            <a:r>
              <a:rPr lang="tr-TR" dirty="0" err="1" smtClean="0"/>
              <a:t>Veliyyullah</a:t>
            </a:r>
            <a:r>
              <a:rPr lang="tr-TR" dirty="0" smtClean="0"/>
              <a:t> </a:t>
            </a:r>
            <a:r>
              <a:rPr lang="tr-TR" dirty="0" err="1" smtClean="0"/>
              <a:t>Dehlevî</a:t>
            </a:r>
            <a:r>
              <a:rPr lang="tr-TR" dirty="0" smtClean="0"/>
              <a:t> (ö. 1176/1762), </a:t>
            </a:r>
            <a:r>
              <a:rPr lang="tr-TR" i="1" dirty="0" err="1" smtClean="0"/>
              <a:t>Fethu’r-Rahmân</a:t>
            </a:r>
            <a:r>
              <a:rPr lang="tr-TR" i="1" dirty="0" smtClean="0"/>
              <a:t> fi </a:t>
            </a:r>
            <a:r>
              <a:rPr lang="tr-TR" i="1" dirty="0" err="1" smtClean="0"/>
              <a:t>Tercemeti’l-Kur’ân</a:t>
            </a:r>
            <a:r>
              <a:rPr lang="tr-TR" dirty="0" smtClean="0"/>
              <a:t> (</a:t>
            </a:r>
            <a:r>
              <a:rPr lang="tr-TR" i="1" dirty="0" err="1" smtClean="0"/>
              <a:t>Tefsîr</a:t>
            </a:r>
            <a:r>
              <a:rPr lang="tr-TR" i="1" dirty="0" smtClean="0"/>
              <a:t>-i Cemâli</a:t>
            </a:r>
            <a:r>
              <a:rPr lang="tr-TR" dirty="0" smtClean="0"/>
              <a:t>)</a:t>
            </a:r>
          </a:p>
          <a:p>
            <a:pPr>
              <a:buNone/>
            </a:pPr>
            <a:r>
              <a:rPr lang="tr-TR" dirty="0" smtClean="0"/>
              <a:t>-Kadı </a:t>
            </a:r>
            <a:r>
              <a:rPr lang="tr-TR" dirty="0" err="1"/>
              <a:t>Senâullah</a:t>
            </a:r>
            <a:r>
              <a:rPr lang="tr-TR" dirty="0"/>
              <a:t> el-</a:t>
            </a:r>
            <a:r>
              <a:rPr lang="tr-TR" dirty="0" err="1"/>
              <a:t>Penipâtî</a:t>
            </a:r>
            <a:r>
              <a:rPr lang="tr-TR" dirty="0"/>
              <a:t> (ö. 1225/1810), </a:t>
            </a:r>
            <a:r>
              <a:rPr lang="tr-TR" i="1" dirty="0"/>
              <a:t>Tefsir-i </a:t>
            </a:r>
            <a:r>
              <a:rPr lang="tr-TR" i="1" dirty="0" err="1" smtClean="0"/>
              <a:t>Mazhâr</a:t>
            </a:r>
            <a:endParaRPr lang="tr-TR" dirty="0" smtClean="0"/>
          </a:p>
          <a:p>
            <a:pPr>
              <a:buNone/>
            </a:pPr>
            <a:r>
              <a:rPr lang="tr-TR" dirty="0" smtClean="0">
                <a:solidFill>
                  <a:srgbClr val="C00000"/>
                </a:solidFill>
              </a:rPr>
              <a:t>-Muhammed </a:t>
            </a:r>
            <a:r>
              <a:rPr lang="tr-TR" dirty="0">
                <a:solidFill>
                  <a:srgbClr val="C00000"/>
                </a:solidFill>
              </a:rPr>
              <a:t>b. Ali eş-</a:t>
            </a:r>
            <a:r>
              <a:rPr lang="tr-TR" dirty="0" err="1">
                <a:solidFill>
                  <a:srgbClr val="C00000"/>
                </a:solidFill>
              </a:rPr>
              <a:t>Şevkanî</a:t>
            </a:r>
            <a:r>
              <a:rPr lang="tr-TR" dirty="0">
                <a:solidFill>
                  <a:srgbClr val="C00000"/>
                </a:solidFill>
              </a:rPr>
              <a:t> (ö. 1250/1834), </a:t>
            </a:r>
            <a:r>
              <a:rPr lang="tr-TR" i="1" dirty="0" err="1">
                <a:solidFill>
                  <a:srgbClr val="C00000"/>
                </a:solidFill>
              </a:rPr>
              <a:t>Fethu’l</a:t>
            </a:r>
            <a:r>
              <a:rPr lang="tr-TR" i="1" dirty="0">
                <a:solidFill>
                  <a:srgbClr val="C00000"/>
                </a:solidFill>
              </a:rPr>
              <a:t>-Kadir el-</a:t>
            </a:r>
            <a:r>
              <a:rPr lang="tr-TR" i="1" dirty="0" err="1">
                <a:solidFill>
                  <a:srgbClr val="C00000"/>
                </a:solidFill>
              </a:rPr>
              <a:t>Câmiu</a:t>
            </a:r>
            <a:r>
              <a:rPr lang="tr-TR" i="1" dirty="0">
                <a:solidFill>
                  <a:srgbClr val="C00000"/>
                </a:solidFill>
              </a:rPr>
              <a:t> beyne </a:t>
            </a:r>
            <a:r>
              <a:rPr lang="tr-TR" i="1" dirty="0" err="1">
                <a:solidFill>
                  <a:srgbClr val="C00000"/>
                </a:solidFill>
              </a:rPr>
              <a:t>Fenniyyi’r-Rivâyeti</a:t>
            </a:r>
            <a:r>
              <a:rPr lang="tr-TR" i="1" dirty="0">
                <a:solidFill>
                  <a:srgbClr val="C00000"/>
                </a:solidFill>
              </a:rPr>
              <a:t> </a:t>
            </a:r>
            <a:r>
              <a:rPr lang="tr-TR" i="1" dirty="0" err="1">
                <a:solidFill>
                  <a:srgbClr val="C00000"/>
                </a:solidFill>
              </a:rPr>
              <a:t>ve’d-Dirâyeti</a:t>
            </a:r>
            <a:r>
              <a:rPr lang="tr-TR" i="1" dirty="0">
                <a:solidFill>
                  <a:srgbClr val="C00000"/>
                </a:solidFill>
              </a:rPr>
              <a:t> </a:t>
            </a:r>
            <a:r>
              <a:rPr lang="tr-TR" i="1" dirty="0" err="1">
                <a:solidFill>
                  <a:srgbClr val="C00000"/>
                </a:solidFill>
              </a:rPr>
              <a:t>min</a:t>
            </a:r>
            <a:r>
              <a:rPr lang="tr-TR" i="1" dirty="0">
                <a:solidFill>
                  <a:srgbClr val="C00000"/>
                </a:solidFill>
              </a:rPr>
              <a:t> </a:t>
            </a:r>
            <a:r>
              <a:rPr lang="tr-TR" i="1" dirty="0" err="1">
                <a:solidFill>
                  <a:srgbClr val="C00000"/>
                </a:solidFill>
              </a:rPr>
              <a:t>İlmi’t-Tefsîr</a:t>
            </a:r>
            <a:endParaRPr lang="tr-TR" dirty="0">
              <a:solidFill>
                <a:srgbClr val="C00000"/>
              </a:solidFill>
            </a:endParaRPr>
          </a:p>
          <a:p>
            <a:pPr>
              <a:buNone/>
            </a:pPr>
            <a:r>
              <a:rPr lang="tr-TR" dirty="0" smtClean="0"/>
              <a:t>-</a:t>
            </a:r>
            <a:r>
              <a:rPr lang="tr-TR" dirty="0" err="1" smtClean="0"/>
              <a:t>Âlûsî</a:t>
            </a:r>
            <a:r>
              <a:rPr lang="tr-TR" dirty="0" smtClean="0"/>
              <a:t> </a:t>
            </a:r>
            <a:r>
              <a:rPr lang="tr-TR" dirty="0"/>
              <a:t>(ö. 1270/1853), </a:t>
            </a:r>
            <a:r>
              <a:rPr lang="tr-TR" i="1" dirty="0" err="1" smtClean="0"/>
              <a:t>Rûhu’l-Me‘nî</a:t>
            </a:r>
            <a:r>
              <a:rPr lang="tr-TR" i="1" dirty="0" smtClean="0"/>
              <a:t> </a:t>
            </a:r>
            <a:r>
              <a:rPr lang="tr-TR" i="1" dirty="0"/>
              <a:t>fî </a:t>
            </a:r>
            <a:r>
              <a:rPr lang="tr-TR" i="1" dirty="0" err="1"/>
              <a:t>Tefsîri’l</a:t>
            </a:r>
            <a:r>
              <a:rPr lang="tr-TR" i="1" dirty="0"/>
              <a:t>-</a:t>
            </a:r>
            <a:r>
              <a:rPr lang="tr-TR" i="1" dirty="0" err="1"/>
              <a:t>Kur’âni’l</a:t>
            </a:r>
            <a:r>
              <a:rPr lang="tr-TR" i="1" dirty="0"/>
              <a:t>-Azîm </a:t>
            </a:r>
            <a:endParaRPr lang="tr-TR" i="1" dirty="0" smtClean="0"/>
          </a:p>
          <a:p>
            <a:pPr>
              <a:buNone/>
            </a:pPr>
            <a:r>
              <a:rPr lang="tr-TR" dirty="0" smtClean="0"/>
              <a:t>-Muhammed </a:t>
            </a:r>
            <a:r>
              <a:rPr lang="tr-TR" dirty="0"/>
              <a:t>b. Ahmet el-</a:t>
            </a:r>
            <a:r>
              <a:rPr lang="tr-TR" dirty="0" err="1"/>
              <a:t>İskenderâni</a:t>
            </a:r>
            <a:r>
              <a:rPr lang="tr-TR" dirty="0"/>
              <a:t> (ö. 1306/1888), </a:t>
            </a:r>
            <a:r>
              <a:rPr lang="tr-TR" i="1" dirty="0" err="1" smtClean="0"/>
              <a:t>Keşfü’l-Esrâri’n-Nûrâniyye</a:t>
            </a:r>
            <a:endParaRPr lang="tr-TR" dirty="0"/>
          </a:p>
          <a:p>
            <a:pPr>
              <a:buNone/>
            </a:pPr>
            <a:r>
              <a:rPr lang="tr-TR" dirty="0" smtClean="0"/>
              <a:t>-</a:t>
            </a:r>
            <a:r>
              <a:rPr lang="tr-TR" dirty="0" err="1" smtClean="0"/>
              <a:t>Seyyid</a:t>
            </a:r>
            <a:r>
              <a:rPr lang="tr-TR" dirty="0" smtClean="0"/>
              <a:t> Ahmet Han (ö. 1314/1898), </a:t>
            </a:r>
            <a:r>
              <a:rPr lang="tr-TR" i="1" dirty="0" err="1" smtClean="0"/>
              <a:t>Tefsîru’l</a:t>
            </a:r>
            <a:r>
              <a:rPr lang="tr-TR" i="1" dirty="0" smtClean="0"/>
              <a:t>-</a:t>
            </a:r>
            <a:r>
              <a:rPr lang="tr-TR" i="1" dirty="0" err="1" smtClean="0"/>
              <a:t>Kur’ân</a:t>
            </a:r>
            <a:endParaRPr lang="tr-TR" dirty="0" smtClean="0"/>
          </a:p>
          <a:p>
            <a:pPr>
              <a:buNone/>
            </a:pPr>
            <a:r>
              <a:rPr lang="tr-TR" dirty="0" smtClean="0"/>
              <a:t>-Muhammed </a:t>
            </a:r>
            <a:r>
              <a:rPr lang="tr-TR" dirty="0" err="1" smtClean="0"/>
              <a:t>Abduh</a:t>
            </a:r>
            <a:r>
              <a:rPr lang="tr-TR" dirty="0" smtClean="0"/>
              <a:t> (ö. 1323/1905) - Muhammed </a:t>
            </a:r>
            <a:r>
              <a:rPr lang="tr-TR" dirty="0" err="1" smtClean="0"/>
              <a:t>Reşid</a:t>
            </a:r>
            <a:r>
              <a:rPr lang="tr-TR" dirty="0" smtClean="0"/>
              <a:t> Rıza (ö. 1354/1935), </a:t>
            </a:r>
            <a:r>
              <a:rPr lang="tr-TR" i="1" dirty="0" err="1" smtClean="0"/>
              <a:t>Tefsîru’l</a:t>
            </a:r>
            <a:r>
              <a:rPr lang="tr-TR" i="1" dirty="0" smtClean="0"/>
              <a:t>-</a:t>
            </a:r>
            <a:r>
              <a:rPr lang="tr-TR" i="1" dirty="0" err="1" smtClean="0"/>
              <a:t>Menâr</a:t>
            </a:r>
            <a:r>
              <a:rPr lang="tr-TR" dirty="0" smtClean="0"/>
              <a:t> </a:t>
            </a:r>
          </a:p>
          <a:p>
            <a:pPr>
              <a:buNone/>
            </a:pPr>
            <a:r>
              <a:rPr lang="tr-TR" dirty="0" smtClean="0"/>
              <a:t>-</a:t>
            </a:r>
            <a:r>
              <a:rPr lang="tr-TR" dirty="0" err="1" smtClean="0"/>
              <a:t>Cemâlüddîn</a:t>
            </a:r>
            <a:r>
              <a:rPr lang="tr-TR" dirty="0" smtClean="0"/>
              <a:t> el-</a:t>
            </a:r>
            <a:r>
              <a:rPr lang="tr-TR" dirty="0" err="1" smtClean="0"/>
              <a:t>Kâsımî</a:t>
            </a:r>
            <a:r>
              <a:rPr lang="tr-TR" dirty="0" smtClean="0"/>
              <a:t> (1332/1914), </a:t>
            </a:r>
            <a:r>
              <a:rPr lang="tr-TR" i="1" dirty="0" err="1" smtClean="0"/>
              <a:t>Mehâsinü’t-Te’vîl</a:t>
            </a:r>
            <a:endParaRPr lang="tr-TR" i="1" dirty="0" smtClean="0"/>
          </a:p>
          <a:p>
            <a:pPr>
              <a:buNone/>
            </a:pPr>
            <a:r>
              <a:rPr lang="tr-TR" dirty="0" smtClean="0"/>
              <a:t>-Gazi </a:t>
            </a:r>
            <a:r>
              <a:rPr lang="tr-TR" dirty="0" err="1"/>
              <a:t>Ahmed</a:t>
            </a:r>
            <a:r>
              <a:rPr lang="tr-TR" dirty="0"/>
              <a:t> Muhtar Paşa (ö. 1337/1920), </a:t>
            </a:r>
            <a:r>
              <a:rPr lang="tr-TR" i="1" dirty="0" err="1"/>
              <a:t>Serâirü’l-Ķur’ân</a:t>
            </a:r>
            <a:r>
              <a:rPr lang="tr-TR" i="1" dirty="0"/>
              <a:t> fî </a:t>
            </a:r>
            <a:r>
              <a:rPr lang="tr-TR" i="1" dirty="0" err="1" smtClean="0"/>
              <a:t>Tekvîni</a:t>
            </a:r>
            <a:r>
              <a:rPr lang="tr-TR" i="1" dirty="0" smtClean="0"/>
              <a:t> </a:t>
            </a:r>
            <a:r>
              <a:rPr lang="tr-TR" i="1" dirty="0"/>
              <a:t>ve </a:t>
            </a:r>
            <a:r>
              <a:rPr lang="tr-TR" i="1" dirty="0" err="1" smtClean="0"/>
              <a:t>İfnâi</a:t>
            </a:r>
            <a:r>
              <a:rPr lang="tr-TR" i="1" dirty="0" smtClean="0"/>
              <a:t> </a:t>
            </a:r>
            <a:r>
              <a:rPr lang="tr-TR" i="1" dirty="0"/>
              <a:t>ve </a:t>
            </a:r>
            <a:r>
              <a:rPr lang="tr-TR" i="1" dirty="0" err="1" smtClean="0"/>
              <a:t>İâdeti’l-Ekvân</a:t>
            </a:r>
            <a:endParaRPr lang="tr-TR" i="1" dirty="0"/>
          </a:p>
        </p:txBody>
      </p:sp>
    </p:spTree>
    <p:extLst>
      <p:ext uri="{BB962C8B-B14F-4D97-AF65-F5344CB8AC3E}">
        <p14:creationId xmlns:p14="http://schemas.microsoft.com/office/powerpoint/2010/main" val="29627449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fontScale="85000" lnSpcReduction="10000"/>
          </a:bodyPr>
          <a:lstStyle/>
          <a:p>
            <a:pPr>
              <a:buNone/>
            </a:pPr>
            <a:r>
              <a:rPr lang="tr-TR" dirty="0"/>
              <a:t>-Mir Muhammed Kerim </a:t>
            </a:r>
            <a:r>
              <a:rPr lang="tr-TR" dirty="0" smtClean="0"/>
              <a:t>el-</a:t>
            </a:r>
            <a:r>
              <a:rPr lang="tr-TR" dirty="0" err="1" smtClean="0"/>
              <a:t>Bakuvî</a:t>
            </a:r>
            <a:r>
              <a:rPr lang="tr-TR" dirty="0" smtClean="0"/>
              <a:t> </a:t>
            </a:r>
            <a:r>
              <a:rPr lang="tr-TR" dirty="0"/>
              <a:t>(ö. 1355/1937), </a:t>
            </a:r>
            <a:r>
              <a:rPr lang="tr-TR" i="1" dirty="0" err="1"/>
              <a:t>Keşfu’l-Hakâyık</a:t>
            </a:r>
            <a:r>
              <a:rPr lang="tr-TR" i="1" dirty="0"/>
              <a:t> </a:t>
            </a:r>
            <a:r>
              <a:rPr lang="tr-TR" i="1" dirty="0" smtClean="0"/>
              <a:t>‘an </a:t>
            </a:r>
            <a:r>
              <a:rPr lang="tr-TR" i="1" dirty="0" err="1" smtClean="0"/>
              <a:t>Nüketi’l-Âyâti</a:t>
            </a:r>
            <a:r>
              <a:rPr lang="tr-TR" i="1" dirty="0" smtClean="0"/>
              <a:t> </a:t>
            </a:r>
            <a:r>
              <a:rPr lang="tr-TR" i="1" dirty="0" err="1" smtClean="0"/>
              <a:t>ve’d-Dekâyık</a:t>
            </a:r>
            <a:endParaRPr lang="tr-TR" i="1" dirty="0"/>
          </a:p>
          <a:p>
            <a:pPr>
              <a:buNone/>
            </a:pPr>
            <a:r>
              <a:rPr lang="tr-TR" dirty="0" smtClean="0"/>
              <a:t>-</a:t>
            </a:r>
            <a:r>
              <a:rPr lang="tr-TR" dirty="0" err="1"/>
              <a:t>Tantâvî</a:t>
            </a:r>
            <a:r>
              <a:rPr lang="tr-TR" dirty="0"/>
              <a:t> </a:t>
            </a:r>
            <a:r>
              <a:rPr lang="tr-TR" dirty="0" err="1"/>
              <a:t>Cevherî</a:t>
            </a:r>
            <a:r>
              <a:rPr lang="tr-TR" dirty="0"/>
              <a:t> (ö. 1358/1940), </a:t>
            </a:r>
            <a:r>
              <a:rPr lang="tr-TR" i="1" dirty="0"/>
              <a:t>el-</a:t>
            </a:r>
            <a:r>
              <a:rPr lang="tr-TR" i="1" dirty="0" err="1"/>
              <a:t>Cevâhir</a:t>
            </a:r>
            <a:r>
              <a:rPr lang="tr-TR" i="1" dirty="0"/>
              <a:t> fi </a:t>
            </a:r>
            <a:r>
              <a:rPr lang="tr-TR" i="1" dirty="0" err="1"/>
              <a:t>Tefsiri’l-Kur’ân</a:t>
            </a:r>
            <a:r>
              <a:rPr lang="tr-TR" dirty="0"/>
              <a:t>; </a:t>
            </a:r>
            <a:r>
              <a:rPr lang="tr-TR" i="1" dirty="0"/>
              <a:t>et-</a:t>
            </a:r>
            <a:r>
              <a:rPr lang="tr-TR" i="1" dirty="0" err="1"/>
              <a:t>Tâcu’l</a:t>
            </a:r>
            <a:r>
              <a:rPr lang="tr-TR" i="1" dirty="0"/>
              <a:t>-</a:t>
            </a:r>
            <a:r>
              <a:rPr lang="tr-TR" i="1" dirty="0" err="1"/>
              <a:t>Murassâ</a:t>
            </a:r>
            <a:r>
              <a:rPr lang="tr-TR" i="1" dirty="0"/>
              <a:t> </a:t>
            </a:r>
            <a:r>
              <a:rPr lang="tr-TR" i="1" dirty="0" err="1"/>
              <a:t>bi</a:t>
            </a:r>
            <a:r>
              <a:rPr lang="tr-TR" i="1" dirty="0"/>
              <a:t> </a:t>
            </a:r>
            <a:r>
              <a:rPr lang="tr-TR" i="1" dirty="0" err="1"/>
              <a:t>Cevâhiri’l-Kur’ân</a:t>
            </a:r>
            <a:r>
              <a:rPr lang="tr-TR" i="1" dirty="0"/>
              <a:t> </a:t>
            </a:r>
            <a:r>
              <a:rPr lang="tr-TR" i="1" dirty="0" err="1" smtClean="0"/>
              <a:t>ve’l</a:t>
            </a:r>
            <a:r>
              <a:rPr lang="tr-TR" i="1" dirty="0" smtClean="0"/>
              <a:t>-Ulûm</a:t>
            </a:r>
            <a:endParaRPr lang="tr-TR" i="1" dirty="0"/>
          </a:p>
          <a:p>
            <a:pPr>
              <a:buNone/>
            </a:pPr>
            <a:r>
              <a:rPr lang="tr-TR" i="1" dirty="0"/>
              <a:t>-</a:t>
            </a:r>
            <a:r>
              <a:rPr lang="tr-TR" dirty="0"/>
              <a:t>Ubeydullah b. </a:t>
            </a:r>
            <a:r>
              <a:rPr lang="tr-TR" dirty="0" smtClean="0"/>
              <a:t>İslam es-Sindi </a:t>
            </a:r>
            <a:r>
              <a:rPr lang="tr-TR" dirty="0"/>
              <a:t>(ö. 1363/1944), </a:t>
            </a:r>
            <a:r>
              <a:rPr lang="tr-TR" i="1" dirty="0" err="1"/>
              <a:t>İlhâmu’r-Rahmân</a:t>
            </a:r>
            <a:r>
              <a:rPr lang="tr-TR" i="1" dirty="0"/>
              <a:t> fi </a:t>
            </a:r>
            <a:r>
              <a:rPr lang="tr-TR" i="1" dirty="0" err="1"/>
              <a:t>Tefsîri’l-Kur’ân</a:t>
            </a:r>
            <a:endParaRPr lang="tr-TR" i="1" dirty="0"/>
          </a:p>
          <a:p>
            <a:pPr>
              <a:buNone/>
            </a:pPr>
            <a:r>
              <a:rPr lang="tr-TR" i="1" dirty="0"/>
              <a:t>-</a:t>
            </a:r>
            <a:r>
              <a:rPr lang="tr-TR" dirty="0" err="1"/>
              <a:t>Ahmed</a:t>
            </a:r>
            <a:r>
              <a:rPr lang="tr-TR" dirty="0"/>
              <a:t> Mustafa el-</a:t>
            </a:r>
            <a:r>
              <a:rPr lang="tr-TR" dirty="0" err="1"/>
              <a:t>Meraği</a:t>
            </a:r>
            <a:r>
              <a:rPr lang="tr-TR" dirty="0"/>
              <a:t> (ö. 1370/1952), </a:t>
            </a:r>
            <a:r>
              <a:rPr lang="tr-TR" i="1" dirty="0" err="1"/>
              <a:t>Tefsîru’l-Merâgî</a:t>
            </a:r>
            <a:endParaRPr lang="tr-TR" i="1" dirty="0"/>
          </a:p>
          <a:p>
            <a:pPr>
              <a:buNone/>
            </a:pPr>
            <a:r>
              <a:rPr lang="tr-TR" i="1" dirty="0" smtClean="0"/>
              <a:t>-</a:t>
            </a:r>
            <a:r>
              <a:rPr lang="tr-TR" dirty="0" err="1"/>
              <a:t>Seyyid</a:t>
            </a:r>
            <a:r>
              <a:rPr lang="tr-TR" dirty="0"/>
              <a:t> </a:t>
            </a:r>
            <a:r>
              <a:rPr lang="tr-TR" dirty="0" err="1"/>
              <a:t>Kutub</a:t>
            </a:r>
            <a:r>
              <a:rPr lang="tr-TR" dirty="0"/>
              <a:t> (ö. 1386/1967), </a:t>
            </a:r>
            <a:r>
              <a:rPr lang="tr-TR" i="1" dirty="0"/>
              <a:t>Fî </a:t>
            </a:r>
            <a:r>
              <a:rPr lang="tr-TR" i="1" dirty="0" err="1"/>
              <a:t>Zılâli’l-Kur’ân</a:t>
            </a:r>
            <a:endParaRPr lang="tr-TR" i="1" dirty="0"/>
          </a:p>
          <a:p>
            <a:pPr>
              <a:buNone/>
            </a:pPr>
            <a:r>
              <a:rPr lang="tr-TR" i="1" dirty="0"/>
              <a:t>-</a:t>
            </a:r>
            <a:r>
              <a:rPr lang="tr-TR" dirty="0"/>
              <a:t>Muhammed Tahir </a:t>
            </a:r>
            <a:r>
              <a:rPr lang="tr-TR" dirty="0" err="1"/>
              <a:t>İbn</a:t>
            </a:r>
            <a:r>
              <a:rPr lang="tr-TR" dirty="0"/>
              <a:t> </a:t>
            </a:r>
            <a:r>
              <a:rPr lang="tr-TR" dirty="0" err="1"/>
              <a:t>Aşûr</a:t>
            </a:r>
            <a:r>
              <a:rPr lang="tr-TR" dirty="0"/>
              <a:t> (ö. 1393/1973), </a:t>
            </a:r>
            <a:r>
              <a:rPr lang="tr-TR" i="1" dirty="0"/>
              <a:t>et-</a:t>
            </a:r>
            <a:r>
              <a:rPr lang="tr-TR" i="1" dirty="0" err="1"/>
              <a:t>Tahrîr</a:t>
            </a:r>
            <a:r>
              <a:rPr lang="tr-TR" i="1" dirty="0"/>
              <a:t> </a:t>
            </a:r>
            <a:r>
              <a:rPr lang="tr-TR" i="1" dirty="0" err="1"/>
              <a:t>ve’t-Tenvîr</a:t>
            </a:r>
            <a:endParaRPr lang="tr-TR" i="1" dirty="0"/>
          </a:p>
          <a:p>
            <a:pPr>
              <a:buNone/>
            </a:pPr>
            <a:r>
              <a:rPr lang="tr-TR" i="1" dirty="0"/>
              <a:t>-</a:t>
            </a:r>
            <a:r>
              <a:rPr lang="tr-TR" dirty="0" err="1"/>
              <a:t>Ebu’l</a:t>
            </a:r>
            <a:r>
              <a:rPr lang="tr-TR" dirty="0"/>
              <a:t>-Ala </a:t>
            </a:r>
            <a:r>
              <a:rPr lang="tr-TR" dirty="0" err="1" smtClean="0"/>
              <a:t>Mevdudî</a:t>
            </a:r>
            <a:r>
              <a:rPr lang="tr-TR" dirty="0" smtClean="0"/>
              <a:t> </a:t>
            </a:r>
            <a:r>
              <a:rPr lang="tr-TR" dirty="0"/>
              <a:t>(ö. 1400/1979), </a:t>
            </a:r>
            <a:r>
              <a:rPr lang="tr-TR" i="1" dirty="0" err="1" smtClean="0"/>
              <a:t>Tefhîmu’l-Kur’ân</a:t>
            </a:r>
            <a:endParaRPr lang="tr-TR" i="1" dirty="0"/>
          </a:p>
          <a:p>
            <a:pPr>
              <a:buNone/>
            </a:pPr>
            <a:r>
              <a:rPr lang="tr-TR" i="1" dirty="0" smtClean="0"/>
              <a:t>-</a:t>
            </a:r>
            <a:r>
              <a:rPr lang="tr-TR" dirty="0" smtClean="0"/>
              <a:t>Ebu Bekir el-</a:t>
            </a:r>
            <a:r>
              <a:rPr lang="tr-TR" dirty="0" err="1" smtClean="0"/>
              <a:t>Cezâirî</a:t>
            </a:r>
            <a:r>
              <a:rPr lang="tr-TR" dirty="0" smtClean="0"/>
              <a:t> (1439/2018), </a:t>
            </a:r>
            <a:r>
              <a:rPr lang="tr-TR" i="1" dirty="0" err="1" smtClean="0"/>
              <a:t>Eyseru’t-Tefâsir</a:t>
            </a:r>
            <a:endParaRPr lang="tr-TR" i="1" dirty="0" smtClean="0"/>
          </a:p>
          <a:p>
            <a:pPr>
              <a:buNone/>
            </a:pPr>
            <a:r>
              <a:rPr lang="tr-TR" i="1" dirty="0" smtClean="0"/>
              <a:t>-</a:t>
            </a:r>
            <a:r>
              <a:rPr lang="tr-TR" dirty="0"/>
              <a:t>Muhammed </a:t>
            </a:r>
            <a:r>
              <a:rPr lang="tr-TR" dirty="0" err="1"/>
              <a:t>Huseyn</a:t>
            </a:r>
            <a:r>
              <a:rPr lang="tr-TR" dirty="0"/>
              <a:t> et-</a:t>
            </a:r>
            <a:r>
              <a:rPr lang="tr-TR" dirty="0" err="1"/>
              <a:t>Tabatabaî</a:t>
            </a:r>
            <a:r>
              <a:rPr lang="tr-TR" dirty="0"/>
              <a:t> (ö. 1402/1981), </a:t>
            </a:r>
            <a:r>
              <a:rPr lang="tr-TR" i="1" dirty="0"/>
              <a:t>el-</a:t>
            </a:r>
            <a:r>
              <a:rPr lang="tr-TR" i="1" dirty="0" err="1"/>
              <a:t>Mîzân</a:t>
            </a:r>
            <a:r>
              <a:rPr lang="tr-TR" i="1" dirty="0"/>
              <a:t> fi </a:t>
            </a:r>
            <a:r>
              <a:rPr lang="tr-TR" i="1" dirty="0" err="1"/>
              <a:t>Tefsîri’l-Kur’ân</a:t>
            </a:r>
            <a:endParaRPr lang="tr-TR" i="1" dirty="0"/>
          </a:p>
          <a:p>
            <a:pPr>
              <a:buNone/>
            </a:pPr>
            <a:r>
              <a:rPr lang="tr-TR" i="1" dirty="0"/>
              <a:t>-</a:t>
            </a:r>
            <a:r>
              <a:rPr lang="tr-TR" dirty="0"/>
              <a:t>Muhammed İzzet </a:t>
            </a:r>
            <a:r>
              <a:rPr lang="tr-TR" dirty="0" err="1"/>
              <a:t>Derveze</a:t>
            </a:r>
            <a:r>
              <a:rPr lang="tr-TR" dirty="0"/>
              <a:t> (ö. 1404/1984), </a:t>
            </a:r>
            <a:r>
              <a:rPr lang="tr-TR" i="1" dirty="0"/>
              <a:t>et-</a:t>
            </a:r>
            <a:r>
              <a:rPr lang="tr-TR" i="1" dirty="0" err="1"/>
              <a:t>Tefsîru’l</a:t>
            </a:r>
            <a:r>
              <a:rPr lang="tr-TR" i="1" dirty="0"/>
              <a:t>-</a:t>
            </a:r>
            <a:r>
              <a:rPr lang="tr-TR" i="1" dirty="0" err="1"/>
              <a:t>Hadîs</a:t>
            </a:r>
            <a:r>
              <a:rPr lang="tr-TR" i="1" dirty="0"/>
              <a:t> </a:t>
            </a:r>
            <a:endParaRPr lang="tr-TR" i="1" dirty="0" smtClean="0"/>
          </a:p>
        </p:txBody>
      </p:sp>
    </p:spTree>
    <p:extLst>
      <p:ext uri="{BB962C8B-B14F-4D97-AF65-F5344CB8AC3E}">
        <p14:creationId xmlns:p14="http://schemas.microsoft.com/office/powerpoint/2010/main" val="14607853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721499"/>
          </a:xfrm>
        </p:spPr>
        <p:txBody>
          <a:bodyPr>
            <a:normAutofit/>
          </a:bodyPr>
          <a:lstStyle/>
          <a:p>
            <a:endParaRPr lang="tr-TR" dirty="0" smtClean="0"/>
          </a:p>
          <a:p>
            <a:endParaRPr lang="tr-TR" dirty="0"/>
          </a:p>
        </p:txBody>
      </p:sp>
      <p:sp>
        <p:nvSpPr>
          <p:cNvPr id="4" name="3 Dikdörtgen"/>
          <p:cNvSpPr/>
          <p:nvPr/>
        </p:nvSpPr>
        <p:spPr>
          <a:xfrm>
            <a:off x="0" y="0"/>
            <a:ext cx="9144000" cy="6571030"/>
          </a:xfrm>
          <a:prstGeom prst="rect">
            <a:avLst/>
          </a:prstGeom>
        </p:spPr>
        <p:txBody>
          <a:bodyPr wrap="square">
            <a:spAutoFit/>
          </a:bodyPr>
          <a:lstStyle/>
          <a:p>
            <a:r>
              <a:rPr lang="tr-TR" sz="3200" dirty="0" smtClean="0">
                <a:latin typeface="+mj-lt"/>
              </a:rPr>
              <a:t>-</a:t>
            </a:r>
            <a:r>
              <a:rPr lang="tr-TR" sz="3200" dirty="0" err="1" smtClean="0">
                <a:latin typeface="+mj-lt"/>
              </a:rPr>
              <a:t>Habenneke</a:t>
            </a:r>
            <a:r>
              <a:rPr lang="tr-TR" sz="3200" dirty="0" smtClean="0">
                <a:latin typeface="+mj-lt"/>
              </a:rPr>
              <a:t> el-Meydanî (</a:t>
            </a:r>
            <a:r>
              <a:rPr lang="tr-TR" sz="3200" dirty="0">
                <a:latin typeface="+mj-lt"/>
              </a:rPr>
              <a:t>?-2004</a:t>
            </a:r>
            <a:r>
              <a:rPr lang="tr-TR" sz="3200" dirty="0" smtClean="0">
                <a:latin typeface="+mj-lt"/>
              </a:rPr>
              <a:t>), </a:t>
            </a:r>
            <a:r>
              <a:rPr lang="tr-TR" sz="3200" i="1" dirty="0" err="1" smtClean="0">
                <a:latin typeface="+mj-lt"/>
              </a:rPr>
              <a:t>Me‘âricu’t</a:t>
            </a:r>
            <a:r>
              <a:rPr lang="tr-TR" sz="3200" i="1" dirty="0" smtClean="0">
                <a:latin typeface="+mj-lt"/>
              </a:rPr>
              <a:t>-Tefekkür ve </a:t>
            </a:r>
            <a:r>
              <a:rPr lang="tr-TR" sz="3200" i="1" dirty="0" err="1" smtClean="0">
                <a:latin typeface="+mj-lt"/>
              </a:rPr>
              <a:t>Dekâku’t-Tedebbür</a:t>
            </a:r>
            <a:endParaRPr lang="tr-TR" sz="3200" i="1" dirty="0" smtClean="0">
              <a:latin typeface="+mj-lt"/>
            </a:endParaRPr>
          </a:p>
          <a:p>
            <a:r>
              <a:rPr lang="tr-TR" sz="3200" dirty="0" smtClean="0">
                <a:latin typeface="+mj-lt"/>
              </a:rPr>
              <a:t>-</a:t>
            </a:r>
            <a:r>
              <a:rPr lang="tr-TR" sz="3200" dirty="0">
                <a:latin typeface="+mj-lt"/>
              </a:rPr>
              <a:t>Hanefî </a:t>
            </a:r>
            <a:r>
              <a:rPr lang="tr-TR" sz="3200" dirty="0" err="1">
                <a:latin typeface="+mj-lt"/>
              </a:rPr>
              <a:t>Ahmed</a:t>
            </a:r>
            <a:r>
              <a:rPr lang="tr-TR" sz="3200" dirty="0">
                <a:latin typeface="+mj-lt"/>
              </a:rPr>
              <a:t>, </a:t>
            </a:r>
            <a:r>
              <a:rPr lang="tr-TR" sz="3200" i="1" dirty="0" err="1">
                <a:latin typeface="+mj-lt"/>
              </a:rPr>
              <a:t>Mu‘cizâtü’l-Kur’ân</a:t>
            </a:r>
            <a:r>
              <a:rPr lang="tr-TR" sz="3200" i="1" dirty="0">
                <a:latin typeface="+mj-lt"/>
              </a:rPr>
              <a:t> fî </a:t>
            </a:r>
            <a:r>
              <a:rPr lang="tr-TR" sz="3200" i="1" dirty="0" err="1" smtClean="0">
                <a:latin typeface="+mj-lt"/>
              </a:rPr>
              <a:t>Vasfi’l-Kâinât</a:t>
            </a:r>
            <a:r>
              <a:rPr lang="tr-TR" sz="3200" i="1" dirty="0">
                <a:latin typeface="+mj-lt"/>
              </a:rPr>
              <a:t>; et-</a:t>
            </a:r>
            <a:r>
              <a:rPr lang="tr-TR" sz="3200" i="1" dirty="0" err="1">
                <a:latin typeface="+mj-lt"/>
              </a:rPr>
              <a:t>Tefsîrü’l</a:t>
            </a:r>
            <a:r>
              <a:rPr lang="tr-TR" sz="3200" i="1" dirty="0">
                <a:latin typeface="+mj-lt"/>
              </a:rPr>
              <a:t>-</a:t>
            </a:r>
            <a:r>
              <a:rPr lang="tr-TR" sz="3200" i="1" dirty="0" smtClean="0">
                <a:latin typeface="+mj-lt"/>
              </a:rPr>
              <a:t>‘İlmî </a:t>
            </a:r>
            <a:r>
              <a:rPr lang="tr-TR" sz="3200" i="1" dirty="0" err="1" smtClean="0">
                <a:latin typeface="+mj-lt"/>
              </a:rPr>
              <a:t>li’l-Âyâti’l-Kevniyye</a:t>
            </a:r>
            <a:endParaRPr lang="tr-TR" sz="3200" i="1" dirty="0">
              <a:latin typeface="+mj-lt"/>
            </a:endParaRPr>
          </a:p>
          <a:p>
            <a:r>
              <a:rPr lang="tr-TR" sz="2900" dirty="0" smtClean="0">
                <a:latin typeface="+mj-lt"/>
              </a:rPr>
              <a:t>-</a:t>
            </a:r>
            <a:r>
              <a:rPr lang="tr-TR" sz="2900" dirty="0">
                <a:latin typeface="+mj-lt"/>
              </a:rPr>
              <a:t>Muhammed </a:t>
            </a:r>
            <a:r>
              <a:rPr lang="tr-TR" sz="2900" dirty="0" err="1">
                <a:latin typeface="+mj-lt"/>
              </a:rPr>
              <a:t>Esed</a:t>
            </a:r>
            <a:r>
              <a:rPr lang="tr-TR" sz="2900" dirty="0">
                <a:latin typeface="+mj-lt"/>
              </a:rPr>
              <a:t> (ö. 1413/1992), </a:t>
            </a:r>
            <a:r>
              <a:rPr lang="tr-TR" sz="2900" i="1" dirty="0" err="1">
                <a:latin typeface="+mj-lt"/>
              </a:rPr>
              <a:t>The</a:t>
            </a:r>
            <a:r>
              <a:rPr lang="tr-TR" sz="2900" i="1" dirty="0">
                <a:latin typeface="+mj-lt"/>
              </a:rPr>
              <a:t> Message of </a:t>
            </a:r>
            <a:r>
              <a:rPr lang="tr-TR" sz="2900" i="1" dirty="0" err="1">
                <a:latin typeface="+mj-lt"/>
              </a:rPr>
              <a:t>the</a:t>
            </a:r>
            <a:r>
              <a:rPr lang="tr-TR" sz="2900" i="1" dirty="0">
                <a:latin typeface="+mj-lt"/>
              </a:rPr>
              <a:t> </a:t>
            </a:r>
            <a:r>
              <a:rPr lang="tr-TR" sz="2900" i="1" dirty="0" err="1">
                <a:latin typeface="+mj-lt"/>
              </a:rPr>
              <a:t>Qur’an</a:t>
            </a:r>
            <a:endParaRPr lang="tr-TR" sz="2900" i="1" dirty="0">
              <a:latin typeface="+mj-lt"/>
            </a:endParaRPr>
          </a:p>
          <a:p>
            <a:pPr>
              <a:buNone/>
            </a:pPr>
            <a:r>
              <a:rPr lang="tr-TR" sz="2900" i="1" dirty="0" smtClean="0">
                <a:latin typeface="+mj-lt"/>
              </a:rPr>
              <a:t>-</a:t>
            </a:r>
            <a:r>
              <a:rPr lang="tr-TR" sz="2900" dirty="0">
                <a:latin typeface="+mj-lt"/>
              </a:rPr>
              <a:t>Muhammed el-</a:t>
            </a:r>
            <a:r>
              <a:rPr lang="tr-TR" sz="2900" dirty="0" err="1">
                <a:latin typeface="+mj-lt"/>
              </a:rPr>
              <a:t>Gazalî</a:t>
            </a:r>
            <a:r>
              <a:rPr lang="tr-TR" sz="2900" dirty="0">
                <a:latin typeface="+mj-lt"/>
              </a:rPr>
              <a:t> (ö. 1417/1996), </a:t>
            </a:r>
            <a:r>
              <a:rPr lang="tr-TR" sz="2900" i="1" dirty="0">
                <a:latin typeface="+mj-lt"/>
              </a:rPr>
              <a:t>Nahve </a:t>
            </a:r>
            <a:r>
              <a:rPr lang="tr-TR" sz="2900" i="1" dirty="0" err="1" smtClean="0">
                <a:latin typeface="+mj-lt"/>
              </a:rPr>
              <a:t>Tefsîrin</a:t>
            </a:r>
            <a:r>
              <a:rPr lang="tr-TR" sz="2900" i="1" dirty="0" smtClean="0">
                <a:latin typeface="+mj-lt"/>
              </a:rPr>
              <a:t> </a:t>
            </a:r>
            <a:r>
              <a:rPr lang="tr-TR" sz="2900" i="1" dirty="0" err="1" smtClean="0">
                <a:latin typeface="+mj-lt"/>
              </a:rPr>
              <a:t>Mevdûî</a:t>
            </a:r>
            <a:r>
              <a:rPr lang="tr-TR" sz="2900" i="1" dirty="0" smtClean="0">
                <a:latin typeface="+mj-lt"/>
              </a:rPr>
              <a:t> </a:t>
            </a:r>
            <a:r>
              <a:rPr lang="tr-TR" sz="2900" i="1" dirty="0" err="1">
                <a:latin typeface="+mj-lt"/>
              </a:rPr>
              <a:t>li</a:t>
            </a:r>
            <a:r>
              <a:rPr lang="tr-TR" sz="2900" i="1" dirty="0">
                <a:latin typeface="+mj-lt"/>
              </a:rPr>
              <a:t> </a:t>
            </a:r>
            <a:r>
              <a:rPr lang="tr-TR" sz="2900" i="1" dirty="0" err="1">
                <a:latin typeface="+mj-lt"/>
              </a:rPr>
              <a:t>Suveri’l-Kur’ân</a:t>
            </a:r>
            <a:endParaRPr lang="tr-TR" sz="2900" i="1" dirty="0">
              <a:latin typeface="+mj-lt"/>
            </a:endParaRPr>
          </a:p>
          <a:p>
            <a:pPr>
              <a:buNone/>
            </a:pPr>
            <a:r>
              <a:rPr lang="tr-TR" sz="2900" i="1" dirty="0">
                <a:latin typeface="+mj-lt"/>
              </a:rPr>
              <a:t>-</a:t>
            </a:r>
            <a:r>
              <a:rPr lang="tr-TR" sz="2900" dirty="0" err="1">
                <a:latin typeface="+mj-lt"/>
              </a:rPr>
              <a:t>Aişe</a:t>
            </a:r>
            <a:r>
              <a:rPr lang="tr-TR" sz="2900" dirty="0">
                <a:latin typeface="+mj-lt"/>
              </a:rPr>
              <a:t> Abdurrahman (</a:t>
            </a:r>
            <a:r>
              <a:rPr lang="tr-TR" sz="2900" dirty="0" err="1">
                <a:latin typeface="+mj-lt"/>
              </a:rPr>
              <a:t>Binti’ş-Şati</a:t>
            </a:r>
            <a:r>
              <a:rPr lang="tr-TR" sz="2900" dirty="0">
                <a:latin typeface="+mj-lt"/>
              </a:rPr>
              <a:t>) </a:t>
            </a:r>
            <a:r>
              <a:rPr lang="tr-TR" sz="2900" dirty="0" smtClean="0">
                <a:latin typeface="+mj-lt"/>
              </a:rPr>
              <a:t>(</a:t>
            </a:r>
            <a:r>
              <a:rPr lang="ar-SA" sz="2800" dirty="0">
                <a:latin typeface="+mj-lt"/>
              </a:rPr>
              <a:t>عائشة عبدالرحمان</a:t>
            </a:r>
            <a:r>
              <a:rPr lang="tr-TR" sz="2800" dirty="0">
                <a:latin typeface="+mj-lt"/>
              </a:rPr>
              <a:t> (</a:t>
            </a:r>
            <a:r>
              <a:rPr lang="ar-SA" sz="2800" dirty="0">
                <a:latin typeface="+mj-lt"/>
              </a:rPr>
              <a:t>بنت الشاطئ</a:t>
            </a:r>
            <a:r>
              <a:rPr lang="tr-TR" sz="2800" dirty="0">
                <a:latin typeface="+mj-lt"/>
              </a:rPr>
              <a:t>) </a:t>
            </a:r>
            <a:r>
              <a:rPr lang="tr-TR" sz="2900" dirty="0" smtClean="0">
                <a:latin typeface="+mj-lt"/>
              </a:rPr>
              <a:t>) (</a:t>
            </a:r>
            <a:r>
              <a:rPr lang="tr-TR" sz="2900" dirty="0">
                <a:latin typeface="+mj-lt"/>
              </a:rPr>
              <a:t>ö. 1421/1999), </a:t>
            </a:r>
            <a:r>
              <a:rPr lang="tr-TR" sz="2900" i="1" dirty="0">
                <a:latin typeface="+mj-lt"/>
              </a:rPr>
              <a:t>el-</a:t>
            </a:r>
            <a:r>
              <a:rPr lang="tr-TR" sz="2900" i="1" dirty="0" err="1">
                <a:latin typeface="+mj-lt"/>
              </a:rPr>
              <a:t>Tefsîru’l</a:t>
            </a:r>
            <a:r>
              <a:rPr lang="tr-TR" sz="2900" i="1" dirty="0">
                <a:latin typeface="+mj-lt"/>
              </a:rPr>
              <a:t> </a:t>
            </a:r>
            <a:r>
              <a:rPr lang="tr-TR" sz="2900" i="1" dirty="0" err="1">
                <a:latin typeface="+mj-lt"/>
              </a:rPr>
              <a:t>Beyâni</a:t>
            </a:r>
            <a:r>
              <a:rPr lang="tr-TR" sz="2900" i="1" dirty="0">
                <a:latin typeface="+mj-lt"/>
              </a:rPr>
              <a:t> </a:t>
            </a:r>
            <a:r>
              <a:rPr lang="tr-TR" sz="2900" i="1" dirty="0" err="1">
                <a:latin typeface="+mj-lt"/>
              </a:rPr>
              <a:t>li’l-Kur’âni’l</a:t>
            </a:r>
            <a:r>
              <a:rPr lang="tr-TR" sz="2900" i="1" dirty="0">
                <a:latin typeface="+mj-lt"/>
              </a:rPr>
              <a:t> </a:t>
            </a:r>
            <a:r>
              <a:rPr lang="tr-TR" sz="2900" i="1" dirty="0" smtClean="0">
                <a:latin typeface="+mj-lt"/>
              </a:rPr>
              <a:t>Kerîm</a:t>
            </a:r>
          </a:p>
          <a:p>
            <a:r>
              <a:rPr lang="ar-SA" sz="3200" dirty="0" smtClean="0">
                <a:latin typeface="+mj-lt"/>
              </a:rPr>
              <a:t>التفسير </a:t>
            </a:r>
            <a:r>
              <a:rPr lang="ar-SA" sz="3200" dirty="0">
                <a:latin typeface="+mj-lt"/>
              </a:rPr>
              <a:t>البياني للقرآن </a:t>
            </a:r>
            <a:r>
              <a:rPr lang="ar-SA" sz="3200" dirty="0" smtClean="0">
                <a:latin typeface="+mj-lt"/>
              </a:rPr>
              <a:t>الكريم</a:t>
            </a:r>
            <a:endParaRPr lang="tr-TR" sz="3200" i="1" dirty="0">
              <a:latin typeface="+mj-lt"/>
            </a:endParaRPr>
          </a:p>
          <a:p>
            <a:pPr>
              <a:buNone/>
            </a:pPr>
            <a:r>
              <a:rPr lang="tr-TR" sz="2900" i="1" dirty="0" smtClean="0">
                <a:latin typeface="+mj-lt"/>
              </a:rPr>
              <a:t>-</a:t>
            </a:r>
            <a:r>
              <a:rPr lang="tr-TR" sz="2900" dirty="0" smtClean="0">
                <a:latin typeface="+mj-lt"/>
              </a:rPr>
              <a:t>Muhammed </a:t>
            </a:r>
            <a:r>
              <a:rPr lang="tr-TR" sz="2900" dirty="0" err="1">
                <a:latin typeface="+mj-lt"/>
              </a:rPr>
              <a:t>Abid</a:t>
            </a:r>
            <a:r>
              <a:rPr lang="tr-TR" sz="2900" dirty="0">
                <a:latin typeface="+mj-lt"/>
              </a:rPr>
              <a:t> </a:t>
            </a:r>
            <a:r>
              <a:rPr lang="tr-TR" sz="2900" dirty="0" smtClean="0">
                <a:latin typeface="+mj-lt"/>
              </a:rPr>
              <a:t>el-</a:t>
            </a:r>
            <a:r>
              <a:rPr lang="tr-TR" sz="2900" dirty="0" err="1" smtClean="0">
                <a:latin typeface="+mj-lt"/>
              </a:rPr>
              <a:t>Cabirî</a:t>
            </a:r>
            <a:r>
              <a:rPr lang="tr-TR" sz="2900" dirty="0" smtClean="0">
                <a:latin typeface="+mj-lt"/>
              </a:rPr>
              <a:t> </a:t>
            </a:r>
            <a:r>
              <a:rPr lang="tr-TR" sz="2900" dirty="0">
                <a:latin typeface="+mj-lt"/>
              </a:rPr>
              <a:t>(ö. 2010), </a:t>
            </a:r>
            <a:r>
              <a:rPr lang="tr-TR" sz="2900" i="1" dirty="0" err="1" smtClean="0">
                <a:latin typeface="+mj-lt"/>
              </a:rPr>
              <a:t>Fehmu’l</a:t>
            </a:r>
            <a:r>
              <a:rPr lang="tr-TR" sz="2900" i="1" dirty="0" smtClean="0">
                <a:latin typeface="+mj-lt"/>
              </a:rPr>
              <a:t>-</a:t>
            </a:r>
            <a:r>
              <a:rPr lang="tr-TR" sz="2900" i="1" dirty="0" err="1" smtClean="0">
                <a:latin typeface="+mj-lt"/>
              </a:rPr>
              <a:t>Kur’âni’l</a:t>
            </a:r>
            <a:r>
              <a:rPr lang="tr-TR" sz="2900" i="1" dirty="0" smtClean="0">
                <a:latin typeface="+mj-lt"/>
              </a:rPr>
              <a:t>-Hakîm</a:t>
            </a:r>
          </a:p>
          <a:p>
            <a:pPr>
              <a:buNone/>
            </a:pPr>
            <a:r>
              <a:rPr lang="tr-TR" sz="2900" i="1" dirty="0" smtClean="0">
                <a:latin typeface="+mj-lt"/>
              </a:rPr>
              <a:t>-</a:t>
            </a:r>
            <a:r>
              <a:rPr lang="tr-TR" sz="2900" dirty="0" smtClean="0">
                <a:latin typeface="+mj-lt"/>
              </a:rPr>
              <a:t>Türkçe tefsirler</a:t>
            </a:r>
            <a:endParaRPr lang="tr-TR" sz="2900" i="1" dirty="0">
              <a:latin typeface="+mj-lt"/>
            </a:endParaRPr>
          </a:p>
        </p:txBody>
      </p:sp>
    </p:spTree>
    <p:extLst>
      <p:ext uri="{BB962C8B-B14F-4D97-AF65-F5344CB8AC3E}">
        <p14:creationId xmlns:p14="http://schemas.microsoft.com/office/powerpoint/2010/main" val="24016170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ar-SA" b="1" dirty="0"/>
              <a:t>سادسا </a:t>
            </a:r>
            <a:r>
              <a:rPr lang="ar-SA" dirty="0"/>
              <a:t>: </a:t>
            </a:r>
            <a:r>
              <a:rPr lang="ar-SA"/>
              <a:t>ترجمات </a:t>
            </a:r>
            <a:r>
              <a:rPr lang="ar-SA" smtClean="0"/>
              <a:t>القرآن</a:t>
            </a:r>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1940909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228600"/>
            <a:ext cx="8648700" cy="2500952"/>
          </a:xfrm>
        </p:spPr>
        <p:txBody>
          <a:bodyPr/>
          <a:lstStyle/>
          <a:p>
            <a:pPr lvl="0"/>
            <a:r>
              <a:rPr lang="ar-SA" sz="3000" b="1" u="sng" dirty="0" smtClean="0"/>
              <a:t>التفسير </a:t>
            </a:r>
            <a:r>
              <a:rPr lang="ar-SA" sz="3000" b="1" u="sng" dirty="0"/>
              <a:t>في العصر </a:t>
            </a:r>
            <a:r>
              <a:rPr lang="ar-SA" sz="3000" b="1" u="sng" dirty="0" smtClean="0"/>
              <a:t>الحديث</a:t>
            </a:r>
            <a:r>
              <a:rPr lang="tr-TR" sz="3000" b="1" u="sng" dirty="0" smtClean="0"/>
              <a:t/>
            </a:r>
            <a:br>
              <a:rPr lang="tr-TR" sz="3000" b="1" u="sng" dirty="0" smtClean="0"/>
            </a:br>
            <a:r>
              <a:rPr lang="tr-TR" sz="2700" dirty="0"/>
              <a:t>(19.-21. </a:t>
            </a:r>
            <a:r>
              <a:rPr lang="ar-SA" sz="2700" dirty="0"/>
              <a:t>العصر</a:t>
            </a:r>
            <a:r>
              <a:rPr lang="tr-TR" sz="2700" dirty="0"/>
              <a:t>)</a:t>
            </a:r>
            <a:r>
              <a:rPr lang="tr-TR" sz="2700" u="sng" dirty="0" smtClean="0"/>
              <a:t/>
            </a:r>
            <a:br>
              <a:rPr lang="tr-TR" sz="2700" u="sng" dirty="0" smtClean="0"/>
            </a:br>
            <a:r>
              <a:rPr lang="ar-SA" sz="2700" dirty="0" smtClean="0"/>
              <a:t>اتجاهات </a:t>
            </a:r>
            <a:r>
              <a:rPr lang="ar-SA" sz="2700" dirty="0"/>
              <a:t>التفسير في العصر الحديث</a:t>
            </a:r>
            <a:r>
              <a:rPr lang="tr-TR" sz="2700" dirty="0"/>
              <a:t/>
            </a:r>
            <a:br>
              <a:rPr lang="tr-TR" sz="2700" dirty="0"/>
            </a:br>
            <a:r>
              <a:rPr lang="ar-SA" sz="2700" dirty="0"/>
              <a:t>أشهر كتب التفسير في العصر </a:t>
            </a:r>
            <a:r>
              <a:rPr lang="ar-SA" sz="2700" dirty="0" smtClean="0"/>
              <a:t>الحديث</a:t>
            </a:r>
            <a:r>
              <a:rPr lang="tr-TR" sz="2700" dirty="0" smtClean="0"/>
              <a:t/>
            </a:r>
            <a:br>
              <a:rPr lang="tr-TR" sz="2700" dirty="0" smtClean="0"/>
            </a:br>
            <a:r>
              <a:rPr lang="ar-SA" sz="2700" dirty="0" smtClean="0"/>
              <a:t>المشاكل </a:t>
            </a:r>
            <a:r>
              <a:rPr lang="ar-SA" sz="2700" dirty="0"/>
              <a:t>الحديثة للتفسير</a:t>
            </a:r>
            <a:endParaRPr lang="tr-TR" sz="2700" b="1" dirty="0">
              <a:solidFill>
                <a:srgbClr val="002060"/>
              </a:solidFill>
            </a:endParaRPr>
          </a:p>
        </p:txBody>
      </p:sp>
      <p:sp>
        <p:nvSpPr>
          <p:cNvPr id="3" name="Metin Yer Tutucusu 2"/>
          <p:cNvSpPr>
            <a:spLocks noGrp="1"/>
          </p:cNvSpPr>
          <p:nvPr>
            <p:ph type="body" idx="1"/>
          </p:nvPr>
        </p:nvSpPr>
        <p:spPr>
          <a:xfrm>
            <a:off x="261098" y="3534770"/>
            <a:ext cx="8616202" cy="3207224"/>
          </a:xfrm>
        </p:spPr>
        <p:txBody>
          <a:bodyPr>
            <a:normAutofit fontScale="62500" lnSpcReduction="20000"/>
          </a:bodyPr>
          <a:lstStyle/>
          <a:p>
            <a:pPr algn="r"/>
            <a:r>
              <a:rPr lang="ar-SA" sz="5400" dirty="0">
                <a:solidFill>
                  <a:srgbClr val="7030A0"/>
                </a:solidFill>
              </a:rPr>
              <a:t>اعتبرت هذه الفترة عصر التجديد في التفسير.</a:t>
            </a:r>
            <a:r>
              <a:rPr lang="tr-TR" sz="5400" dirty="0">
                <a:solidFill>
                  <a:srgbClr val="7030A0"/>
                </a:solidFill>
              </a:rPr>
              <a:t/>
            </a:r>
            <a:br>
              <a:rPr lang="tr-TR" sz="5400" dirty="0">
                <a:solidFill>
                  <a:srgbClr val="7030A0"/>
                </a:solidFill>
              </a:rPr>
            </a:br>
            <a:r>
              <a:rPr lang="ar-SA" sz="5400" dirty="0">
                <a:solidFill>
                  <a:srgbClr val="7030A0"/>
                </a:solidFill>
              </a:rPr>
              <a:t>في الواقع ، بدأت التطورات في هذا الاتجاه في القرن الثامن عشر.</a:t>
            </a:r>
            <a:r>
              <a:rPr lang="tr-TR" sz="5400" dirty="0">
                <a:solidFill>
                  <a:srgbClr val="7030A0"/>
                </a:solidFill>
              </a:rPr>
              <a:t/>
            </a:r>
            <a:br>
              <a:rPr lang="tr-TR" sz="5400" dirty="0">
                <a:solidFill>
                  <a:srgbClr val="7030A0"/>
                </a:solidFill>
              </a:rPr>
            </a:br>
            <a:r>
              <a:rPr lang="ar-SA" sz="5400" dirty="0">
                <a:solidFill>
                  <a:srgbClr val="7030A0"/>
                </a:solidFill>
              </a:rPr>
              <a:t>ومع ذلك ، في القرن التاسع عشر أصبح واضحا والفت الفاسير الجديدة</a:t>
            </a:r>
            <a:r>
              <a:rPr lang="tr-TR" sz="5400" dirty="0">
                <a:solidFill>
                  <a:srgbClr val="7030A0"/>
                </a:solidFill>
              </a:rPr>
              <a:t> </a:t>
            </a:r>
            <a:br>
              <a:rPr lang="tr-TR" sz="5400" dirty="0">
                <a:solidFill>
                  <a:srgbClr val="7030A0"/>
                </a:solidFill>
              </a:rPr>
            </a:br>
            <a:r>
              <a:rPr lang="ar-SA" sz="5400" dirty="0">
                <a:solidFill>
                  <a:srgbClr val="7030A0"/>
                </a:solidFill>
              </a:rPr>
              <a:t>منذ بداية القرن التاسع عشر ، بدأت تظهر أفكار الابتكار والتجديد في كل بقعة من العالم الإسلامي</a:t>
            </a:r>
            <a:endParaRPr lang="tr-TR" sz="5400" dirty="0" smtClean="0">
              <a:solidFill>
                <a:srgbClr val="7030A0"/>
              </a:solidFill>
            </a:endParaRPr>
          </a:p>
        </p:txBody>
      </p:sp>
    </p:spTree>
    <p:extLst>
      <p:ext uri="{BB962C8B-B14F-4D97-AF65-F5344CB8AC3E}">
        <p14:creationId xmlns:p14="http://schemas.microsoft.com/office/powerpoint/2010/main" val="20822113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788276"/>
            <a:ext cx="9002109" cy="5864771"/>
          </a:xfrm>
        </p:spPr>
        <p:txBody>
          <a:bodyPr/>
          <a:lstStyle/>
          <a:p>
            <a:r>
              <a:rPr lang="tr-TR" dirty="0" smtClean="0"/>
              <a:t>1. et-Tahrir </a:t>
            </a:r>
            <a:r>
              <a:rPr lang="tr-TR" dirty="0" err="1" smtClean="0"/>
              <a:t>ve’t</a:t>
            </a:r>
            <a:r>
              <a:rPr lang="tr-TR" dirty="0" smtClean="0"/>
              <a:t>-Tenvir</a:t>
            </a:r>
          </a:p>
          <a:p>
            <a:endParaRPr lang="tr-TR" dirty="0"/>
          </a:p>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r>
              <a:rPr lang="tr-TR" dirty="0" smtClean="0"/>
              <a:t>2. Hak Dini Kur’an Dili</a:t>
            </a:r>
            <a:endParaRPr lang="tr-TR" dirty="0"/>
          </a:p>
        </p:txBody>
      </p:sp>
      <p:sp>
        <p:nvSpPr>
          <p:cNvPr id="3" name="Başlık 2"/>
          <p:cNvSpPr>
            <a:spLocks noGrp="1"/>
          </p:cNvSpPr>
          <p:nvPr>
            <p:ph type="title"/>
          </p:nvPr>
        </p:nvSpPr>
        <p:spPr>
          <a:xfrm>
            <a:off x="1387737" y="0"/>
            <a:ext cx="7756263" cy="788276"/>
          </a:xfrm>
        </p:spPr>
        <p:txBody>
          <a:bodyPr/>
          <a:lstStyle/>
          <a:p>
            <a:pPr algn="r"/>
            <a:r>
              <a:rPr lang="ar-SA" sz="3000" dirty="0"/>
              <a:t>و اصوله</a:t>
            </a:r>
            <a:r>
              <a:rPr lang="tr-TR" sz="3000" dirty="0" smtClean="0"/>
              <a:t> </a:t>
            </a:r>
            <a:r>
              <a:rPr lang="ar-SA" sz="3000" dirty="0" smtClean="0"/>
              <a:t>التفاسير </a:t>
            </a:r>
            <a:r>
              <a:rPr lang="ar-SA" sz="3000" dirty="0"/>
              <a:t>علي أسلوب التفسير </a:t>
            </a:r>
            <a:r>
              <a:rPr lang="ar-SA" sz="3000" dirty="0" smtClean="0"/>
              <a:t>القديمة الكلاسيكية</a:t>
            </a:r>
            <a:r>
              <a:rPr lang="tr-TR" sz="3000" dirty="0" smtClean="0"/>
              <a:t> </a:t>
            </a:r>
            <a:endParaRPr lang="tr-TR" sz="3000" dirty="0"/>
          </a:p>
        </p:txBody>
      </p:sp>
      <p:pic>
        <p:nvPicPr>
          <p:cNvPr id="9218" name="Picture 2" descr="C:\Users\tdv\Downloads\çağdaş t 7 tahrir ve yazır.jpe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 y="1541736"/>
            <a:ext cx="9144001" cy="2854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62192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425668"/>
            <a:ext cx="8702566" cy="6432331"/>
          </a:xfrm>
        </p:spPr>
        <p:txBody>
          <a:bodyPr>
            <a:normAutofit/>
          </a:bodyPr>
          <a:lstStyle/>
          <a:p>
            <a:pPr algn="r">
              <a:buNone/>
            </a:pPr>
            <a:r>
              <a:rPr lang="ar-SA" sz="3300" dirty="0"/>
              <a:t>بالإضافة إلى أسلوب و اصول التفسير القديمة الكلاسيكية</a:t>
            </a:r>
            <a:endParaRPr lang="tr-TR" sz="3300" dirty="0" smtClean="0"/>
          </a:p>
          <a:p>
            <a:pPr algn="r">
              <a:buNone/>
            </a:pPr>
            <a:r>
              <a:rPr lang="ar-SA" sz="3300" dirty="0"/>
              <a:t>ظهرت ألوان التفسير في العصر الحديث في الألوان السادسة التالية</a:t>
            </a:r>
            <a:endParaRPr lang="tr-TR" sz="3300" dirty="0"/>
          </a:p>
          <a:p>
            <a:pPr marL="0" indent="0" algn="r">
              <a:buNone/>
            </a:pPr>
            <a:r>
              <a:rPr lang="ar-SA" sz="3300" b="1" dirty="0"/>
              <a:t>أولاً</a:t>
            </a:r>
            <a:r>
              <a:rPr lang="ar-SA" sz="3300" dirty="0"/>
              <a:t> : </a:t>
            </a:r>
            <a:r>
              <a:rPr lang="ar-SA" sz="3300" dirty="0" smtClean="0"/>
              <a:t>التفسير الأدبي </a:t>
            </a:r>
            <a:r>
              <a:rPr lang="ar-SA" sz="3300" dirty="0"/>
              <a:t>الاجتماعي  </a:t>
            </a:r>
            <a:endParaRPr lang="tr-TR" sz="3300" dirty="0" smtClean="0"/>
          </a:p>
          <a:p>
            <a:pPr marL="0" indent="0" algn="r">
              <a:buNone/>
            </a:pPr>
            <a:r>
              <a:rPr lang="ar-SA" sz="3300" b="1" dirty="0" smtClean="0"/>
              <a:t>ثانياً</a:t>
            </a:r>
            <a:r>
              <a:rPr lang="ar-SA" sz="3300" dirty="0"/>
              <a:t> : التفسير</a:t>
            </a:r>
            <a:r>
              <a:rPr lang="ar-SA" sz="3300" dirty="0" smtClean="0"/>
              <a:t> العلمي</a:t>
            </a:r>
            <a:endParaRPr lang="ar-SA" sz="3300" dirty="0"/>
          </a:p>
          <a:p>
            <a:pPr marL="0" indent="0" algn="r">
              <a:buNone/>
            </a:pPr>
            <a:r>
              <a:rPr lang="ar-SA" sz="3300" b="1" dirty="0" smtClean="0"/>
              <a:t>ثالثاً</a:t>
            </a:r>
            <a:r>
              <a:rPr lang="ar-SA" sz="3300" dirty="0"/>
              <a:t> : التفسير</a:t>
            </a:r>
            <a:r>
              <a:rPr lang="ar-SA" sz="3300" dirty="0" smtClean="0"/>
              <a:t> </a:t>
            </a:r>
            <a:r>
              <a:rPr lang="ar-SA" sz="3300" dirty="0"/>
              <a:t>الموضوعي و </a:t>
            </a:r>
            <a:r>
              <a:rPr lang="ar-SA" sz="3300" dirty="0" smtClean="0"/>
              <a:t>المفهومي</a:t>
            </a:r>
            <a:endParaRPr lang="tr-TR" sz="3300" dirty="0" smtClean="0"/>
          </a:p>
          <a:p>
            <a:pPr marL="0" indent="0" algn="r">
              <a:buNone/>
            </a:pPr>
            <a:r>
              <a:rPr lang="ar-SA" sz="3300" b="1" dirty="0"/>
              <a:t>رابعاً </a:t>
            </a:r>
            <a:r>
              <a:rPr lang="ar-SA" sz="3300" dirty="0"/>
              <a:t>: التفسير علي ترتيب </a:t>
            </a:r>
            <a:r>
              <a:rPr lang="ar-SA" sz="3300" dirty="0" smtClean="0"/>
              <a:t>النزول</a:t>
            </a:r>
            <a:endParaRPr lang="tr-TR" sz="3300" dirty="0" smtClean="0"/>
          </a:p>
          <a:p>
            <a:pPr marL="0" indent="0" algn="r">
              <a:buNone/>
            </a:pPr>
            <a:r>
              <a:rPr lang="ar-SA" sz="3300" b="1" dirty="0"/>
              <a:t>خامساً </a:t>
            </a:r>
            <a:r>
              <a:rPr lang="ar-SA" sz="3300" dirty="0"/>
              <a:t>: اتجاهات </a:t>
            </a:r>
            <a:r>
              <a:rPr lang="ar-SA" sz="3300" dirty="0" smtClean="0"/>
              <a:t>اخري</a:t>
            </a:r>
            <a:endParaRPr lang="tr-TR" sz="3300" dirty="0" smtClean="0"/>
          </a:p>
          <a:p>
            <a:pPr marL="0" indent="0" algn="r">
              <a:buNone/>
            </a:pPr>
            <a:r>
              <a:rPr lang="ar-SA" sz="3300" b="1" dirty="0"/>
              <a:t>سادسا </a:t>
            </a:r>
            <a:r>
              <a:rPr lang="ar-SA" sz="3300" dirty="0"/>
              <a:t>: ترجمات القرآن</a:t>
            </a:r>
            <a:endParaRPr lang="tr-TR" sz="3300" dirty="0" smtClean="0"/>
          </a:p>
        </p:txBody>
      </p:sp>
    </p:spTree>
    <p:extLst>
      <p:ext uri="{BB962C8B-B14F-4D97-AF65-F5344CB8AC3E}">
        <p14:creationId xmlns:p14="http://schemas.microsoft.com/office/powerpoint/2010/main" val="15795926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1387737" y="43030"/>
            <a:ext cx="7756263" cy="1772121"/>
          </a:xfrm>
        </p:spPr>
        <p:txBody>
          <a:bodyPr/>
          <a:lstStyle/>
          <a:p>
            <a:pPr marL="0" indent="0"/>
            <a:r>
              <a:rPr lang="ar-SA" sz="3600" b="1" u="sng" dirty="0" smtClean="0"/>
              <a:t>أولاً </a:t>
            </a:r>
            <a:r>
              <a:rPr lang="ar-SA" sz="3400" u="sng" dirty="0" smtClean="0"/>
              <a:t>: </a:t>
            </a:r>
            <a:r>
              <a:rPr lang="ar-SA" sz="3400" u="sng" dirty="0"/>
              <a:t>التفسير الأدبي </a:t>
            </a:r>
            <a:r>
              <a:rPr lang="ar-SA" sz="3400" u="sng" dirty="0" smtClean="0"/>
              <a:t>الاجتماعي</a:t>
            </a:r>
            <a:r>
              <a:rPr lang="tr-TR" sz="3400" dirty="0" smtClean="0"/>
              <a:t/>
            </a:r>
            <a:br>
              <a:rPr lang="tr-TR" sz="3400" dirty="0" smtClean="0"/>
            </a:br>
            <a:r>
              <a:rPr lang="ar-SA" sz="3400" dirty="0" smtClean="0"/>
              <a:t>هو </a:t>
            </a:r>
            <a:r>
              <a:rPr lang="ar-SA" sz="3200" dirty="0" smtClean="0"/>
              <a:t>أول</a:t>
            </a:r>
            <a:r>
              <a:rPr lang="ar-SA" sz="3400" dirty="0" smtClean="0"/>
              <a:t> </a:t>
            </a:r>
            <a:r>
              <a:rPr lang="ar-SA" sz="3400" dirty="0"/>
              <a:t>الألوان ، المتأثر بالأدب المعاصر ، </a:t>
            </a:r>
            <a:r>
              <a:rPr lang="ar-SA" sz="3400" dirty="0" smtClean="0"/>
              <a:t>والمظاهر الاجتماعية </a:t>
            </a:r>
            <a:r>
              <a:rPr lang="ar-SA" sz="3400" dirty="0"/>
              <a:t>الحاضرة </a:t>
            </a:r>
          </a:p>
        </p:txBody>
      </p:sp>
      <p:pic>
        <p:nvPicPr>
          <p:cNvPr id="2050" name="Picture 2" descr="C:\Users\tdv\Downloads\ict 1.jpeg"/>
          <p:cNvPicPr>
            <a:picLocks noGrp="1" noChangeAspect="1" noChangeArrowheads="1"/>
          </p:cNvPicPr>
          <p:nvPr>
            <p:ph idx="1"/>
          </p:nvPr>
        </p:nvPicPr>
        <p:blipFill>
          <a:blip r:embed="rId2" cstate="email">
            <a:extLst>
              <a:ext uri="{28A0092B-C50C-407E-A947-70E740481C1C}">
                <a14:useLocalDpi xmlns:a14="http://schemas.microsoft.com/office/drawing/2010/main" val="0"/>
              </a:ext>
            </a:extLst>
          </a:blip>
          <a:srcRect/>
          <a:stretch>
            <a:fillRect/>
          </a:stretch>
        </p:blipFill>
        <p:spPr bwMode="auto">
          <a:xfrm>
            <a:off x="-119626" y="2797790"/>
            <a:ext cx="9263626" cy="2347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90813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tdv\Downloads\çağdaş t 3.jpeg"/>
          <p:cNvPicPr>
            <a:picLocks noGrp="1" noChangeAspect="1" noChangeArrowheads="1"/>
          </p:cNvPicPr>
          <p:nvPr>
            <p:ph idx="1"/>
          </p:nvPr>
        </p:nvPicPr>
        <p:blipFill>
          <a:blip r:embed="rId2" cstate="email">
            <a:extLst>
              <a:ext uri="{28A0092B-C50C-407E-A947-70E740481C1C}">
                <a14:useLocalDpi xmlns:a14="http://schemas.microsoft.com/office/drawing/2010/main" val="0"/>
              </a:ext>
            </a:extLst>
          </a:blip>
          <a:srcRect/>
          <a:stretch>
            <a:fillRect/>
          </a:stretch>
        </p:blipFill>
        <p:spPr bwMode="auto">
          <a:xfrm>
            <a:off x="0" y="982177"/>
            <a:ext cx="9077693" cy="46249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36752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a:p>
        </p:txBody>
      </p:sp>
      <p:pic>
        <p:nvPicPr>
          <p:cNvPr id="4098" name="Picture 2" descr="C:\Users\tdv\Downloads\çağdaş t 4.jpe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9613" y="2115403"/>
            <a:ext cx="9153613" cy="3751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16277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a:p>
        </p:txBody>
      </p:sp>
      <p:sp>
        <p:nvSpPr>
          <p:cNvPr id="3" name="Başlık 2"/>
          <p:cNvSpPr>
            <a:spLocks noGrp="1"/>
          </p:cNvSpPr>
          <p:nvPr>
            <p:ph type="title"/>
          </p:nvPr>
        </p:nvSpPr>
        <p:spPr/>
        <p:txBody>
          <a:bodyPr/>
          <a:lstStyle/>
          <a:p>
            <a:endParaRPr lang="tr-TR"/>
          </a:p>
        </p:txBody>
      </p:sp>
      <p:pic>
        <p:nvPicPr>
          <p:cNvPr id="5122" name="Picture 2" descr="C:\Users\tdv\Downloads\çağdaş t 5.jpe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24286" y="0"/>
            <a:ext cx="889358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50565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1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11039</TotalTime>
  <Words>2056</Words>
  <Application>Microsoft Office PowerPoint</Application>
  <PresentationFormat>Ekran Gösterisi (4:3)</PresentationFormat>
  <Paragraphs>88</Paragraphs>
  <Slides>28</Slides>
  <Notes>1</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28</vt:i4>
      </vt:variant>
    </vt:vector>
  </HeadingPairs>
  <TitlesOfParts>
    <vt:vector size="35" baseType="lpstr">
      <vt:lpstr>Arial</vt:lpstr>
      <vt:lpstr>Book Antiqua</vt:lpstr>
      <vt:lpstr>Calibri</vt:lpstr>
      <vt:lpstr>Times New Roman</vt:lpstr>
      <vt:lpstr>Wingdings</vt:lpstr>
      <vt:lpstr>2_Hardcover</vt:lpstr>
      <vt:lpstr>1_Ofis Teması</vt:lpstr>
      <vt:lpstr>A.Ü. İlahiyat Fakültesi 1. Sınıf Güz dönemi  Tefsir Tarihi ve Usulü  تاريخ التفسير وأصوله</vt:lpstr>
      <vt:lpstr>12. Hafta: الاسبوع الثاني عشر -I- التفسير في العصر الحديث (19.-21. العصر) </vt:lpstr>
      <vt:lpstr>التفسير في العصر الحديث (19.-21. العصر) اتجاهات التفسير في العصر الحديث أشهر كتب التفسير في العصر الحديث المشاكل الحديثة للتفسير</vt:lpstr>
      <vt:lpstr>و اصوله التفاسير علي أسلوب التفسير القديمة الكلاسيكية </vt:lpstr>
      <vt:lpstr>PowerPoint Sunusu</vt:lpstr>
      <vt:lpstr>أولاً : التفسير الأدبي الاجتماعي هو أول الألوان ، المتأثر بالأدب المعاصر ، والمظاهر الاجتماعية الحاضرة </vt:lpstr>
      <vt:lpstr>PowerPoint Sunusu</vt:lpstr>
      <vt:lpstr>PowerPoint Sunusu</vt:lpstr>
      <vt:lpstr>PowerPoint Sunusu</vt:lpstr>
      <vt:lpstr>PowerPoint Sunusu</vt:lpstr>
      <vt:lpstr>تفسير المنار / محمد عبده - محمد رشيد سورة المائدة 1 يٰأَيُّهَا ٱلَّذِينَ آمَنُواْ أَوْفُواْ بِٱلْعُقُود</vt:lpstr>
      <vt:lpstr>PowerPoint Sunusu</vt:lpstr>
      <vt:lpstr>PowerPoint Sunusu</vt:lpstr>
      <vt:lpstr>PowerPoint Sunusu</vt:lpstr>
      <vt:lpstr>ثانياً : التفسير العلمي    وهو ثاني الألوان التي ظهرت الى الوجود ، متأثراً بمكتشفات العصر الحديث</vt:lpstr>
      <vt:lpstr>كشف الأسرار النورانية القرآنية ، محمد بن أحمد الإسكندري ، (1306/1888 هـ)</vt:lpstr>
      <vt:lpstr>ثالثاً : التفسير الموضوعي و المفهومي</vt:lpstr>
      <vt:lpstr>Ebu Bekr el-Cezairi, Eyseru’t-tefasir</vt:lpstr>
      <vt:lpstr>PowerPoint Sunusu</vt:lpstr>
      <vt:lpstr>PowerPoint Sunusu</vt:lpstr>
      <vt:lpstr>PowerPoint Sunusu</vt:lpstr>
      <vt:lpstr>رابعاً : التفسير علي ترتيب النزول</vt:lpstr>
      <vt:lpstr>خامساً : اتجاهات اخري</vt:lpstr>
      <vt:lpstr>PowerPoint Sunusu</vt:lpstr>
      <vt:lpstr>التفاسير التي الفت في العصر الحديث</vt:lpstr>
      <vt:lpstr>PowerPoint Sunusu</vt:lpstr>
      <vt:lpstr>PowerPoint Sunusu</vt:lpstr>
      <vt:lpstr>سادسا : ترجمات القرآن</vt:lpstr>
    </vt:vector>
  </TitlesOfParts>
  <Company>istanbul ünivesitesi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user</cp:lastModifiedBy>
  <cp:revision>571</cp:revision>
  <cp:lastPrinted>2016-03-08T11:30:58Z</cp:lastPrinted>
  <dcterms:created xsi:type="dcterms:W3CDTF">2014-10-29T07:48:48Z</dcterms:created>
  <dcterms:modified xsi:type="dcterms:W3CDTF">2021-08-18T16:33:22Z</dcterms:modified>
</cp:coreProperties>
</file>