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7"/>
  </p:handoutMasterIdLst>
  <p:sldIdLst>
    <p:sldId id="257" r:id="rId2"/>
    <p:sldId id="258" r:id="rId3"/>
    <p:sldId id="259" r:id="rId4"/>
    <p:sldId id="260" r:id="rId5"/>
    <p:sldId id="261" r:id="rId6"/>
    <p:sldId id="262" r:id="rId7"/>
    <p:sldId id="269" r:id="rId8"/>
    <p:sldId id="271" r:id="rId9"/>
    <p:sldId id="263" r:id="rId10"/>
    <p:sldId id="264" r:id="rId11"/>
    <p:sldId id="265" r:id="rId12"/>
    <p:sldId id="266" r:id="rId13"/>
    <p:sldId id="272" r:id="rId14"/>
    <p:sldId id="267" r:id="rId15"/>
    <p:sldId id="270" r:id="rId16"/>
  </p:sldIdLst>
  <p:sldSz cx="12192000" cy="6858000"/>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7C6009-BCEE-43F2-9E25-376945B99CA4}">
          <p14:sldIdLst>
            <p14:sldId id="257"/>
            <p14:sldId id="258"/>
            <p14:sldId id="259"/>
          </p14:sldIdLst>
        </p14:section>
        <p14:section name="Untitled Section" id="{744CA296-F77E-4199-A1C5-E8500BABCC7F}">
          <p14:sldIdLst>
            <p14:sldId id="260"/>
          </p14:sldIdLst>
        </p14:section>
        <p14:section name="Untitled Section" id="{30DDF9EA-EAF8-4B62-B467-6B73385B9139}">
          <p14:sldIdLst>
            <p14:sldId id="261"/>
            <p14:sldId id="262"/>
            <p14:sldId id="269"/>
            <p14:sldId id="271"/>
            <p14:sldId id="263"/>
            <p14:sldId id="264"/>
            <p14:sldId id="265"/>
            <p14:sldId id="266"/>
            <p14:sldId id="272"/>
            <p14:sldId id="267"/>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5" autoAdjust="0"/>
    <p:restoredTop sz="94660"/>
  </p:normalViewPr>
  <p:slideViewPr>
    <p:cSldViewPr snapToGrid="0" showGuides="1">
      <p:cViewPr varScale="1">
        <p:scale>
          <a:sx n="79" d="100"/>
          <a:sy n="79" d="100"/>
        </p:scale>
        <p:origin x="84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376B2071-092D-436D-A42E-F497543FF822}" type="datetimeFigureOut">
              <a:rPr lang="tr-TR" smtClean="0"/>
              <a:t>24.02.2020</a:t>
            </a:fld>
            <a:endParaRPr lang="tr-TR"/>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9FEDE10C-41F0-4C84-9DB7-8409DB812E6C}" type="slidenum">
              <a:rPr lang="tr-TR" smtClean="0"/>
              <a:t>‹#›</a:t>
            </a:fld>
            <a:endParaRPr lang="tr-TR"/>
          </a:p>
        </p:txBody>
      </p:sp>
    </p:spTree>
    <p:extLst>
      <p:ext uri="{BB962C8B-B14F-4D97-AF65-F5344CB8AC3E}">
        <p14:creationId xmlns:p14="http://schemas.microsoft.com/office/powerpoint/2010/main" val="32603312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150994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BB49B0-CF92-4EFB-B29A-F2538987FBAD}"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206029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9079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4398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129981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2172356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131946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287235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262407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161326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194357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BB49B0-CF92-4EFB-B29A-F2538987FBAD}"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257612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BB49B0-CF92-4EFB-B29A-F2538987FBAD}" type="datetimeFigureOut">
              <a:rPr lang="tr-TR" smtClean="0"/>
              <a:t>24.02.2020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53649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384074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366523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BBB49B0-CF92-4EFB-B29A-F2538987FBAD}" type="datetimeFigureOut">
              <a:rPr lang="tr-TR" smtClean="0"/>
              <a:t>24.02.2020</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220516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BB49B0-CF92-4EFB-B29A-F2538987FBAD}" type="datetimeFigureOut">
              <a:rPr lang="tr-TR" smtClean="0"/>
              <a:t>24.02.2020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6C4936-CBEF-403B-8E87-D65A23318480}" type="slidenum">
              <a:rPr lang="tr-TR" smtClean="0"/>
              <a:t>‹#›</a:t>
            </a:fld>
            <a:endParaRPr lang="tr-TR"/>
          </a:p>
        </p:txBody>
      </p:sp>
    </p:spTree>
    <p:extLst>
      <p:ext uri="{BB962C8B-B14F-4D97-AF65-F5344CB8AC3E}">
        <p14:creationId xmlns:p14="http://schemas.microsoft.com/office/powerpoint/2010/main" val="316436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artisticGlass/>
                    </a14:imgEffect>
                    <a14:imgEffect>
                      <a14:colorTemperature colorTemp="11200"/>
                    </a14:imgEffect>
                    <a14:imgEffect>
                      <a14:saturation sat="111000"/>
                    </a14:imgEffect>
                    <a14:imgEffect>
                      <a14:brightnessContrast bright="18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BB49B0-CF92-4EFB-B29A-F2538987FBAD}" type="datetimeFigureOut">
              <a:rPr lang="tr-TR" smtClean="0"/>
              <a:t>24.02.2020</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D6C4936-CBEF-403B-8E87-D65A23318480}" type="slidenum">
              <a:rPr lang="tr-TR" smtClean="0"/>
              <a:t>‹#›</a:t>
            </a:fld>
            <a:endParaRPr lang="tr-TR"/>
          </a:p>
        </p:txBody>
      </p:sp>
    </p:spTree>
    <p:extLst>
      <p:ext uri="{BB962C8B-B14F-4D97-AF65-F5344CB8AC3E}">
        <p14:creationId xmlns:p14="http://schemas.microsoft.com/office/powerpoint/2010/main" val="371981142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python.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2" name="Picture 8" descr="https://lh6.googleusercontent.com/3HI9CH_uIXqR2y7hTNCdRX5J3bv7NKX8ciNBoEm1NNHXnrgICZlrLkOACs9r7bmtM3vECBJ67eKfMZ7gQnOhi8NnM21uG0FJf_fVCjSojiuTdE5z1MbwYC_Wrk8GxJSCYrytydc21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914" y="2832202"/>
            <a:ext cx="2030734" cy="20307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 y="992221"/>
            <a:ext cx="12191999" cy="1200329"/>
          </a:xfrm>
          <a:prstGeom prst="rect">
            <a:avLst/>
          </a:prstGeom>
          <a:noFill/>
        </p:spPr>
        <p:txBody>
          <a:bodyPr wrap="square" rtlCol="0">
            <a:spAutoFit/>
          </a:bodyPr>
          <a:lstStyle/>
          <a:p>
            <a:pPr algn="ctr"/>
            <a:r>
              <a:rPr lang="en-US" sz="2400" b="1" i="1" dirty="0">
                <a:solidFill>
                  <a:schemeClr val="bg1"/>
                </a:solidFill>
                <a:latin typeface="Californian FB" panose="0207040306080B030204" pitchFamily="18" charset="0"/>
                <a:ea typeface="Cambria Math" panose="02040503050406030204" pitchFamily="18" charset="0"/>
              </a:rPr>
              <a:t>ANKARA UNIVERSITY</a:t>
            </a:r>
            <a:br>
              <a:rPr lang="en-US" sz="2400" b="1" i="1" dirty="0">
                <a:solidFill>
                  <a:schemeClr val="bg1"/>
                </a:solidFill>
                <a:latin typeface="Californian FB" panose="0207040306080B030204" pitchFamily="18" charset="0"/>
                <a:ea typeface="Cambria Math" panose="02040503050406030204" pitchFamily="18" charset="0"/>
              </a:rPr>
            </a:br>
            <a:r>
              <a:rPr lang="en-US" sz="2400" b="1" i="1" dirty="0">
                <a:solidFill>
                  <a:schemeClr val="bg1"/>
                </a:solidFill>
                <a:latin typeface="Californian FB" panose="0207040306080B030204" pitchFamily="18" charset="0"/>
                <a:ea typeface="Cambria Math" panose="02040503050406030204" pitchFamily="18" charset="0"/>
              </a:rPr>
              <a:t>DEPARTMENT OF ENERGY ENGINEERING</a:t>
            </a:r>
            <a:br>
              <a:rPr lang="en-US" sz="2400" b="1" i="1" dirty="0">
                <a:solidFill>
                  <a:schemeClr val="bg1"/>
                </a:solidFill>
                <a:latin typeface="Californian FB" panose="0207040306080B030204" pitchFamily="18" charset="0"/>
                <a:ea typeface="Cambria Math" panose="02040503050406030204" pitchFamily="18" charset="0"/>
              </a:rPr>
            </a:br>
            <a:r>
              <a:rPr lang="en-US" sz="2400" b="1" i="1" dirty="0">
                <a:solidFill>
                  <a:schemeClr val="bg1"/>
                </a:solidFill>
                <a:latin typeface="Californian FB" panose="0207040306080B030204" pitchFamily="18" charset="0"/>
                <a:ea typeface="Cambria Math" panose="02040503050406030204" pitchFamily="18" charset="0"/>
              </a:rPr>
              <a:t>NUMERICAL METHODS</a:t>
            </a:r>
            <a:endParaRPr lang="tr-TR" sz="2400" b="1" i="1" dirty="0">
              <a:solidFill>
                <a:schemeClr val="bg1"/>
              </a:solidFill>
              <a:latin typeface="Californian FB" panose="0207040306080B030204" pitchFamily="18" charset="0"/>
              <a:ea typeface="Cambria Math" panose="02040503050406030204" pitchFamily="18" charset="0"/>
            </a:endParaRPr>
          </a:p>
        </p:txBody>
      </p:sp>
      <p:sp>
        <p:nvSpPr>
          <p:cNvPr id="7" name="Rectangle 6"/>
          <p:cNvSpPr/>
          <p:nvPr/>
        </p:nvSpPr>
        <p:spPr>
          <a:xfrm>
            <a:off x="7941014" y="4631887"/>
            <a:ext cx="4250986" cy="2410916"/>
          </a:xfrm>
          <a:prstGeom prst="rect">
            <a:avLst/>
          </a:prstGeom>
        </p:spPr>
        <p:txBody>
          <a:bodyPr wrap="square">
            <a:spAutoFit/>
          </a:bodyPr>
          <a:lstStyle/>
          <a:p>
            <a:r>
              <a:rPr lang="tr-TR" sz="2000" i="1" dirty="0">
                <a:solidFill>
                  <a:srgbClr val="000000"/>
                </a:solidFill>
                <a:latin typeface="Cambria Math" panose="02040503050406030204" pitchFamily="18" charset="0"/>
                <a:ea typeface="Cambria Math" panose="02040503050406030204" pitchFamily="18" charset="0"/>
              </a:rPr>
              <a:t>INSTRUCTOR</a:t>
            </a:r>
            <a:endParaRPr lang="tr-TR" sz="2000" b="0" dirty="0" smtClean="0">
              <a:effectLst/>
              <a:latin typeface="Cambria Math" panose="02040503050406030204" pitchFamily="18" charset="0"/>
              <a:ea typeface="Cambria Math" panose="02040503050406030204" pitchFamily="18" charset="0"/>
            </a:endParaRPr>
          </a:p>
          <a:p>
            <a:pPr>
              <a:spcBef>
                <a:spcPts val="1000"/>
              </a:spcBef>
            </a:pPr>
            <a:r>
              <a:rPr lang="tr-TR" sz="2000" i="1" dirty="0">
                <a:solidFill>
                  <a:srgbClr val="000000"/>
                </a:solidFill>
                <a:latin typeface="Cambria Math" panose="02040503050406030204" pitchFamily="18" charset="0"/>
                <a:ea typeface="Cambria Math" panose="02040503050406030204" pitchFamily="18" charset="0"/>
              </a:rPr>
              <a:t>DR. ÖZGÜR SELİMOĞLU</a:t>
            </a:r>
            <a:endParaRPr lang="tr-TR" sz="2000" b="0" dirty="0" smtClean="0">
              <a:effectLst/>
              <a:latin typeface="Cambria Math" panose="02040503050406030204" pitchFamily="18" charset="0"/>
              <a:ea typeface="Cambria Math" panose="02040503050406030204" pitchFamily="18" charset="0"/>
            </a:endParaRPr>
          </a:p>
          <a:p>
            <a:pPr>
              <a:spcBef>
                <a:spcPts val="1000"/>
              </a:spcBef>
            </a:pPr>
            <a:r>
              <a:rPr lang="tr-TR" sz="2000" b="0" i="0" u="none" strike="noStrike" dirty="0" smtClean="0">
                <a:solidFill>
                  <a:srgbClr val="999999"/>
                </a:solidFill>
                <a:effectLst/>
                <a:latin typeface="Century Gothic" panose="020B0502020202020204" pitchFamily="34" charset="0"/>
              </a:rPr>
              <a:t/>
            </a:r>
            <a:br>
              <a:rPr lang="tr-TR" sz="2000" b="0" i="0" u="none" strike="noStrike" dirty="0" smtClean="0">
                <a:solidFill>
                  <a:srgbClr val="999999"/>
                </a:solidFill>
                <a:effectLst/>
                <a:latin typeface="Century Gothic" panose="020B0502020202020204" pitchFamily="34" charset="0"/>
              </a:rPr>
            </a:br>
            <a:r>
              <a:rPr lang="tr-TR" sz="2000" b="0" i="0" u="none" strike="noStrike" dirty="0" smtClean="0">
                <a:solidFill>
                  <a:srgbClr val="999999"/>
                </a:solidFill>
                <a:effectLst/>
                <a:latin typeface="Century Gothic" panose="020B0502020202020204" pitchFamily="34" charset="0"/>
              </a:rPr>
              <a:t/>
            </a:r>
            <a:br>
              <a:rPr lang="tr-TR" sz="2000" b="0" i="0" u="none" strike="noStrike" dirty="0" smtClean="0">
                <a:solidFill>
                  <a:srgbClr val="999999"/>
                </a:solidFill>
                <a:effectLst/>
                <a:latin typeface="Century Gothic" panose="020B0502020202020204" pitchFamily="34" charset="0"/>
              </a:rPr>
            </a:br>
            <a:endParaRPr lang="tr-TR" b="0" dirty="0" smtClean="0">
              <a:effectLst/>
            </a:endParaRPr>
          </a:p>
          <a:p>
            <a:r>
              <a:rPr lang="tr-TR" dirty="0" smtClean="0"/>
              <a:t/>
            </a:r>
            <a:br>
              <a:rPr lang="tr-TR" dirty="0" smtClean="0"/>
            </a:br>
            <a:endParaRPr lang="tr-TR" dirty="0"/>
          </a:p>
        </p:txBody>
      </p:sp>
    </p:spTree>
    <p:extLst>
      <p:ext uri="{BB962C8B-B14F-4D97-AF65-F5344CB8AC3E}">
        <p14:creationId xmlns:p14="http://schemas.microsoft.com/office/powerpoint/2010/main" val="433454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622571" y="875489"/>
                <a:ext cx="11031166" cy="5631542"/>
              </a:xfrm>
              <a:prstGeom prst="rect">
                <a:avLst/>
              </a:prstGeom>
              <a:noFill/>
            </p:spPr>
            <p:txBody>
              <a:bodyPr wrap="square" rtlCol="0">
                <a:spAutoFit/>
              </a:bodyPr>
              <a:lstStyle/>
              <a:p>
                <a:r>
                  <a:rPr lang="en-US" dirty="0" smtClean="0">
                    <a:solidFill>
                      <a:schemeClr val="bg1"/>
                    </a:solidFill>
                    <a:latin typeface="Cambria Math" panose="02040503050406030204" pitchFamily="18" charset="0"/>
                    <a:ea typeface="Cambria Math" panose="02040503050406030204" pitchFamily="18" charset="0"/>
                  </a:rPr>
                  <a:t>After completing the matrix multiplication on the right-hand side, we get</a:t>
                </a:r>
                <a:endParaRPr lang="tr-TR" dirty="0" smtClean="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tr-TR"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i="1">
                                  <a:solidFill>
                                    <a:schemeClr val="bg1"/>
                                  </a:solidFill>
                                  <a:latin typeface="Cambria Math" panose="02040503050406030204" pitchFamily="18" charset="0"/>
                                  <a:ea typeface="Cambria Math" panose="02040503050406030204" pitchFamily="18" charset="0"/>
                                </a:rPr>
                              </m:ctrlPr>
                            </m:mPr>
                            <m:mr>
                              <m:e>
                                <m:r>
                                  <m:rPr>
                                    <m:sty m:val="p"/>
                                    <m:brk m:alnAt="7"/>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11</m:t>
                                </m:r>
                              </m:e>
                              <m:e>
                                <m:r>
                                  <m:rPr>
                                    <m:sty m:val="p"/>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12</m:t>
                                </m:r>
                              </m:e>
                              <m:e>
                                <m:r>
                                  <m:rPr>
                                    <m:sty m:val="p"/>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13</m:t>
                                </m:r>
                              </m:e>
                            </m:mr>
                            <m:mr>
                              <m:e>
                                <m:r>
                                  <m:rPr>
                                    <m:sty m:val="p"/>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21</m:t>
                                </m:r>
                              </m:e>
                              <m:e>
                                <m:r>
                                  <m:rPr>
                                    <m:sty m:val="p"/>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22</m:t>
                                </m:r>
                              </m:e>
                              <m:e>
                                <m:r>
                                  <m:rPr>
                                    <m:sty m:val="p"/>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23</m:t>
                                </m:r>
                              </m:e>
                            </m:mr>
                            <m:mr>
                              <m:e>
                                <m:r>
                                  <m:rPr>
                                    <m:sty m:val="p"/>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31</m:t>
                                </m:r>
                              </m:e>
                              <m:e>
                                <m:r>
                                  <m:rPr>
                                    <m:sty m:val="p"/>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32</m:t>
                                </m:r>
                              </m:e>
                              <m:e>
                                <m:r>
                                  <m:rPr>
                                    <m:sty m:val="p"/>
                                  </m:rPr>
                                  <a:rPr lang="tr-TR" i="0">
                                    <a:solidFill>
                                      <a:schemeClr val="bg1"/>
                                    </a:solidFill>
                                    <a:latin typeface="Cambria Math" panose="02040503050406030204" pitchFamily="18" charset="0"/>
                                    <a:ea typeface="Cambria Math" panose="02040503050406030204" pitchFamily="18" charset="0"/>
                                  </a:rPr>
                                  <m:t>A</m:t>
                                </m:r>
                                <m:r>
                                  <a:rPr lang="tr-TR" i="0" baseline="-25000">
                                    <a:solidFill>
                                      <a:schemeClr val="bg1"/>
                                    </a:solidFill>
                                    <a:latin typeface="Cambria Math" panose="02040503050406030204" pitchFamily="18" charset="0"/>
                                    <a:ea typeface="Cambria Math" panose="02040503050406030204" pitchFamily="18" charset="0"/>
                                  </a:rPr>
                                  <m:t>33</m:t>
                                </m:r>
                              </m:e>
                            </m:mr>
                          </m:m>
                        </m:e>
                      </m:d>
                      <m:r>
                        <a:rPr lang="tr-TR" i="0">
                          <a:solidFill>
                            <a:schemeClr val="bg1"/>
                          </a:solidFill>
                          <a:latin typeface="Cambria Math" panose="02040503050406030204" pitchFamily="18" charset="0"/>
                          <a:ea typeface="Cambria Math" panose="02040503050406030204" pitchFamily="18" charset="0"/>
                        </a:rPr>
                        <m:t>=</m:t>
                      </m:r>
                      <m:d>
                        <m:dPr>
                          <m:begChr m:val="["/>
                          <m:endChr m:val="]"/>
                          <m:ctrlPr>
                            <a:rPr lang="tr-TR"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i="1">
                                  <a:solidFill>
                                    <a:schemeClr val="bg1"/>
                                  </a:solidFill>
                                  <a:latin typeface="Cambria Math" panose="02040503050406030204" pitchFamily="18" charset="0"/>
                                  <a:ea typeface="Cambria Math" panose="02040503050406030204" pitchFamily="18" charset="0"/>
                                </a:rPr>
                              </m:ctrlPr>
                            </m:mPr>
                            <m:mr>
                              <m:e>
                                <m:r>
                                  <m:rPr>
                                    <m:nor/>
                                  </m:rPr>
                                  <a:rPr lang="tr-TR" dirty="0" smtClean="0">
                                    <a:solidFill>
                                      <a:schemeClr val="bg1"/>
                                    </a:solidFill>
                                    <a:latin typeface="Cambria Math" panose="02040503050406030204" pitchFamily="18" charset="0"/>
                                    <a:ea typeface="Cambria Math" panose="02040503050406030204" pitchFamily="18" charset="0"/>
                                  </a:rPr>
                                  <m:t>L</m:t>
                                </m:r>
                                <m:r>
                                  <m:rPr>
                                    <m:nor/>
                                  </m:rPr>
                                  <a:rPr lang="tr-TR" baseline="30000" dirty="0" smtClean="0">
                                    <a:solidFill>
                                      <a:schemeClr val="bg1"/>
                                    </a:solidFill>
                                    <a:latin typeface="Cambria Math" panose="02040503050406030204" pitchFamily="18" charset="0"/>
                                    <a:ea typeface="Cambria Math" panose="02040503050406030204" pitchFamily="18" charset="0"/>
                                  </a:rPr>
                                  <m:t>2</m:t>
                                </m:r>
                                <m:r>
                                  <m:rPr>
                                    <m:nor/>
                                  </m:rPr>
                                  <a:rPr lang="tr-TR" b="0" i="0" baseline="-25000" dirty="0" smtClean="0">
                                    <a:solidFill>
                                      <a:schemeClr val="bg1"/>
                                    </a:solidFill>
                                    <a:latin typeface="Cambria Math" panose="02040503050406030204" pitchFamily="18" charset="0"/>
                                    <a:ea typeface="Cambria Math" panose="02040503050406030204" pitchFamily="18" charset="0"/>
                                  </a:rPr>
                                  <m:t>11</m:t>
                                </m:r>
                                <m:r>
                                  <m:rPr>
                                    <m:nor/>
                                  </m:rPr>
                                  <a:rPr lang="tr-TR" dirty="0" smtClean="0">
                                    <a:solidFill>
                                      <a:schemeClr val="bg1"/>
                                    </a:solidFill>
                                    <a:latin typeface="Cambria Math" panose="02040503050406030204" pitchFamily="18" charset="0"/>
                                    <a:ea typeface="Cambria Math" panose="02040503050406030204" pitchFamily="18" charset="0"/>
                                  </a:rPr>
                                  <m:t> </m:t>
                                </m:r>
                              </m:e>
                              <m:e>
                                <m:r>
                                  <m:rPr>
                                    <m:nor/>
                                  </m:rPr>
                                  <a:rPr lang="tr-TR" dirty="0" smtClean="0">
                                    <a:solidFill>
                                      <a:schemeClr val="bg1"/>
                                    </a:solidFill>
                                    <a:latin typeface="Cambria Math" panose="02040503050406030204" pitchFamily="18" charset="0"/>
                                    <a:ea typeface="Cambria Math" panose="02040503050406030204" pitchFamily="18" charset="0"/>
                                  </a:rPr>
                                  <m:t>L</m:t>
                                </m:r>
                                <m:r>
                                  <m:rPr>
                                    <m:nor/>
                                  </m:rPr>
                                  <a:rPr lang="tr-TR" baseline="-25000" dirty="0" smtClean="0">
                                    <a:solidFill>
                                      <a:schemeClr val="bg1"/>
                                    </a:solidFill>
                                    <a:latin typeface="Cambria Math" panose="02040503050406030204" pitchFamily="18" charset="0"/>
                                    <a:ea typeface="Cambria Math" panose="02040503050406030204" pitchFamily="18" charset="0"/>
                                  </a:rPr>
                                  <m:t>11</m:t>
                                </m:r>
                                <m:r>
                                  <m:rPr>
                                    <m:nor/>
                                  </m:rPr>
                                  <a:rPr lang="tr-TR" dirty="0" smtClean="0">
                                    <a:solidFill>
                                      <a:schemeClr val="bg1"/>
                                    </a:solidFill>
                                    <a:latin typeface="Cambria Math" panose="02040503050406030204" pitchFamily="18" charset="0"/>
                                    <a:ea typeface="Cambria Math" panose="02040503050406030204" pitchFamily="18" charset="0"/>
                                  </a:rPr>
                                  <m:t>L</m:t>
                                </m:r>
                                <m:r>
                                  <m:rPr>
                                    <m:nor/>
                                  </m:rPr>
                                  <a:rPr lang="tr-TR" baseline="-25000" dirty="0" smtClean="0">
                                    <a:solidFill>
                                      <a:schemeClr val="bg1"/>
                                    </a:solidFill>
                                    <a:latin typeface="Cambria Math" panose="02040503050406030204" pitchFamily="18" charset="0"/>
                                    <a:ea typeface="Cambria Math" panose="02040503050406030204" pitchFamily="18" charset="0"/>
                                  </a:rPr>
                                  <m:t>21</m:t>
                                </m:r>
                              </m:e>
                              <m:e>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11</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31</m:t>
                                </m:r>
                              </m:e>
                            </m:mr>
                            <m:mr>
                              <m:e>
                                <m:r>
                                  <m:rPr>
                                    <m:nor/>
                                  </m:rPr>
                                  <a:rPr lang="tr-TR" dirty="0" smtClean="0">
                                    <a:solidFill>
                                      <a:schemeClr val="bg1"/>
                                    </a:solidFill>
                                    <a:latin typeface="Cambria Math" panose="02040503050406030204" pitchFamily="18" charset="0"/>
                                    <a:ea typeface="Cambria Math" panose="02040503050406030204" pitchFamily="18" charset="0"/>
                                  </a:rPr>
                                  <m:t>L</m:t>
                                </m:r>
                                <m:r>
                                  <m:rPr>
                                    <m:nor/>
                                  </m:rPr>
                                  <a:rPr lang="tr-TR" baseline="-25000" dirty="0" smtClean="0">
                                    <a:solidFill>
                                      <a:schemeClr val="bg1"/>
                                    </a:solidFill>
                                    <a:latin typeface="Cambria Math" panose="02040503050406030204" pitchFamily="18" charset="0"/>
                                    <a:ea typeface="Cambria Math" panose="02040503050406030204" pitchFamily="18" charset="0"/>
                                  </a:rPr>
                                  <m:t>11</m:t>
                                </m:r>
                                <m:r>
                                  <m:rPr>
                                    <m:nor/>
                                  </m:rPr>
                                  <a:rPr lang="tr-TR" dirty="0" smtClean="0">
                                    <a:solidFill>
                                      <a:schemeClr val="bg1"/>
                                    </a:solidFill>
                                    <a:latin typeface="Cambria Math" panose="02040503050406030204" pitchFamily="18" charset="0"/>
                                    <a:ea typeface="Cambria Math" panose="02040503050406030204" pitchFamily="18" charset="0"/>
                                  </a:rPr>
                                  <m:t>L</m:t>
                                </m:r>
                                <m:r>
                                  <m:rPr>
                                    <m:nor/>
                                  </m:rPr>
                                  <a:rPr lang="tr-TR" baseline="-25000" dirty="0" smtClean="0">
                                    <a:solidFill>
                                      <a:schemeClr val="bg1"/>
                                    </a:solidFill>
                                    <a:latin typeface="Cambria Math" panose="02040503050406030204" pitchFamily="18" charset="0"/>
                                    <a:ea typeface="Cambria Math" panose="02040503050406030204" pitchFamily="18" charset="0"/>
                                  </a:rPr>
                                  <m:t>21</m:t>
                                </m:r>
                              </m:e>
                              <m:e>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30000">
                                    <a:solidFill>
                                      <a:schemeClr val="bg1"/>
                                    </a:solidFill>
                                    <a:latin typeface="Cambria Math" panose="02040503050406030204" pitchFamily="18" charset="0"/>
                                    <a:ea typeface="Cambria Math" panose="02040503050406030204" pitchFamily="18" charset="0"/>
                                  </a:rPr>
                                  <m:t>2</m:t>
                                </m:r>
                                <m:r>
                                  <m:rPr>
                                    <m:nor/>
                                  </m:rPr>
                                  <a:rPr lang="tr-TR">
                                    <a:solidFill>
                                      <a:schemeClr val="bg1"/>
                                    </a:solidFill>
                                    <a:latin typeface="Cambria Math" panose="02040503050406030204" pitchFamily="18" charset="0"/>
                                    <a:ea typeface="Cambria Math" panose="02040503050406030204" pitchFamily="18" charset="0"/>
                                  </a:rPr>
                                  <m:t> </m:t>
                                </m:r>
                                <m:r>
                                  <m:rPr>
                                    <m:nor/>
                                  </m:rPr>
                                  <a:rPr lang="tr-TR" baseline="-25000">
                                    <a:solidFill>
                                      <a:schemeClr val="bg1"/>
                                    </a:solidFill>
                                    <a:latin typeface="Cambria Math" panose="02040503050406030204" pitchFamily="18" charset="0"/>
                                    <a:ea typeface="Cambria Math" panose="02040503050406030204" pitchFamily="18" charset="0"/>
                                  </a:rPr>
                                  <m:t>21</m:t>
                                </m:r>
                                <m:r>
                                  <m:rPr>
                                    <m:nor/>
                                  </m:rPr>
                                  <a:rPr lang="tr-TR">
                                    <a:solidFill>
                                      <a:schemeClr val="bg1"/>
                                    </a:solidFill>
                                    <a:latin typeface="Cambria Math" panose="02040503050406030204" pitchFamily="18" charset="0"/>
                                    <a:ea typeface="Cambria Math" panose="02040503050406030204" pitchFamily="18" charset="0"/>
                                  </a:rPr>
                                  <m:t> + </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30000">
                                    <a:solidFill>
                                      <a:schemeClr val="bg1"/>
                                    </a:solidFill>
                                    <a:latin typeface="Cambria Math" panose="02040503050406030204" pitchFamily="18" charset="0"/>
                                    <a:ea typeface="Cambria Math" panose="02040503050406030204" pitchFamily="18" charset="0"/>
                                  </a:rPr>
                                  <m:t>2</m:t>
                                </m:r>
                                <m:r>
                                  <m:rPr>
                                    <m:nor/>
                                  </m:rPr>
                                  <a:rPr lang="tr-TR">
                                    <a:solidFill>
                                      <a:schemeClr val="bg1"/>
                                    </a:solidFill>
                                    <a:latin typeface="Cambria Math" panose="02040503050406030204" pitchFamily="18" charset="0"/>
                                    <a:ea typeface="Cambria Math" panose="02040503050406030204" pitchFamily="18" charset="0"/>
                                  </a:rPr>
                                  <m:t> </m:t>
                                </m:r>
                                <m:r>
                                  <m:rPr>
                                    <m:nor/>
                                  </m:rPr>
                                  <a:rPr lang="tr-TR" baseline="-25000">
                                    <a:solidFill>
                                      <a:schemeClr val="bg1"/>
                                    </a:solidFill>
                                    <a:latin typeface="Cambria Math" panose="02040503050406030204" pitchFamily="18" charset="0"/>
                                    <a:ea typeface="Cambria Math" panose="02040503050406030204" pitchFamily="18" charset="0"/>
                                  </a:rPr>
                                  <m:t>22</m:t>
                                </m:r>
                              </m:e>
                              <m:e>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21</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31</m:t>
                                </m:r>
                                <m:r>
                                  <m:rPr>
                                    <m:nor/>
                                  </m:rPr>
                                  <a:rPr lang="tr-TR">
                                    <a:solidFill>
                                      <a:schemeClr val="bg1"/>
                                    </a:solidFill>
                                    <a:latin typeface="Cambria Math" panose="02040503050406030204" pitchFamily="18" charset="0"/>
                                    <a:ea typeface="Cambria Math" panose="02040503050406030204" pitchFamily="18" charset="0"/>
                                  </a:rPr>
                                  <m:t> + </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22</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32</m:t>
                                </m:r>
                              </m:e>
                            </m:mr>
                            <m:mr>
                              <m:e>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11</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31</m:t>
                                </m:r>
                              </m:e>
                              <m:e>
                                <m:r>
                                  <a:rPr lang="tr-TR" b="0" i="0" baseline="-25000" smtClean="0">
                                    <a:solidFill>
                                      <a:schemeClr val="bg1"/>
                                    </a:solidFill>
                                    <a:latin typeface="Cambria Math" panose="02040503050406030204" pitchFamily="18" charset="0"/>
                                    <a:ea typeface="Cambria Math" panose="02040503050406030204" pitchFamily="18" charset="0"/>
                                  </a:rPr>
                                  <m:t>         </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21</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31</m:t>
                                </m:r>
                                <m:r>
                                  <m:rPr>
                                    <m:nor/>
                                  </m:rPr>
                                  <a:rPr lang="tr-TR">
                                    <a:solidFill>
                                      <a:schemeClr val="bg1"/>
                                    </a:solidFill>
                                    <a:latin typeface="Cambria Math" panose="02040503050406030204" pitchFamily="18" charset="0"/>
                                    <a:ea typeface="Cambria Math" panose="02040503050406030204" pitchFamily="18" charset="0"/>
                                  </a:rPr>
                                  <m:t> + </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22</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32</m:t>
                                </m:r>
                              </m:e>
                              <m:e>
                                <m:r>
                                  <m:rPr>
                                    <m:nor/>
                                  </m:rPr>
                                  <a:rPr lang="tr-TR" b="0" baseline="-25000" smtClean="0">
                                    <a:solidFill>
                                      <a:schemeClr val="bg1"/>
                                    </a:solidFill>
                                    <a:latin typeface="Cambria Math" panose="02040503050406030204" pitchFamily="18" charset="0"/>
                                    <a:ea typeface="Cambria Math" panose="02040503050406030204" pitchFamily="18" charset="0"/>
                                  </a:rPr>
                                  <m:t>        </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30000">
                                    <a:solidFill>
                                      <a:schemeClr val="bg1"/>
                                    </a:solidFill>
                                    <a:latin typeface="Cambria Math" panose="02040503050406030204" pitchFamily="18" charset="0"/>
                                    <a:ea typeface="Cambria Math" panose="02040503050406030204" pitchFamily="18" charset="0"/>
                                  </a:rPr>
                                  <m:t>2</m:t>
                                </m:r>
                                <m:r>
                                  <m:rPr>
                                    <m:nor/>
                                  </m:rPr>
                                  <a:rPr lang="tr-TR">
                                    <a:solidFill>
                                      <a:schemeClr val="bg1"/>
                                    </a:solidFill>
                                    <a:latin typeface="Cambria Math" panose="02040503050406030204" pitchFamily="18" charset="0"/>
                                    <a:ea typeface="Cambria Math" panose="02040503050406030204" pitchFamily="18" charset="0"/>
                                  </a:rPr>
                                  <m:t> </m:t>
                                </m:r>
                                <m:r>
                                  <m:rPr>
                                    <m:nor/>
                                  </m:rPr>
                                  <a:rPr lang="tr-TR" baseline="-25000">
                                    <a:solidFill>
                                      <a:schemeClr val="bg1"/>
                                    </a:solidFill>
                                    <a:latin typeface="Cambria Math" panose="02040503050406030204" pitchFamily="18" charset="0"/>
                                    <a:ea typeface="Cambria Math" panose="02040503050406030204" pitchFamily="18" charset="0"/>
                                  </a:rPr>
                                  <m:t>31</m:t>
                                </m:r>
                                <m:r>
                                  <m:rPr>
                                    <m:nor/>
                                  </m:rPr>
                                  <a:rPr lang="tr-TR">
                                    <a:solidFill>
                                      <a:schemeClr val="bg1"/>
                                    </a:solidFill>
                                    <a:latin typeface="Cambria Math" panose="02040503050406030204" pitchFamily="18" charset="0"/>
                                    <a:ea typeface="Cambria Math" panose="02040503050406030204" pitchFamily="18" charset="0"/>
                                  </a:rPr>
                                  <m:t> + </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30000">
                                    <a:solidFill>
                                      <a:schemeClr val="bg1"/>
                                    </a:solidFill>
                                    <a:latin typeface="Cambria Math" panose="02040503050406030204" pitchFamily="18" charset="0"/>
                                    <a:ea typeface="Cambria Math" panose="02040503050406030204" pitchFamily="18" charset="0"/>
                                  </a:rPr>
                                  <m:t>2</m:t>
                                </m:r>
                                <m:r>
                                  <m:rPr>
                                    <m:nor/>
                                  </m:rPr>
                                  <a:rPr lang="tr-TR">
                                    <a:solidFill>
                                      <a:schemeClr val="bg1"/>
                                    </a:solidFill>
                                    <a:latin typeface="Cambria Math" panose="02040503050406030204" pitchFamily="18" charset="0"/>
                                    <a:ea typeface="Cambria Math" panose="02040503050406030204" pitchFamily="18" charset="0"/>
                                  </a:rPr>
                                  <m:t> </m:t>
                                </m:r>
                                <m:r>
                                  <m:rPr>
                                    <m:nor/>
                                  </m:rPr>
                                  <a:rPr lang="tr-TR" baseline="-25000">
                                    <a:solidFill>
                                      <a:schemeClr val="bg1"/>
                                    </a:solidFill>
                                    <a:latin typeface="Cambria Math" panose="02040503050406030204" pitchFamily="18" charset="0"/>
                                    <a:ea typeface="Cambria Math" panose="02040503050406030204" pitchFamily="18" charset="0"/>
                                  </a:rPr>
                                  <m:t>32</m:t>
                                </m:r>
                                <m:r>
                                  <m:rPr>
                                    <m:nor/>
                                  </m:rPr>
                                  <a:rPr lang="tr-TR">
                                    <a:solidFill>
                                      <a:schemeClr val="bg1"/>
                                    </a:solidFill>
                                    <a:latin typeface="Cambria Math" panose="02040503050406030204" pitchFamily="18" charset="0"/>
                                    <a:ea typeface="Cambria Math" panose="02040503050406030204" pitchFamily="18" charset="0"/>
                                  </a:rPr>
                                  <m:t> + </m:t>
                                </m:r>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30000">
                                    <a:solidFill>
                                      <a:schemeClr val="bg1"/>
                                    </a:solidFill>
                                    <a:latin typeface="Cambria Math" panose="02040503050406030204" pitchFamily="18" charset="0"/>
                                    <a:ea typeface="Cambria Math" panose="02040503050406030204" pitchFamily="18" charset="0"/>
                                  </a:rPr>
                                  <m:t>2</m:t>
                                </m:r>
                                <m:r>
                                  <m:rPr>
                                    <m:nor/>
                                  </m:rPr>
                                  <a:rPr lang="tr-TR">
                                    <a:solidFill>
                                      <a:schemeClr val="bg1"/>
                                    </a:solidFill>
                                    <a:latin typeface="Cambria Math" panose="02040503050406030204" pitchFamily="18" charset="0"/>
                                    <a:ea typeface="Cambria Math" panose="02040503050406030204" pitchFamily="18" charset="0"/>
                                  </a:rPr>
                                  <m:t> </m:t>
                                </m:r>
                                <m:r>
                                  <m:rPr>
                                    <m:nor/>
                                  </m:rPr>
                                  <a:rPr lang="tr-TR" baseline="-25000">
                                    <a:solidFill>
                                      <a:schemeClr val="bg1"/>
                                    </a:solidFill>
                                    <a:latin typeface="Cambria Math" panose="02040503050406030204" pitchFamily="18" charset="0"/>
                                    <a:ea typeface="Cambria Math" panose="02040503050406030204" pitchFamily="18" charset="0"/>
                                  </a:rPr>
                                  <m:t>33</m:t>
                                </m:r>
                              </m:e>
                            </m:mr>
                          </m:m>
                        </m:e>
                      </m:d>
                    </m:oMath>
                  </m:oMathPara>
                </a14:m>
                <a:endParaRPr lang="tr-TR" dirty="0" smtClean="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r>
                  <a:rPr lang="en-US" dirty="0" smtClean="0">
                    <a:solidFill>
                      <a:schemeClr val="bg1"/>
                    </a:solidFill>
                    <a:latin typeface="Cambria Math" panose="02040503050406030204" pitchFamily="18" charset="0"/>
                    <a:ea typeface="Cambria Math" panose="02040503050406030204" pitchFamily="18" charset="0"/>
                  </a:rPr>
                  <a:t>By equating the elements in the first column, starting with the first row and proceeding downward, we can compute L</a:t>
                </a:r>
                <a:r>
                  <a:rPr lang="en-US" baseline="-25000" dirty="0" smtClean="0">
                    <a:solidFill>
                      <a:schemeClr val="bg1"/>
                    </a:solidFill>
                    <a:latin typeface="Cambria Math" panose="02040503050406030204" pitchFamily="18" charset="0"/>
                    <a:ea typeface="Cambria Math" panose="02040503050406030204" pitchFamily="18" charset="0"/>
                  </a:rPr>
                  <a:t>11</a:t>
                </a:r>
                <a:r>
                  <a:rPr lang="en-US" dirty="0" smtClean="0">
                    <a:solidFill>
                      <a:schemeClr val="bg1"/>
                    </a:solidFill>
                    <a:latin typeface="Cambria Math" panose="02040503050406030204" pitchFamily="18" charset="0"/>
                    <a:ea typeface="Cambria Math" panose="02040503050406030204" pitchFamily="18" charset="0"/>
                  </a:rPr>
                  <a:t>, L</a:t>
                </a:r>
                <a:r>
                  <a:rPr lang="en-US" baseline="-25000" dirty="0" smtClean="0">
                    <a:solidFill>
                      <a:schemeClr val="bg1"/>
                    </a:solidFill>
                    <a:latin typeface="Cambria Math" panose="02040503050406030204" pitchFamily="18" charset="0"/>
                    <a:ea typeface="Cambria Math" panose="02040503050406030204" pitchFamily="18" charset="0"/>
                  </a:rPr>
                  <a:t>21</a:t>
                </a:r>
                <a:r>
                  <a:rPr lang="en-US" dirty="0" smtClean="0">
                    <a:solidFill>
                      <a:schemeClr val="bg1"/>
                    </a:solidFill>
                    <a:latin typeface="Cambria Math" panose="02040503050406030204" pitchFamily="18" charset="0"/>
                    <a:ea typeface="Cambria Math" panose="02040503050406030204" pitchFamily="18" charset="0"/>
                  </a:rPr>
                  <a:t> and L</a:t>
                </a:r>
                <a:r>
                  <a:rPr lang="en-US" baseline="-25000" dirty="0" smtClean="0">
                    <a:solidFill>
                      <a:schemeClr val="bg1"/>
                    </a:solidFill>
                    <a:latin typeface="Cambria Math" panose="02040503050406030204" pitchFamily="18" charset="0"/>
                    <a:ea typeface="Cambria Math" panose="02040503050406030204" pitchFamily="18" charset="0"/>
                  </a:rPr>
                  <a:t>31</a:t>
                </a:r>
                <a:r>
                  <a:rPr lang="en-US" dirty="0" smtClean="0">
                    <a:solidFill>
                      <a:schemeClr val="bg1"/>
                    </a:solidFill>
                    <a:latin typeface="Cambria Math" panose="02040503050406030204" pitchFamily="18" charset="0"/>
                    <a:ea typeface="Cambria Math" panose="02040503050406030204" pitchFamily="18" charset="0"/>
                  </a:rPr>
                  <a:t> in that order:</a:t>
                </a:r>
                <a:endParaRPr lang="tr-TR" dirty="0" smtClean="0">
                  <a:solidFill>
                    <a:schemeClr val="bg1"/>
                  </a:solidFill>
                  <a:latin typeface="Cambria Math" panose="02040503050406030204" pitchFamily="18" charset="0"/>
                  <a:ea typeface="Cambria Math" panose="02040503050406030204" pitchFamily="18" charset="0"/>
                </a:endParaRPr>
              </a:p>
              <a:p>
                <a:endParaRPr lang="tr-TR" dirty="0" smtClean="0">
                  <a:solidFill>
                    <a:schemeClr val="bg1"/>
                  </a:solidFill>
                  <a:latin typeface="Cambria Math" panose="02040503050406030204" pitchFamily="18" charset="0"/>
                  <a:ea typeface="Cambria Math" panose="02040503050406030204" pitchFamily="18" charset="0"/>
                </a:endParaRPr>
              </a:p>
              <a:p>
                <a:pPr algn="ctr"/>
                <a:r>
                  <a:rPr lang="tr-TR" dirty="0" smtClean="0">
                    <a:solidFill>
                      <a:schemeClr val="bg1"/>
                    </a:solidFill>
                    <a:latin typeface="Cambria Math" panose="02040503050406030204" pitchFamily="18" charset="0"/>
                    <a:ea typeface="Cambria Math" panose="02040503050406030204" pitchFamily="18" charset="0"/>
                  </a:rPr>
                  <a:t>A</a:t>
                </a:r>
                <a:r>
                  <a:rPr lang="tr-TR" baseline="-25000" dirty="0" smtClean="0">
                    <a:solidFill>
                      <a:schemeClr val="bg1"/>
                    </a:solidFill>
                    <a:latin typeface="Cambria Math" panose="02040503050406030204" pitchFamily="18" charset="0"/>
                    <a:ea typeface="Cambria Math" panose="02040503050406030204" pitchFamily="18" charset="0"/>
                  </a:rPr>
                  <a:t>11</a:t>
                </a:r>
                <a:r>
                  <a:rPr lang="tr-TR" dirty="0" smtClean="0">
                    <a:solidFill>
                      <a:schemeClr val="bg1"/>
                    </a:solidFill>
                    <a:latin typeface="Cambria Math" panose="02040503050406030204" pitchFamily="18" charset="0"/>
                    <a:ea typeface="Cambria Math" panose="02040503050406030204" pitchFamily="18" charset="0"/>
                  </a:rPr>
                  <a:t> </a:t>
                </a:r>
                <a:r>
                  <a:rPr lang="tr-TR"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L</a:t>
                </a:r>
                <a:r>
                  <a:rPr lang="tr-TR" baseline="30000" dirty="0" smtClean="0">
                    <a:solidFill>
                      <a:schemeClr val="bg1"/>
                    </a:solidFill>
                    <a:latin typeface="Cambria Math" panose="02040503050406030204" pitchFamily="18" charset="0"/>
                    <a:ea typeface="Cambria Math" panose="02040503050406030204" pitchFamily="18" charset="0"/>
                  </a:rPr>
                  <a:t>2</a:t>
                </a:r>
                <a:r>
                  <a:rPr lang="tr-TR" baseline="-25000" dirty="0" smtClean="0">
                    <a:solidFill>
                      <a:schemeClr val="bg1"/>
                    </a:solidFill>
                    <a:latin typeface="Cambria Math" panose="02040503050406030204" pitchFamily="18" charset="0"/>
                    <a:ea typeface="Cambria Math" panose="02040503050406030204" pitchFamily="18" charset="0"/>
                  </a:rPr>
                  <a:t>11</a:t>
                </a:r>
                <a:r>
                  <a:rPr lang="tr-TR" dirty="0" smtClean="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	L</a:t>
                </a:r>
                <a:r>
                  <a:rPr lang="tr-TR" baseline="-25000" dirty="0" smtClean="0">
                    <a:solidFill>
                      <a:schemeClr val="bg1"/>
                    </a:solidFill>
                    <a:latin typeface="Cambria Math" panose="02040503050406030204" pitchFamily="18" charset="0"/>
                    <a:ea typeface="Cambria Math" panose="02040503050406030204" pitchFamily="18" charset="0"/>
                  </a:rPr>
                  <a:t>11 </a:t>
                </a:r>
                <a:r>
                  <a:rPr lang="tr-TR"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i="1" smtClean="0">
                            <a:solidFill>
                              <a:schemeClr val="bg1"/>
                            </a:solidFill>
                            <a:latin typeface="Cambria Math" panose="02040503050406030204" pitchFamily="18" charset="0"/>
                            <a:ea typeface="Cambria Math" panose="02040503050406030204" pitchFamily="18" charset="0"/>
                          </a:rPr>
                        </m:ctrlPr>
                      </m:radPr>
                      <m:deg/>
                      <m:e>
                        <m:r>
                          <m:rPr>
                            <m:nor/>
                          </m:rPr>
                          <a:rPr lang="tr-TR" dirty="0" smtClean="0">
                            <a:solidFill>
                              <a:schemeClr val="bg1"/>
                            </a:solidFill>
                            <a:latin typeface="Cambria Math" panose="02040503050406030204" pitchFamily="18" charset="0"/>
                            <a:ea typeface="Cambria Math" panose="02040503050406030204" pitchFamily="18" charset="0"/>
                          </a:rPr>
                          <m:t>A</m:t>
                        </m:r>
                        <m:r>
                          <m:rPr>
                            <m:nor/>
                          </m:rPr>
                          <a:rPr lang="tr-TR" baseline="-25000" dirty="0" smtClean="0">
                            <a:solidFill>
                              <a:schemeClr val="bg1"/>
                            </a:solidFill>
                            <a:latin typeface="Cambria Math" panose="02040503050406030204" pitchFamily="18" charset="0"/>
                            <a:ea typeface="Cambria Math" panose="02040503050406030204" pitchFamily="18" charset="0"/>
                          </a:rPr>
                          <m:t>11</m:t>
                        </m:r>
                        <m:r>
                          <m:rPr>
                            <m:nor/>
                          </m:rPr>
                          <a:rPr lang="tr-TR" dirty="0" smtClean="0">
                            <a:solidFill>
                              <a:schemeClr val="bg1"/>
                            </a:solidFill>
                            <a:latin typeface="Cambria Math" panose="02040503050406030204" pitchFamily="18" charset="0"/>
                            <a:ea typeface="Cambria Math" panose="02040503050406030204" pitchFamily="18" charset="0"/>
                          </a:rPr>
                          <m:t> </m:t>
                        </m:r>
                      </m:e>
                    </m:rad>
                  </m:oMath>
                </a14:m>
                <a:endParaRPr lang="tr-TR" dirty="0" smtClean="0">
                  <a:solidFill>
                    <a:schemeClr val="bg1"/>
                  </a:solidFill>
                  <a:latin typeface="Cambria Math" panose="02040503050406030204" pitchFamily="18" charset="0"/>
                  <a:ea typeface="Cambria Math" panose="02040503050406030204" pitchFamily="18" charset="0"/>
                </a:endParaRPr>
              </a:p>
              <a:p>
                <a:pPr algn="ctr"/>
                <a:r>
                  <a:rPr lang="tr-TR" dirty="0" smtClean="0">
                    <a:solidFill>
                      <a:schemeClr val="bg1"/>
                    </a:solidFill>
                    <a:latin typeface="Cambria Math" panose="02040503050406030204" pitchFamily="18" charset="0"/>
                    <a:ea typeface="Cambria Math" panose="02040503050406030204" pitchFamily="18" charset="0"/>
                  </a:rPr>
                  <a:t>A</a:t>
                </a:r>
                <a:r>
                  <a:rPr lang="tr-TR" baseline="-25000" dirty="0" smtClean="0">
                    <a:solidFill>
                      <a:schemeClr val="bg1"/>
                    </a:solidFill>
                    <a:latin typeface="Cambria Math" panose="02040503050406030204" pitchFamily="18" charset="0"/>
                    <a:ea typeface="Cambria Math" panose="02040503050406030204" pitchFamily="18" charset="0"/>
                  </a:rPr>
                  <a:t>21</a:t>
                </a:r>
                <a:r>
                  <a:rPr lang="tr-TR" dirty="0" smtClean="0">
                    <a:solidFill>
                      <a:schemeClr val="bg1"/>
                    </a:solidFill>
                    <a:latin typeface="Cambria Math" panose="02040503050406030204" pitchFamily="18" charset="0"/>
                    <a:ea typeface="Cambria Math" panose="02040503050406030204" pitchFamily="18" charset="0"/>
                  </a:rPr>
                  <a:t> </a:t>
                </a:r>
                <a:r>
                  <a:rPr lang="tr-TR"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L</a:t>
                </a:r>
                <a:r>
                  <a:rPr lang="tr-TR" baseline="-25000" dirty="0" smtClean="0">
                    <a:solidFill>
                      <a:schemeClr val="bg1"/>
                    </a:solidFill>
                    <a:latin typeface="Cambria Math" panose="02040503050406030204" pitchFamily="18" charset="0"/>
                    <a:ea typeface="Cambria Math" panose="02040503050406030204" pitchFamily="18" charset="0"/>
                  </a:rPr>
                  <a:t>11</a:t>
                </a:r>
                <a:r>
                  <a:rPr lang="tr-TR" dirty="0" smtClean="0">
                    <a:solidFill>
                      <a:schemeClr val="bg1"/>
                    </a:solidFill>
                    <a:latin typeface="Cambria Math" panose="02040503050406030204" pitchFamily="18" charset="0"/>
                    <a:ea typeface="Cambria Math" panose="02040503050406030204" pitchFamily="18" charset="0"/>
                  </a:rPr>
                  <a:t>L</a:t>
                </a:r>
                <a:r>
                  <a:rPr lang="tr-TR" baseline="-25000" dirty="0" smtClean="0">
                    <a:solidFill>
                      <a:schemeClr val="bg1"/>
                    </a:solidFill>
                    <a:latin typeface="Cambria Math" panose="02040503050406030204" pitchFamily="18" charset="0"/>
                    <a:ea typeface="Cambria Math" panose="02040503050406030204" pitchFamily="18" charset="0"/>
                  </a:rPr>
                  <a:t>21</a:t>
                </a:r>
                <a:r>
                  <a:rPr lang="tr-TR" dirty="0" smtClean="0">
                    <a:solidFill>
                      <a:schemeClr val="bg1"/>
                    </a:solidFill>
                    <a:latin typeface="Cambria Math" panose="02040503050406030204" pitchFamily="18" charset="0"/>
                    <a:ea typeface="Cambria Math" panose="02040503050406030204" pitchFamily="18" charset="0"/>
                  </a:rPr>
                  <a:t>	 </a:t>
                </a:r>
                <a:r>
                  <a:rPr lang="tr-TR" dirty="0">
                    <a:solidFill>
                      <a:schemeClr val="bg1"/>
                    </a:solidFill>
                    <a:latin typeface="Cambria Math" panose="02040503050406030204" pitchFamily="18" charset="0"/>
                    <a:ea typeface="Cambria Math" panose="02040503050406030204" pitchFamily="18" charset="0"/>
                  </a:rPr>
                  <a:t>L</a:t>
                </a:r>
                <a:r>
                  <a:rPr lang="tr-TR" baseline="-25000" dirty="0">
                    <a:solidFill>
                      <a:schemeClr val="bg1"/>
                    </a:solidFill>
                    <a:latin typeface="Cambria Math" panose="02040503050406030204" pitchFamily="18" charset="0"/>
                    <a:ea typeface="Cambria Math" panose="02040503050406030204" pitchFamily="18" charset="0"/>
                  </a:rPr>
                  <a:t>21</a:t>
                </a:r>
                <a:r>
                  <a:rPr lang="tr-TR" dirty="0">
                    <a:solidFill>
                      <a:schemeClr val="bg1"/>
                    </a:solidFill>
                    <a:latin typeface="Cambria Math" panose="02040503050406030204" pitchFamily="18" charset="0"/>
                    <a:ea typeface="Cambria Math" panose="02040503050406030204" pitchFamily="18" charset="0"/>
                  </a:rPr>
                  <a:t> = A</a:t>
                </a:r>
                <a:r>
                  <a:rPr lang="tr-TR" baseline="-25000" dirty="0">
                    <a:solidFill>
                      <a:schemeClr val="bg1"/>
                    </a:solidFill>
                    <a:latin typeface="Cambria Math" panose="02040503050406030204" pitchFamily="18" charset="0"/>
                    <a:ea typeface="Cambria Math" panose="02040503050406030204" pitchFamily="18" charset="0"/>
                  </a:rPr>
                  <a:t>21</a:t>
                </a:r>
                <a:r>
                  <a:rPr lang="tr-TR" dirty="0">
                    <a:solidFill>
                      <a:schemeClr val="bg1"/>
                    </a:solidFill>
                    <a:latin typeface="Cambria Math" panose="02040503050406030204" pitchFamily="18" charset="0"/>
                    <a:ea typeface="Cambria Math" panose="02040503050406030204" pitchFamily="18" charset="0"/>
                  </a:rPr>
                  <a:t>/L</a:t>
                </a:r>
                <a:r>
                  <a:rPr lang="tr-TR" baseline="-25000" dirty="0">
                    <a:solidFill>
                      <a:schemeClr val="bg1"/>
                    </a:solidFill>
                    <a:latin typeface="Cambria Math" panose="02040503050406030204" pitchFamily="18" charset="0"/>
                    <a:ea typeface="Cambria Math" panose="02040503050406030204" pitchFamily="18" charset="0"/>
                  </a:rPr>
                  <a:t>11</a:t>
                </a:r>
              </a:p>
              <a:p>
                <a:pPr algn="ctr"/>
                <a:r>
                  <a:rPr lang="tr-TR" dirty="0">
                    <a:solidFill>
                      <a:schemeClr val="bg1"/>
                    </a:solidFill>
                    <a:latin typeface="Cambria Math" panose="02040503050406030204" pitchFamily="18" charset="0"/>
                    <a:ea typeface="Cambria Math" panose="02040503050406030204" pitchFamily="18" charset="0"/>
                  </a:rPr>
                  <a:t>A</a:t>
                </a:r>
                <a:r>
                  <a:rPr lang="tr-TR" baseline="-25000" dirty="0">
                    <a:solidFill>
                      <a:schemeClr val="bg1"/>
                    </a:solidFill>
                    <a:latin typeface="Cambria Math" panose="02040503050406030204" pitchFamily="18" charset="0"/>
                    <a:ea typeface="Cambria Math" panose="02040503050406030204" pitchFamily="18" charset="0"/>
                  </a:rPr>
                  <a:t>31</a:t>
                </a:r>
                <a:r>
                  <a:rPr lang="tr-TR" dirty="0">
                    <a:solidFill>
                      <a:schemeClr val="bg1"/>
                    </a:solidFill>
                    <a:latin typeface="Cambria Math" panose="02040503050406030204" pitchFamily="18" charset="0"/>
                    <a:ea typeface="Cambria Math" panose="02040503050406030204" pitchFamily="18" charset="0"/>
                  </a:rPr>
                  <a:t> = </a:t>
                </a:r>
                <a:r>
                  <a:rPr lang="tr-TR" dirty="0" smtClean="0">
                    <a:solidFill>
                      <a:schemeClr val="bg1"/>
                    </a:solidFill>
                    <a:latin typeface="Cambria Math" panose="02040503050406030204" pitchFamily="18" charset="0"/>
                    <a:ea typeface="Cambria Math" panose="02040503050406030204" pitchFamily="18" charset="0"/>
                  </a:rPr>
                  <a:t>L</a:t>
                </a:r>
                <a:r>
                  <a:rPr lang="tr-TR" baseline="-25000" dirty="0" smtClean="0">
                    <a:solidFill>
                      <a:schemeClr val="bg1"/>
                    </a:solidFill>
                    <a:latin typeface="Cambria Math" panose="02040503050406030204" pitchFamily="18" charset="0"/>
                    <a:ea typeface="Cambria Math" panose="02040503050406030204" pitchFamily="18" charset="0"/>
                  </a:rPr>
                  <a:t>11</a:t>
                </a:r>
                <a:r>
                  <a:rPr lang="tr-TR" dirty="0" smtClean="0">
                    <a:solidFill>
                      <a:schemeClr val="bg1"/>
                    </a:solidFill>
                    <a:latin typeface="Cambria Math" panose="02040503050406030204" pitchFamily="18" charset="0"/>
                    <a:ea typeface="Cambria Math" panose="02040503050406030204" pitchFamily="18" charset="0"/>
                  </a:rPr>
                  <a:t>L</a:t>
                </a:r>
                <a:r>
                  <a:rPr lang="tr-TR" baseline="-25000" dirty="0" smtClean="0">
                    <a:solidFill>
                      <a:schemeClr val="bg1"/>
                    </a:solidFill>
                    <a:latin typeface="Cambria Math" panose="02040503050406030204" pitchFamily="18" charset="0"/>
                    <a:ea typeface="Cambria Math" panose="02040503050406030204" pitchFamily="18" charset="0"/>
                  </a:rPr>
                  <a:t>31</a:t>
                </a:r>
                <a:r>
                  <a:rPr lang="tr-TR" dirty="0" smtClean="0">
                    <a:solidFill>
                      <a:schemeClr val="bg1"/>
                    </a:solidFill>
                    <a:latin typeface="Cambria Math" panose="02040503050406030204" pitchFamily="18" charset="0"/>
                    <a:ea typeface="Cambria Math" panose="02040503050406030204" pitchFamily="18" charset="0"/>
                  </a:rPr>
                  <a:t>	 </a:t>
                </a:r>
                <a:r>
                  <a:rPr lang="tr-TR" dirty="0">
                    <a:solidFill>
                      <a:schemeClr val="bg1"/>
                    </a:solidFill>
                    <a:latin typeface="Cambria Math" panose="02040503050406030204" pitchFamily="18" charset="0"/>
                    <a:ea typeface="Cambria Math" panose="02040503050406030204" pitchFamily="18" charset="0"/>
                  </a:rPr>
                  <a:t>L</a:t>
                </a:r>
                <a:r>
                  <a:rPr lang="tr-TR" baseline="-25000" dirty="0">
                    <a:solidFill>
                      <a:schemeClr val="bg1"/>
                    </a:solidFill>
                    <a:latin typeface="Cambria Math" panose="02040503050406030204" pitchFamily="18" charset="0"/>
                    <a:ea typeface="Cambria Math" panose="02040503050406030204" pitchFamily="18" charset="0"/>
                  </a:rPr>
                  <a:t>31</a:t>
                </a:r>
                <a:r>
                  <a:rPr lang="tr-TR" dirty="0">
                    <a:solidFill>
                      <a:schemeClr val="bg1"/>
                    </a:solidFill>
                    <a:latin typeface="Cambria Math" panose="02040503050406030204" pitchFamily="18" charset="0"/>
                    <a:ea typeface="Cambria Math" panose="02040503050406030204" pitchFamily="18" charset="0"/>
                  </a:rPr>
                  <a:t> = </a:t>
                </a:r>
                <a:r>
                  <a:rPr lang="tr-TR" dirty="0" smtClean="0">
                    <a:solidFill>
                      <a:schemeClr val="bg1"/>
                    </a:solidFill>
                    <a:latin typeface="Cambria Math" panose="02040503050406030204" pitchFamily="18" charset="0"/>
                    <a:ea typeface="Cambria Math" panose="02040503050406030204" pitchFamily="18" charset="0"/>
                  </a:rPr>
                  <a:t>A</a:t>
                </a:r>
                <a:r>
                  <a:rPr lang="tr-TR" baseline="-25000" dirty="0" smtClean="0">
                    <a:solidFill>
                      <a:schemeClr val="bg1"/>
                    </a:solidFill>
                    <a:latin typeface="Cambria Math" panose="02040503050406030204" pitchFamily="18" charset="0"/>
                    <a:ea typeface="Cambria Math" panose="02040503050406030204" pitchFamily="18" charset="0"/>
                  </a:rPr>
                  <a:t>31</a:t>
                </a:r>
                <a:r>
                  <a:rPr lang="tr-TR" dirty="0" smtClean="0">
                    <a:solidFill>
                      <a:schemeClr val="bg1"/>
                    </a:solidFill>
                    <a:latin typeface="Cambria Math" panose="02040503050406030204" pitchFamily="18" charset="0"/>
                    <a:ea typeface="Cambria Math" panose="02040503050406030204" pitchFamily="18" charset="0"/>
                  </a:rPr>
                  <a:t>/L</a:t>
                </a:r>
                <a:r>
                  <a:rPr lang="tr-TR" baseline="-25000" dirty="0" smtClean="0">
                    <a:solidFill>
                      <a:schemeClr val="bg1"/>
                    </a:solidFill>
                    <a:latin typeface="Cambria Math" panose="02040503050406030204" pitchFamily="18" charset="0"/>
                    <a:ea typeface="Cambria Math" panose="02040503050406030204" pitchFamily="18" charset="0"/>
                  </a:rPr>
                  <a:t>11</a:t>
                </a:r>
              </a:p>
              <a:p>
                <a:pPr algn="ctr"/>
                <a:endParaRPr lang="tr-TR" dirty="0">
                  <a:solidFill>
                    <a:schemeClr val="bg1"/>
                  </a:solidFill>
                  <a:latin typeface="Cambria Math" panose="02040503050406030204" pitchFamily="18" charset="0"/>
                  <a:ea typeface="Cambria Math" panose="02040503050406030204" pitchFamily="18" charset="0"/>
                </a:endParaRPr>
              </a:p>
              <a:p>
                <a:r>
                  <a:rPr lang="en-US" dirty="0">
                    <a:solidFill>
                      <a:schemeClr val="bg1"/>
                    </a:solidFill>
                    <a:latin typeface="Cambria Math" panose="02040503050406030204" pitchFamily="18" charset="0"/>
                    <a:ea typeface="Cambria Math" panose="02040503050406030204" pitchFamily="18" charset="0"/>
                  </a:rPr>
                  <a:t>The second column, starting with second row, yields L</a:t>
                </a:r>
                <a:r>
                  <a:rPr lang="en-US" baseline="-25000" dirty="0">
                    <a:solidFill>
                      <a:schemeClr val="bg1"/>
                    </a:solidFill>
                    <a:latin typeface="Cambria Math" panose="02040503050406030204" pitchFamily="18" charset="0"/>
                    <a:ea typeface="Cambria Math" panose="02040503050406030204" pitchFamily="18" charset="0"/>
                  </a:rPr>
                  <a:t>22</a:t>
                </a:r>
                <a:r>
                  <a:rPr lang="en-US" dirty="0">
                    <a:solidFill>
                      <a:schemeClr val="bg1"/>
                    </a:solidFill>
                    <a:latin typeface="Cambria Math" panose="02040503050406030204" pitchFamily="18" charset="0"/>
                    <a:ea typeface="Cambria Math" panose="02040503050406030204" pitchFamily="18" charset="0"/>
                  </a:rPr>
                  <a:t> and L</a:t>
                </a:r>
                <a:r>
                  <a:rPr lang="en-US" baseline="-25000" dirty="0">
                    <a:solidFill>
                      <a:schemeClr val="bg1"/>
                    </a:solidFill>
                    <a:latin typeface="Cambria Math" panose="02040503050406030204" pitchFamily="18" charset="0"/>
                    <a:ea typeface="Cambria Math" panose="02040503050406030204" pitchFamily="18" charset="0"/>
                  </a:rPr>
                  <a:t>32</a:t>
                </a:r>
                <a:r>
                  <a:rPr lang="en-US" dirty="0" smtClean="0">
                    <a:solidFill>
                      <a:schemeClr val="bg1"/>
                    </a:solidFill>
                    <a:latin typeface="Cambria Math" panose="02040503050406030204" pitchFamily="18" charset="0"/>
                    <a:ea typeface="Cambria Math" panose="02040503050406030204" pitchFamily="18" charset="0"/>
                  </a:rPr>
                  <a:t>:</a:t>
                </a:r>
                <a:endParaRPr lang="tr-TR" dirty="0" smtClean="0">
                  <a:solidFill>
                    <a:schemeClr val="bg1"/>
                  </a:solidFill>
                  <a:latin typeface="Cambria Math" panose="02040503050406030204" pitchFamily="18" charset="0"/>
                  <a:ea typeface="Cambria Math" panose="02040503050406030204" pitchFamily="18" charset="0"/>
                </a:endParaRPr>
              </a:p>
              <a:p>
                <a:pPr algn="ctr"/>
                <a:endParaRPr lang="tr-TR" dirty="0" smtClean="0">
                  <a:solidFill>
                    <a:schemeClr val="bg1"/>
                  </a:solidFill>
                  <a:latin typeface="Cambria Math" panose="02040503050406030204" pitchFamily="18" charset="0"/>
                  <a:ea typeface="Cambria Math" panose="02040503050406030204" pitchFamily="18" charset="0"/>
                </a:endParaRPr>
              </a:p>
              <a:p>
                <a:r>
                  <a:rPr lang="tr-TR" dirty="0" smtClean="0">
                    <a:solidFill>
                      <a:schemeClr val="bg1"/>
                    </a:solidFill>
                    <a:latin typeface="Cambria Math" panose="02040503050406030204" pitchFamily="18" charset="0"/>
                    <a:ea typeface="Cambria Math" panose="02040503050406030204" pitchFamily="18" charset="0"/>
                  </a:rPr>
                  <a:t>	</a:t>
                </a:r>
                <a:r>
                  <a:rPr lang="tr-TR"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                   A</a:t>
                </a:r>
                <a:r>
                  <a:rPr lang="tr-TR" baseline="-25000" dirty="0" smtClean="0">
                    <a:solidFill>
                      <a:schemeClr val="bg1"/>
                    </a:solidFill>
                    <a:latin typeface="Cambria Math" panose="02040503050406030204" pitchFamily="18" charset="0"/>
                    <a:ea typeface="Cambria Math" panose="02040503050406030204" pitchFamily="18" charset="0"/>
                  </a:rPr>
                  <a:t>22</a:t>
                </a:r>
                <a:r>
                  <a:rPr lang="tr-TR" dirty="0" smtClean="0">
                    <a:solidFill>
                      <a:schemeClr val="bg1"/>
                    </a:solidFill>
                    <a:latin typeface="Cambria Math" panose="02040503050406030204" pitchFamily="18" charset="0"/>
                    <a:ea typeface="Cambria Math" panose="02040503050406030204" pitchFamily="18" charset="0"/>
                  </a:rPr>
                  <a:t> </a:t>
                </a:r>
                <a:r>
                  <a:rPr lang="tr-TR"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L</a:t>
                </a:r>
                <a:r>
                  <a:rPr lang="tr-TR" baseline="30000" dirty="0" smtClean="0">
                    <a:solidFill>
                      <a:schemeClr val="bg1"/>
                    </a:solidFill>
                    <a:latin typeface="Cambria Math" panose="02040503050406030204" pitchFamily="18" charset="0"/>
                    <a:ea typeface="Cambria Math" panose="02040503050406030204" pitchFamily="18" charset="0"/>
                  </a:rPr>
                  <a:t>2</a:t>
                </a:r>
                <a:r>
                  <a:rPr lang="tr-TR" baseline="-25000" dirty="0" smtClean="0">
                    <a:solidFill>
                      <a:schemeClr val="bg1"/>
                    </a:solidFill>
                    <a:latin typeface="Cambria Math" panose="02040503050406030204" pitchFamily="18" charset="0"/>
                    <a:ea typeface="Cambria Math" panose="02040503050406030204" pitchFamily="18" charset="0"/>
                  </a:rPr>
                  <a:t>21</a:t>
                </a:r>
                <a:r>
                  <a:rPr lang="tr-TR" dirty="0" smtClean="0">
                    <a:solidFill>
                      <a:schemeClr val="bg1"/>
                    </a:solidFill>
                    <a:latin typeface="Cambria Math" panose="02040503050406030204" pitchFamily="18" charset="0"/>
                    <a:ea typeface="Cambria Math" panose="02040503050406030204" pitchFamily="18" charset="0"/>
                  </a:rPr>
                  <a:t>+ L</a:t>
                </a:r>
                <a:r>
                  <a:rPr lang="tr-TR" baseline="30000" dirty="0" smtClean="0">
                    <a:solidFill>
                      <a:schemeClr val="bg1"/>
                    </a:solidFill>
                    <a:latin typeface="Cambria Math" panose="02040503050406030204" pitchFamily="18" charset="0"/>
                    <a:ea typeface="Cambria Math" panose="02040503050406030204" pitchFamily="18" charset="0"/>
                  </a:rPr>
                  <a:t>2</a:t>
                </a:r>
                <a:r>
                  <a:rPr lang="tr-TR" baseline="-25000" dirty="0" smtClean="0">
                    <a:solidFill>
                      <a:schemeClr val="bg1"/>
                    </a:solidFill>
                    <a:latin typeface="Cambria Math" panose="02040503050406030204" pitchFamily="18" charset="0"/>
                    <a:ea typeface="Cambria Math" panose="02040503050406030204" pitchFamily="18" charset="0"/>
                  </a:rPr>
                  <a:t>22</a:t>
                </a:r>
                <a:r>
                  <a:rPr lang="tr-TR"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                        L</a:t>
                </a:r>
                <a:r>
                  <a:rPr lang="tr-TR" baseline="-25000" dirty="0" smtClean="0">
                    <a:solidFill>
                      <a:schemeClr val="bg1"/>
                    </a:solidFill>
                    <a:latin typeface="Cambria Math" panose="02040503050406030204" pitchFamily="18" charset="0"/>
                    <a:ea typeface="Cambria Math" panose="02040503050406030204" pitchFamily="18" charset="0"/>
                  </a:rPr>
                  <a:t>22</a:t>
                </a:r>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tr-TR" i="1" smtClean="0">
                            <a:solidFill>
                              <a:schemeClr val="bg1"/>
                            </a:solidFill>
                            <a:latin typeface="Cambria Math" panose="02040503050406030204" pitchFamily="18" charset="0"/>
                            <a:ea typeface="Cambria Math" panose="02040503050406030204" pitchFamily="18" charset="0"/>
                          </a:rPr>
                        </m:ctrlPr>
                      </m:radPr>
                      <m:deg/>
                      <m:e>
                        <m:r>
                          <m:rPr>
                            <m:nor/>
                          </m:rPr>
                          <a:rPr lang="tr-TR" dirty="0">
                            <a:solidFill>
                              <a:schemeClr val="bg1"/>
                            </a:solidFill>
                            <a:latin typeface="Cambria Math" panose="02040503050406030204" pitchFamily="18" charset="0"/>
                            <a:ea typeface="Cambria Math" panose="02040503050406030204" pitchFamily="18" charset="0"/>
                          </a:rPr>
                          <m:t>A</m:t>
                        </m:r>
                        <m:r>
                          <m:rPr>
                            <m:nor/>
                          </m:rPr>
                          <a:rPr lang="tr-TR" baseline="-25000" dirty="0">
                            <a:solidFill>
                              <a:schemeClr val="bg1"/>
                            </a:solidFill>
                            <a:latin typeface="Cambria Math" panose="02040503050406030204" pitchFamily="18" charset="0"/>
                            <a:ea typeface="Cambria Math" panose="02040503050406030204" pitchFamily="18" charset="0"/>
                          </a:rPr>
                          <m:t>22</m:t>
                        </m:r>
                        <m:r>
                          <m:rPr>
                            <m:nor/>
                          </m:rPr>
                          <a:rPr lang="tr-TR" dirty="0">
                            <a:solidFill>
                              <a:schemeClr val="bg1"/>
                            </a:solidFill>
                            <a:latin typeface="Cambria Math" panose="02040503050406030204" pitchFamily="18" charset="0"/>
                            <a:ea typeface="Cambria Math" panose="02040503050406030204" pitchFamily="18" charset="0"/>
                          </a:rPr>
                          <m:t> − </m:t>
                        </m:r>
                        <m:r>
                          <m:rPr>
                            <m:nor/>
                          </m:rPr>
                          <a:rPr lang="tr-TR" dirty="0">
                            <a:solidFill>
                              <a:schemeClr val="bg1"/>
                            </a:solidFill>
                            <a:latin typeface="Cambria Math" panose="02040503050406030204" pitchFamily="18" charset="0"/>
                            <a:ea typeface="Cambria Math" panose="02040503050406030204" pitchFamily="18" charset="0"/>
                          </a:rPr>
                          <m:t>L</m:t>
                        </m:r>
                        <m:r>
                          <m:rPr>
                            <m:nor/>
                          </m:rPr>
                          <a:rPr lang="tr-TR" baseline="30000" dirty="0">
                            <a:solidFill>
                              <a:schemeClr val="bg1"/>
                            </a:solidFill>
                            <a:latin typeface="Cambria Math" panose="02040503050406030204" pitchFamily="18" charset="0"/>
                            <a:ea typeface="Cambria Math" panose="02040503050406030204" pitchFamily="18" charset="0"/>
                          </a:rPr>
                          <m:t>2</m:t>
                        </m:r>
                        <m:r>
                          <m:rPr>
                            <m:nor/>
                          </m:rPr>
                          <a:rPr lang="tr-TR" baseline="-25000" dirty="0">
                            <a:solidFill>
                              <a:schemeClr val="bg1"/>
                            </a:solidFill>
                            <a:latin typeface="Cambria Math" panose="02040503050406030204" pitchFamily="18" charset="0"/>
                            <a:ea typeface="Cambria Math" panose="02040503050406030204" pitchFamily="18" charset="0"/>
                          </a:rPr>
                          <m:t>21 </m:t>
                        </m:r>
                      </m:e>
                    </m:rad>
                  </m:oMath>
                </a14:m>
                <a:r>
                  <a:rPr lang="tr-TR" dirty="0" smtClean="0">
                    <a:solidFill>
                      <a:schemeClr val="bg1"/>
                    </a:solidFill>
                    <a:latin typeface="Cambria Math" panose="02040503050406030204" pitchFamily="18" charset="0"/>
                    <a:ea typeface="Cambria Math" panose="02040503050406030204" pitchFamily="18" charset="0"/>
                  </a:rPr>
                  <a:t>			    </a:t>
                </a:r>
              </a:p>
              <a:p>
                <a:pPr algn="ctr"/>
                <a:r>
                  <a:rPr lang="pt-BR" dirty="0" smtClean="0">
                    <a:solidFill>
                      <a:schemeClr val="bg1"/>
                    </a:solidFill>
                    <a:latin typeface="Cambria Math" panose="02040503050406030204" pitchFamily="18" charset="0"/>
                    <a:ea typeface="Cambria Math" panose="02040503050406030204" pitchFamily="18" charset="0"/>
                  </a:rPr>
                  <a:t>A</a:t>
                </a:r>
                <a:r>
                  <a:rPr lang="pt-BR" baseline="-25000" dirty="0" smtClean="0">
                    <a:solidFill>
                      <a:schemeClr val="bg1"/>
                    </a:solidFill>
                    <a:latin typeface="Cambria Math" panose="02040503050406030204" pitchFamily="18" charset="0"/>
                    <a:ea typeface="Cambria Math" panose="02040503050406030204" pitchFamily="18" charset="0"/>
                  </a:rPr>
                  <a:t>32</a:t>
                </a:r>
                <a:r>
                  <a:rPr lang="pt-BR" dirty="0" smtClean="0">
                    <a:solidFill>
                      <a:schemeClr val="bg1"/>
                    </a:solidFill>
                    <a:latin typeface="Cambria Math" panose="02040503050406030204" pitchFamily="18" charset="0"/>
                    <a:ea typeface="Cambria Math" panose="02040503050406030204" pitchFamily="18" charset="0"/>
                  </a:rPr>
                  <a:t> = L</a:t>
                </a:r>
                <a:r>
                  <a:rPr lang="pt-BR" baseline="-25000" dirty="0" smtClean="0">
                    <a:solidFill>
                      <a:schemeClr val="bg1"/>
                    </a:solidFill>
                    <a:latin typeface="Cambria Math" panose="02040503050406030204" pitchFamily="18" charset="0"/>
                    <a:ea typeface="Cambria Math" panose="02040503050406030204" pitchFamily="18" charset="0"/>
                  </a:rPr>
                  <a:t>21</a:t>
                </a:r>
                <a:r>
                  <a:rPr lang="pt-BR" dirty="0" smtClean="0">
                    <a:solidFill>
                      <a:schemeClr val="bg1"/>
                    </a:solidFill>
                    <a:latin typeface="Cambria Math" panose="02040503050406030204" pitchFamily="18" charset="0"/>
                    <a:ea typeface="Cambria Math" panose="02040503050406030204" pitchFamily="18" charset="0"/>
                  </a:rPr>
                  <a:t>L</a:t>
                </a:r>
                <a:r>
                  <a:rPr lang="pt-BR" baseline="-25000" dirty="0" smtClean="0">
                    <a:solidFill>
                      <a:schemeClr val="bg1"/>
                    </a:solidFill>
                    <a:latin typeface="Cambria Math" panose="02040503050406030204" pitchFamily="18" charset="0"/>
                    <a:ea typeface="Cambria Math" panose="02040503050406030204" pitchFamily="18" charset="0"/>
                  </a:rPr>
                  <a:t>31</a:t>
                </a:r>
                <a:r>
                  <a:rPr lang="pt-BR" dirty="0" smtClean="0">
                    <a:solidFill>
                      <a:schemeClr val="bg1"/>
                    </a:solidFill>
                    <a:latin typeface="Cambria Math" panose="02040503050406030204" pitchFamily="18" charset="0"/>
                    <a:ea typeface="Cambria Math" panose="02040503050406030204" pitchFamily="18" charset="0"/>
                  </a:rPr>
                  <a:t> + L</a:t>
                </a:r>
                <a:r>
                  <a:rPr lang="tr-TR" baseline="-25000" dirty="0" smtClean="0">
                    <a:solidFill>
                      <a:schemeClr val="bg1"/>
                    </a:solidFill>
                    <a:latin typeface="Cambria Math" panose="02040503050406030204" pitchFamily="18" charset="0"/>
                    <a:ea typeface="Cambria Math" panose="02040503050406030204" pitchFamily="18" charset="0"/>
                  </a:rPr>
                  <a:t>2</a:t>
                </a:r>
                <a:r>
                  <a:rPr lang="pt-BR" baseline="-25000" dirty="0" smtClean="0">
                    <a:solidFill>
                      <a:schemeClr val="bg1"/>
                    </a:solidFill>
                    <a:latin typeface="Cambria Math" panose="02040503050406030204" pitchFamily="18" charset="0"/>
                    <a:ea typeface="Cambria Math" panose="02040503050406030204" pitchFamily="18" charset="0"/>
                  </a:rPr>
                  <a:t>2</a:t>
                </a:r>
                <a:r>
                  <a:rPr lang="pt-BR" dirty="0" smtClean="0">
                    <a:solidFill>
                      <a:schemeClr val="bg1"/>
                    </a:solidFill>
                    <a:latin typeface="Cambria Math" panose="02040503050406030204" pitchFamily="18" charset="0"/>
                    <a:ea typeface="Cambria Math" panose="02040503050406030204" pitchFamily="18" charset="0"/>
                  </a:rPr>
                  <a:t>L</a:t>
                </a:r>
                <a:r>
                  <a:rPr lang="pt-BR" baseline="-25000" dirty="0" smtClean="0">
                    <a:solidFill>
                      <a:schemeClr val="bg1"/>
                    </a:solidFill>
                    <a:latin typeface="Cambria Math" panose="02040503050406030204" pitchFamily="18" charset="0"/>
                    <a:ea typeface="Cambria Math" panose="02040503050406030204" pitchFamily="18" charset="0"/>
                  </a:rPr>
                  <a:t>32</a:t>
                </a:r>
                <a:r>
                  <a:rPr lang="tr-TR" dirty="0" smtClean="0">
                    <a:solidFill>
                      <a:schemeClr val="bg1"/>
                    </a:solidFill>
                    <a:latin typeface="Cambria Math" panose="02040503050406030204" pitchFamily="18" charset="0"/>
                    <a:ea typeface="Cambria Math" panose="02040503050406030204" pitchFamily="18" charset="0"/>
                  </a:rPr>
                  <a:t>	 </a:t>
                </a:r>
                <a:r>
                  <a:rPr lang="pt-BR" dirty="0" smtClean="0">
                    <a:solidFill>
                      <a:schemeClr val="bg1"/>
                    </a:solidFill>
                    <a:latin typeface="Cambria Math" panose="02040503050406030204" pitchFamily="18" charset="0"/>
                    <a:ea typeface="Cambria Math" panose="02040503050406030204" pitchFamily="18" charset="0"/>
                  </a:rPr>
                  <a:t>L</a:t>
                </a:r>
                <a:r>
                  <a:rPr lang="pt-BR" baseline="-25000" dirty="0" smtClean="0">
                    <a:solidFill>
                      <a:schemeClr val="bg1"/>
                    </a:solidFill>
                    <a:latin typeface="Cambria Math" panose="02040503050406030204" pitchFamily="18" charset="0"/>
                    <a:ea typeface="Cambria Math" panose="02040503050406030204" pitchFamily="18" charset="0"/>
                  </a:rPr>
                  <a:t>32 </a:t>
                </a:r>
                <a:r>
                  <a:rPr lang="pt-BR" dirty="0" smtClean="0">
                    <a:solidFill>
                      <a:schemeClr val="bg1"/>
                    </a:solidFill>
                    <a:latin typeface="Cambria Math" panose="02040503050406030204" pitchFamily="18" charset="0"/>
                    <a:ea typeface="Cambria Math" panose="02040503050406030204" pitchFamily="18" charset="0"/>
                  </a:rPr>
                  <a:t>= (A</a:t>
                </a:r>
                <a:r>
                  <a:rPr lang="pt-BR" baseline="-25000" dirty="0" smtClean="0">
                    <a:solidFill>
                      <a:schemeClr val="bg1"/>
                    </a:solidFill>
                    <a:latin typeface="Cambria Math" panose="02040503050406030204" pitchFamily="18" charset="0"/>
                    <a:ea typeface="Cambria Math" panose="02040503050406030204" pitchFamily="18" charset="0"/>
                  </a:rPr>
                  <a:t>32</a:t>
                </a:r>
                <a:r>
                  <a:rPr lang="pt-BR" dirty="0" smtClean="0">
                    <a:solidFill>
                      <a:schemeClr val="bg1"/>
                    </a:solidFill>
                    <a:latin typeface="Cambria Math" panose="02040503050406030204" pitchFamily="18" charset="0"/>
                    <a:ea typeface="Cambria Math" panose="02040503050406030204" pitchFamily="18" charset="0"/>
                  </a:rPr>
                  <a:t> − L</a:t>
                </a:r>
                <a:r>
                  <a:rPr lang="pt-BR" baseline="-25000" dirty="0" smtClean="0">
                    <a:solidFill>
                      <a:schemeClr val="bg1"/>
                    </a:solidFill>
                    <a:latin typeface="Cambria Math" panose="02040503050406030204" pitchFamily="18" charset="0"/>
                    <a:ea typeface="Cambria Math" panose="02040503050406030204" pitchFamily="18" charset="0"/>
                  </a:rPr>
                  <a:t>21</a:t>
                </a:r>
                <a:r>
                  <a:rPr lang="pt-BR" dirty="0" smtClean="0">
                    <a:solidFill>
                      <a:schemeClr val="bg1"/>
                    </a:solidFill>
                    <a:latin typeface="Cambria Math" panose="02040503050406030204" pitchFamily="18" charset="0"/>
                    <a:ea typeface="Cambria Math" panose="02040503050406030204" pitchFamily="18" charset="0"/>
                  </a:rPr>
                  <a:t>L</a:t>
                </a:r>
                <a:r>
                  <a:rPr lang="pt-BR" baseline="-25000" dirty="0" smtClean="0">
                    <a:solidFill>
                      <a:schemeClr val="bg1"/>
                    </a:solidFill>
                    <a:latin typeface="Cambria Math" panose="02040503050406030204" pitchFamily="18" charset="0"/>
                    <a:ea typeface="Cambria Math" panose="02040503050406030204" pitchFamily="18" charset="0"/>
                  </a:rPr>
                  <a:t>31</a:t>
                </a:r>
                <a:r>
                  <a:rPr lang="pt-BR" dirty="0" smtClean="0">
                    <a:solidFill>
                      <a:schemeClr val="bg1"/>
                    </a:solidFill>
                    <a:latin typeface="Cambria Math" panose="02040503050406030204" pitchFamily="18" charset="0"/>
                    <a:ea typeface="Cambria Math" panose="02040503050406030204" pitchFamily="18" charset="0"/>
                  </a:rPr>
                  <a:t>)/L</a:t>
                </a:r>
                <a:r>
                  <a:rPr lang="pt-BR" baseline="-25000" dirty="0" smtClean="0">
                    <a:solidFill>
                      <a:schemeClr val="bg1"/>
                    </a:solidFill>
                    <a:latin typeface="Cambria Math" panose="02040503050406030204" pitchFamily="18" charset="0"/>
                    <a:ea typeface="Cambria Math" panose="02040503050406030204" pitchFamily="18" charset="0"/>
                  </a:rPr>
                  <a:t>22</a:t>
                </a:r>
                <a:endParaRPr lang="tr-TR" baseline="-25000" dirty="0" smtClean="0">
                  <a:solidFill>
                    <a:schemeClr val="bg1"/>
                  </a:solidFill>
                  <a:latin typeface="Cambria Math" panose="02040503050406030204" pitchFamily="18" charset="0"/>
                  <a:ea typeface="Cambria Math" panose="02040503050406030204" pitchFamily="18" charset="0"/>
                </a:endParaRPr>
              </a:p>
              <a:p>
                <a:endParaRPr lang="tr-TR" baseline="-25000" dirty="0" smtClean="0">
                  <a:solidFill>
                    <a:schemeClr val="bg1"/>
                  </a:solidFill>
                  <a:latin typeface="Cambria Math" panose="02040503050406030204" pitchFamily="18" charset="0"/>
                  <a:ea typeface="Cambria Math" panose="02040503050406030204" pitchFamily="18" charset="0"/>
                </a:endParaRPr>
              </a:p>
              <a:p>
                <a:endParaRPr lang="tr-TR" sz="1600" baseline="-25000" dirty="0">
                  <a:solidFill>
                    <a:schemeClr val="bg1"/>
                  </a:solidFill>
                  <a:latin typeface="Cambria Math" panose="02040503050406030204" pitchFamily="18" charset="0"/>
                  <a:ea typeface="Cambria Math" panose="02040503050406030204" pitchFamily="18" charset="0"/>
                </a:endParaRPr>
              </a:p>
              <a:p>
                <a:endParaRPr lang="tr-TR" sz="1600" dirty="0" smtClean="0">
                  <a:latin typeface="Cambria Math" panose="02040503050406030204" pitchFamily="18" charset="0"/>
                  <a:ea typeface="Cambria Math" panose="02040503050406030204" pitchFamily="18" charset="0"/>
                </a:endParaRPr>
              </a:p>
              <a:p>
                <a:endParaRPr lang="tr-TR" dirty="0"/>
              </a:p>
            </p:txBody>
          </p:sp>
        </mc:Choice>
        <mc:Fallback>
          <p:sp>
            <p:nvSpPr>
              <p:cNvPr id="2" name="TextBox 1"/>
              <p:cNvSpPr txBox="1">
                <a:spLocks noRot="1" noChangeAspect="1" noMove="1" noResize="1" noEditPoints="1" noAdjustHandles="1" noChangeArrowheads="1" noChangeShapeType="1" noTextEdit="1"/>
              </p:cNvSpPr>
              <p:nvPr/>
            </p:nvSpPr>
            <p:spPr>
              <a:xfrm>
                <a:off x="622571" y="875489"/>
                <a:ext cx="11031166" cy="5631542"/>
              </a:xfrm>
              <a:prstGeom prst="rect">
                <a:avLst/>
              </a:prstGeom>
              <a:blipFill>
                <a:blip r:embed="rId2"/>
                <a:stretch>
                  <a:fillRect l="-442" t="-758"/>
                </a:stretch>
              </a:blipFill>
            </p:spPr>
            <p:txBody>
              <a:bodyPr/>
              <a:lstStyle/>
              <a:p>
                <a:r>
                  <a:rPr lang="tr-TR">
                    <a:noFill/>
                  </a:rPr>
                  <a:t> </a:t>
                </a:r>
              </a:p>
            </p:txBody>
          </p:sp>
        </mc:Fallback>
      </mc:AlternateContent>
      <p:sp>
        <p:nvSpPr>
          <p:cNvPr id="3" name="Rounded Rectangle 2"/>
          <p:cNvSpPr/>
          <p:nvPr/>
        </p:nvSpPr>
        <p:spPr>
          <a:xfrm>
            <a:off x="3701375" y="3161102"/>
            <a:ext cx="4873558" cy="106031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
        <p:nvSpPr>
          <p:cNvPr id="4" name="Rounded Rectangle 3"/>
          <p:cNvSpPr/>
          <p:nvPr/>
        </p:nvSpPr>
        <p:spPr>
          <a:xfrm>
            <a:off x="2966937" y="4896888"/>
            <a:ext cx="6342433" cy="76848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Tree>
    <p:extLst>
      <p:ext uri="{BB962C8B-B14F-4D97-AF65-F5344CB8AC3E}">
        <p14:creationId xmlns:p14="http://schemas.microsoft.com/office/powerpoint/2010/main" val="1028679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37744" y="690665"/>
                <a:ext cx="11206263" cy="5373459"/>
              </a:xfrm>
              <a:prstGeom prst="rect">
                <a:avLst/>
              </a:prstGeom>
              <a:noFill/>
            </p:spPr>
            <p:txBody>
              <a:bodyPr wrap="square" rtlCol="0">
                <a:spAutoFit/>
              </a:bodyPr>
              <a:lstStyle/>
              <a:p>
                <a:r>
                  <a:rPr lang="en-US" dirty="0" smtClean="0">
                    <a:solidFill>
                      <a:schemeClr val="bg1"/>
                    </a:solidFill>
                    <a:latin typeface="Cambria Math" panose="02040503050406030204" pitchFamily="18" charset="0"/>
                    <a:ea typeface="Cambria Math" panose="02040503050406030204" pitchFamily="18" charset="0"/>
                  </a:rPr>
                  <a:t>Finally the third column, third row gives us L</a:t>
                </a:r>
                <a:r>
                  <a:rPr lang="en-US" baseline="-25000" dirty="0" smtClean="0">
                    <a:solidFill>
                      <a:schemeClr val="bg1"/>
                    </a:solidFill>
                    <a:latin typeface="Cambria Math" panose="02040503050406030204" pitchFamily="18" charset="0"/>
                    <a:ea typeface="Cambria Math" panose="02040503050406030204" pitchFamily="18" charset="0"/>
                  </a:rPr>
                  <a:t>33</a:t>
                </a:r>
                <a:r>
                  <a:rPr lang="en-US" dirty="0" smtClean="0">
                    <a:solidFill>
                      <a:schemeClr val="bg1"/>
                    </a:solidFill>
                    <a:latin typeface="Cambria Math" panose="02040503050406030204" pitchFamily="18" charset="0"/>
                    <a:ea typeface="Cambria Math" panose="02040503050406030204" pitchFamily="18" charset="0"/>
                  </a:rPr>
                  <a:t>:</a:t>
                </a:r>
                <a:endParaRPr lang="tr-TR" dirty="0" smtClean="0">
                  <a:solidFill>
                    <a:schemeClr val="bg1"/>
                  </a:solidFill>
                  <a:latin typeface="Cambria Math" panose="02040503050406030204" pitchFamily="18" charset="0"/>
                  <a:ea typeface="Cambria Math" panose="02040503050406030204" pitchFamily="18" charset="0"/>
                </a:endParaRPr>
              </a:p>
              <a:p>
                <a:endParaRPr lang="tr-TR" dirty="0" smtClean="0">
                  <a:solidFill>
                    <a:schemeClr val="bg1"/>
                  </a:solidFill>
                  <a:latin typeface="Cambria Math" panose="02040503050406030204" pitchFamily="18" charset="0"/>
                  <a:ea typeface="Cambria Math" panose="02040503050406030204" pitchFamily="18" charset="0"/>
                </a:endParaRPr>
              </a:p>
              <a:p>
                <a:pPr algn="ctr"/>
                <a:r>
                  <a:rPr lang="tr-TR" dirty="0">
                    <a:solidFill>
                      <a:schemeClr val="bg1"/>
                    </a:solidFill>
                    <a:latin typeface="Cambria Math" panose="02040503050406030204" pitchFamily="18" charset="0"/>
                    <a:ea typeface="Cambria Math" panose="02040503050406030204" pitchFamily="18" charset="0"/>
                  </a:rPr>
                  <a:t>A</a:t>
                </a:r>
                <a:r>
                  <a:rPr lang="tr-TR" baseline="-25000" dirty="0">
                    <a:solidFill>
                      <a:schemeClr val="bg1"/>
                    </a:solidFill>
                    <a:latin typeface="Cambria Math" panose="02040503050406030204" pitchFamily="18" charset="0"/>
                    <a:ea typeface="Cambria Math" panose="02040503050406030204" pitchFamily="18" charset="0"/>
                  </a:rPr>
                  <a:t>33</a:t>
                </a:r>
                <a:r>
                  <a:rPr lang="tr-TR" dirty="0">
                    <a:solidFill>
                      <a:schemeClr val="bg1"/>
                    </a:solidFill>
                    <a:latin typeface="Cambria Math" panose="02040503050406030204" pitchFamily="18" charset="0"/>
                    <a:ea typeface="Cambria Math" panose="02040503050406030204" pitchFamily="18" charset="0"/>
                  </a:rPr>
                  <a:t> = L</a:t>
                </a:r>
                <a:r>
                  <a:rPr lang="tr-TR" baseline="30000" dirty="0">
                    <a:solidFill>
                      <a:schemeClr val="bg1"/>
                    </a:solidFill>
                    <a:latin typeface="Cambria Math" panose="02040503050406030204" pitchFamily="18" charset="0"/>
                    <a:ea typeface="Cambria Math" panose="02040503050406030204" pitchFamily="18" charset="0"/>
                  </a:rPr>
                  <a:t>2</a:t>
                </a:r>
                <a:r>
                  <a:rPr lang="tr-TR" baseline="-25000" dirty="0">
                    <a:solidFill>
                      <a:schemeClr val="bg1"/>
                    </a:solidFill>
                    <a:latin typeface="Cambria Math" panose="02040503050406030204" pitchFamily="18" charset="0"/>
                    <a:ea typeface="Cambria Math" panose="02040503050406030204" pitchFamily="18" charset="0"/>
                  </a:rPr>
                  <a:t>31</a:t>
                </a:r>
                <a:r>
                  <a:rPr lang="tr-TR" dirty="0">
                    <a:solidFill>
                      <a:schemeClr val="bg1"/>
                    </a:solidFill>
                    <a:latin typeface="Cambria Math" panose="02040503050406030204" pitchFamily="18" charset="0"/>
                    <a:ea typeface="Cambria Math" panose="02040503050406030204" pitchFamily="18" charset="0"/>
                  </a:rPr>
                  <a:t>+ L</a:t>
                </a:r>
                <a:r>
                  <a:rPr lang="tr-TR" baseline="30000" dirty="0">
                    <a:solidFill>
                      <a:schemeClr val="bg1"/>
                    </a:solidFill>
                    <a:latin typeface="Cambria Math" panose="02040503050406030204" pitchFamily="18" charset="0"/>
                    <a:ea typeface="Cambria Math" panose="02040503050406030204" pitchFamily="18" charset="0"/>
                  </a:rPr>
                  <a:t>2</a:t>
                </a:r>
                <a:r>
                  <a:rPr lang="tr-TR" baseline="-25000" dirty="0">
                    <a:solidFill>
                      <a:schemeClr val="bg1"/>
                    </a:solidFill>
                    <a:latin typeface="Cambria Math" panose="02040503050406030204" pitchFamily="18" charset="0"/>
                    <a:ea typeface="Cambria Math" panose="02040503050406030204" pitchFamily="18" charset="0"/>
                  </a:rPr>
                  <a:t>32</a:t>
                </a:r>
                <a:r>
                  <a:rPr lang="tr-TR" dirty="0">
                    <a:solidFill>
                      <a:schemeClr val="bg1"/>
                    </a:solidFill>
                    <a:latin typeface="Cambria Math" panose="02040503050406030204" pitchFamily="18" charset="0"/>
                    <a:ea typeface="Cambria Math" panose="02040503050406030204" pitchFamily="18" charset="0"/>
                  </a:rPr>
                  <a:t>+ L</a:t>
                </a:r>
                <a:r>
                  <a:rPr lang="tr-TR" baseline="30000" dirty="0">
                    <a:solidFill>
                      <a:schemeClr val="bg1"/>
                    </a:solidFill>
                    <a:latin typeface="Cambria Math" panose="02040503050406030204" pitchFamily="18" charset="0"/>
                    <a:ea typeface="Cambria Math" panose="02040503050406030204" pitchFamily="18" charset="0"/>
                  </a:rPr>
                  <a:t>2</a:t>
                </a:r>
                <a:r>
                  <a:rPr lang="tr-TR" baseline="-25000" dirty="0">
                    <a:solidFill>
                      <a:schemeClr val="bg1"/>
                    </a:solidFill>
                    <a:latin typeface="Cambria Math" panose="02040503050406030204" pitchFamily="18" charset="0"/>
                    <a:ea typeface="Cambria Math" panose="02040503050406030204" pitchFamily="18" charset="0"/>
                  </a:rPr>
                  <a:t>33 </a:t>
                </a:r>
                <a:r>
                  <a:rPr lang="tr-TR" dirty="0">
                    <a:solidFill>
                      <a:schemeClr val="bg1"/>
                    </a:solidFill>
                    <a:latin typeface="Cambria Math" panose="02040503050406030204" pitchFamily="18" charset="0"/>
                    <a:ea typeface="Cambria Math" panose="02040503050406030204" pitchFamily="18" charset="0"/>
                  </a:rPr>
                  <a:t>	      L</a:t>
                </a:r>
                <a:r>
                  <a:rPr lang="tr-TR" baseline="-25000" dirty="0">
                    <a:solidFill>
                      <a:schemeClr val="bg1"/>
                    </a:solidFill>
                    <a:latin typeface="Cambria Math" panose="02040503050406030204" pitchFamily="18" charset="0"/>
                    <a:ea typeface="Cambria Math" panose="02040503050406030204" pitchFamily="18" charset="0"/>
                  </a:rPr>
                  <a:t>33</a:t>
                </a:r>
                <a:r>
                  <a:rPr lang="tr-TR"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tr-TR" i="1">
                            <a:solidFill>
                              <a:schemeClr val="bg1"/>
                            </a:solidFill>
                            <a:latin typeface="Cambria Math" panose="02040503050406030204" pitchFamily="18" charset="0"/>
                            <a:ea typeface="Cambria Math" panose="02040503050406030204" pitchFamily="18" charset="0"/>
                          </a:rPr>
                        </m:ctrlPr>
                      </m:radPr>
                      <m:deg/>
                      <m:e>
                        <m:r>
                          <m:rPr>
                            <m:nor/>
                          </m:rPr>
                          <a:rPr lang="tr-TR" dirty="0">
                            <a:solidFill>
                              <a:schemeClr val="bg1"/>
                            </a:solidFill>
                            <a:latin typeface="Cambria Math" panose="02040503050406030204" pitchFamily="18" charset="0"/>
                            <a:ea typeface="Cambria Math" panose="02040503050406030204" pitchFamily="18" charset="0"/>
                          </a:rPr>
                          <m:t>A</m:t>
                        </m:r>
                        <m:r>
                          <m:rPr>
                            <m:nor/>
                          </m:rPr>
                          <a:rPr lang="tr-TR" baseline="-25000" dirty="0">
                            <a:solidFill>
                              <a:schemeClr val="bg1"/>
                            </a:solidFill>
                            <a:latin typeface="Cambria Math" panose="02040503050406030204" pitchFamily="18" charset="0"/>
                            <a:ea typeface="Cambria Math" panose="02040503050406030204" pitchFamily="18" charset="0"/>
                          </a:rPr>
                          <m:t>33</m:t>
                        </m:r>
                        <m:r>
                          <m:rPr>
                            <m:nor/>
                          </m:rPr>
                          <a:rPr lang="tr-TR" dirty="0">
                            <a:solidFill>
                              <a:schemeClr val="bg1"/>
                            </a:solidFill>
                            <a:latin typeface="Cambria Math" panose="02040503050406030204" pitchFamily="18" charset="0"/>
                            <a:ea typeface="Cambria Math" panose="02040503050406030204" pitchFamily="18" charset="0"/>
                          </a:rPr>
                          <m:t> − </m:t>
                        </m:r>
                        <m:r>
                          <m:rPr>
                            <m:nor/>
                          </m:rPr>
                          <a:rPr lang="tr-TR" dirty="0">
                            <a:solidFill>
                              <a:schemeClr val="bg1"/>
                            </a:solidFill>
                            <a:latin typeface="Cambria Math" panose="02040503050406030204" pitchFamily="18" charset="0"/>
                            <a:ea typeface="Cambria Math" panose="02040503050406030204" pitchFamily="18" charset="0"/>
                          </a:rPr>
                          <m:t>L</m:t>
                        </m:r>
                        <m:r>
                          <m:rPr>
                            <m:nor/>
                          </m:rPr>
                          <a:rPr lang="tr-TR" baseline="30000" dirty="0">
                            <a:solidFill>
                              <a:schemeClr val="bg1"/>
                            </a:solidFill>
                            <a:latin typeface="Cambria Math" panose="02040503050406030204" pitchFamily="18" charset="0"/>
                            <a:ea typeface="Cambria Math" panose="02040503050406030204" pitchFamily="18" charset="0"/>
                          </a:rPr>
                          <m:t>2</m:t>
                        </m:r>
                        <m:r>
                          <m:rPr>
                            <m:nor/>
                          </m:rPr>
                          <a:rPr lang="tr-TR" baseline="-25000" dirty="0">
                            <a:solidFill>
                              <a:schemeClr val="bg1"/>
                            </a:solidFill>
                            <a:latin typeface="Cambria Math" panose="02040503050406030204" pitchFamily="18" charset="0"/>
                            <a:ea typeface="Cambria Math" panose="02040503050406030204" pitchFamily="18" charset="0"/>
                          </a:rPr>
                          <m:t>31</m:t>
                        </m:r>
                        <m:r>
                          <m:rPr>
                            <m:nor/>
                          </m:rPr>
                          <a:rPr lang="tr-TR" dirty="0">
                            <a:solidFill>
                              <a:schemeClr val="bg1"/>
                            </a:solidFill>
                            <a:latin typeface="Cambria Math" panose="02040503050406030204" pitchFamily="18" charset="0"/>
                            <a:ea typeface="Cambria Math" panose="02040503050406030204" pitchFamily="18" charset="0"/>
                          </a:rPr>
                          <m:t>− </m:t>
                        </m:r>
                        <m:r>
                          <m:rPr>
                            <m:nor/>
                          </m:rPr>
                          <a:rPr lang="tr-TR" dirty="0">
                            <a:solidFill>
                              <a:schemeClr val="bg1"/>
                            </a:solidFill>
                            <a:latin typeface="Cambria Math" panose="02040503050406030204" pitchFamily="18" charset="0"/>
                            <a:ea typeface="Cambria Math" panose="02040503050406030204" pitchFamily="18" charset="0"/>
                          </a:rPr>
                          <m:t>L</m:t>
                        </m:r>
                        <m:r>
                          <m:rPr>
                            <m:nor/>
                          </m:rPr>
                          <a:rPr lang="tr-TR" baseline="30000" dirty="0">
                            <a:solidFill>
                              <a:schemeClr val="bg1"/>
                            </a:solidFill>
                            <a:latin typeface="Cambria Math" panose="02040503050406030204" pitchFamily="18" charset="0"/>
                            <a:ea typeface="Cambria Math" panose="02040503050406030204" pitchFamily="18" charset="0"/>
                          </a:rPr>
                          <m:t>2</m:t>
                        </m:r>
                        <m:r>
                          <m:rPr>
                            <m:nor/>
                          </m:rPr>
                          <a:rPr lang="tr-TR" baseline="-25000" dirty="0">
                            <a:solidFill>
                              <a:schemeClr val="bg1"/>
                            </a:solidFill>
                            <a:latin typeface="Cambria Math" panose="02040503050406030204" pitchFamily="18" charset="0"/>
                            <a:ea typeface="Cambria Math" panose="02040503050406030204" pitchFamily="18" charset="0"/>
                          </a:rPr>
                          <m:t>32 </m:t>
                        </m:r>
                      </m:e>
                    </m:rad>
                  </m:oMath>
                </a14:m>
                <a:endParaRPr lang="tr-TR" baseline="-25000" dirty="0" smtClean="0">
                  <a:solidFill>
                    <a:schemeClr val="bg1"/>
                  </a:solidFill>
                  <a:latin typeface="Cambria Math" panose="02040503050406030204" pitchFamily="18" charset="0"/>
                  <a:ea typeface="Cambria Math" panose="02040503050406030204" pitchFamily="18" charset="0"/>
                </a:endParaRPr>
              </a:p>
              <a:p>
                <a:pPr algn="ctr"/>
                <a:endParaRPr lang="tr-TR" baseline="-25000" dirty="0">
                  <a:solidFill>
                    <a:schemeClr val="bg1"/>
                  </a:solidFill>
                  <a:latin typeface="Cambria Math" panose="02040503050406030204" pitchFamily="18" charset="0"/>
                  <a:ea typeface="Cambria Math" panose="02040503050406030204" pitchFamily="18" charset="0"/>
                </a:endParaRPr>
              </a:p>
              <a:p>
                <a:pPr algn="just"/>
                <a:r>
                  <a:rPr lang="en-US" dirty="0">
                    <a:solidFill>
                      <a:schemeClr val="bg1"/>
                    </a:solidFill>
                    <a:latin typeface="Cambria Math" panose="02040503050406030204" pitchFamily="18" charset="0"/>
                    <a:ea typeface="Cambria Math" panose="02040503050406030204" pitchFamily="18" charset="0"/>
                  </a:rPr>
                  <a:t>We can now extrapolate the results for an n ×n matrix</a:t>
                </a:r>
                <a:r>
                  <a:rPr lang="en-US" dirty="0" smtClean="0">
                    <a:solidFill>
                      <a:schemeClr val="bg1"/>
                    </a:solidFill>
                    <a:latin typeface="Cambria Math" panose="02040503050406030204" pitchFamily="18" charset="0"/>
                    <a:ea typeface="Cambria Math" panose="02040503050406030204" pitchFamily="18" charset="0"/>
                  </a:rPr>
                  <a:t>.</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We </a:t>
                </a:r>
                <a:r>
                  <a:rPr lang="en-US" dirty="0">
                    <a:solidFill>
                      <a:schemeClr val="bg1"/>
                    </a:solidFill>
                    <a:latin typeface="Cambria Math" panose="02040503050406030204" pitchFamily="18" charset="0"/>
                    <a:ea typeface="Cambria Math" panose="02040503050406030204" pitchFamily="18" charset="0"/>
                  </a:rPr>
                  <a:t>observe that a </a:t>
                </a:r>
                <a:r>
                  <a:rPr lang="en-US" dirty="0" smtClean="0">
                    <a:solidFill>
                      <a:schemeClr val="bg1"/>
                    </a:solidFill>
                    <a:latin typeface="Cambria Math" panose="02040503050406030204" pitchFamily="18" charset="0"/>
                    <a:ea typeface="Cambria Math" panose="02040503050406030204" pitchFamily="18" charset="0"/>
                  </a:rPr>
                  <a:t>typical</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element </a:t>
                </a:r>
                <a:r>
                  <a:rPr lang="en-US" dirty="0">
                    <a:solidFill>
                      <a:schemeClr val="bg1"/>
                    </a:solidFill>
                    <a:latin typeface="Cambria Math" panose="02040503050406030204" pitchFamily="18" charset="0"/>
                    <a:ea typeface="Cambria Math" panose="02040503050406030204" pitchFamily="18" charset="0"/>
                  </a:rPr>
                  <a:t>in the lower triangular portion </a:t>
                </a:r>
                <a:r>
                  <a:rPr lang="en-US" dirty="0" smtClean="0">
                    <a:solidFill>
                      <a:schemeClr val="bg1"/>
                    </a:solidFill>
                    <a:latin typeface="Cambria Math" panose="02040503050406030204" pitchFamily="18" charset="0"/>
                    <a:ea typeface="Cambria Math" panose="02040503050406030204" pitchFamily="18" charset="0"/>
                  </a:rPr>
                  <a:t>of</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 </a:t>
                </a:r>
                <a:r>
                  <a:rPr lang="en-US" b="1" dirty="0">
                    <a:solidFill>
                      <a:schemeClr val="bg1"/>
                    </a:solidFill>
                    <a:latin typeface="Cambria Math" panose="02040503050406030204" pitchFamily="18" charset="0"/>
                    <a:ea typeface="Cambria Math" panose="02040503050406030204" pitchFamily="18" charset="0"/>
                  </a:rPr>
                  <a:t>LL</a:t>
                </a:r>
                <a:r>
                  <a:rPr lang="en-US" b="1" baseline="30000" dirty="0">
                    <a:solidFill>
                      <a:schemeClr val="bg1"/>
                    </a:solidFill>
                    <a:latin typeface="Cambria Math" panose="02040503050406030204" pitchFamily="18" charset="0"/>
                    <a:ea typeface="Cambria Math" panose="02040503050406030204" pitchFamily="18" charset="0"/>
                  </a:rPr>
                  <a:t>T</a:t>
                </a:r>
                <a:r>
                  <a:rPr lang="en-US" dirty="0">
                    <a:solidFill>
                      <a:schemeClr val="bg1"/>
                    </a:solidFill>
                    <a:latin typeface="Cambria Math" panose="02040503050406030204" pitchFamily="18" charset="0"/>
                    <a:ea typeface="Cambria Math" panose="02040503050406030204" pitchFamily="18" charset="0"/>
                  </a:rPr>
                  <a:t> </a:t>
                </a:r>
                <a:r>
                  <a:rPr lang="tr-TR" i="1"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is </a:t>
                </a:r>
                <a:r>
                  <a:rPr lang="en-US" dirty="0">
                    <a:solidFill>
                      <a:schemeClr val="bg1"/>
                    </a:solidFill>
                    <a:latin typeface="Cambria Math" panose="02040503050406030204" pitchFamily="18" charset="0"/>
                    <a:ea typeface="Cambria Math" panose="02040503050406030204" pitchFamily="18" charset="0"/>
                  </a:rPr>
                  <a:t>of the </a:t>
                </a:r>
                <a:r>
                  <a:rPr lang="en-US" dirty="0" smtClean="0">
                    <a:solidFill>
                      <a:schemeClr val="bg1"/>
                    </a:solidFill>
                    <a:latin typeface="Cambria Math" panose="02040503050406030204" pitchFamily="18" charset="0"/>
                    <a:ea typeface="Cambria Math" panose="02040503050406030204" pitchFamily="18" charset="0"/>
                  </a:rPr>
                  <a:t>form</a:t>
                </a:r>
                <a:endParaRPr lang="tr-TR" dirty="0" smtClean="0">
                  <a:solidFill>
                    <a:schemeClr val="bg1"/>
                  </a:solidFill>
                  <a:latin typeface="Cambria Math" panose="02040503050406030204" pitchFamily="18" charset="0"/>
                  <a:ea typeface="Cambria Math" panose="02040503050406030204" pitchFamily="18" charset="0"/>
                </a:endParaRPr>
              </a:p>
              <a:p>
                <a:pPr algn="just"/>
                <a:endParaRPr lang="tr-TR" baseline="-25000" dirty="0">
                  <a:solidFill>
                    <a:schemeClr val="bg1"/>
                  </a:solidFill>
                  <a:latin typeface="Cambria Math" panose="02040503050406030204" pitchFamily="18" charset="0"/>
                  <a:ea typeface="Cambria Math" panose="02040503050406030204" pitchFamily="18" charset="0"/>
                </a:endParaRPr>
              </a:p>
              <a:p>
                <a:pPr algn="ctr"/>
                <a:r>
                  <a:rPr lang="pl-PL" dirty="0">
                    <a:solidFill>
                      <a:schemeClr val="bg1"/>
                    </a:solidFill>
                    <a:latin typeface="Cambria Math" panose="02040503050406030204" pitchFamily="18" charset="0"/>
                    <a:ea typeface="Cambria Math" panose="02040503050406030204" pitchFamily="18" charset="0"/>
                  </a:rPr>
                  <a:t>(LL</a:t>
                </a:r>
                <a:r>
                  <a:rPr lang="pl-PL" baseline="30000" dirty="0">
                    <a:solidFill>
                      <a:schemeClr val="bg1"/>
                    </a:solidFill>
                    <a:latin typeface="Cambria Math" panose="02040503050406030204" pitchFamily="18" charset="0"/>
                    <a:ea typeface="Cambria Math" panose="02040503050406030204" pitchFamily="18" charset="0"/>
                  </a:rPr>
                  <a:t>T</a:t>
                </a:r>
                <a:r>
                  <a:rPr lang="pl-PL" dirty="0">
                    <a:solidFill>
                      <a:schemeClr val="bg1"/>
                    </a:solidFill>
                    <a:latin typeface="Cambria Math" panose="02040503050406030204" pitchFamily="18" charset="0"/>
                    <a:ea typeface="Cambria Math" panose="02040503050406030204" pitchFamily="18" charset="0"/>
                  </a:rPr>
                  <a:t> )</a:t>
                </a:r>
                <a:r>
                  <a:rPr lang="pl-PL" baseline="-25000" dirty="0">
                    <a:solidFill>
                      <a:schemeClr val="bg1"/>
                    </a:solidFill>
                    <a:latin typeface="Cambria Math" panose="02040503050406030204" pitchFamily="18" charset="0"/>
                    <a:ea typeface="Cambria Math" panose="02040503050406030204" pitchFamily="18" charset="0"/>
                  </a:rPr>
                  <a:t>ij</a:t>
                </a:r>
                <a:r>
                  <a:rPr lang="pl-PL" dirty="0">
                    <a:solidFill>
                      <a:schemeClr val="bg1"/>
                    </a:solidFill>
                    <a:latin typeface="Cambria Math" panose="02040503050406030204" pitchFamily="18" charset="0"/>
                    <a:ea typeface="Cambria Math" panose="02040503050406030204" pitchFamily="18" charset="0"/>
                  </a:rPr>
                  <a:t> = L</a:t>
                </a:r>
                <a:r>
                  <a:rPr lang="pl-PL" baseline="-25000" dirty="0">
                    <a:solidFill>
                      <a:schemeClr val="bg1"/>
                    </a:solidFill>
                    <a:latin typeface="Cambria Math" panose="02040503050406030204" pitchFamily="18" charset="0"/>
                    <a:ea typeface="Cambria Math" panose="02040503050406030204" pitchFamily="18" charset="0"/>
                  </a:rPr>
                  <a:t>i1</a:t>
                </a:r>
                <a:r>
                  <a:rPr lang="pl-PL" dirty="0">
                    <a:solidFill>
                      <a:schemeClr val="bg1"/>
                    </a:solidFill>
                    <a:latin typeface="Cambria Math" panose="02040503050406030204" pitchFamily="18" charset="0"/>
                    <a:ea typeface="Cambria Math" panose="02040503050406030204" pitchFamily="18" charset="0"/>
                  </a:rPr>
                  <a:t>L </a:t>
                </a:r>
                <a:r>
                  <a:rPr lang="pl-PL" baseline="-25000" dirty="0">
                    <a:solidFill>
                      <a:schemeClr val="bg1"/>
                    </a:solidFill>
                    <a:latin typeface="Cambria Math" panose="02040503050406030204" pitchFamily="18" charset="0"/>
                    <a:ea typeface="Cambria Math" panose="02040503050406030204" pitchFamily="18" charset="0"/>
                  </a:rPr>
                  <a:t>j 1</a:t>
                </a:r>
                <a:r>
                  <a:rPr lang="pl-PL" dirty="0">
                    <a:solidFill>
                      <a:schemeClr val="bg1"/>
                    </a:solidFill>
                    <a:latin typeface="Cambria Math" panose="02040503050406030204" pitchFamily="18" charset="0"/>
                    <a:ea typeface="Cambria Math" panose="02040503050406030204" pitchFamily="18" charset="0"/>
                  </a:rPr>
                  <a:t> + L</a:t>
                </a:r>
                <a:r>
                  <a:rPr lang="pl-PL" baseline="-25000" dirty="0">
                    <a:solidFill>
                      <a:schemeClr val="bg1"/>
                    </a:solidFill>
                    <a:latin typeface="Cambria Math" panose="02040503050406030204" pitchFamily="18" charset="0"/>
                    <a:ea typeface="Cambria Math" panose="02040503050406030204" pitchFamily="18" charset="0"/>
                  </a:rPr>
                  <a:t>i2</a:t>
                </a:r>
                <a:r>
                  <a:rPr lang="pl-PL" dirty="0">
                    <a:solidFill>
                      <a:schemeClr val="bg1"/>
                    </a:solidFill>
                    <a:latin typeface="Cambria Math" panose="02040503050406030204" pitchFamily="18" charset="0"/>
                    <a:ea typeface="Cambria Math" panose="02040503050406030204" pitchFamily="18" charset="0"/>
                  </a:rPr>
                  <a:t>L </a:t>
                </a:r>
                <a:r>
                  <a:rPr lang="pl-PL" baseline="-25000" dirty="0">
                    <a:solidFill>
                      <a:schemeClr val="bg1"/>
                    </a:solidFill>
                    <a:latin typeface="Cambria Math" panose="02040503050406030204" pitchFamily="18" charset="0"/>
                    <a:ea typeface="Cambria Math" panose="02040503050406030204" pitchFamily="18" charset="0"/>
                  </a:rPr>
                  <a:t>j 2</a:t>
                </a:r>
                <a:r>
                  <a:rPr lang="pl-PL" dirty="0">
                    <a:solidFill>
                      <a:schemeClr val="bg1"/>
                    </a:solidFill>
                    <a:latin typeface="Cambria Math" panose="02040503050406030204" pitchFamily="18" charset="0"/>
                    <a:ea typeface="Cambria Math" panose="02040503050406030204" pitchFamily="18" charset="0"/>
                  </a:rPr>
                  <a:t> +· · ·+ L</a:t>
                </a:r>
                <a:r>
                  <a:rPr lang="pl-PL" baseline="-25000" dirty="0">
                    <a:solidFill>
                      <a:schemeClr val="bg1"/>
                    </a:solidFill>
                    <a:latin typeface="Cambria Math" panose="02040503050406030204" pitchFamily="18" charset="0"/>
                    <a:ea typeface="Cambria Math" panose="02040503050406030204" pitchFamily="18" charset="0"/>
                  </a:rPr>
                  <a:t>ij</a:t>
                </a:r>
                <a:r>
                  <a:rPr lang="pl-PL" dirty="0">
                    <a:solidFill>
                      <a:schemeClr val="bg1"/>
                    </a:solidFill>
                    <a:latin typeface="Cambria Math" panose="02040503050406030204" pitchFamily="18" charset="0"/>
                    <a:ea typeface="Cambria Math" panose="02040503050406030204" pitchFamily="18" charset="0"/>
                  </a:rPr>
                  <a:t> </a:t>
                </a:r>
                <a:r>
                  <a:rPr lang="pl-PL" dirty="0" smtClean="0">
                    <a:solidFill>
                      <a:schemeClr val="bg1"/>
                    </a:solidFill>
                    <a:latin typeface="Cambria Math" panose="02040503050406030204" pitchFamily="18" charset="0"/>
                    <a:ea typeface="Cambria Math" panose="02040503050406030204" pitchFamily="18" charset="0"/>
                  </a:rPr>
                  <a:t>L </a:t>
                </a:r>
                <a:r>
                  <a:rPr lang="pl-PL" baseline="-25000" dirty="0">
                    <a:solidFill>
                      <a:schemeClr val="bg1"/>
                    </a:solidFill>
                    <a:latin typeface="Cambria Math" panose="02040503050406030204" pitchFamily="18" charset="0"/>
                    <a:ea typeface="Cambria Math" panose="02040503050406030204" pitchFamily="18" charset="0"/>
                  </a:rPr>
                  <a:t>j j</a:t>
                </a:r>
                <a:r>
                  <a:rPr lang="pl-PL" dirty="0">
                    <a:solidFill>
                      <a:schemeClr val="bg1"/>
                    </a:solidFill>
                    <a:latin typeface="Cambria Math" panose="02040503050406030204" pitchFamily="18" charset="0"/>
                    <a:ea typeface="Cambria Math" panose="02040503050406030204" pitchFamily="18" charset="0"/>
                  </a:rPr>
                  <a:t> </a:t>
                </a:r>
                <a:r>
                  <a:rPr lang="pl-PL" dirty="0" smtClean="0">
                    <a:solidFill>
                      <a:schemeClr val="bg1"/>
                    </a:solidFill>
                    <a:latin typeface="Cambria Math" panose="02040503050406030204" pitchFamily="18" charset="0"/>
                    <a:ea typeface="Cambria Math" panose="02040503050406030204" pitchFamily="18" charset="0"/>
                  </a:rPr>
                  <a:t>=</a:t>
                </a:r>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nary>
                      <m:naryPr>
                        <m:chr m:val="∑"/>
                        <m:ctrlPr>
                          <a:rPr lang="tr-TR" i="1" smtClean="0">
                            <a:solidFill>
                              <a:schemeClr val="bg1"/>
                            </a:solidFill>
                            <a:latin typeface="Cambria Math" panose="02040503050406030204" pitchFamily="18" charset="0"/>
                            <a:ea typeface="Cambria Math" panose="02040503050406030204" pitchFamily="18" charset="0"/>
                          </a:rPr>
                        </m:ctrlPr>
                      </m:naryPr>
                      <m:sub>
                        <m:r>
                          <m:rPr>
                            <m:brk m:alnAt="23"/>
                          </m:rPr>
                          <a:rPr lang="tr-TR" b="0" i="1" smtClean="0">
                            <a:solidFill>
                              <a:schemeClr val="bg1"/>
                            </a:solidFill>
                            <a:latin typeface="Cambria Math" panose="02040503050406030204" pitchFamily="18" charset="0"/>
                            <a:ea typeface="Cambria Math" panose="02040503050406030204" pitchFamily="18" charset="0"/>
                          </a:rPr>
                          <m:t>𝑘</m:t>
                        </m:r>
                        <m:r>
                          <a:rPr lang="tr-TR" b="0" i="1" smtClean="0">
                            <a:solidFill>
                              <a:schemeClr val="bg1"/>
                            </a:solidFill>
                            <a:latin typeface="Cambria Math" panose="02040503050406030204" pitchFamily="18" charset="0"/>
                            <a:ea typeface="Cambria Math" panose="02040503050406030204" pitchFamily="18" charset="0"/>
                          </a:rPr>
                          <m:t>=1</m:t>
                        </m:r>
                      </m:sub>
                      <m:sup>
                        <m:r>
                          <a:rPr lang="tr-TR" b="0" i="1" smtClean="0">
                            <a:solidFill>
                              <a:schemeClr val="bg1"/>
                            </a:solidFill>
                            <a:latin typeface="Cambria Math" panose="02040503050406030204" pitchFamily="18" charset="0"/>
                            <a:ea typeface="Cambria Math" panose="02040503050406030204" pitchFamily="18" charset="0"/>
                          </a:rPr>
                          <m:t>𝑗</m:t>
                        </m:r>
                      </m:sup>
                      <m:e>
                        <m:r>
                          <a:rPr lang="tr-TR" b="0" i="1" smtClean="0">
                            <a:solidFill>
                              <a:schemeClr val="bg1"/>
                            </a:solidFill>
                            <a:latin typeface="Cambria Math" panose="02040503050406030204" pitchFamily="18" charset="0"/>
                            <a:ea typeface="Cambria Math" panose="02040503050406030204" pitchFamily="18" charset="0"/>
                          </a:rPr>
                          <m:t> </m:t>
                        </m:r>
                      </m:e>
                    </m:nary>
                  </m:oMath>
                </a14:m>
                <a:r>
                  <a:rPr lang="tr-TR" dirty="0" smtClean="0">
                    <a:solidFill>
                      <a:schemeClr val="bg1"/>
                    </a:solidFill>
                    <a:latin typeface="Cambria Math" panose="02040503050406030204" pitchFamily="18" charset="0"/>
                    <a:ea typeface="Cambria Math" panose="02040503050406030204" pitchFamily="18" charset="0"/>
                  </a:rPr>
                  <a:t>L</a:t>
                </a:r>
                <a:r>
                  <a:rPr lang="tr-TR" baseline="-25000" dirty="0" smtClean="0">
                    <a:solidFill>
                      <a:schemeClr val="bg1"/>
                    </a:solidFill>
                    <a:latin typeface="Cambria Math" panose="02040503050406030204" pitchFamily="18" charset="0"/>
                    <a:ea typeface="Cambria Math" panose="02040503050406030204" pitchFamily="18" charset="0"/>
                  </a:rPr>
                  <a:t>ik</a:t>
                </a:r>
                <a:r>
                  <a:rPr lang="tr-TR" dirty="0" smtClean="0">
                    <a:solidFill>
                      <a:schemeClr val="bg1"/>
                    </a:solidFill>
                    <a:latin typeface="Cambria Math" panose="02040503050406030204" pitchFamily="18" charset="0"/>
                    <a:ea typeface="Cambria Math" panose="02040503050406030204" pitchFamily="18" charset="0"/>
                  </a:rPr>
                  <a:t> </a:t>
                </a:r>
                <a:r>
                  <a:rPr lang="tr-TR" dirty="0">
                    <a:solidFill>
                      <a:schemeClr val="bg1"/>
                    </a:solidFill>
                    <a:latin typeface="Cambria Math" panose="02040503050406030204" pitchFamily="18" charset="0"/>
                    <a:ea typeface="Cambria Math" panose="02040503050406030204" pitchFamily="18" charset="0"/>
                  </a:rPr>
                  <a:t>L </a:t>
                </a:r>
                <a:r>
                  <a:rPr lang="tr-TR" baseline="-25000" dirty="0">
                    <a:solidFill>
                      <a:schemeClr val="bg1"/>
                    </a:solidFill>
                    <a:latin typeface="Cambria Math" panose="02040503050406030204" pitchFamily="18" charset="0"/>
                    <a:ea typeface="Cambria Math" panose="02040503050406030204" pitchFamily="18" charset="0"/>
                  </a:rPr>
                  <a:t>jk</a:t>
                </a:r>
                <a:r>
                  <a:rPr lang="tr-TR" dirty="0">
                    <a:solidFill>
                      <a:schemeClr val="bg1"/>
                    </a:solidFill>
                    <a:latin typeface="Cambria Math" panose="02040503050406030204" pitchFamily="18" charset="0"/>
                    <a:ea typeface="Cambria Math" panose="02040503050406030204" pitchFamily="18" charset="0"/>
                  </a:rPr>
                  <a:t> , </a:t>
                </a:r>
                <a:r>
                  <a:rPr lang="tr-TR" dirty="0" smtClean="0">
                    <a:solidFill>
                      <a:schemeClr val="bg1"/>
                    </a:solidFill>
                    <a:latin typeface="Cambria Math" panose="02040503050406030204" pitchFamily="18" charset="0"/>
                    <a:ea typeface="Cambria Math" panose="02040503050406030204" pitchFamily="18" charset="0"/>
                  </a:rPr>
                  <a:t>   i </a:t>
                </a:r>
                <a:r>
                  <a:rPr lang="tr-TR"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j</a:t>
                </a:r>
              </a:p>
              <a:p>
                <a:endParaRPr lang="tr-TR" dirty="0" smtClean="0">
                  <a:solidFill>
                    <a:schemeClr val="bg1"/>
                  </a:solidFill>
                  <a:latin typeface="Cambria Math" panose="02040503050406030204" pitchFamily="18" charset="0"/>
                  <a:ea typeface="Cambria Math" panose="02040503050406030204" pitchFamily="18" charset="0"/>
                </a:endParaRPr>
              </a:p>
              <a:p>
                <a:r>
                  <a:rPr lang="en-US" dirty="0" smtClean="0">
                    <a:solidFill>
                      <a:schemeClr val="bg1"/>
                    </a:solidFill>
                    <a:latin typeface="Cambria Math" panose="02040503050406030204" pitchFamily="18" charset="0"/>
                    <a:ea typeface="Cambria Math" panose="02040503050406030204" pitchFamily="18" charset="0"/>
                  </a:rPr>
                  <a:t>Equating </a:t>
                </a:r>
                <a:r>
                  <a:rPr lang="en-US" dirty="0">
                    <a:solidFill>
                      <a:schemeClr val="bg1"/>
                    </a:solidFill>
                    <a:latin typeface="Cambria Math" panose="02040503050406030204" pitchFamily="18" charset="0"/>
                    <a:ea typeface="Cambria Math" panose="02040503050406030204" pitchFamily="18" charset="0"/>
                  </a:rPr>
                  <a:t>this </a:t>
                </a:r>
                <a:r>
                  <a:rPr lang="en-US" dirty="0" smtClean="0">
                    <a:solidFill>
                      <a:schemeClr val="bg1"/>
                    </a:solidFill>
                    <a:latin typeface="Cambria Math" panose="02040503050406030204" pitchFamily="18" charset="0"/>
                    <a:ea typeface="Cambria Math" panose="02040503050406030204" pitchFamily="18" charset="0"/>
                  </a:rPr>
                  <a:t>term</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to </a:t>
                </a:r>
                <a:r>
                  <a:rPr lang="en-US" dirty="0">
                    <a:solidFill>
                      <a:schemeClr val="bg1"/>
                    </a:solidFill>
                    <a:latin typeface="Cambria Math" panose="02040503050406030204" pitchFamily="18" charset="0"/>
                    <a:ea typeface="Cambria Math" panose="02040503050406030204" pitchFamily="18" charset="0"/>
                  </a:rPr>
                  <a:t>the corresponding element of </a:t>
                </a:r>
                <a:r>
                  <a:rPr lang="en-US" b="1" dirty="0">
                    <a:solidFill>
                      <a:schemeClr val="bg1"/>
                    </a:solidFill>
                    <a:latin typeface="Cambria Math" panose="02040503050406030204" pitchFamily="18" charset="0"/>
                    <a:ea typeface="Cambria Math" panose="02040503050406030204" pitchFamily="18" charset="0"/>
                  </a:rPr>
                  <a:t>A </a:t>
                </a:r>
                <a:r>
                  <a:rPr lang="en-US" dirty="0" smtClean="0">
                    <a:solidFill>
                      <a:schemeClr val="bg1"/>
                    </a:solidFill>
                    <a:latin typeface="Cambria Math" panose="02040503050406030204" pitchFamily="18" charset="0"/>
                    <a:ea typeface="Cambria Math" panose="02040503050406030204" pitchFamily="18" charset="0"/>
                  </a:rPr>
                  <a:t>yields</a:t>
                </a:r>
                <a:endParaRPr lang="tr-TR" dirty="0" smtClean="0">
                  <a:solidFill>
                    <a:schemeClr val="bg1"/>
                  </a:solidFill>
                  <a:latin typeface="Cambria Math" panose="02040503050406030204" pitchFamily="18" charset="0"/>
                  <a:ea typeface="Cambria Math" panose="02040503050406030204" pitchFamily="18" charset="0"/>
                </a:endParaRPr>
              </a:p>
              <a:p>
                <a:endParaRPr lang="tr-TR" dirty="0" smtClean="0">
                  <a:solidFill>
                    <a:schemeClr val="bg1"/>
                  </a:solidFill>
                  <a:latin typeface="Cambria Math" panose="02040503050406030204" pitchFamily="18" charset="0"/>
                  <a:ea typeface="Cambria Math" panose="02040503050406030204" pitchFamily="18" charset="0"/>
                </a:endParaRPr>
              </a:p>
              <a:p>
                <a:r>
                  <a:rPr lang="tr-TR" dirty="0" smtClean="0">
                    <a:solidFill>
                      <a:schemeClr val="bg1"/>
                    </a:solidFill>
                    <a:latin typeface="Cambria Math" panose="02040503050406030204" pitchFamily="18" charset="0"/>
                    <a:ea typeface="Cambria Math" panose="02040503050406030204" pitchFamily="18" charset="0"/>
                  </a:rPr>
                  <a:t>			         A</a:t>
                </a:r>
                <a:r>
                  <a:rPr lang="tr-TR" baseline="-25000" dirty="0" smtClean="0">
                    <a:solidFill>
                      <a:schemeClr val="bg1"/>
                    </a:solidFill>
                    <a:latin typeface="Cambria Math" panose="02040503050406030204" pitchFamily="18" charset="0"/>
                    <a:ea typeface="Cambria Math" panose="02040503050406030204" pitchFamily="18" charset="0"/>
                  </a:rPr>
                  <a:t>ij</a:t>
                </a:r>
                <a:r>
                  <a:rPr lang="pl-PL" dirty="0" smtClean="0">
                    <a:solidFill>
                      <a:schemeClr val="bg1"/>
                    </a:solidFill>
                    <a:latin typeface="Cambria Math" panose="02040503050406030204" pitchFamily="18" charset="0"/>
                    <a:ea typeface="Cambria Math" panose="02040503050406030204" pitchFamily="18" charset="0"/>
                  </a:rPr>
                  <a:t>=</a:t>
                </a:r>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nary>
                      <m:naryPr>
                        <m:chr m:val="∑"/>
                        <m:ctrlPr>
                          <a:rPr lang="tr-TR" i="1">
                            <a:solidFill>
                              <a:schemeClr val="bg1"/>
                            </a:solidFill>
                            <a:latin typeface="Cambria Math" panose="02040503050406030204" pitchFamily="18" charset="0"/>
                            <a:ea typeface="Cambria Math" panose="02040503050406030204" pitchFamily="18" charset="0"/>
                          </a:rPr>
                        </m:ctrlPr>
                      </m:naryPr>
                      <m:sub>
                        <m:r>
                          <m:rPr>
                            <m:brk m:alnAt="23"/>
                          </m:rPr>
                          <a:rPr lang="tr-TR" i="1">
                            <a:solidFill>
                              <a:schemeClr val="bg1"/>
                            </a:solidFill>
                            <a:latin typeface="Cambria Math" panose="02040503050406030204" pitchFamily="18" charset="0"/>
                            <a:ea typeface="Cambria Math" panose="02040503050406030204" pitchFamily="18" charset="0"/>
                          </a:rPr>
                          <m:t>𝑘</m:t>
                        </m:r>
                        <m:r>
                          <a:rPr lang="tr-TR" i="1">
                            <a:solidFill>
                              <a:schemeClr val="bg1"/>
                            </a:solidFill>
                            <a:latin typeface="Cambria Math" panose="02040503050406030204" pitchFamily="18" charset="0"/>
                            <a:ea typeface="Cambria Math" panose="02040503050406030204" pitchFamily="18" charset="0"/>
                          </a:rPr>
                          <m:t>=1</m:t>
                        </m:r>
                      </m:sub>
                      <m:sup>
                        <m:r>
                          <a:rPr lang="tr-TR" i="1">
                            <a:solidFill>
                              <a:schemeClr val="bg1"/>
                            </a:solidFill>
                            <a:latin typeface="Cambria Math" panose="02040503050406030204" pitchFamily="18" charset="0"/>
                            <a:ea typeface="Cambria Math" panose="02040503050406030204" pitchFamily="18" charset="0"/>
                          </a:rPr>
                          <m:t>𝑗</m:t>
                        </m:r>
                      </m:sup>
                      <m:e>
                        <m:r>
                          <a:rPr lang="tr-TR" i="1" smtClean="0">
                            <a:solidFill>
                              <a:schemeClr val="bg1"/>
                            </a:solidFill>
                            <a:latin typeface="Cambria Math" panose="02040503050406030204" pitchFamily="18" charset="0"/>
                            <a:ea typeface="Cambria Math" panose="02040503050406030204" pitchFamily="18" charset="0"/>
                          </a:rPr>
                          <m:t> </m:t>
                        </m:r>
                      </m:e>
                    </m:nary>
                  </m:oMath>
                </a14:m>
                <a:r>
                  <a:rPr lang="tr-TR" dirty="0">
                    <a:solidFill>
                      <a:schemeClr val="bg1"/>
                    </a:solidFill>
                    <a:latin typeface="Cambria Math" panose="02040503050406030204" pitchFamily="18" charset="0"/>
                    <a:ea typeface="Cambria Math" panose="02040503050406030204" pitchFamily="18" charset="0"/>
                  </a:rPr>
                  <a:t>L</a:t>
                </a:r>
                <a:r>
                  <a:rPr lang="tr-TR" baseline="-25000" dirty="0">
                    <a:solidFill>
                      <a:schemeClr val="bg1"/>
                    </a:solidFill>
                    <a:latin typeface="Cambria Math" panose="02040503050406030204" pitchFamily="18" charset="0"/>
                    <a:ea typeface="Cambria Math" panose="02040503050406030204" pitchFamily="18" charset="0"/>
                  </a:rPr>
                  <a:t>ik</a:t>
                </a:r>
                <a:r>
                  <a:rPr lang="tr-TR" dirty="0">
                    <a:solidFill>
                      <a:schemeClr val="bg1"/>
                    </a:solidFill>
                    <a:latin typeface="Cambria Math" panose="02040503050406030204" pitchFamily="18" charset="0"/>
                    <a:ea typeface="Cambria Math" panose="02040503050406030204" pitchFamily="18" charset="0"/>
                  </a:rPr>
                  <a:t> L </a:t>
                </a:r>
                <a:r>
                  <a:rPr lang="tr-TR" baseline="-25000" dirty="0" smtClean="0">
                    <a:solidFill>
                      <a:schemeClr val="bg1"/>
                    </a:solidFill>
                    <a:latin typeface="Cambria Math" panose="02040503050406030204" pitchFamily="18" charset="0"/>
                    <a:ea typeface="Cambria Math" panose="02040503050406030204" pitchFamily="18" charset="0"/>
                  </a:rPr>
                  <a:t>jk ,   </a:t>
                </a:r>
                <a:r>
                  <a:rPr lang="tr-TR" dirty="0" smtClean="0">
                    <a:solidFill>
                      <a:schemeClr val="bg1"/>
                    </a:solidFill>
                    <a:latin typeface="Cambria Math" panose="02040503050406030204" pitchFamily="18" charset="0"/>
                    <a:ea typeface="Cambria Math" panose="02040503050406030204" pitchFamily="18" charset="0"/>
                  </a:rPr>
                  <a:t>      i=j,j+1,.....,n        j=1,2,....,n                                                         (1)</a:t>
                </a:r>
              </a:p>
              <a:p>
                <a:pPr algn="ctr"/>
                <a:endParaRPr lang="tr-TR" dirty="0">
                  <a:solidFill>
                    <a:schemeClr val="bg1"/>
                  </a:solidFill>
                  <a:latin typeface="Cambria Math" panose="02040503050406030204" pitchFamily="18" charset="0"/>
                  <a:ea typeface="Cambria Math" panose="02040503050406030204" pitchFamily="18" charset="0"/>
                </a:endParaRPr>
              </a:p>
              <a:p>
                <a:pPr algn="just"/>
                <a:r>
                  <a:rPr lang="en-US" dirty="0" smtClean="0">
                    <a:solidFill>
                      <a:schemeClr val="bg1"/>
                    </a:solidFill>
                    <a:latin typeface="Cambria Math" panose="02040503050406030204" pitchFamily="18" charset="0"/>
                    <a:ea typeface="Cambria Math" panose="02040503050406030204" pitchFamily="18" charset="0"/>
                  </a:rPr>
                  <a:t>The range of indices shown limits the elements to the lower triangular part. For the</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first column ( </a:t>
                </a:r>
                <a:r>
                  <a:rPr lang="en-US" i="1" dirty="0" smtClean="0">
                    <a:solidFill>
                      <a:schemeClr val="bg1"/>
                    </a:solidFill>
                    <a:latin typeface="Cambria Math" panose="02040503050406030204" pitchFamily="18" charset="0"/>
                    <a:ea typeface="Cambria Math" panose="02040503050406030204" pitchFamily="18" charset="0"/>
                  </a:rPr>
                  <a:t>j </a:t>
                </a:r>
                <a:r>
                  <a:rPr lang="en-US" dirty="0" smtClean="0">
                    <a:solidFill>
                      <a:schemeClr val="bg1"/>
                    </a:solidFill>
                    <a:latin typeface="Cambria Math" panose="02040503050406030204" pitchFamily="18" charset="0"/>
                    <a:ea typeface="Cambria Math" panose="02040503050406030204" pitchFamily="18" charset="0"/>
                  </a:rPr>
                  <a:t>= 1), we obtain from</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Eq.(</a:t>
                </a:r>
                <a:r>
                  <a:rPr lang="tr-TR" dirty="0" smtClean="0">
                    <a:solidFill>
                      <a:schemeClr val="bg1"/>
                    </a:solidFill>
                    <a:latin typeface="Cambria Math" panose="02040503050406030204" pitchFamily="18" charset="0"/>
                    <a:ea typeface="Cambria Math" panose="02040503050406030204" pitchFamily="18" charset="0"/>
                  </a:rPr>
                  <a:t>1)</a:t>
                </a:r>
              </a:p>
              <a:p>
                <a:pPr algn="ctr"/>
                <a:endParaRPr lang="tr-TR" dirty="0" smtClean="0">
                  <a:solidFill>
                    <a:schemeClr val="bg1"/>
                  </a:solidFill>
                  <a:latin typeface="Cambria Math" panose="02040503050406030204" pitchFamily="18" charset="0"/>
                  <a:ea typeface="Cambria Math" panose="02040503050406030204" pitchFamily="18" charset="0"/>
                </a:endParaRPr>
              </a:p>
              <a:p>
                <a:pPr algn="ctr"/>
                <a:r>
                  <a:rPr lang="tr-TR" dirty="0" smtClean="0">
                    <a:solidFill>
                      <a:schemeClr val="bg1"/>
                    </a:solidFill>
                    <a:latin typeface="Cambria Math" panose="02040503050406030204" pitchFamily="18" charset="0"/>
                    <a:ea typeface="Cambria Math" panose="02040503050406030204" pitchFamily="18" charset="0"/>
                  </a:rPr>
                  <a:t>L</a:t>
                </a:r>
                <a:r>
                  <a:rPr lang="tr-TR" baseline="-25000" dirty="0" smtClean="0">
                    <a:solidFill>
                      <a:schemeClr val="bg1"/>
                    </a:solidFill>
                    <a:latin typeface="Cambria Math" panose="02040503050406030204" pitchFamily="18" charset="0"/>
                    <a:ea typeface="Cambria Math" panose="02040503050406030204" pitchFamily="18" charset="0"/>
                  </a:rPr>
                  <a:t>11</a:t>
                </a:r>
                <a:r>
                  <a:rPr lang="tr-TR" dirty="0" smtClean="0">
                    <a:solidFill>
                      <a:schemeClr val="bg1"/>
                    </a:solidFill>
                    <a:latin typeface="Cambria Math" panose="02040503050406030204" pitchFamily="18" charset="0"/>
                    <a:ea typeface="Cambria Math" panose="02040503050406030204" pitchFamily="18" charset="0"/>
                  </a:rPr>
                  <a:t> = </a:t>
                </a:r>
                <a14:m>
                  <m:oMath xmlns:m="http://schemas.openxmlformats.org/officeDocument/2006/math">
                    <m:rad>
                      <m:radPr>
                        <m:degHide m:val="on"/>
                        <m:ctrlPr>
                          <a:rPr lang="tr-TR" i="1" smtClean="0">
                            <a:solidFill>
                              <a:schemeClr val="bg1"/>
                            </a:solidFill>
                            <a:latin typeface="Cambria Math" panose="02040503050406030204" pitchFamily="18" charset="0"/>
                            <a:ea typeface="Cambria Math" panose="02040503050406030204" pitchFamily="18" charset="0"/>
                          </a:rPr>
                        </m:ctrlPr>
                      </m:radPr>
                      <m:deg/>
                      <m:e>
                        <m:r>
                          <m:rPr>
                            <m:nor/>
                          </m:rPr>
                          <a:rPr lang="it-IT" dirty="0">
                            <a:solidFill>
                              <a:schemeClr val="bg1"/>
                            </a:solidFill>
                            <a:latin typeface="Cambria Math" panose="02040503050406030204" pitchFamily="18" charset="0"/>
                            <a:ea typeface="Cambria Math" panose="02040503050406030204" pitchFamily="18" charset="0"/>
                          </a:rPr>
                          <m:t>A</m:t>
                        </m:r>
                        <m:r>
                          <m:rPr>
                            <m:nor/>
                          </m:rPr>
                          <a:rPr lang="it-IT" baseline="-25000" dirty="0">
                            <a:solidFill>
                              <a:schemeClr val="bg1"/>
                            </a:solidFill>
                            <a:latin typeface="Cambria Math" panose="02040503050406030204" pitchFamily="18" charset="0"/>
                            <a:ea typeface="Cambria Math" panose="02040503050406030204" pitchFamily="18" charset="0"/>
                          </a:rPr>
                          <m:t>11</m:t>
                        </m:r>
                      </m:e>
                    </m:rad>
                  </m:oMath>
                </a14:m>
                <a:r>
                  <a:rPr lang="tr-TR" dirty="0" smtClean="0">
                    <a:solidFill>
                      <a:schemeClr val="bg1"/>
                    </a:solidFill>
                    <a:latin typeface="Cambria Math" panose="02040503050406030204" pitchFamily="18" charset="0"/>
                    <a:ea typeface="Cambria Math" panose="02040503050406030204" pitchFamily="18" charset="0"/>
                  </a:rPr>
                  <a:t>      </a:t>
                </a:r>
                <a:r>
                  <a:rPr lang="it-IT" dirty="0" smtClean="0">
                    <a:solidFill>
                      <a:schemeClr val="bg1"/>
                    </a:solidFill>
                    <a:latin typeface="Cambria Math" panose="02040503050406030204" pitchFamily="18" charset="0"/>
                    <a:ea typeface="Cambria Math" panose="02040503050406030204" pitchFamily="18" charset="0"/>
                  </a:rPr>
                  <a:t>L</a:t>
                </a:r>
                <a:r>
                  <a:rPr lang="it-IT" baseline="-25000" dirty="0" smtClean="0">
                    <a:solidFill>
                      <a:schemeClr val="bg1"/>
                    </a:solidFill>
                    <a:latin typeface="Cambria Math" panose="02040503050406030204" pitchFamily="18" charset="0"/>
                    <a:ea typeface="Cambria Math" panose="02040503050406030204" pitchFamily="18" charset="0"/>
                  </a:rPr>
                  <a:t>i1</a:t>
                </a:r>
                <a:r>
                  <a:rPr lang="it-IT" dirty="0" smtClean="0">
                    <a:solidFill>
                      <a:schemeClr val="bg1"/>
                    </a:solidFill>
                    <a:latin typeface="Cambria Math" panose="02040503050406030204" pitchFamily="18" charset="0"/>
                    <a:ea typeface="Cambria Math" panose="02040503050406030204" pitchFamily="18" charset="0"/>
                  </a:rPr>
                  <a:t> </a:t>
                </a:r>
                <a:r>
                  <a:rPr lang="it-IT" dirty="0">
                    <a:solidFill>
                      <a:schemeClr val="bg1"/>
                    </a:solidFill>
                    <a:latin typeface="Cambria Math" panose="02040503050406030204" pitchFamily="18" charset="0"/>
                    <a:ea typeface="Cambria Math" panose="02040503050406030204" pitchFamily="18" charset="0"/>
                  </a:rPr>
                  <a:t>= A</a:t>
                </a:r>
                <a:r>
                  <a:rPr lang="it-IT" baseline="-25000" dirty="0">
                    <a:solidFill>
                      <a:schemeClr val="bg1"/>
                    </a:solidFill>
                    <a:latin typeface="Cambria Math" panose="02040503050406030204" pitchFamily="18" charset="0"/>
                    <a:ea typeface="Cambria Math" panose="02040503050406030204" pitchFamily="18" charset="0"/>
                  </a:rPr>
                  <a:t>i1</a:t>
                </a:r>
                <a:r>
                  <a:rPr lang="it-IT" dirty="0">
                    <a:solidFill>
                      <a:schemeClr val="bg1"/>
                    </a:solidFill>
                    <a:latin typeface="Cambria Math" panose="02040503050406030204" pitchFamily="18" charset="0"/>
                    <a:ea typeface="Cambria Math" panose="02040503050406030204" pitchFamily="18" charset="0"/>
                  </a:rPr>
                  <a:t>/L</a:t>
                </a:r>
                <a:r>
                  <a:rPr lang="it-IT" baseline="-25000" dirty="0">
                    <a:solidFill>
                      <a:schemeClr val="bg1"/>
                    </a:solidFill>
                    <a:latin typeface="Cambria Math" panose="02040503050406030204" pitchFamily="18" charset="0"/>
                    <a:ea typeface="Cambria Math" panose="02040503050406030204" pitchFamily="18" charset="0"/>
                  </a:rPr>
                  <a:t>11</a:t>
                </a:r>
                <a:r>
                  <a:rPr lang="it-IT"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    </a:t>
                </a:r>
                <a:r>
                  <a:rPr lang="it-IT" dirty="0" smtClean="0">
                    <a:solidFill>
                      <a:schemeClr val="bg1"/>
                    </a:solidFill>
                    <a:latin typeface="Cambria Math" panose="02040503050406030204" pitchFamily="18" charset="0"/>
                    <a:ea typeface="Cambria Math" panose="02040503050406030204" pitchFamily="18" charset="0"/>
                  </a:rPr>
                  <a:t>i </a:t>
                </a:r>
                <a:r>
                  <a:rPr lang="it-IT" dirty="0">
                    <a:solidFill>
                      <a:schemeClr val="bg1"/>
                    </a:solidFill>
                    <a:latin typeface="Cambria Math" panose="02040503050406030204" pitchFamily="18" charset="0"/>
                    <a:ea typeface="Cambria Math" panose="02040503050406030204" pitchFamily="18" charset="0"/>
                  </a:rPr>
                  <a:t>= 2, 3, . . . , </a:t>
                </a:r>
                <a:r>
                  <a:rPr lang="it-IT" dirty="0" smtClean="0">
                    <a:solidFill>
                      <a:schemeClr val="bg1"/>
                    </a:solidFill>
                    <a:latin typeface="Cambria Math" panose="02040503050406030204" pitchFamily="18" charset="0"/>
                    <a:ea typeface="Cambria Math" panose="02040503050406030204" pitchFamily="18" charset="0"/>
                  </a:rPr>
                  <a:t>n</a:t>
                </a:r>
                <a:endParaRPr lang="tr-TR" dirty="0" smtClean="0">
                  <a:solidFill>
                    <a:schemeClr val="bg1"/>
                  </a:solidFill>
                  <a:latin typeface="Cambria Math" panose="02040503050406030204" pitchFamily="18" charset="0"/>
                  <a:ea typeface="Cambria Math" panose="02040503050406030204" pitchFamily="18" charset="0"/>
                </a:endParaRPr>
              </a:p>
              <a:p>
                <a:pPr algn="ctr"/>
                <a:r>
                  <a:rPr lang="tr-TR" sz="1600" dirty="0" smtClean="0">
                    <a:solidFill>
                      <a:schemeClr val="bg1"/>
                    </a:solidFill>
                    <a:latin typeface="Cambria Math" panose="02040503050406030204" pitchFamily="18" charset="0"/>
                    <a:ea typeface="Cambria Math" panose="02040503050406030204" pitchFamily="18" charset="0"/>
                  </a:rPr>
                  <a:t>		</a:t>
                </a:r>
              </a:p>
              <a:p>
                <a:pPr algn="ctr"/>
                <a:endParaRPr lang="tr-TR" sz="1600" baseline="-25000" dirty="0">
                  <a:solidFill>
                    <a:schemeClr val="bg1"/>
                  </a:solidFill>
                  <a:latin typeface="Cambria Math" panose="02040503050406030204" pitchFamily="18" charset="0"/>
                  <a:ea typeface="Cambria Math" panose="02040503050406030204" pitchFamily="18" charset="0"/>
                </a:endParaRPr>
              </a:p>
              <a:p>
                <a:pPr algn="ctr"/>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37744" y="690665"/>
                <a:ext cx="11206263" cy="5373459"/>
              </a:xfrm>
              <a:prstGeom prst="rect">
                <a:avLst/>
              </a:prstGeom>
              <a:blipFill>
                <a:blip r:embed="rId2"/>
                <a:stretch>
                  <a:fillRect l="-490" t="-680" r="-435"/>
                </a:stretch>
              </a:blipFill>
            </p:spPr>
            <p:txBody>
              <a:bodyPr/>
              <a:lstStyle/>
              <a:p>
                <a:r>
                  <a:rPr lang="tr-TR">
                    <a:noFill/>
                  </a:rPr>
                  <a:t> </a:t>
                </a:r>
              </a:p>
            </p:txBody>
          </p:sp>
        </mc:Fallback>
      </mc:AlternateContent>
      <p:sp>
        <p:nvSpPr>
          <p:cNvPr id="3" name="Rounded Rectangle 2"/>
          <p:cNvSpPr/>
          <p:nvPr/>
        </p:nvSpPr>
        <p:spPr>
          <a:xfrm>
            <a:off x="2889115" y="1236719"/>
            <a:ext cx="6177064" cy="40856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
        <p:nvSpPr>
          <p:cNvPr id="4" name="Rounded Rectangle 3"/>
          <p:cNvSpPr/>
          <p:nvPr/>
        </p:nvSpPr>
        <p:spPr>
          <a:xfrm>
            <a:off x="2889115" y="2444921"/>
            <a:ext cx="6177064" cy="496110"/>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
        <p:nvSpPr>
          <p:cNvPr id="5" name="Rounded Rectangle 4"/>
          <p:cNvSpPr/>
          <p:nvPr/>
        </p:nvSpPr>
        <p:spPr>
          <a:xfrm>
            <a:off x="3584641" y="3597263"/>
            <a:ext cx="4912468" cy="50583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
        <p:nvSpPr>
          <p:cNvPr id="6" name="Rounded Rectangle 5"/>
          <p:cNvSpPr/>
          <p:nvPr/>
        </p:nvSpPr>
        <p:spPr>
          <a:xfrm>
            <a:off x="3827832" y="5009745"/>
            <a:ext cx="4426085" cy="51556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Tree>
    <p:extLst>
      <p:ext uri="{BB962C8B-B14F-4D97-AF65-F5344CB8AC3E}">
        <p14:creationId xmlns:p14="http://schemas.microsoft.com/office/powerpoint/2010/main" val="1908661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64204" y="544748"/>
                <a:ext cx="11011712" cy="4989507"/>
              </a:xfrm>
              <a:prstGeom prst="rect">
                <a:avLst/>
              </a:prstGeom>
              <a:noFill/>
            </p:spPr>
            <p:txBody>
              <a:bodyPr wrap="square" rtlCol="0">
                <a:spAutoFit/>
              </a:bodyPr>
              <a:lstStyle/>
              <a:p>
                <a:pPr algn="ctr"/>
                <a:endParaRPr lang="tr-TR" dirty="0" smtClean="0">
                  <a:solidFill>
                    <a:schemeClr val="bg1"/>
                  </a:solidFill>
                  <a:latin typeface="Cambria Math" panose="02040503050406030204" pitchFamily="18" charset="0"/>
                  <a:ea typeface="Cambria Math" panose="02040503050406030204" pitchFamily="18" charset="0"/>
                </a:endParaRPr>
              </a:p>
              <a:p>
                <a:r>
                  <a:rPr lang="en-US" dirty="0">
                    <a:solidFill>
                      <a:schemeClr val="bg1"/>
                    </a:solidFill>
                    <a:latin typeface="Cambria Math" panose="02040503050406030204" pitchFamily="18" charset="0"/>
                    <a:ea typeface="Cambria Math" panose="02040503050406030204" pitchFamily="18" charset="0"/>
                  </a:rPr>
                  <a:t>Proceeding to other columns, we observe that the unknown in Eq. (</a:t>
                </a:r>
                <a:r>
                  <a:rPr lang="tr-TR" dirty="0">
                    <a:solidFill>
                      <a:schemeClr val="bg1"/>
                    </a:solidFill>
                    <a:latin typeface="Cambria Math" panose="02040503050406030204" pitchFamily="18" charset="0"/>
                    <a:ea typeface="Cambria Math" panose="02040503050406030204" pitchFamily="18" charset="0"/>
                  </a:rPr>
                  <a:t>1</a:t>
                </a:r>
                <a:r>
                  <a:rPr lang="en-US" dirty="0">
                    <a:solidFill>
                      <a:schemeClr val="bg1"/>
                    </a:solidFill>
                    <a:latin typeface="Cambria Math" panose="02040503050406030204" pitchFamily="18" charset="0"/>
                    <a:ea typeface="Cambria Math" panose="02040503050406030204" pitchFamily="18" charset="0"/>
                  </a:rPr>
                  <a:t>) is L</a:t>
                </a:r>
                <a:r>
                  <a:rPr lang="tr-TR" dirty="0">
                    <a:solidFill>
                      <a:schemeClr val="bg1"/>
                    </a:solidFill>
                    <a:latin typeface="Cambria Math" panose="02040503050406030204" pitchFamily="18" charset="0"/>
                    <a:ea typeface="Cambria Math" panose="02040503050406030204" pitchFamily="18" charset="0"/>
                  </a:rPr>
                  <a:t> </a:t>
                </a:r>
                <a:r>
                  <a:rPr lang="en-US" baseline="-25000" dirty="0" err="1">
                    <a:solidFill>
                      <a:schemeClr val="bg1"/>
                    </a:solidFill>
                    <a:latin typeface="Cambria Math" panose="02040503050406030204" pitchFamily="18" charset="0"/>
                    <a:ea typeface="Cambria Math" panose="02040503050406030204" pitchFamily="18" charset="0"/>
                  </a:rPr>
                  <a:t>ij</a:t>
                </a:r>
                <a:r>
                  <a:rPr lang="en-US" dirty="0">
                    <a:solidFill>
                      <a:schemeClr val="bg1"/>
                    </a:solidFill>
                    <a:latin typeface="Cambria Math" panose="02040503050406030204" pitchFamily="18" charset="0"/>
                    <a:ea typeface="Cambria Math" panose="02040503050406030204" pitchFamily="18" charset="0"/>
                  </a:rPr>
                  <a:t> (the</a:t>
                </a:r>
                <a:r>
                  <a:rPr lang="tr-TR" dirty="0">
                    <a:solidFill>
                      <a:schemeClr val="bg1"/>
                    </a:solidFill>
                    <a:latin typeface="Cambria Math" panose="02040503050406030204" pitchFamily="18" charset="0"/>
                    <a:ea typeface="Cambria Math" panose="02040503050406030204" pitchFamily="18" charset="0"/>
                  </a:rPr>
                  <a:t> </a:t>
                </a:r>
                <a:r>
                  <a:rPr lang="en-US" dirty="0">
                    <a:solidFill>
                      <a:schemeClr val="bg1"/>
                    </a:solidFill>
                    <a:latin typeface="Cambria Math" panose="02040503050406030204" pitchFamily="18" charset="0"/>
                    <a:ea typeface="Cambria Math" panose="02040503050406030204" pitchFamily="18" charset="0"/>
                  </a:rPr>
                  <a:t>other elements of </a:t>
                </a:r>
                <a:r>
                  <a:rPr lang="en-US" b="1" dirty="0">
                    <a:solidFill>
                      <a:schemeClr val="bg1"/>
                    </a:solidFill>
                    <a:latin typeface="Cambria Math" panose="02040503050406030204" pitchFamily="18" charset="0"/>
                    <a:ea typeface="Cambria Math" panose="02040503050406030204" pitchFamily="18" charset="0"/>
                  </a:rPr>
                  <a:t>L </a:t>
                </a:r>
                <a:r>
                  <a:rPr lang="en-US" dirty="0">
                    <a:solidFill>
                      <a:schemeClr val="bg1"/>
                    </a:solidFill>
                    <a:latin typeface="Cambria Math" panose="02040503050406030204" pitchFamily="18" charset="0"/>
                    <a:ea typeface="Cambria Math" panose="02040503050406030204" pitchFamily="18" charset="0"/>
                  </a:rPr>
                  <a:t>appearing in the equation have already been computed). Taking</a:t>
                </a:r>
                <a:r>
                  <a:rPr lang="tr-TR" dirty="0">
                    <a:solidFill>
                      <a:schemeClr val="bg1"/>
                    </a:solidFill>
                    <a:latin typeface="Cambria Math" panose="02040503050406030204" pitchFamily="18" charset="0"/>
                    <a:ea typeface="Cambria Math" panose="02040503050406030204" pitchFamily="18" charset="0"/>
                  </a:rPr>
                  <a:t> </a:t>
                </a:r>
                <a:r>
                  <a:rPr lang="en-US" dirty="0">
                    <a:solidFill>
                      <a:schemeClr val="bg1"/>
                    </a:solidFill>
                    <a:latin typeface="Cambria Math" panose="02040503050406030204" pitchFamily="18" charset="0"/>
                    <a:ea typeface="Cambria Math" panose="02040503050406030204" pitchFamily="18" charset="0"/>
                  </a:rPr>
                  <a:t>the term</a:t>
                </a:r>
                <a:r>
                  <a:rPr lang="tr-TR" dirty="0">
                    <a:solidFill>
                      <a:schemeClr val="bg1"/>
                    </a:solidFill>
                    <a:latin typeface="Cambria Math" panose="02040503050406030204" pitchFamily="18" charset="0"/>
                    <a:ea typeface="Cambria Math" panose="02040503050406030204" pitchFamily="18" charset="0"/>
                  </a:rPr>
                  <a:t> </a:t>
                </a:r>
                <a:r>
                  <a:rPr lang="en-US" dirty="0">
                    <a:solidFill>
                      <a:schemeClr val="bg1"/>
                    </a:solidFill>
                    <a:latin typeface="Cambria Math" panose="02040503050406030204" pitchFamily="18" charset="0"/>
                    <a:ea typeface="Cambria Math" panose="02040503050406030204" pitchFamily="18" charset="0"/>
                  </a:rPr>
                  <a:t>containing L</a:t>
                </a:r>
                <a:r>
                  <a:rPr lang="tr-TR" dirty="0">
                    <a:solidFill>
                      <a:schemeClr val="bg1"/>
                    </a:solidFill>
                    <a:latin typeface="Cambria Math" panose="02040503050406030204" pitchFamily="18" charset="0"/>
                    <a:ea typeface="Cambria Math" panose="02040503050406030204" pitchFamily="18" charset="0"/>
                  </a:rPr>
                  <a:t> </a:t>
                </a:r>
                <a:r>
                  <a:rPr lang="en-US" baseline="-25000" dirty="0" err="1">
                    <a:solidFill>
                      <a:schemeClr val="bg1"/>
                    </a:solidFill>
                    <a:latin typeface="Cambria Math" panose="02040503050406030204" pitchFamily="18" charset="0"/>
                    <a:ea typeface="Cambria Math" panose="02040503050406030204" pitchFamily="18" charset="0"/>
                  </a:rPr>
                  <a:t>ij</a:t>
                </a:r>
                <a:r>
                  <a:rPr lang="en-US" dirty="0">
                    <a:solidFill>
                      <a:schemeClr val="bg1"/>
                    </a:solidFill>
                    <a:latin typeface="Cambria Math" panose="02040503050406030204" pitchFamily="18" charset="0"/>
                    <a:ea typeface="Cambria Math" panose="02040503050406030204" pitchFamily="18" charset="0"/>
                  </a:rPr>
                  <a:t> outside the summation in Eq. (</a:t>
                </a:r>
                <a:r>
                  <a:rPr lang="tr-TR" dirty="0">
                    <a:solidFill>
                      <a:schemeClr val="bg1"/>
                    </a:solidFill>
                    <a:latin typeface="Cambria Math" panose="02040503050406030204" pitchFamily="18" charset="0"/>
                    <a:ea typeface="Cambria Math" panose="02040503050406030204" pitchFamily="18" charset="0"/>
                  </a:rPr>
                  <a:t>1</a:t>
                </a:r>
                <a:r>
                  <a:rPr lang="en-US" dirty="0">
                    <a:solidFill>
                      <a:schemeClr val="bg1"/>
                    </a:solidFill>
                    <a:latin typeface="Cambria Math" panose="02040503050406030204" pitchFamily="18" charset="0"/>
                    <a:ea typeface="Cambria Math" panose="02040503050406030204" pitchFamily="18" charset="0"/>
                  </a:rPr>
                  <a:t>), we obtain </a:t>
                </a:r>
                <a:r>
                  <a:rPr lang="tr-TR" dirty="0">
                    <a:solidFill>
                      <a:schemeClr val="bg1"/>
                    </a:solidFill>
                    <a:latin typeface="Cambria Math" panose="02040503050406030204" pitchFamily="18" charset="0"/>
                    <a:ea typeface="Cambria Math" panose="02040503050406030204" pitchFamily="18" charset="0"/>
                  </a:rPr>
                  <a:t>			</a:t>
                </a:r>
              </a:p>
              <a:p>
                <a:endParaRPr lang="tr-TR" dirty="0">
                  <a:solidFill>
                    <a:schemeClr val="bg1"/>
                  </a:solidFill>
                  <a:latin typeface="Cambria Math" panose="02040503050406030204" pitchFamily="18" charset="0"/>
                  <a:ea typeface="Cambria Math" panose="02040503050406030204" pitchFamily="18" charset="0"/>
                </a:endParaRPr>
              </a:p>
              <a:p>
                <a:pPr algn="ctr"/>
                <a:r>
                  <a:rPr lang="tr-TR" dirty="0">
                    <a:solidFill>
                      <a:schemeClr val="bg1"/>
                    </a:solidFill>
                    <a:latin typeface="Cambria Math" panose="02040503050406030204" pitchFamily="18" charset="0"/>
                    <a:ea typeface="Cambria Math" panose="02040503050406030204" pitchFamily="18" charset="0"/>
                  </a:rPr>
                  <a:t>	A</a:t>
                </a:r>
                <a:r>
                  <a:rPr lang="tr-TR" baseline="-25000" dirty="0">
                    <a:solidFill>
                      <a:schemeClr val="bg1"/>
                    </a:solidFill>
                    <a:latin typeface="Cambria Math" panose="02040503050406030204" pitchFamily="18" charset="0"/>
                    <a:ea typeface="Cambria Math" panose="02040503050406030204" pitchFamily="18" charset="0"/>
                  </a:rPr>
                  <a:t>ij</a:t>
                </a:r>
                <a:r>
                  <a:rPr lang="pl-PL" dirty="0">
                    <a:solidFill>
                      <a:schemeClr val="bg1"/>
                    </a:solidFill>
                    <a:latin typeface="Cambria Math" panose="02040503050406030204" pitchFamily="18" charset="0"/>
                    <a:ea typeface="Cambria Math" panose="02040503050406030204" pitchFamily="18" charset="0"/>
                  </a:rPr>
                  <a:t>=</a:t>
                </a:r>
                <a:r>
                  <a:rPr lang="tr-TR"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nary>
                      <m:naryPr>
                        <m:chr m:val="∑"/>
                        <m:ctrlPr>
                          <a:rPr lang="tr-TR" i="1">
                            <a:solidFill>
                              <a:schemeClr val="bg1"/>
                            </a:solidFill>
                            <a:latin typeface="Cambria Math" panose="02040503050406030204" pitchFamily="18" charset="0"/>
                            <a:ea typeface="Cambria Math" panose="02040503050406030204" pitchFamily="18" charset="0"/>
                          </a:rPr>
                        </m:ctrlPr>
                      </m:naryPr>
                      <m:sub>
                        <m:r>
                          <m:rPr>
                            <m:sty m:val="p"/>
                            <m:brk m:alnAt="23"/>
                          </m:rPr>
                          <a:rPr lang="tr-TR">
                            <a:solidFill>
                              <a:schemeClr val="bg1"/>
                            </a:solidFill>
                            <a:latin typeface="Cambria Math" panose="02040503050406030204" pitchFamily="18" charset="0"/>
                            <a:ea typeface="Cambria Math" panose="02040503050406030204" pitchFamily="18" charset="0"/>
                          </a:rPr>
                          <m:t>k</m:t>
                        </m:r>
                        <m:r>
                          <a:rPr lang="tr-TR">
                            <a:solidFill>
                              <a:schemeClr val="bg1"/>
                            </a:solidFill>
                            <a:latin typeface="Cambria Math" panose="02040503050406030204" pitchFamily="18" charset="0"/>
                            <a:ea typeface="Cambria Math" panose="02040503050406030204" pitchFamily="18" charset="0"/>
                          </a:rPr>
                          <m:t>=1</m:t>
                        </m:r>
                      </m:sub>
                      <m:sup>
                        <m:r>
                          <m:rPr>
                            <m:sty m:val="p"/>
                          </m:rPr>
                          <a:rPr lang="tr-TR">
                            <a:solidFill>
                              <a:schemeClr val="bg1"/>
                            </a:solidFill>
                            <a:latin typeface="Cambria Math" panose="02040503050406030204" pitchFamily="18" charset="0"/>
                            <a:ea typeface="Cambria Math" panose="02040503050406030204" pitchFamily="18" charset="0"/>
                          </a:rPr>
                          <m:t>j</m:t>
                        </m:r>
                        <m:r>
                          <a:rPr lang="tr-TR">
                            <a:solidFill>
                              <a:schemeClr val="bg1"/>
                            </a:solidFill>
                            <a:latin typeface="Cambria Math" panose="02040503050406030204" pitchFamily="18" charset="0"/>
                            <a:ea typeface="Cambria Math" panose="02040503050406030204" pitchFamily="18" charset="0"/>
                          </a:rPr>
                          <m:t>−1</m:t>
                        </m:r>
                      </m:sup>
                      <m:e>
                        <m:r>
                          <a:rPr lang="tr-TR">
                            <a:solidFill>
                              <a:schemeClr val="bg1"/>
                            </a:solidFill>
                            <a:latin typeface="Cambria Math" panose="02040503050406030204" pitchFamily="18" charset="0"/>
                            <a:ea typeface="Cambria Math" panose="02040503050406030204" pitchFamily="18" charset="0"/>
                          </a:rPr>
                          <m:t> </m:t>
                        </m:r>
                      </m:e>
                    </m:nary>
                    <m:r>
                      <m:rPr>
                        <m:nor/>
                      </m:rPr>
                      <a:rPr lang="nl-NL">
                        <a:solidFill>
                          <a:schemeClr val="bg1"/>
                        </a:solidFill>
                        <a:latin typeface="Cambria Math" panose="02040503050406030204" pitchFamily="18" charset="0"/>
                        <a:ea typeface="Cambria Math" panose="02040503050406030204" pitchFamily="18" charset="0"/>
                      </a:rPr>
                      <m:t>L</m:t>
                    </m:r>
                    <m:r>
                      <m:rPr>
                        <m:nor/>
                      </m:rPr>
                      <a:rPr lang="nl-NL" baseline="-25000">
                        <a:solidFill>
                          <a:schemeClr val="bg1"/>
                        </a:solidFill>
                        <a:latin typeface="Cambria Math" panose="02040503050406030204" pitchFamily="18" charset="0"/>
                        <a:ea typeface="Cambria Math" panose="02040503050406030204" pitchFamily="18" charset="0"/>
                      </a:rPr>
                      <m:t>ik</m:t>
                    </m:r>
                    <m:r>
                      <m:rPr>
                        <m:nor/>
                      </m:rPr>
                      <a:rPr lang="nl-NL">
                        <a:solidFill>
                          <a:schemeClr val="bg1"/>
                        </a:solidFill>
                        <a:latin typeface="Cambria Math" panose="02040503050406030204" pitchFamily="18" charset="0"/>
                        <a:ea typeface="Cambria Math" panose="02040503050406030204" pitchFamily="18" charset="0"/>
                      </a:rPr>
                      <m:t> </m:t>
                    </m:r>
                    <m:r>
                      <m:rPr>
                        <m:nor/>
                      </m:rPr>
                      <a:rPr lang="nl-NL">
                        <a:solidFill>
                          <a:schemeClr val="bg1"/>
                        </a:solidFill>
                        <a:latin typeface="Cambria Math" panose="02040503050406030204" pitchFamily="18" charset="0"/>
                        <a:ea typeface="Cambria Math" panose="02040503050406030204" pitchFamily="18" charset="0"/>
                      </a:rPr>
                      <m:t>L</m:t>
                    </m:r>
                    <m:r>
                      <m:rPr>
                        <m:nor/>
                      </m:rPr>
                      <a:rPr lang="nl-NL">
                        <a:solidFill>
                          <a:schemeClr val="bg1"/>
                        </a:solidFill>
                        <a:latin typeface="Cambria Math" panose="02040503050406030204" pitchFamily="18" charset="0"/>
                        <a:ea typeface="Cambria Math" panose="02040503050406030204" pitchFamily="18" charset="0"/>
                      </a:rPr>
                      <m:t> </m:t>
                    </m:r>
                    <m:r>
                      <m:rPr>
                        <m:nor/>
                      </m:rPr>
                      <a:rPr lang="nl-NL" baseline="-25000">
                        <a:solidFill>
                          <a:schemeClr val="bg1"/>
                        </a:solidFill>
                        <a:latin typeface="Cambria Math" panose="02040503050406030204" pitchFamily="18" charset="0"/>
                        <a:ea typeface="Cambria Math" panose="02040503050406030204" pitchFamily="18" charset="0"/>
                      </a:rPr>
                      <m:t>jk</m:t>
                    </m:r>
                    <m:r>
                      <m:rPr>
                        <m:nor/>
                      </m:rPr>
                      <a:rPr lang="nl-NL">
                        <a:solidFill>
                          <a:schemeClr val="bg1"/>
                        </a:solidFill>
                        <a:latin typeface="Cambria Math" panose="02040503050406030204" pitchFamily="18" charset="0"/>
                        <a:ea typeface="Cambria Math" panose="02040503050406030204" pitchFamily="18" charset="0"/>
                      </a:rPr>
                      <m:t> + </m:t>
                    </m:r>
                    <m:r>
                      <m:rPr>
                        <m:nor/>
                      </m:rPr>
                      <a:rPr lang="nl-NL">
                        <a:solidFill>
                          <a:schemeClr val="bg1"/>
                        </a:solidFill>
                        <a:latin typeface="Cambria Math" panose="02040503050406030204" pitchFamily="18" charset="0"/>
                        <a:ea typeface="Cambria Math" panose="02040503050406030204" pitchFamily="18" charset="0"/>
                      </a:rPr>
                      <m:t>Lij</m:t>
                    </m:r>
                    <m:r>
                      <m:rPr>
                        <m:nor/>
                      </m:rPr>
                      <a:rPr lang="nl-NL">
                        <a:solidFill>
                          <a:schemeClr val="bg1"/>
                        </a:solidFill>
                        <a:latin typeface="Cambria Math" panose="02040503050406030204" pitchFamily="18" charset="0"/>
                        <a:ea typeface="Cambria Math" panose="02040503050406030204" pitchFamily="18" charset="0"/>
                      </a:rPr>
                      <m:t> </m:t>
                    </m:r>
                    <m:r>
                      <m:rPr>
                        <m:nor/>
                      </m:rPr>
                      <a:rPr lang="nl-NL">
                        <a:solidFill>
                          <a:schemeClr val="bg1"/>
                        </a:solidFill>
                        <a:latin typeface="Cambria Math" panose="02040503050406030204" pitchFamily="18" charset="0"/>
                        <a:ea typeface="Cambria Math" panose="02040503050406030204" pitchFamily="18" charset="0"/>
                      </a:rPr>
                      <m:t>L</m:t>
                    </m:r>
                    <m:r>
                      <m:rPr>
                        <m:nor/>
                      </m:rPr>
                      <a:rPr lang="nl-NL">
                        <a:solidFill>
                          <a:schemeClr val="bg1"/>
                        </a:solidFill>
                        <a:latin typeface="Cambria Math" panose="02040503050406030204" pitchFamily="18" charset="0"/>
                        <a:ea typeface="Cambria Math" panose="02040503050406030204" pitchFamily="18" charset="0"/>
                      </a:rPr>
                      <m:t> </m:t>
                    </m:r>
                    <m:r>
                      <m:rPr>
                        <m:nor/>
                      </m:rPr>
                      <a:rPr lang="nl-NL" baseline="-25000">
                        <a:solidFill>
                          <a:schemeClr val="bg1"/>
                        </a:solidFill>
                        <a:latin typeface="Cambria Math" panose="02040503050406030204" pitchFamily="18" charset="0"/>
                        <a:ea typeface="Cambria Math" panose="02040503050406030204" pitchFamily="18" charset="0"/>
                      </a:rPr>
                      <m:t>j</m:t>
                    </m:r>
                    <m:r>
                      <m:rPr>
                        <m:nor/>
                      </m:rPr>
                      <a:rPr lang="nl-NL" baseline="-25000">
                        <a:solidFill>
                          <a:schemeClr val="bg1"/>
                        </a:solidFill>
                        <a:latin typeface="Cambria Math" panose="02040503050406030204" pitchFamily="18" charset="0"/>
                        <a:ea typeface="Cambria Math" panose="02040503050406030204" pitchFamily="18" charset="0"/>
                      </a:rPr>
                      <m:t> </m:t>
                    </m:r>
                    <m:r>
                      <m:rPr>
                        <m:nor/>
                      </m:rPr>
                      <a:rPr lang="nl-NL" baseline="-25000">
                        <a:solidFill>
                          <a:schemeClr val="bg1"/>
                        </a:solidFill>
                        <a:latin typeface="Cambria Math" panose="02040503050406030204" pitchFamily="18" charset="0"/>
                        <a:ea typeface="Cambria Math" panose="02040503050406030204" pitchFamily="18" charset="0"/>
                      </a:rPr>
                      <m:t>j</m:t>
                    </m:r>
                  </m:oMath>
                </a14:m>
                <a:endParaRPr lang="tr-TR" dirty="0" smtClean="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r>
                  <a:rPr lang="en-US" dirty="0" smtClean="0">
                    <a:solidFill>
                      <a:schemeClr val="bg1"/>
                    </a:solidFill>
                    <a:latin typeface="Cambria Math" panose="02040503050406030204" pitchFamily="18" charset="0"/>
                    <a:ea typeface="Cambria Math" panose="02040503050406030204" pitchFamily="18" charset="0"/>
                  </a:rPr>
                  <a:t>If </a:t>
                </a:r>
                <a:r>
                  <a:rPr lang="en-US" dirty="0" err="1">
                    <a:solidFill>
                      <a:schemeClr val="bg1"/>
                    </a:solidFill>
                    <a:latin typeface="Cambria Math" panose="02040503050406030204" pitchFamily="18" charset="0"/>
                    <a:ea typeface="Cambria Math" panose="02040503050406030204" pitchFamily="18" charset="0"/>
                  </a:rPr>
                  <a:t>i</a:t>
                </a:r>
                <a:r>
                  <a:rPr lang="en-US" dirty="0">
                    <a:solidFill>
                      <a:schemeClr val="bg1"/>
                    </a:solidFill>
                    <a:latin typeface="Cambria Math" panose="02040503050406030204" pitchFamily="18" charset="0"/>
                    <a:ea typeface="Cambria Math" panose="02040503050406030204" pitchFamily="18" charset="0"/>
                  </a:rPr>
                  <a:t> = j (a diagonal term), the solution </a:t>
                </a:r>
                <a:r>
                  <a:rPr lang="en-US" dirty="0" smtClean="0">
                    <a:solidFill>
                      <a:schemeClr val="bg1"/>
                    </a:solidFill>
                    <a:latin typeface="Cambria Math" panose="02040503050406030204" pitchFamily="18" charset="0"/>
                    <a:ea typeface="Cambria Math" panose="02040503050406030204" pitchFamily="18" charset="0"/>
                  </a:rPr>
                  <a:t>is</a:t>
                </a:r>
                <a:endParaRPr lang="tr-TR" dirty="0" smtClean="0">
                  <a:solidFill>
                    <a:schemeClr val="bg1"/>
                  </a:solidFill>
                  <a:latin typeface="Cambria Math" panose="02040503050406030204" pitchFamily="18" charset="0"/>
                  <a:ea typeface="Cambria Math" panose="02040503050406030204" pitchFamily="18" charset="0"/>
                </a:endParaRPr>
              </a:p>
              <a:p>
                <a:endParaRPr lang="tr-TR" dirty="0" smtClean="0">
                  <a:solidFill>
                    <a:schemeClr val="bg1"/>
                  </a:solidFill>
                  <a:latin typeface="Cambria Math" panose="02040503050406030204" pitchFamily="18" charset="0"/>
                  <a:ea typeface="Cambria Math" panose="02040503050406030204" pitchFamily="18" charset="0"/>
                </a:endParaRPr>
              </a:p>
              <a:p>
                <a:pPr algn="ctr"/>
                <a:r>
                  <a:rPr lang="tr-TR" dirty="0" smtClean="0">
                    <a:solidFill>
                      <a:schemeClr val="bg1"/>
                    </a:solidFill>
                    <a:latin typeface="Cambria Math" panose="02040503050406030204" pitchFamily="18" charset="0"/>
                    <a:ea typeface="Cambria Math" panose="02040503050406030204" pitchFamily="18" charset="0"/>
                  </a:rPr>
                  <a:t>              L</a:t>
                </a:r>
                <a:r>
                  <a:rPr lang="tr-TR" baseline="-25000" dirty="0" smtClean="0">
                    <a:solidFill>
                      <a:schemeClr val="bg1"/>
                    </a:solidFill>
                    <a:latin typeface="Cambria Math" panose="02040503050406030204" pitchFamily="18" charset="0"/>
                    <a:ea typeface="Cambria Math" panose="02040503050406030204" pitchFamily="18" charset="0"/>
                  </a:rPr>
                  <a:t>ij</a:t>
                </a:r>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tr-TR" i="1" smtClean="0">
                            <a:solidFill>
                              <a:schemeClr val="bg1"/>
                            </a:solidFill>
                            <a:latin typeface="Cambria Math" panose="02040503050406030204" pitchFamily="18" charset="0"/>
                            <a:ea typeface="Cambria Math" panose="02040503050406030204" pitchFamily="18" charset="0"/>
                          </a:rPr>
                        </m:ctrlPr>
                      </m:radPr>
                      <m:deg/>
                      <m:e>
                        <m:r>
                          <a:rPr lang="tr-TR" b="0" i="1" smtClean="0">
                            <a:solidFill>
                              <a:schemeClr val="bg1"/>
                            </a:solidFill>
                            <a:latin typeface="Cambria Math" panose="02040503050406030204" pitchFamily="18" charset="0"/>
                            <a:ea typeface="Cambria Math" panose="02040503050406030204" pitchFamily="18" charset="0"/>
                          </a:rPr>
                          <m:t>𝐴</m:t>
                        </m:r>
                        <m:r>
                          <a:rPr lang="tr-TR" b="0" i="1" baseline="-25000" smtClean="0">
                            <a:solidFill>
                              <a:schemeClr val="bg1"/>
                            </a:solidFill>
                            <a:latin typeface="Cambria Math" panose="02040503050406030204" pitchFamily="18" charset="0"/>
                            <a:ea typeface="Cambria Math" panose="02040503050406030204" pitchFamily="18" charset="0"/>
                          </a:rPr>
                          <m:t>𝑖𝑗</m:t>
                        </m:r>
                        <m:r>
                          <a:rPr lang="tr-TR" b="0" i="1" smtClean="0">
                            <a:solidFill>
                              <a:schemeClr val="bg1"/>
                            </a:solidFill>
                            <a:latin typeface="Cambria Math" panose="02040503050406030204" pitchFamily="18" charset="0"/>
                            <a:ea typeface="Cambria Math" panose="02040503050406030204" pitchFamily="18" charset="0"/>
                          </a:rPr>
                          <m:t>−</m:t>
                        </m:r>
                        <m:nary>
                          <m:naryPr>
                            <m:chr m:val="∑"/>
                            <m:ctrlPr>
                              <a:rPr lang="tr-TR" i="1">
                                <a:solidFill>
                                  <a:schemeClr val="bg1"/>
                                </a:solidFill>
                                <a:latin typeface="Cambria Math" panose="02040503050406030204" pitchFamily="18" charset="0"/>
                                <a:ea typeface="Cambria Math" panose="02040503050406030204" pitchFamily="18" charset="0"/>
                              </a:rPr>
                            </m:ctrlPr>
                          </m:naryPr>
                          <m:sub>
                            <m:r>
                              <m:rPr>
                                <m:brk m:alnAt="23"/>
                              </m:rPr>
                              <a:rPr lang="tr-TR" i="1">
                                <a:solidFill>
                                  <a:schemeClr val="bg1"/>
                                </a:solidFill>
                                <a:latin typeface="Cambria Math" panose="02040503050406030204" pitchFamily="18" charset="0"/>
                                <a:ea typeface="Cambria Math" panose="02040503050406030204" pitchFamily="18" charset="0"/>
                              </a:rPr>
                              <m:t>𝑘</m:t>
                            </m:r>
                            <m:r>
                              <a:rPr lang="tr-TR" i="1">
                                <a:solidFill>
                                  <a:schemeClr val="bg1"/>
                                </a:solidFill>
                                <a:latin typeface="Cambria Math" panose="02040503050406030204" pitchFamily="18" charset="0"/>
                                <a:ea typeface="Cambria Math" panose="02040503050406030204" pitchFamily="18" charset="0"/>
                              </a:rPr>
                              <m:t>=1</m:t>
                            </m:r>
                          </m:sub>
                          <m:sup>
                            <m:r>
                              <a:rPr lang="tr-TR" i="1">
                                <a:solidFill>
                                  <a:schemeClr val="bg1"/>
                                </a:solidFill>
                                <a:latin typeface="Cambria Math" panose="02040503050406030204" pitchFamily="18" charset="0"/>
                                <a:ea typeface="Cambria Math" panose="02040503050406030204" pitchFamily="18" charset="0"/>
                              </a:rPr>
                              <m:t>𝑗</m:t>
                            </m:r>
                            <m:r>
                              <a:rPr lang="tr-TR" i="1">
                                <a:solidFill>
                                  <a:schemeClr val="bg1"/>
                                </a:solidFill>
                                <a:latin typeface="Cambria Math" panose="02040503050406030204" pitchFamily="18" charset="0"/>
                                <a:ea typeface="Cambria Math" panose="02040503050406030204" pitchFamily="18" charset="0"/>
                              </a:rPr>
                              <m:t>−1</m:t>
                            </m:r>
                          </m:sup>
                          <m:e>
                            <m:r>
                              <a:rPr lang="tr-TR" i="1">
                                <a:solidFill>
                                  <a:schemeClr val="bg1"/>
                                </a:solidFill>
                                <a:latin typeface="Cambria Math" panose="02040503050406030204" pitchFamily="18" charset="0"/>
                                <a:ea typeface="Cambria Math" panose="02040503050406030204" pitchFamily="18" charset="0"/>
                              </a:rPr>
                              <m:t> </m:t>
                            </m:r>
                          </m:e>
                        </m:nary>
                        <m:r>
                          <m:rPr>
                            <m:nor/>
                          </m:rPr>
                          <a:rPr lang="tr-TR" dirty="0">
                            <a:solidFill>
                              <a:schemeClr val="bg1"/>
                            </a:solidFill>
                            <a:latin typeface="Cambria Math" panose="02040503050406030204" pitchFamily="18" charset="0"/>
                            <a:ea typeface="Cambria Math" panose="02040503050406030204" pitchFamily="18" charset="0"/>
                          </a:rPr>
                          <m:t>L</m:t>
                        </m:r>
                        <m:r>
                          <m:rPr>
                            <m:nor/>
                          </m:rPr>
                          <a:rPr lang="tr-TR" baseline="30000" dirty="0">
                            <a:solidFill>
                              <a:schemeClr val="bg1"/>
                            </a:solidFill>
                            <a:latin typeface="Cambria Math" panose="02040503050406030204" pitchFamily="18" charset="0"/>
                            <a:ea typeface="Cambria Math" panose="02040503050406030204" pitchFamily="18" charset="0"/>
                          </a:rPr>
                          <m:t>2</m:t>
                        </m:r>
                        <m:r>
                          <m:rPr>
                            <m:nor/>
                          </m:rPr>
                          <a:rPr lang="tr-TR" baseline="-25000" dirty="0">
                            <a:solidFill>
                              <a:schemeClr val="bg1"/>
                            </a:solidFill>
                            <a:latin typeface="Cambria Math" panose="02040503050406030204" pitchFamily="18" charset="0"/>
                            <a:ea typeface="Cambria Math" panose="02040503050406030204" pitchFamily="18" charset="0"/>
                          </a:rPr>
                          <m:t>j</m:t>
                        </m:r>
                        <m:r>
                          <m:rPr>
                            <m:nor/>
                          </m:rPr>
                          <a:rPr lang="tr-TR" baseline="-25000" dirty="0" smtClean="0">
                            <a:solidFill>
                              <a:schemeClr val="bg1"/>
                            </a:solidFill>
                            <a:latin typeface="Cambria Math" panose="02040503050406030204" pitchFamily="18" charset="0"/>
                            <a:ea typeface="Cambria Math" panose="02040503050406030204" pitchFamily="18" charset="0"/>
                          </a:rPr>
                          <m:t>k</m:t>
                        </m:r>
                        <m:r>
                          <a:rPr lang="tr-TR" b="0" i="1" baseline="-25000" dirty="0" smtClean="0">
                            <a:solidFill>
                              <a:schemeClr val="bg1"/>
                            </a:solidFill>
                            <a:latin typeface="Cambria Math" panose="02040503050406030204" pitchFamily="18" charset="0"/>
                            <a:ea typeface="Cambria Math" panose="02040503050406030204" pitchFamily="18" charset="0"/>
                          </a:rPr>
                          <m:t>    </m:t>
                        </m:r>
                      </m:e>
                    </m:rad>
                  </m:oMath>
                </a14:m>
                <a:r>
                  <a:rPr lang="tr-TR" dirty="0" smtClean="0">
                    <a:solidFill>
                      <a:schemeClr val="bg1"/>
                    </a:solidFill>
                    <a:latin typeface="Cambria Math" panose="02040503050406030204" pitchFamily="18" charset="0"/>
                    <a:ea typeface="Cambria Math" panose="02040503050406030204" pitchFamily="18" charset="0"/>
                  </a:rPr>
                  <a:t> ,   j=2,3</a:t>
                </a:r>
                <a:r>
                  <a:rPr lang="tr-TR" dirty="0">
                    <a:solidFill>
                      <a:schemeClr val="bg1"/>
                    </a:solidFill>
                    <a:latin typeface="Cambria Math" panose="02040503050406030204" pitchFamily="18" charset="0"/>
                    <a:ea typeface="Cambria Math" panose="02040503050406030204" pitchFamily="18" charset="0"/>
                  </a:rPr>
                  <a:t>......</a:t>
                </a:r>
                <a:r>
                  <a:rPr lang="tr-TR" dirty="0" smtClean="0">
                    <a:solidFill>
                      <a:schemeClr val="bg1"/>
                    </a:solidFill>
                    <a:latin typeface="Cambria Math" panose="02040503050406030204" pitchFamily="18" charset="0"/>
                    <a:ea typeface="Cambria Math" panose="02040503050406030204" pitchFamily="18" charset="0"/>
                  </a:rPr>
                  <a:t>n</a:t>
                </a:r>
              </a:p>
              <a:p>
                <a:pPr algn="ctr"/>
                <a:endParaRPr lang="tr-TR" dirty="0">
                  <a:solidFill>
                    <a:schemeClr val="bg1"/>
                  </a:solidFill>
                  <a:latin typeface="Cambria Math" panose="02040503050406030204" pitchFamily="18" charset="0"/>
                  <a:ea typeface="Cambria Math" panose="02040503050406030204" pitchFamily="18" charset="0"/>
                </a:endParaRPr>
              </a:p>
              <a:p>
                <a:r>
                  <a:rPr lang="en-US" dirty="0">
                    <a:solidFill>
                      <a:schemeClr val="bg1"/>
                    </a:solidFill>
                    <a:latin typeface="Cambria Math" panose="02040503050406030204" pitchFamily="18" charset="0"/>
                    <a:ea typeface="Cambria Math" panose="02040503050406030204" pitchFamily="18" charset="0"/>
                  </a:rPr>
                  <a:t>For a </a:t>
                </a:r>
                <a:r>
                  <a:rPr lang="en-US" dirty="0" smtClean="0">
                    <a:solidFill>
                      <a:schemeClr val="bg1"/>
                    </a:solidFill>
                    <a:latin typeface="Cambria Math" panose="02040503050406030204" pitchFamily="18" charset="0"/>
                    <a:ea typeface="Cambria Math" panose="02040503050406030204" pitchFamily="18" charset="0"/>
                  </a:rPr>
                  <a:t>non</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diagonal term</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we get</a:t>
                </a:r>
                <a:endParaRPr lang="tr-TR" dirty="0" smtClean="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pPr algn="ctr"/>
                <a:r>
                  <a:rPr lang="tr-TR" dirty="0" smtClean="0">
                    <a:solidFill>
                      <a:schemeClr val="bg1"/>
                    </a:solidFill>
                    <a:latin typeface="Cambria Math" panose="02040503050406030204" pitchFamily="18" charset="0"/>
                    <a:ea typeface="Cambria Math" panose="02040503050406030204" pitchFamily="18" charset="0"/>
                  </a:rPr>
                  <a:t>              L</a:t>
                </a:r>
                <a:r>
                  <a:rPr lang="tr-TR" baseline="-25000" dirty="0" smtClean="0">
                    <a:solidFill>
                      <a:schemeClr val="bg1"/>
                    </a:solidFill>
                    <a:latin typeface="Cambria Math" panose="02040503050406030204" pitchFamily="18" charset="0"/>
                    <a:ea typeface="Cambria Math" panose="02040503050406030204" pitchFamily="18" charset="0"/>
                  </a:rPr>
                  <a:t>ij</a:t>
                </a:r>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d>
                      <m:dPr>
                        <m:ctrlPr>
                          <a:rPr lang="tr-TR" i="1" smtClean="0">
                            <a:solidFill>
                              <a:schemeClr val="bg1"/>
                            </a:solidFill>
                            <a:latin typeface="Cambria Math" panose="02040503050406030204" pitchFamily="18" charset="0"/>
                            <a:ea typeface="Cambria Math" panose="02040503050406030204" pitchFamily="18" charset="0"/>
                          </a:rPr>
                        </m:ctrlPr>
                      </m:dPr>
                      <m:e>
                        <m:r>
                          <m:rPr>
                            <m:nor/>
                          </m:rPr>
                          <a:rPr lang="tr-TR" dirty="0">
                            <a:solidFill>
                              <a:schemeClr val="bg1"/>
                            </a:solidFill>
                            <a:latin typeface="Cambria Math" panose="02040503050406030204" pitchFamily="18" charset="0"/>
                            <a:ea typeface="Cambria Math" panose="02040503050406030204" pitchFamily="18" charset="0"/>
                          </a:rPr>
                          <m:t>A</m:t>
                        </m:r>
                        <m:r>
                          <m:rPr>
                            <m:nor/>
                          </m:rPr>
                          <a:rPr lang="tr-TR" baseline="-25000" dirty="0">
                            <a:solidFill>
                              <a:schemeClr val="bg1"/>
                            </a:solidFill>
                            <a:latin typeface="Cambria Math" panose="02040503050406030204" pitchFamily="18" charset="0"/>
                            <a:ea typeface="Cambria Math" panose="02040503050406030204" pitchFamily="18" charset="0"/>
                          </a:rPr>
                          <m:t>ij</m:t>
                        </m:r>
                        <m:r>
                          <m:rPr>
                            <m:nor/>
                          </m:rPr>
                          <a:rPr lang="tr-TR" dirty="0">
                            <a:solidFill>
                              <a:schemeClr val="bg1"/>
                            </a:solidFill>
                            <a:latin typeface="Cambria Math" panose="02040503050406030204" pitchFamily="18" charset="0"/>
                            <a:ea typeface="Cambria Math" panose="02040503050406030204" pitchFamily="18" charset="0"/>
                          </a:rPr>
                          <m:t> − </m:t>
                        </m:r>
                        <m:nary>
                          <m:naryPr>
                            <m:chr m:val="∑"/>
                            <m:ctrlPr>
                              <a:rPr lang="tr-TR" i="1">
                                <a:solidFill>
                                  <a:schemeClr val="bg1"/>
                                </a:solidFill>
                                <a:latin typeface="Cambria Math" panose="02040503050406030204" pitchFamily="18" charset="0"/>
                                <a:ea typeface="Cambria Math" panose="02040503050406030204" pitchFamily="18" charset="0"/>
                              </a:rPr>
                            </m:ctrlPr>
                          </m:naryPr>
                          <m:sub>
                            <m:r>
                              <m:rPr>
                                <m:sty m:val="p"/>
                                <m:brk m:alnAt="23"/>
                              </m:rPr>
                              <a:rPr lang="tr-TR" i="0">
                                <a:solidFill>
                                  <a:schemeClr val="bg1"/>
                                </a:solidFill>
                                <a:latin typeface="Cambria Math" panose="02040503050406030204" pitchFamily="18" charset="0"/>
                                <a:ea typeface="Cambria Math" panose="02040503050406030204" pitchFamily="18" charset="0"/>
                              </a:rPr>
                              <m:t>k</m:t>
                            </m:r>
                            <m:r>
                              <a:rPr lang="tr-TR" i="0">
                                <a:solidFill>
                                  <a:schemeClr val="bg1"/>
                                </a:solidFill>
                                <a:latin typeface="Cambria Math" panose="02040503050406030204" pitchFamily="18" charset="0"/>
                                <a:ea typeface="Cambria Math" panose="02040503050406030204" pitchFamily="18" charset="0"/>
                              </a:rPr>
                              <m:t>=1</m:t>
                            </m:r>
                          </m:sub>
                          <m:sup>
                            <m:r>
                              <m:rPr>
                                <m:sty m:val="p"/>
                              </m:rPr>
                              <a:rPr lang="tr-TR" i="0">
                                <a:solidFill>
                                  <a:schemeClr val="bg1"/>
                                </a:solidFill>
                                <a:latin typeface="Cambria Math" panose="02040503050406030204" pitchFamily="18" charset="0"/>
                                <a:ea typeface="Cambria Math" panose="02040503050406030204" pitchFamily="18" charset="0"/>
                              </a:rPr>
                              <m:t>j</m:t>
                            </m:r>
                            <m:r>
                              <a:rPr lang="tr-TR" i="0">
                                <a:solidFill>
                                  <a:schemeClr val="bg1"/>
                                </a:solidFill>
                                <a:latin typeface="Cambria Math" panose="02040503050406030204" pitchFamily="18" charset="0"/>
                                <a:ea typeface="Cambria Math" panose="02040503050406030204" pitchFamily="18" charset="0"/>
                              </a:rPr>
                              <m:t>−1</m:t>
                            </m:r>
                          </m:sup>
                          <m:e>
                            <m:r>
                              <m:rPr>
                                <m:nor/>
                              </m:rPr>
                              <a:rPr lang="tr-TR">
                                <a:solidFill>
                                  <a:schemeClr val="bg1"/>
                                </a:solidFill>
                                <a:latin typeface="Cambria Math" panose="02040503050406030204" pitchFamily="18" charset="0"/>
                                <a:ea typeface="Cambria Math" panose="02040503050406030204" pitchFamily="18" charset="0"/>
                              </a:rPr>
                              <m:t>L</m:t>
                            </m:r>
                            <m:r>
                              <m:rPr>
                                <m:nor/>
                              </m:rPr>
                              <a:rPr lang="tr-TR" baseline="-25000">
                                <a:solidFill>
                                  <a:schemeClr val="bg1"/>
                                </a:solidFill>
                                <a:latin typeface="Cambria Math" panose="02040503050406030204" pitchFamily="18" charset="0"/>
                                <a:ea typeface="Cambria Math" panose="02040503050406030204" pitchFamily="18" charset="0"/>
                              </a:rPr>
                              <m:t>ik</m:t>
                            </m:r>
                            <m:r>
                              <m:rPr>
                                <m:nor/>
                              </m:rPr>
                              <a:rPr lang="tr-TR">
                                <a:solidFill>
                                  <a:schemeClr val="bg1"/>
                                </a:solidFill>
                                <a:latin typeface="Cambria Math" panose="02040503050406030204" pitchFamily="18" charset="0"/>
                                <a:ea typeface="Cambria Math" panose="02040503050406030204" pitchFamily="18" charset="0"/>
                              </a:rPr>
                              <m:t> </m:t>
                            </m:r>
                            <m:r>
                              <m:rPr>
                                <m:nor/>
                              </m:rPr>
                              <a:rPr lang="tr-TR">
                                <a:solidFill>
                                  <a:schemeClr val="bg1"/>
                                </a:solidFill>
                                <a:latin typeface="Cambria Math" panose="02040503050406030204" pitchFamily="18" charset="0"/>
                                <a:ea typeface="Cambria Math" panose="02040503050406030204" pitchFamily="18" charset="0"/>
                              </a:rPr>
                              <m:t>L</m:t>
                            </m:r>
                            <m:r>
                              <m:rPr>
                                <m:nor/>
                              </m:rPr>
                              <a:rPr lang="tr-TR">
                                <a:solidFill>
                                  <a:schemeClr val="bg1"/>
                                </a:solidFill>
                                <a:latin typeface="Cambria Math" panose="02040503050406030204" pitchFamily="18" charset="0"/>
                                <a:ea typeface="Cambria Math" panose="02040503050406030204" pitchFamily="18" charset="0"/>
                              </a:rPr>
                              <m:t> </m:t>
                            </m:r>
                            <m:r>
                              <m:rPr>
                                <m:nor/>
                              </m:rPr>
                              <a:rPr lang="tr-TR" baseline="-25000">
                                <a:solidFill>
                                  <a:schemeClr val="bg1"/>
                                </a:solidFill>
                                <a:latin typeface="Cambria Math" panose="02040503050406030204" pitchFamily="18" charset="0"/>
                                <a:ea typeface="Cambria Math" panose="02040503050406030204" pitchFamily="18" charset="0"/>
                              </a:rPr>
                              <m:t>jk</m:t>
                            </m:r>
                          </m:e>
                        </m:nary>
                      </m:e>
                    </m:d>
                  </m:oMath>
                </a14:m>
                <a:r>
                  <a:rPr lang="tr-TR" dirty="0" smtClean="0">
                    <a:solidFill>
                      <a:schemeClr val="bg1"/>
                    </a:solidFill>
                    <a:latin typeface="Cambria Math" panose="02040503050406030204" pitchFamily="18" charset="0"/>
                    <a:ea typeface="Cambria Math" panose="02040503050406030204" pitchFamily="18" charset="0"/>
                  </a:rPr>
                  <a:t>  / L </a:t>
                </a:r>
                <a:r>
                  <a:rPr lang="tr-TR" baseline="-25000" dirty="0">
                    <a:solidFill>
                      <a:schemeClr val="bg1"/>
                    </a:solidFill>
                    <a:latin typeface="Cambria Math" panose="02040503050406030204" pitchFamily="18" charset="0"/>
                    <a:ea typeface="Cambria Math" panose="02040503050406030204" pitchFamily="18" charset="0"/>
                  </a:rPr>
                  <a:t>j j </a:t>
                </a:r>
                <a:r>
                  <a:rPr lang="tr-TR" dirty="0" smtClean="0">
                    <a:solidFill>
                      <a:schemeClr val="bg1"/>
                    </a:solidFill>
                    <a:latin typeface="Cambria Math" panose="02040503050406030204" pitchFamily="18" charset="0"/>
                    <a:ea typeface="Cambria Math" panose="02040503050406030204" pitchFamily="18" charset="0"/>
                  </a:rPr>
                  <a:t>,         j</a:t>
                </a:r>
                <a:r>
                  <a:rPr lang="pt-BR" dirty="0" smtClean="0">
                    <a:solidFill>
                      <a:schemeClr val="bg1"/>
                    </a:solidFill>
                    <a:latin typeface="Cambria Math" panose="02040503050406030204" pitchFamily="18" charset="0"/>
                    <a:ea typeface="Cambria Math" panose="02040503050406030204" pitchFamily="18" charset="0"/>
                  </a:rPr>
                  <a:t>= </a:t>
                </a:r>
                <a:r>
                  <a:rPr lang="pt-BR" dirty="0">
                    <a:solidFill>
                      <a:schemeClr val="bg1"/>
                    </a:solidFill>
                    <a:latin typeface="Cambria Math" panose="02040503050406030204" pitchFamily="18" charset="0"/>
                    <a:ea typeface="Cambria Math" panose="02040503050406030204" pitchFamily="18" charset="0"/>
                  </a:rPr>
                  <a:t>2, 3, . . . , n − 1, i = j + 1, j + 2, . . . , </a:t>
                </a:r>
                <a:r>
                  <a:rPr lang="pt-BR" dirty="0" smtClean="0">
                    <a:solidFill>
                      <a:schemeClr val="bg1"/>
                    </a:solidFill>
                    <a:latin typeface="Cambria Math" panose="02040503050406030204" pitchFamily="18" charset="0"/>
                    <a:ea typeface="Cambria Math" panose="02040503050406030204" pitchFamily="18" charset="0"/>
                  </a:rPr>
                  <a:t>n</a:t>
                </a:r>
                <a:endParaRPr lang="tr-TR" sz="1600" dirty="0" smtClean="0">
                  <a:solidFill>
                    <a:schemeClr val="bg1"/>
                  </a:solidFill>
                  <a:latin typeface="Cambria Math" panose="02040503050406030204" pitchFamily="18" charset="0"/>
                  <a:ea typeface="Cambria Math" panose="02040503050406030204" pitchFamily="18" charset="0"/>
                </a:endParaRPr>
              </a:p>
              <a:p>
                <a:pPr algn="ct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64204" y="544748"/>
                <a:ext cx="11011712" cy="4989507"/>
              </a:xfrm>
              <a:prstGeom prst="rect">
                <a:avLst/>
              </a:prstGeom>
              <a:blipFill>
                <a:blip r:embed="rId2"/>
                <a:stretch>
                  <a:fillRect l="-498" r="-111" b="-6593"/>
                </a:stretch>
              </a:blipFill>
            </p:spPr>
            <p:txBody>
              <a:bodyPr/>
              <a:lstStyle/>
              <a:p>
                <a:r>
                  <a:rPr lang="tr-TR">
                    <a:noFill/>
                  </a:rPr>
                  <a:t> </a:t>
                </a:r>
              </a:p>
            </p:txBody>
          </p:sp>
        </mc:Fallback>
      </mc:AlternateContent>
      <p:sp>
        <p:nvSpPr>
          <p:cNvPr id="3" name="Rounded Rectangle 2"/>
          <p:cNvSpPr/>
          <p:nvPr/>
        </p:nvSpPr>
        <p:spPr>
          <a:xfrm>
            <a:off x="5116748" y="1916349"/>
            <a:ext cx="2869660" cy="53502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
        <p:nvSpPr>
          <p:cNvPr id="4" name="Rounded Rectangle 3"/>
          <p:cNvSpPr/>
          <p:nvPr/>
        </p:nvSpPr>
        <p:spPr>
          <a:xfrm>
            <a:off x="4601184" y="3375498"/>
            <a:ext cx="3745148" cy="75875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
        <p:nvSpPr>
          <p:cNvPr id="5" name="Rounded Rectangle 4"/>
          <p:cNvSpPr/>
          <p:nvPr/>
        </p:nvSpPr>
        <p:spPr>
          <a:xfrm>
            <a:off x="2811293" y="4674141"/>
            <a:ext cx="7480569" cy="76848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Tree>
    <p:extLst>
      <p:ext uri="{BB962C8B-B14F-4D97-AF65-F5344CB8AC3E}">
        <p14:creationId xmlns:p14="http://schemas.microsoft.com/office/powerpoint/2010/main" val="1432802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492417" y="447473"/>
                <a:ext cx="11293813" cy="6957546"/>
              </a:xfrm>
              <a:prstGeom prst="rect">
                <a:avLst/>
              </a:prstGeom>
              <a:noFill/>
            </p:spPr>
            <p:txBody>
              <a:bodyPr wrap="square" rtlCol="0">
                <a:spAutoFit/>
              </a:bodyPr>
              <a:lstStyle/>
              <a:p>
                <a:r>
                  <a:rPr lang="tr-TR" sz="1600" u="sng" dirty="0" smtClean="0">
                    <a:solidFill>
                      <a:schemeClr val="accent1">
                        <a:lumMod val="75000"/>
                      </a:schemeClr>
                    </a:solidFill>
                    <a:latin typeface="Cambria Math" panose="02040503050406030204" pitchFamily="18" charset="0"/>
                    <a:ea typeface="Cambria Math" panose="02040503050406030204" pitchFamily="18" charset="0"/>
                  </a:rPr>
                  <a:t>Example</a:t>
                </a:r>
                <a:r>
                  <a:rPr lang="tr-TR" sz="1600" dirty="0" smtClean="0">
                    <a:solidFill>
                      <a:schemeClr val="accent1">
                        <a:lumMod val="75000"/>
                      </a:schemeClr>
                    </a:solidFill>
                    <a:latin typeface="Cambria Math" panose="02040503050406030204" pitchFamily="18" charset="0"/>
                    <a:ea typeface="Cambria Math" panose="02040503050406030204" pitchFamily="18" charset="0"/>
                  </a:rPr>
                  <a:t>:</a:t>
                </a:r>
                <a:r>
                  <a:rPr lang="en-US" sz="1600" dirty="0">
                    <a:solidFill>
                      <a:schemeClr val="accent1">
                        <a:lumMod val="75000"/>
                      </a:schemeClr>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Compute </a:t>
                </a:r>
                <a:r>
                  <a:rPr lang="en-US" sz="1600" dirty="0" err="1">
                    <a:solidFill>
                      <a:schemeClr val="bg1"/>
                    </a:solidFill>
                    <a:latin typeface="Cambria Math" panose="02040503050406030204" pitchFamily="18" charset="0"/>
                    <a:ea typeface="Cambria Math" panose="02040503050406030204" pitchFamily="18" charset="0"/>
                  </a:rPr>
                  <a:t>Choleski’s</a:t>
                </a:r>
                <a:r>
                  <a:rPr lang="en-US" sz="1600" dirty="0">
                    <a:solidFill>
                      <a:schemeClr val="bg1"/>
                    </a:solidFill>
                    <a:latin typeface="Cambria Math" panose="02040503050406030204" pitchFamily="18" charset="0"/>
                    <a:ea typeface="Cambria Math" panose="02040503050406030204" pitchFamily="18" charset="0"/>
                  </a:rPr>
                  <a:t> decomposition of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matrix</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smtClean="0">
                                  <a:solidFill>
                                    <a:schemeClr val="bg1"/>
                                  </a:solidFill>
                                  <a:latin typeface="Cambria Math" panose="02040503050406030204" pitchFamily="18" charset="0"/>
                                  <a:ea typeface="Cambria Math" panose="02040503050406030204" pitchFamily="18" charset="0"/>
                                </a:rPr>
                              </m:ctrlPr>
                            </m:mPr>
                            <m:mr>
                              <m:e>
                                <m:r>
                                  <m:rPr>
                                    <m:brk m:alnAt="7"/>
                                  </m:rPr>
                                  <a:rPr lang="tr-TR" sz="1600" b="0" i="1"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 4</m:t>
                                </m:r>
                              </m:e>
                              <m:e>
                                <m:r>
                                  <a:rPr lang="tr-TR" sz="1600" b="0" i="1" smtClean="0">
                                    <a:solidFill>
                                      <a:schemeClr val="bg1"/>
                                    </a:solidFill>
                                    <a:latin typeface="Cambria Math" panose="02040503050406030204" pitchFamily="18" charset="0"/>
                                    <a:ea typeface="Cambria Math" panose="02040503050406030204" pitchFamily="18" charset="0"/>
                                  </a:rPr>
                                  <m:t>−2</m:t>
                                </m:r>
                              </m:e>
                              <m:e>
                                <m:r>
                                  <a:rPr lang="tr-TR" sz="1600" b="0" i="1" smtClean="0">
                                    <a:solidFill>
                                      <a:schemeClr val="bg1"/>
                                    </a:solidFill>
                                    <a:latin typeface="Cambria Math" panose="02040503050406030204" pitchFamily="18" charset="0"/>
                                    <a:ea typeface="Cambria Math" panose="02040503050406030204" pitchFamily="18" charset="0"/>
                                  </a:rPr>
                                  <m:t>  2</m:t>
                                </m:r>
                              </m:e>
                            </m:mr>
                            <m:mr>
                              <m:e>
                                <m:r>
                                  <a:rPr lang="tr-TR" sz="1600" b="0" i="1" smtClean="0">
                                    <a:solidFill>
                                      <a:schemeClr val="bg1"/>
                                    </a:solidFill>
                                    <a:latin typeface="Cambria Math" panose="02040503050406030204" pitchFamily="18" charset="0"/>
                                    <a:ea typeface="Cambria Math" panose="02040503050406030204" pitchFamily="18" charset="0"/>
                                  </a:rPr>
                                  <m:t>−2</m:t>
                                </m:r>
                              </m:e>
                              <m:e>
                                <m:r>
                                  <a:rPr lang="tr-TR" sz="1600" b="0" i="1" smtClean="0">
                                    <a:solidFill>
                                      <a:schemeClr val="bg1"/>
                                    </a:solidFill>
                                    <a:latin typeface="Cambria Math" panose="02040503050406030204" pitchFamily="18" charset="0"/>
                                    <a:ea typeface="Cambria Math" panose="02040503050406030204" pitchFamily="18" charset="0"/>
                                  </a:rPr>
                                  <m:t>  2</m:t>
                                </m:r>
                              </m:e>
                              <m:e>
                                <m:r>
                                  <a:rPr lang="tr-TR" sz="1600" b="0" i="1" smtClean="0">
                                    <a:solidFill>
                                      <a:schemeClr val="bg1"/>
                                    </a:solidFill>
                                    <a:latin typeface="Cambria Math" panose="02040503050406030204" pitchFamily="18" charset="0"/>
                                    <a:ea typeface="Cambria Math" panose="02040503050406030204" pitchFamily="18" charset="0"/>
                                  </a:rPr>
                                  <m:t>−4</m:t>
                                </m:r>
                              </m:e>
                            </m:mr>
                            <m:mr>
                              <m:e>
                                <m:r>
                                  <a:rPr lang="tr-TR" sz="1600" b="0" i="1" smtClean="0">
                                    <a:solidFill>
                                      <a:schemeClr val="bg1"/>
                                    </a:solidFill>
                                    <a:latin typeface="Cambria Math" panose="02040503050406030204" pitchFamily="18" charset="0"/>
                                    <a:ea typeface="Cambria Math" panose="02040503050406030204" pitchFamily="18" charset="0"/>
                                  </a:rPr>
                                  <m:t>  2</m:t>
                                </m:r>
                              </m:e>
                              <m:e>
                                <m:r>
                                  <a:rPr lang="tr-TR" sz="1600" b="0" i="1" smtClean="0">
                                    <a:solidFill>
                                      <a:schemeClr val="bg1"/>
                                    </a:solidFill>
                                    <a:latin typeface="Cambria Math" panose="02040503050406030204" pitchFamily="18" charset="0"/>
                                    <a:ea typeface="Cambria Math" panose="02040503050406030204" pitchFamily="18" charset="0"/>
                                  </a:rPr>
                                  <m:t>−4</m:t>
                                </m:r>
                              </m:e>
                              <m:e>
                                <m:r>
                                  <a:rPr lang="tr-TR" sz="1600" b="0" i="1" smtClean="0">
                                    <a:solidFill>
                                      <a:schemeClr val="bg1"/>
                                    </a:solidFill>
                                    <a:latin typeface="Cambria Math" panose="02040503050406030204" pitchFamily="18" charset="0"/>
                                    <a:ea typeface="Cambria Math" panose="02040503050406030204" pitchFamily="18" charset="0"/>
                                  </a:rPr>
                                  <m:t> 11</m:t>
                                </m:r>
                              </m:e>
                            </m:mr>
                          </m:m>
                        </m:e>
                      </m:d>
                    </m:oMath>
                  </m:oMathPara>
                </a14:m>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accent3"/>
                    </a:solidFill>
                    <a:latin typeface="Cambria Math" panose="02040503050406030204" pitchFamily="18" charset="0"/>
                    <a:ea typeface="Cambria Math" panose="02040503050406030204" pitchFamily="18" charset="0"/>
                  </a:rPr>
                  <a:t>Solution:</a:t>
                </a:r>
              </a:p>
              <a:p>
                <a:endParaRPr lang="tr-TR" sz="1600" dirty="0">
                  <a:solidFill>
                    <a:schemeClr val="accent3"/>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L</a:t>
                </a:r>
                <a:r>
                  <a:rPr lang="tr-TR" sz="1600" baseline="-25000" dirty="0" smtClean="0">
                    <a:solidFill>
                      <a:schemeClr val="bg1"/>
                    </a:solidFill>
                    <a:latin typeface="Cambria Math" panose="02040503050406030204" pitchFamily="18" charset="0"/>
                    <a:ea typeface="Cambria Math" panose="02040503050406030204" pitchFamily="18" charset="0"/>
                  </a:rPr>
                  <a:t>11</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4</m:t>
                        </m:r>
                      </m:e>
                    </m:rad>
                  </m:oMath>
                </a14:m>
                <a:r>
                  <a:rPr lang="tr-TR" sz="1600" dirty="0" smtClean="0">
                    <a:solidFill>
                      <a:schemeClr val="bg1"/>
                    </a:solidFill>
                    <a:latin typeface="Cambria Math" panose="02040503050406030204" pitchFamily="18" charset="0"/>
                    <a:ea typeface="Cambria Math" panose="02040503050406030204" pitchFamily="18" charset="0"/>
                  </a:rPr>
                  <a:t> =2			L</a:t>
                </a:r>
                <a:r>
                  <a:rPr lang="tr-TR" sz="1600" baseline="-25000" dirty="0" smtClean="0">
                    <a:solidFill>
                      <a:schemeClr val="bg1"/>
                    </a:solidFill>
                    <a:latin typeface="Cambria Math" panose="02040503050406030204" pitchFamily="18" charset="0"/>
                    <a:ea typeface="Cambria Math" panose="02040503050406030204" pitchFamily="18" charset="0"/>
                  </a:rPr>
                  <a:t>22</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2−</m:t>
                        </m:r>
                        <m:r>
                          <a:rPr lang="tr-TR" sz="1600" b="0" i="1" smtClean="0">
                            <a:solidFill>
                              <a:schemeClr val="bg1"/>
                            </a:solidFill>
                            <a:latin typeface="Cambria Math" panose="02040503050406030204" pitchFamily="18" charset="0"/>
                            <a:ea typeface="Cambria Math" panose="02040503050406030204" pitchFamily="18" charset="0"/>
                          </a:rPr>
                          <m:t>𝑙</m:t>
                        </m:r>
                        <m:r>
                          <a:rPr lang="tr-TR" sz="1600" b="0" i="1" baseline="30000" smtClean="0">
                            <a:solidFill>
                              <a:schemeClr val="bg1"/>
                            </a:solidFill>
                            <a:latin typeface="Cambria Math" panose="02040503050406030204" pitchFamily="18" charset="0"/>
                            <a:ea typeface="Cambria Math" panose="02040503050406030204" pitchFamily="18" charset="0"/>
                          </a:rPr>
                          <m:t>2</m:t>
                        </m:r>
                        <m:r>
                          <a:rPr lang="tr-TR" sz="1600" b="0" i="1" baseline="-25000" smtClean="0">
                            <a:solidFill>
                              <a:schemeClr val="bg1"/>
                            </a:solidFill>
                            <a:latin typeface="Cambria Math" panose="02040503050406030204" pitchFamily="18" charset="0"/>
                            <a:ea typeface="Cambria Math" panose="02040503050406030204" pitchFamily="18" charset="0"/>
                          </a:rPr>
                          <m:t>21</m:t>
                        </m:r>
                      </m:e>
                    </m:rad>
                  </m:oMath>
                </a14:m>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i="1" dirty="0" smtClean="0">
                            <a:solidFill>
                              <a:schemeClr val="bg1"/>
                            </a:solidFill>
                            <a:latin typeface="Cambria Math" panose="02040503050406030204" pitchFamily="18" charset="0"/>
                            <a:ea typeface="Cambria Math" panose="02040503050406030204" pitchFamily="18" charset="0"/>
                          </a:rPr>
                        </m:ctrlPr>
                      </m:radPr>
                      <m:deg/>
                      <m:e>
                        <m:r>
                          <a:rPr lang="tr-TR" sz="1600" b="0" i="1" dirty="0" smtClean="0">
                            <a:solidFill>
                              <a:schemeClr val="bg1"/>
                            </a:solidFill>
                            <a:latin typeface="Cambria Math" panose="02040503050406030204" pitchFamily="18" charset="0"/>
                            <a:ea typeface="Cambria Math" panose="02040503050406030204" pitchFamily="18" charset="0"/>
                          </a:rPr>
                          <m:t>2−1</m:t>
                        </m:r>
                        <m:r>
                          <a:rPr lang="tr-TR" sz="1600" b="0" i="1" baseline="30000" dirty="0" smtClean="0">
                            <a:solidFill>
                              <a:schemeClr val="bg1"/>
                            </a:solidFill>
                            <a:latin typeface="Cambria Math" panose="02040503050406030204" pitchFamily="18" charset="0"/>
                            <a:ea typeface="Cambria Math" panose="02040503050406030204" pitchFamily="18" charset="0"/>
                          </a:rPr>
                          <m:t>2</m:t>
                        </m:r>
                      </m:e>
                    </m:rad>
                  </m:oMath>
                </a14:m>
                <a:r>
                  <a:rPr lang="tr-TR" sz="1600" dirty="0" smtClean="0">
                    <a:solidFill>
                      <a:schemeClr val="bg1"/>
                    </a:solidFill>
                    <a:latin typeface="Cambria Math" panose="02040503050406030204" pitchFamily="18" charset="0"/>
                    <a:ea typeface="Cambria Math" panose="02040503050406030204" pitchFamily="18" charset="0"/>
                  </a:rPr>
                  <a:t>=1</a:t>
                </a: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L</a:t>
                </a:r>
                <a:r>
                  <a:rPr lang="tr-TR" sz="1600" baseline="-25000" dirty="0" smtClean="0">
                    <a:solidFill>
                      <a:schemeClr val="bg1"/>
                    </a:solidFill>
                    <a:latin typeface="Cambria Math" panose="02040503050406030204" pitchFamily="18" charset="0"/>
                    <a:ea typeface="Cambria Math" panose="02040503050406030204" pitchFamily="18" charset="0"/>
                  </a:rPr>
                  <a:t>21</a:t>
                </a:r>
                <a:r>
                  <a:rPr lang="tr-TR" sz="1600" dirty="0" smtClean="0">
                    <a:solidFill>
                      <a:schemeClr val="bg1"/>
                    </a:solidFill>
                    <a:latin typeface="Cambria Math" panose="02040503050406030204" pitchFamily="18" charset="0"/>
                    <a:ea typeface="Cambria Math" panose="02040503050406030204" pitchFamily="18" charset="0"/>
                  </a:rPr>
                  <a:t>=-2/L</a:t>
                </a:r>
                <a:r>
                  <a:rPr lang="tr-TR" sz="1600" baseline="-25000" dirty="0" smtClean="0">
                    <a:solidFill>
                      <a:schemeClr val="bg1"/>
                    </a:solidFill>
                    <a:latin typeface="Cambria Math" panose="02040503050406030204" pitchFamily="18" charset="0"/>
                    <a:ea typeface="Cambria Math" panose="02040503050406030204" pitchFamily="18" charset="0"/>
                  </a:rPr>
                  <a:t>11</a:t>
                </a:r>
                <a:r>
                  <a:rPr lang="tr-TR" sz="1600" dirty="0" smtClean="0">
                    <a:solidFill>
                      <a:schemeClr val="bg1"/>
                    </a:solidFill>
                    <a:latin typeface="Cambria Math" panose="02040503050406030204" pitchFamily="18" charset="0"/>
                    <a:ea typeface="Cambria Math" panose="02040503050406030204" pitchFamily="18" charset="0"/>
                  </a:rPr>
                  <a:t> =-2/2= -1		L</a:t>
                </a:r>
                <a:r>
                  <a:rPr lang="tr-TR" sz="1600" baseline="-25000" dirty="0" smtClean="0">
                    <a:solidFill>
                      <a:schemeClr val="bg1"/>
                    </a:solidFill>
                    <a:latin typeface="Cambria Math" panose="02040503050406030204" pitchFamily="18" charset="0"/>
                    <a:ea typeface="Cambria Math" panose="02040503050406030204" pitchFamily="18" charset="0"/>
                  </a:rPr>
                  <a:t>32</a:t>
                </a:r>
                <a:r>
                  <a:rPr lang="tr-TR" sz="1600" dirty="0" smtClean="0">
                    <a:solidFill>
                      <a:schemeClr val="bg1"/>
                    </a:solidFill>
                    <a:latin typeface="Cambria Math" panose="02040503050406030204" pitchFamily="18" charset="0"/>
                    <a:ea typeface="Cambria Math" panose="02040503050406030204" pitchFamily="18" charset="0"/>
                  </a:rPr>
                  <a:t>=(-4-L</a:t>
                </a:r>
                <a:r>
                  <a:rPr lang="tr-TR" sz="1600" baseline="-25000" dirty="0" smtClean="0">
                    <a:solidFill>
                      <a:schemeClr val="bg1"/>
                    </a:solidFill>
                    <a:latin typeface="Cambria Math" panose="02040503050406030204" pitchFamily="18" charset="0"/>
                    <a:ea typeface="Cambria Math" panose="02040503050406030204" pitchFamily="18" charset="0"/>
                  </a:rPr>
                  <a:t>21</a:t>
                </a:r>
                <a:r>
                  <a:rPr lang="tr-TR" sz="1600" dirty="0" smtClean="0">
                    <a:solidFill>
                      <a:schemeClr val="bg1"/>
                    </a:solidFill>
                    <a:latin typeface="Cambria Math" panose="02040503050406030204" pitchFamily="18" charset="0"/>
                    <a:ea typeface="Cambria Math" panose="02040503050406030204" pitchFamily="18" charset="0"/>
                  </a:rPr>
                  <a:t>L</a:t>
                </a:r>
                <a:r>
                  <a:rPr lang="tr-TR" sz="1600" baseline="-25000" dirty="0" smtClean="0">
                    <a:solidFill>
                      <a:schemeClr val="bg1"/>
                    </a:solidFill>
                    <a:latin typeface="Cambria Math" panose="02040503050406030204" pitchFamily="18" charset="0"/>
                    <a:ea typeface="Cambria Math" panose="02040503050406030204" pitchFamily="18" charset="0"/>
                  </a:rPr>
                  <a:t>31</a:t>
                </a:r>
                <a:r>
                  <a:rPr lang="tr-TR" sz="1600" dirty="0" smtClean="0">
                    <a:solidFill>
                      <a:schemeClr val="bg1"/>
                    </a:solidFill>
                    <a:latin typeface="Cambria Math" panose="02040503050406030204" pitchFamily="18" charset="0"/>
                    <a:ea typeface="Cambria Math" panose="02040503050406030204" pitchFamily="18" charset="0"/>
                  </a:rPr>
                  <a:t>)/(L</a:t>
                </a:r>
                <a:r>
                  <a:rPr lang="tr-TR" sz="1600" baseline="-25000" dirty="0" smtClean="0">
                    <a:solidFill>
                      <a:schemeClr val="bg1"/>
                    </a:solidFill>
                    <a:latin typeface="Cambria Math" panose="02040503050406030204" pitchFamily="18" charset="0"/>
                    <a:ea typeface="Cambria Math" panose="02040503050406030204" pitchFamily="18" charset="0"/>
                  </a:rPr>
                  <a:t>22</a:t>
                </a:r>
                <a:r>
                  <a:rPr lang="tr-TR" sz="1600" dirty="0" smtClean="0">
                    <a:solidFill>
                      <a:schemeClr val="bg1"/>
                    </a:solidFill>
                    <a:latin typeface="Cambria Math" panose="02040503050406030204" pitchFamily="18" charset="0"/>
                    <a:ea typeface="Cambria Math" panose="02040503050406030204" pitchFamily="18" charset="0"/>
                  </a:rPr>
                  <a:t>)= (-4-(-1)(1))/1 </a:t>
                </a:r>
                <a:r>
                  <a:rPr lang="tr-TR" sz="1600" dirty="0" smtClean="0">
                    <a:solidFill>
                      <a:schemeClr val="bg1"/>
                    </a:solidFill>
                    <a:latin typeface="Cambria Math" panose="02040503050406030204" pitchFamily="18" charset="0"/>
                    <a:ea typeface="Cambria Math" panose="02040503050406030204" pitchFamily="18" charset="0"/>
                  </a:rPr>
                  <a:t>=-3</a:t>
                </a:r>
                <a:endParaRPr lang="tr-TR" sz="1600" dirty="0" smtClean="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L</a:t>
                </a:r>
                <a:r>
                  <a:rPr lang="tr-TR" sz="1600" baseline="-25000" dirty="0" smtClean="0">
                    <a:solidFill>
                      <a:schemeClr val="bg1"/>
                    </a:solidFill>
                    <a:latin typeface="Cambria Math" panose="02040503050406030204" pitchFamily="18" charset="0"/>
                    <a:ea typeface="Cambria Math" panose="02040503050406030204" pitchFamily="18" charset="0"/>
                  </a:rPr>
                  <a:t>31</a:t>
                </a:r>
                <a:r>
                  <a:rPr lang="tr-TR" sz="1600" dirty="0" smtClean="0">
                    <a:solidFill>
                      <a:schemeClr val="bg1"/>
                    </a:solidFill>
                    <a:latin typeface="Cambria Math" panose="02040503050406030204" pitchFamily="18" charset="0"/>
                    <a:ea typeface="Cambria Math" panose="02040503050406030204" pitchFamily="18" charset="0"/>
                  </a:rPr>
                  <a:t>=2/L</a:t>
                </a:r>
                <a:r>
                  <a:rPr lang="tr-TR" sz="1600" baseline="-25000" dirty="0" smtClean="0">
                    <a:solidFill>
                      <a:schemeClr val="bg1"/>
                    </a:solidFill>
                    <a:latin typeface="Cambria Math" panose="02040503050406030204" pitchFamily="18" charset="0"/>
                    <a:ea typeface="Cambria Math" panose="02040503050406030204" pitchFamily="18" charset="0"/>
                  </a:rPr>
                  <a:t>11</a:t>
                </a:r>
                <a:r>
                  <a:rPr lang="tr-TR" sz="1600" dirty="0" smtClean="0">
                    <a:solidFill>
                      <a:schemeClr val="bg1"/>
                    </a:solidFill>
                    <a:latin typeface="Cambria Math" panose="02040503050406030204" pitchFamily="18" charset="0"/>
                    <a:ea typeface="Cambria Math" panose="02040503050406030204" pitchFamily="18" charset="0"/>
                  </a:rPr>
                  <a:t> =2/2 = 1		L</a:t>
                </a:r>
                <a:r>
                  <a:rPr lang="tr-TR" sz="1600" baseline="-25000" dirty="0" smtClean="0">
                    <a:solidFill>
                      <a:schemeClr val="bg1"/>
                    </a:solidFill>
                    <a:latin typeface="Cambria Math" panose="02040503050406030204" pitchFamily="18" charset="0"/>
                    <a:ea typeface="Cambria Math" panose="02040503050406030204" pitchFamily="18" charset="0"/>
                  </a:rPr>
                  <a:t>33</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11−</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30000" smtClean="0">
                            <a:solidFill>
                              <a:schemeClr val="bg1"/>
                            </a:solidFill>
                            <a:latin typeface="Cambria Math" panose="02040503050406030204" pitchFamily="18" charset="0"/>
                            <a:ea typeface="Cambria Math" panose="02040503050406030204" pitchFamily="18" charset="0"/>
                          </a:rPr>
                          <m:t>2</m:t>
                        </m:r>
                        <m:r>
                          <a:rPr lang="tr-TR" sz="1600" b="0" i="1" baseline="-25000" smtClean="0">
                            <a:solidFill>
                              <a:schemeClr val="bg1"/>
                            </a:solidFill>
                            <a:latin typeface="Cambria Math" panose="02040503050406030204" pitchFamily="18" charset="0"/>
                            <a:ea typeface="Cambria Math" panose="02040503050406030204" pitchFamily="18" charset="0"/>
                          </a:rPr>
                          <m:t>31</m:t>
                        </m:r>
                        <m:r>
                          <a:rPr lang="tr-TR" sz="1600" b="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30000" smtClean="0">
                            <a:solidFill>
                              <a:schemeClr val="bg1"/>
                            </a:solidFill>
                            <a:latin typeface="Cambria Math" panose="02040503050406030204" pitchFamily="18" charset="0"/>
                            <a:ea typeface="Cambria Math" panose="02040503050406030204" pitchFamily="18" charset="0"/>
                          </a:rPr>
                          <m:t>2</m:t>
                        </m:r>
                        <m:r>
                          <a:rPr lang="tr-TR" sz="1600" b="0" i="1" baseline="-25000" smtClean="0">
                            <a:solidFill>
                              <a:schemeClr val="bg1"/>
                            </a:solidFill>
                            <a:latin typeface="Cambria Math" panose="02040503050406030204" pitchFamily="18" charset="0"/>
                            <a:ea typeface="Cambria Math" panose="02040503050406030204" pitchFamily="18" charset="0"/>
                          </a:rPr>
                          <m:t>32</m:t>
                        </m:r>
                      </m:e>
                    </m:rad>
                    <m:r>
                      <a:rPr lang="tr-TR" sz="1600" b="0" i="1" smtClean="0">
                        <a:solidFill>
                          <a:schemeClr val="bg1"/>
                        </a:solidFill>
                        <a:latin typeface="Cambria Math" panose="02040503050406030204" pitchFamily="18" charset="0"/>
                        <a:ea typeface="Cambria Math" panose="02040503050406030204" pitchFamily="18" charset="0"/>
                      </a:rPr>
                      <m:t>=</m:t>
                    </m:r>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11−</m:t>
                        </m:r>
                        <m:d>
                          <m:dPr>
                            <m:ctrlPr>
                              <a:rPr lang="tr-TR" sz="1600" b="0" i="1" smtClean="0">
                                <a:solidFill>
                                  <a:schemeClr val="bg1"/>
                                </a:solidFill>
                                <a:latin typeface="Cambria Math" panose="02040503050406030204" pitchFamily="18" charset="0"/>
                                <a:ea typeface="Cambria Math" panose="02040503050406030204" pitchFamily="18" charset="0"/>
                              </a:rPr>
                            </m:ctrlPr>
                          </m:dPr>
                          <m:e>
                            <m:r>
                              <a:rPr lang="tr-TR" sz="1600" b="0" i="1" smtClean="0">
                                <a:solidFill>
                                  <a:schemeClr val="bg1"/>
                                </a:solidFill>
                                <a:latin typeface="Cambria Math" panose="02040503050406030204" pitchFamily="18" charset="0"/>
                                <a:ea typeface="Cambria Math" panose="02040503050406030204" pitchFamily="18" charset="0"/>
                              </a:rPr>
                              <m:t>1</m:t>
                            </m:r>
                          </m:e>
                        </m:d>
                        <m:r>
                          <a:rPr lang="tr-TR" sz="1600" b="0" i="1" baseline="30000" smtClean="0">
                            <a:solidFill>
                              <a:schemeClr val="bg1"/>
                            </a:solidFill>
                            <a:latin typeface="Cambria Math" panose="02040503050406030204" pitchFamily="18" charset="0"/>
                            <a:ea typeface="Cambria Math" panose="02040503050406030204" pitchFamily="18" charset="0"/>
                          </a:rPr>
                          <m:t>2</m:t>
                        </m:r>
                        <m:r>
                          <a:rPr lang="tr-TR" sz="1600" b="0" i="1" smtClean="0">
                            <a:solidFill>
                              <a:schemeClr val="bg1"/>
                            </a:solidFill>
                            <a:latin typeface="Cambria Math" panose="02040503050406030204" pitchFamily="18" charset="0"/>
                            <a:ea typeface="Cambria Math" panose="02040503050406030204" pitchFamily="18" charset="0"/>
                          </a:rPr>
                          <m:t>−</m:t>
                        </m:r>
                        <m:d>
                          <m:dPr>
                            <m:ctrlPr>
                              <a:rPr lang="tr-TR" sz="1600" b="0" i="1" smtClean="0">
                                <a:solidFill>
                                  <a:schemeClr val="bg1"/>
                                </a:solidFill>
                                <a:latin typeface="Cambria Math" panose="02040503050406030204" pitchFamily="18" charset="0"/>
                                <a:ea typeface="Cambria Math" panose="02040503050406030204" pitchFamily="18" charset="0"/>
                              </a:rPr>
                            </m:ctrlPr>
                          </m:dPr>
                          <m:e>
                            <m:r>
                              <a:rPr lang="tr-TR" sz="1600" b="0" i="1" smtClean="0">
                                <a:solidFill>
                                  <a:schemeClr val="bg1"/>
                                </a:solidFill>
                                <a:latin typeface="Cambria Math" panose="02040503050406030204" pitchFamily="18" charset="0"/>
                                <a:ea typeface="Cambria Math" panose="02040503050406030204" pitchFamily="18" charset="0"/>
                              </a:rPr>
                              <m:t>−3</m:t>
                            </m:r>
                          </m:e>
                        </m:d>
                        <m:r>
                          <a:rPr lang="tr-TR" sz="1600" b="0" i="1" baseline="30000" smtClean="0">
                            <a:solidFill>
                              <a:schemeClr val="bg1"/>
                            </a:solidFill>
                            <a:latin typeface="Cambria Math" panose="02040503050406030204" pitchFamily="18" charset="0"/>
                            <a:ea typeface="Cambria Math" panose="02040503050406030204" pitchFamily="18" charset="0"/>
                          </a:rPr>
                          <m:t>2</m:t>
                        </m:r>
                      </m:e>
                    </m:rad>
                    <m:r>
                      <a:rPr lang="tr-TR" sz="1600" b="0" i="1" smtClean="0">
                        <a:solidFill>
                          <a:schemeClr val="bg1"/>
                        </a:solidFill>
                        <a:latin typeface="Cambria Math" panose="02040503050406030204" pitchFamily="18" charset="0"/>
                        <a:ea typeface="Cambria Math" panose="02040503050406030204" pitchFamily="18" charset="0"/>
                      </a:rPr>
                      <m:t>=1</m:t>
                    </m:r>
                  </m:oMath>
                </a14:m>
                <a:endParaRPr lang="tr-TR" sz="1600" b="0" dirty="0" smtClean="0">
                  <a:solidFill>
                    <a:schemeClr val="bg1"/>
                  </a:solidFill>
                  <a:latin typeface="Cambria Math" panose="02040503050406030204" pitchFamily="18" charset="0"/>
                  <a:ea typeface="Cambria Math" panose="02040503050406030204" pitchFamily="18" charset="0"/>
                </a:endParaRPr>
              </a:p>
              <a:p>
                <a:endParaRPr lang="tr-TR" sz="1600" b="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pPr algn="ctr"/>
                <a:r>
                  <a:rPr lang="tr-TR" sz="1600" dirty="0" smtClean="0">
                    <a:solidFill>
                      <a:schemeClr val="bg1"/>
                    </a:solidFill>
                    <a:latin typeface="Cambria Math" panose="02040503050406030204" pitchFamily="18" charset="0"/>
                    <a:ea typeface="Cambria Math" panose="02040503050406030204" pitchFamily="18" charset="0"/>
                  </a:rPr>
                  <a:t>L=</a:t>
                </a:r>
                <a14:m>
                  <m:oMath xmlns:m="http://schemas.openxmlformats.org/officeDocument/2006/math">
                    <m:d>
                      <m:dPr>
                        <m:begChr m:val="["/>
                        <m:endChr m:val="]"/>
                        <m:ctrlPr>
                          <a:rPr lang="tr-TR" sz="16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a:solidFill>
                                  <a:schemeClr val="bg1"/>
                                </a:solidFill>
                                <a:latin typeface="Cambria Math" panose="02040503050406030204" pitchFamily="18" charset="0"/>
                                <a:ea typeface="Cambria Math" panose="02040503050406030204" pitchFamily="18" charset="0"/>
                              </a:rPr>
                            </m:ctrlPr>
                          </m:mPr>
                          <m:mr>
                            <m:e>
                              <m:r>
                                <m:rPr>
                                  <m:brk m:alnAt="7"/>
                                </m:rPr>
                                <a:rPr lang="tr-TR" sz="1600" i="1">
                                  <a:solidFill>
                                    <a:schemeClr val="bg1"/>
                                  </a:solidFill>
                                  <a:latin typeface="Cambria Math" panose="02040503050406030204" pitchFamily="18" charset="0"/>
                                  <a:ea typeface="Cambria Math" panose="02040503050406030204" pitchFamily="18" charset="0"/>
                                </a:rPr>
                                <m:t> </m:t>
                              </m:r>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 2</m:t>
                              </m:r>
                            </m:e>
                            <m:e>
                              <m:r>
                                <a:rPr lang="tr-TR" sz="1600" b="0" i="1" smtClean="0">
                                  <a:solidFill>
                                    <a:schemeClr val="bg1"/>
                                  </a:solidFill>
                                  <a:latin typeface="Cambria Math" panose="02040503050406030204" pitchFamily="18" charset="0"/>
                                  <a:ea typeface="Cambria Math" panose="02040503050406030204" pitchFamily="18" charset="0"/>
                                </a:rPr>
                                <m:t>  0</m:t>
                              </m:r>
                            </m:e>
                            <m:e>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0</m:t>
                              </m:r>
                            </m:e>
                          </m:mr>
                          <m:mr>
                            <m:e>
                              <m:r>
                                <a:rPr lang="tr-TR" sz="1600" i="1">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1</m:t>
                              </m:r>
                            </m:e>
                            <m:e>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 1</m:t>
                              </m:r>
                            </m:e>
                            <m:e>
                              <m:r>
                                <a:rPr lang="tr-TR" sz="1600" b="0" i="1" smtClean="0">
                                  <a:solidFill>
                                    <a:schemeClr val="bg1"/>
                                  </a:solidFill>
                                  <a:latin typeface="Cambria Math" panose="02040503050406030204" pitchFamily="18" charset="0"/>
                                  <a:ea typeface="Cambria Math" panose="02040503050406030204" pitchFamily="18" charset="0"/>
                                </a:rPr>
                                <m:t>  0</m:t>
                              </m:r>
                            </m:e>
                          </m:mr>
                          <m:mr>
                            <m:e>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 1</m:t>
                              </m:r>
                            </m:e>
                            <m:e>
                              <m:r>
                                <a:rPr lang="tr-TR" sz="1600" i="1">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3</m:t>
                              </m:r>
                            </m:e>
                            <m:e>
                              <m:r>
                                <a:rPr lang="tr-TR" sz="1600" i="1">
                                  <a:solidFill>
                                    <a:schemeClr val="bg1"/>
                                  </a:solidFill>
                                  <a:latin typeface="Cambria Math" panose="02040503050406030204" pitchFamily="18" charset="0"/>
                                  <a:ea typeface="Cambria Math" panose="02040503050406030204" pitchFamily="18" charset="0"/>
                                </a:rPr>
                                <m:t> 1</m:t>
                              </m:r>
                            </m:e>
                          </m:mr>
                        </m:m>
                      </m:e>
                    </m:d>
                  </m:oMath>
                </a14:m>
                <a:endParaRPr lang="tr-TR" sz="1600" dirty="0" smtClean="0">
                  <a:solidFill>
                    <a:schemeClr val="bg1"/>
                  </a:solidFill>
                  <a:latin typeface="Cambria Math" panose="02040503050406030204" pitchFamily="18" charset="0"/>
                  <a:ea typeface="Cambria Math" panose="02040503050406030204" pitchFamily="18" charset="0"/>
                </a:endParaRPr>
              </a:p>
              <a:p>
                <a:pPr algn="ctr"/>
                <a:endParaRPr lang="tr-TR" sz="1600" dirty="0">
                  <a:solidFill>
                    <a:schemeClr val="bg1"/>
                  </a:solidFill>
                  <a:latin typeface="Cambria Math" panose="02040503050406030204" pitchFamily="18" charset="0"/>
                  <a:ea typeface="Cambria Math" panose="02040503050406030204" pitchFamily="18" charset="0"/>
                </a:endParaRPr>
              </a:p>
              <a:p>
                <a:pPr algn="ctr"/>
                <a:endParaRPr lang="tr-TR" sz="1600" dirty="0">
                  <a:solidFill>
                    <a:schemeClr val="bg1"/>
                  </a:solidFill>
                  <a:latin typeface="Cambria Math" panose="02040503050406030204" pitchFamily="18" charset="0"/>
                  <a:ea typeface="Cambria Math" panose="02040503050406030204" pitchFamily="18" charset="0"/>
                </a:endParaRPr>
              </a:p>
              <a:p>
                <a:pPr algn="ctr"/>
                <a:r>
                  <a:rPr lang="tr-TR" sz="1600" dirty="0" smtClean="0">
                    <a:solidFill>
                      <a:schemeClr val="bg1"/>
                    </a:solidFill>
                    <a:latin typeface="Cambria Math" panose="02040503050406030204" pitchFamily="18" charset="0"/>
                    <a:ea typeface="Cambria Math" panose="02040503050406030204" pitchFamily="18" charset="0"/>
                  </a:rPr>
                  <a:t>A=LL</a:t>
                </a:r>
                <a:r>
                  <a:rPr lang="tr-TR" sz="1600" baseline="30000" dirty="0" smtClean="0">
                    <a:solidFill>
                      <a:schemeClr val="bg1"/>
                    </a:solidFill>
                    <a:latin typeface="Cambria Math" panose="02040503050406030204" pitchFamily="18" charset="0"/>
                    <a:ea typeface="Cambria Math" panose="02040503050406030204" pitchFamily="18" charset="0"/>
                  </a:rPr>
                  <a:t>T                 </a:t>
                </a:r>
                <a:r>
                  <a:rPr lang="tr-TR" sz="1600" dirty="0" smtClean="0">
                    <a:solidFill>
                      <a:schemeClr val="bg1"/>
                    </a:solidFill>
                    <a:latin typeface="Cambria Math" panose="02040503050406030204" pitchFamily="18" charset="0"/>
                    <a:ea typeface="Cambria Math" panose="02040503050406030204" pitchFamily="18" charset="0"/>
                  </a:rPr>
                  <a:t> A=</a:t>
                </a:r>
                <a:r>
                  <a:rPr lang="tr-TR" sz="1600" baseline="300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tr-TR" sz="16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a:solidFill>
                                  <a:schemeClr val="bg1"/>
                                </a:solidFill>
                                <a:latin typeface="Cambria Math" panose="02040503050406030204" pitchFamily="18" charset="0"/>
                                <a:ea typeface="Cambria Math" panose="02040503050406030204" pitchFamily="18" charset="0"/>
                              </a:rPr>
                            </m:ctrlPr>
                          </m:mPr>
                          <m:mr>
                            <m:e>
                              <m:r>
                                <m:rPr>
                                  <m:brk m:alnAt="7"/>
                                </m:rPr>
                                <a:rPr lang="tr-TR" sz="1600" i="1">
                                  <a:solidFill>
                                    <a:schemeClr val="bg1"/>
                                  </a:solidFill>
                                  <a:latin typeface="Cambria Math" panose="02040503050406030204" pitchFamily="18" charset="0"/>
                                  <a:ea typeface="Cambria Math" panose="02040503050406030204" pitchFamily="18" charset="0"/>
                                </a:rPr>
                                <m:t> </m:t>
                              </m:r>
                              <m:r>
                                <a:rPr lang="tr-TR" sz="1600" i="1">
                                  <a:solidFill>
                                    <a:schemeClr val="bg1"/>
                                  </a:solidFill>
                                  <a:latin typeface="Cambria Math" panose="02040503050406030204" pitchFamily="18" charset="0"/>
                                  <a:ea typeface="Cambria Math" panose="02040503050406030204" pitchFamily="18" charset="0"/>
                                </a:rPr>
                                <m:t>  2</m:t>
                              </m:r>
                            </m:e>
                            <m:e>
                              <m:r>
                                <a:rPr lang="tr-TR" sz="1600" i="1">
                                  <a:solidFill>
                                    <a:schemeClr val="bg1"/>
                                  </a:solidFill>
                                  <a:latin typeface="Cambria Math" panose="02040503050406030204" pitchFamily="18" charset="0"/>
                                  <a:ea typeface="Cambria Math" panose="02040503050406030204" pitchFamily="18" charset="0"/>
                                </a:rPr>
                                <m:t>  0</m:t>
                              </m:r>
                            </m:e>
                            <m:e>
                              <m:r>
                                <a:rPr lang="tr-TR" sz="1600" i="1">
                                  <a:solidFill>
                                    <a:schemeClr val="bg1"/>
                                  </a:solidFill>
                                  <a:latin typeface="Cambria Math" panose="02040503050406030204" pitchFamily="18" charset="0"/>
                                  <a:ea typeface="Cambria Math" panose="02040503050406030204" pitchFamily="18" charset="0"/>
                                </a:rPr>
                                <m:t>  0</m:t>
                              </m:r>
                            </m:e>
                          </m:mr>
                          <m:mr>
                            <m:e>
                              <m:r>
                                <a:rPr lang="tr-TR" sz="1600" i="1">
                                  <a:solidFill>
                                    <a:schemeClr val="bg1"/>
                                  </a:solidFill>
                                  <a:latin typeface="Cambria Math" panose="02040503050406030204" pitchFamily="18" charset="0"/>
                                  <a:ea typeface="Cambria Math" panose="02040503050406030204" pitchFamily="18" charset="0"/>
                                </a:rPr>
                                <m:t>−1</m:t>
                              </m:r>
                            </m:e>
                            <m:e>
                              <m:r>
                                <a:rPr lang="tr-TR" sz="1600" i="1">
                                  <a:solidFill>
                                    <a:schemeClr val="bg1"/>
                                  </a:solidFill>
                                  <a:latin typeface="Cambria Math" panose="02040503050406030204" pitchFamily="18" charset="0"/>
                                  <a:ea typeface="Cambria Math" panose="02040503050406030204" pitchFamily="18" charset="0"/>
                                </a:rPr>
                                <m:t>   1</m:t>
                              </m:r>
                            </m:e>
                            <m:e>
                              <m:r>
                                <a:rPr lang="tr-TR" sz="1600" i="1">
                                  <a:solidFill>
                                    <a:schemeClr val="bg1"/>
                                  </a:solidFill>
                                  <a:latin typeface="Cambria Math" panose="02040503050406030204" pitchFamily="18" charset="0"/>
                                  <a:ea typeface="Cambria Math" panose="02040503050406030204" pitchFamily="18" charset="0"/>
                                </a:rPr>
                                <m:t>  0</m:t>
                              </m:r>
                            </m:e>
                          </m:mr>
                          <m:mr>
                            <m:e>
                              <m:r>
                                <a:rPr lang="tr-TR" sz="1600" i="1">
                                  <a:solidFill>
                                    <a:schemeClr val="bg1"/>
                                  </a:solidFill>
                                  <a:latin typeface="Cambria Math" panose="02040503050406030204" pitchFamily="18" charset="0"/>
                                  <a:ea typeface="Cambria Math" panose="02040503050406030204" pitchFamily="18" charset="0"/>
                                </a:rPr>
                                <m:t>   1</m:t>
                              </m:r>
                            </m:e>
                            <m:e>
                              <m:r>
                                <a:rPr lang="tr-TR" sz="1600" i="1">
                                  <a:solidFill>
                                    <a:schemeClr val="bg1"/>
                                  </a:solidFill>
                                  <a:latin typeface="Cambria Math" panose="02040503050406030204" pitchFamily="18" charset="0"/>
                                  <a:ea typeface="Cambria Math" panose="02040503050406030204" pitchFamily="18" charset="0"/>
                                </a:rPr>
                                <m:t>−3</m:t>
                              </m:r>
                            </m:e>
                            <m:e>
                              <m:r>
                                <a:rPr lang="tr-TR" sz="1600" i="1">
                                  <a:solidFill>
                                    <a:schemeClr val="bg1"/>
                                  </a:solidFill>
                                  <a:latin typeface="Cambria Math" panose="02040503050406030204" pitchFamily="18" charset="0"/>
                                  <a:ea typeface="Cambria Math" panose="02040503050406030204" pitchFamily="18" charset="0"/>
                                </a:rPr>
                                <m:t> 1</m:t>
                              </m:r>
                            </m:e>
                          </m:mr>
                        </m:m>
                      </m:e>
                    </m:d>
                    <m:r>
                      <a:rPr lang="tr-TR" sz="1600" b="0" i="1" smtClean="0">
                        <a:solidFill>
                          <a:schemeClr val="bg1"/>
                        </a:solidFill>
                        <a:latin typeface="Cambria Math" panose="02040503050406030204" pitchFamily="18" charset="0"/>
                        <a:ea typeface="Cambria Math" panose="02040503050406030204" pitchFamily="18" charset="0"/>
                      </a:rPr>
                      <m:t>.</m:t>
                    </m:r>
                    <m:d>
                      <m:dPr>
                        <m:begChr m:val="["/>
                        <m:endChr m:val="]"/>
                        <m:ctrlPr>
                          <a:rPr lang="tr-TR" sz="16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a:solidFill>
                                  <a:schemeClr val="bg1"/>
                                </a:solidFill>
                                <a:latin typeface="Cambria Math" panose="02040503050406030204" pitchFamily="18" charset="0"/>
                                <a:ea typeface="Cambria Math" panose="02040503050406030204" pitchFamily="18" charset="0"/>
                              </a:rPr>
                            </m:ctrlPr>
                          </m:mPr>
                          <m:mr>
                            <m:e>
                              <m:r>
                                <m:rPr>
                                  <m:brk m:alnAt="7"/>
                                </m:rPr>
                                <a:rPr lang="tr-TR" sz="1600" i="1">
                                  <a:solidFill>
                                    <a:schemeClr val="bg1"/>
                                  </a:solidFill>
                                  <a:latin typeface="Cambria Math" panose="02040503050406030204" pitchFamily="18" charset="0"/>
                                  <a:ea typeface="Cambria Math" panose="02040503050406030204" pitchFamily="18" charset="0"/>
                                </a:rPr>
                                <m:t> </m:t>
                              </m:r>
                              <m:r>
                                <a:rPr lang="tr-TR" sz="1600" i="1">
                                  <a:solidFill>
                                    <a:schemeClr val="bg1"/>
                                  </a:solidFill>
                                  <a:latin typeface="Cambria Math" panose="02040503050406030204" pitchFamily="18" charset="0"/>
                                  <a:ea typeface="Cambria Math" panose="02040503050406030204" pitchFamily="18" charset="0"/>
                                </a:rPr>
                                <m:t>  2</m:t>
                              </m:r>
                            </m:e>
                            <m:e>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−1</m:t>
                              </m:r>
                            </m:e>
                            <m:e>
                              <m:r>
                                <a:rPr lang="tr-TR" sz="1600" i="1">
                                  <a:solidFill>
                                    <a:schemeClr val="bg1"/>
                                  </a:solidFill>
                                  <a:latin typeface="Cambria Math" panose="02040503050406030204" pitchFamily="18" charset="0"/>
                                  <a:ea typeface="Cambria Math" panose="02040503050406030204" pitchFamily="18" charset="0"/>
                                </a:rPr>
                                <m:t> </m:t>
                              </m:r>
                              <m:r>
                                <a:rPr lang="tr-TR" sz="1600" b="0" i="1">
                                  <a:solidFill>
                                    <a:schemeClr val="bg1"/>
                                  </a:solidFill>
                                  <a:latin typeface="Cambria Math" panose="02040503050406030204" pitchFamily="18" charset="0"/>
                                  <a:ea typeface="Cambria Math" panose="02040503050406030204" pitchFamily="18" charset="0"/>
                                </a:rPr>
                                <m:t>  </m:t>
                              </m:r>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1</m:t>
                              </m:r>
                            </m:e>
                          </m:mr>
                          <m:mr>
                            <m:e>
                              <m:r>
                                <a:rPr lang="tr-TR" sz="1600" b="0" i="1" smtClean="0">
                                  <a:solidFill>
                                    <a:schemeClr val="bg1"/>
                                  </a:solidFill>
                                  <a:latin typeface="Cambria Math" panose="02040503050406030204" pitchFamily="18" charset="0"/>
                                  <a:ea typeface="Cambria Math" panose="02040503050406030204" pitchFamily="18" charset="0"/>
                                </a:rPr>
                                <m:t>   0</m:t>
                              </m:r>
                            </m:e>
                            <m:e>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 </m:t>
                              </m:r>
                              <m:r>
                                <a:rPr lang="tr-TR" sz="1600" i="1">
                                  <a:solidFill>
                                    <a:schemeClr val="bg1"/>
                                  </a:solidFill>
                                  <a:latin typeface="Cambria Math" panose="02040503050406030204" pitchFamily="18" charset="0"/>
                                  <a:ea typeface="Cambria Math" panose="02040503050406030204" pitchFamily="18" charset="0"/>
                                </a:rPr>
                                <m:t>1</m:t>
                              </m:r>
                            </m:e>
                            <m:e>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−3</m:t>
                              </m:r>
                            </m:e>
                          </m:mr>
                          <m:mr>
                            <m:e>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   0</m:t>
                              </m:r>
                            </m:e>
                            <m:e>
                              <m:r>
                                <a:rPr lang="tr-TR" sz="1600" i="1">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   </m:t>
                              </m:r>
                              <m:r>
                                <a:rPr lang="tr-TR" sz="1600" i="1">
                                  <a:solidFill>
                                    <a:schemeClr val="bg1"/>
                                  </a:solidFill>
                                  <a:latin typeface="Cambria Math" panose="02040503050406030204" pitchFamily="18" charset="0"/>
                                  <a:ea typeface="Cambria Math" panose="02040503050406030204" pitchFamily="18" charset="0"/>
                                </a:rPr>
                                <m:t>1</m:t>
                              </m:r>
                            </m:e>
                          </m:mr>
                        </m:m>
                      </m:e>
                    </m:d>
                  </m:oMath>
                </a14:m>
                <a:r>
                  <a:rPr lang="tr-TR" sz="1600" baseline="30000" dirty="0" smtClean="0">
                    <a:solidFill>
                      <a:schemeClr val="bg1"/>
                    </a:solidFill>
                    <a:latin typeface="Cambria Math" panose="02040503050406030204" pitchFamily="18" charset="0"/>
                    <a:ea typeface="Cambria Math" panose="02040503050406030204" pitchFamily="18" charset="0"/>
                  </a:rPr>
                  <a:t> </a:t>
                </a:r>
                <a:endParaRPr lang="tr-TR" sz="1600" dirty="0" smtClean="0">
                  <a:solidFill>
                    <a:schemeClr val="bg1"/>
                  </a:solidFill>
                  <a:latin typeface="Cambria Math" panose="02040503050406030204" pitchFamily="18" charset="0"/>
                  <a:ea typeface="Cambria Math" panose="02040503050406030204" pitchFamily="18" charset="0"/>
                </a:endParaRPr>
              </a:p>
              <a:p>
                <a:pPr algn="ctr"/>
                <a:endParaRPr lang="tr-TR" sz="1600" dirty="0">
                  <a:solidFill>
                    <a:schemeClr val="bg1"/>
                  </a:solidFill>
                  <a:latin typeface="Cambria Math" panose="02040503050406030204" pitchFamily="18" charset="0"/>
                  <a:ea typeface="Cambria Math" panose="02040503050406030204" pitchFamily="18" charset="0"/>
                </a:endParaRPr>
              </a:p>
              <a:p>
                <a:pPr algn="ctr"/>
                <a:r>
                  <a:rPr lang="tr-TR" sz="1600" dirty="0" smtClean="0">
                    <a:solidFill>
                      <a:schemeClr val="bg1"/>
                    </a:solidFill>
                    <a:latin typeface="Cambria Math" panose="02040503050406030204" pitchFamily="18" charset="0"/>
                    <a:ea typeface="Cambria Math" panose="02040503050406030204" pitchFamily="18" charset="0"/>
                  </a:rPr>
                  <a:t>A= </a:t>
                </a:r>
                <a14:m>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a:solidFill>
                                  <a:schemeClr val="bg1"/>
                                </a:solidFill>
                                <a:latin typeface="Cambria Math" panose="02040503050406030204" pitchFamily="18" charset="0"/>
                                <a:ea typeface="Cambria Math" panose="02040503050406030204" pitchFamily="18" charset="0"/>
                              </a:rPr>
                            </m:ctrlPr>
                          </m:mPr>
                          <m:mr>
                            <m:e>
                              <m:r>
                                <m:rPr>
                                  <m:brk m:alnAt="7"/>
                                </m:rPr>
                                <a:rPr lang="tr-TR" sz="1600" i="1">
                                  <a:solidFill>
                                    <a:schemeClr val="bg1"/>
                                  </a:solidFill>
                                  <a:latin typeface="Cambria Math" panose="02040503050406030204" pitchFamily="18" charset="0"/>
                                  <a:ea typeface="Cambria Math" panose="02040503050406030204" pitchFamily="18" charset="0"/>
                                </a:rPr>
                                <m:t> </m:t>
                              </m:r>
                              <m:r>
                                <a:rPr lang="tr-TR" sz="1600" i="1">
                                  <a:solidFill>
                                    <a:schemeClr val="bg1"/>
                                  </a:solidFill>
                                  <a:latin typeface="Cambria Math" panose="02040503050406030204" pitchFamily="18" charset="0"/>
                                  <a:ea typeface="Cambria Math" panose="02040503050406030204" pitchFamily="18" charset="0"/>
                                </a:rPr>
                                <m:t>  4</m:t>
                              </m:r>
                            </m:e>
                            <m:e>
                              <m:r>
                                <a:rPr lang="tr-TR" sz="1600" i="1">
                                  <a:solidFill>
                                    <a:schemeClr val="bg1"/>
                                  </a:solidFill>
                                  <a:latin typeface="Cambria Math" panose="02040503050406030204" pitchFamily="18" charset="0"/>
                                  <a:ea typeface="Cambria Math" panose="02040503050406030204" pitchFamily="18" charset="0"/>
                                </a:rPr>
                                <m:t>−2</m:t>
                              </m:r>
                            </m:e>
                            <m:e>
                              <m:r>
                                <a:rPr lang="tr-TR" sz="1600" i="1">
                                  <a:solidFill>
                                    <a:schemeClr val="bg1"/>
                                  </a:solidFill>
                                  <a:latin typeface="Cambria Math" panose="02040503050406030204" pitchFamily="18" charset="0"/>
                                  <a:ea typeface="Cambria Math" panose="02040503050406030204" pitchFamily="18" charset="0"/>
                                </a:rPr>
                                <m:t>   2</m:t>
                              </m:r>
                            </m:e>
                          </m:mr>
                          <m:mr>
                            <m:e>
                              <m:r>
                                <a:rPr lang="tr-TR" sz="1600" i="1">
                                  <a:solidFill>
                                    <a:schemeClr val="bg1"/>
                                  </a:solidFill>
                                  <a:latin typeface="Cambria Math" panose="02040503050406030204" pitchFamily="18" charset="0"/>
                                  <a:ea typeface="Cambria Math" panose="02040503050406030204" pitchFamily="18" charset="0"/>
                                </a:rPr>
                                <m:t>−2</m:t>
                              </m:r>
                            </m:e>
                            <m:e>
                              <m:r>
                                <a:rPr lang="tr-TR" sz="1600" i="1">
                                  <a:solidFill>
                                    <a:schemeClr val="bg1"/>
                                  </a:solidFill>
                                  <a:latin typeface="Cambria Math" panose="02040503050406030204" pitchFamily="18" charset="0"/>
                                  <a:ea typeface="Cambria Math" panose="02040503050406030204" pitchFamily="18" charset="0"/>
                                </a:rPr>
                                <m:t>   2</m:t>
                              </m:r>
                            </m:e>
                            <m:e>
                              <m:r>
                                <a:rPr lang="tr-TR" sz="1600" i="1">
                                  <a:solidFill>
                                    <a:schemeClr val="bg1"/>
                                  </a:solidFill>
                                  <a:latin typeface="Cambria Math" panose="02040503050406030204" pitchFamily="18" charset="0"/>
                                  <a:ea typeface="Cambria Math" panose="02040503050406030204" pitchFamily="18" charset="0"/>
                                </a:rPr>
                                <m:t>−4</m:t>
                              </m:r>
                            </m:e>
                          </m:mr>
                          <m:mr>
                            <m:e>
                              <m:r>
                                <a:rPr lang="tr-TR" sz="1600" i="1">
                                  <a:solidFill>
                                    <a:schemeClr val="bg1"/>
                                  </a:solidFill>
                                  <a:latin typeface="Cambria Math" panose="02040503050406030204" pitchFamily="18" charset="0"/>
                                  <a:ea typeface="Cambria Math" panose="02040503050406030204" pitchFamily="18" charset="0"/>
                                </a:rPr>
                                <m:t>   2</m:t>
                              </m:r>
                            </m:e>
                            <m:e>
                              <m:r>
                                <a:rPr lang="tr-TR" sz="1600" i="1">
                                  <a:solidFill>
                                    <a:schemeClr val="bg1"/>
                                  </a:solidFill>
                                  <a:latin typeface="Cambria Math" panose="02040503050406030204" pitchFamily="18" charset="0"/>
                                  <a:ea typeface="Cambria Math" panose="02040503050406030204" pitchFamily="18" charset="0"/>
                                </a:rPr>
                                <m:t>−4</m:t>
                              </m:r>
                            </m:e>
                            <m:e>
                              <m:r>
                                <a:rPr lang="tr-TR" sz="1600" i="1">
                                  <a:solidFill>
                                    <a:schemeClr val="bg1"/>
                                  </a:solidFill>
                                  <a:latin typeface="Cambria Math" panose="02040503050406030204" pitchFamily="18" charset="0"/>
                                  <a:ea typeface="Cambria Math" panose="02040503050406030204" pitchFamily="18" charset="0"/>
                                </a:rPr>
                                <m:t> 11</m:t>
                              </m:r>
                            </m:e>
                          </m:mr>
                        </m:m>
                      </m:e>
                    </m:d>
                  </m:oMath>
                </a14:m>
                <a:endParaRPr lang="tr-TR" sz="1600" baseline="300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accent3"/>
                  </a:solidFill>
                  <a:latin typeface="Cambria Math" panose="02040503050406030204" pitchFamily="18" charset="0"/>
                  <a:ea typeface="Cambria Math" panose="02040503050406030204" pitchFamily="18" charset="0"/>
                </a:endParaRPr>
              </a:p>
              <a:p>
                <a:endParaRPr lang="tr-TR" sz="1600" dirty="0">
                  <a:solidFill>
                    <a:schemeClr val="accent3"/>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92417" y="447473"/>
                <a:ext cx="11293813" cy="6957546"/>
              </a:xfrm>
              <a:prstGeom prst="rect">
                <a:avLst/>
              </a:prstGeom>
              <a:blipFill>
                <a:blip r:embed="rId2"/>
                <a:stretch>
                  <a:fillRect l="-324" t="-350"/>
                </a:stretch>
              </a:blipFill>
            </p:spPr>
            <p:txBody>
              <a:bodyPr/>
              <a:lstStyle/>
              <a:p>
                <a:r>
                  <a:rPr lang="tr-TR">
                    <a:noFill/>
                  </a:rPr>
                  <a:t> </a:t>
                </a:r>
              </a:p>
            </p:txBody>
          </p:sp>
        </mc:Fallback>
      </mc:AlternateContent>
      <p:sp>
        <p:nvSpPr>
          <p:cNvPr id="8" name="Rounded Rectangle 7"/>
          <p:cNvSpPr/>
          <p:nvPr/>
        </p:nvSpPr>
        <p:spPr>
          <a:xfrm>
            <a:off x="5058137" y="3530278"/>
            <a:ext cx="2048719" cy="97227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tr-TR"/>
          </a:p>
        </p:txBody>
      </p:sp>
      <p:sp>
        <p:nvSpPr>
          <p:cNvPr id="9" name="Right Arrow 8"/>
          <p:cNvSpPr/>
          <p:nvPr/>
        </p:nvSpPr>
        <p:spPr>
          <a:xfrm>
            <a:off x="4676173" y="5058135"/>
            <a:ext cx="381964" cy="162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901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3175" y="639193"/>
                <a:ext cx="11089532" cy="5676234"/>
              </a:xfrm>
              <a:prstGeom prst="rect">
                <a:avLst/>
              </a:prstGeom>
              <a:noFill/>
            </p:spPr>
            <p:txBody>
              <a:bodyPr wrap="square" rtlCol="0">
                <a:spAutoFit/>
              </a:bodyPr>
              <a:lstStyle/>
              <a:p>
                <a:pPr algn="just"/>
                <a:r>
                  <a:rPr lang="tr-TR" sz="1600" b="1" u="sng" dirty="0" smtClean="0">
                    <a:solidFill>
                      <a:schemeClr val="bg1"/>
                    </a:solidFill>
                    <a:latin typeface="Cambria Math" panose="02040503050406030204" pitchFamily="18" charset="0"/>
                    <a:ea typeface="Cambria Math" panose="02040503050406030204" pitchFamily="18" charset="0"/>
                  </a:rPr>
                  <a:t>Other Methods</a:t>
                </a:r>
              </a:p>
              <a:p>
                <a:pPr algn="just"/>
                <a:endParaRPr lang="tr-TR" sz="1600" b="1" u="sng" dirty="0">
                  <a:solidFill>
                    <a:schemeClr val="bg1"/>
                  </a:solidFill>
                  <a:latin typeface="Cambria Math" panose="02040503050406030204" pitchFamily="18" charset="0"/>
                  <a:ea typeface="Cambria Math" panose="02040503050406030204" pitchFamily="18" charset="0"/>
                </a:endParaRPr>
              </a:p>
              <a:p>
                <a:pPr algn="just"/>
                <a:r>
                  <a:rPr lang="tr-TR" sz="1600" b="1" dirty="0">
                    <a:solidFill>
                      <a:schemeClr val="bg1"/>
                    </a:solidFill>
                    <a:latin typeface="Cambria Math" panose="02040503050406030204" pitchFamily="18" charset="0"/>
                    <a:ea typeface="Cambria Math" panose="02040503050406030204" pitchFamily="18" charset="0"/>
                  </a:rPr>
                  <a:t>Crout’s </a:t>
                </a:r>
                <a:r>
                  <a:rPr lang="tr-TR" sz="1600" b="1" dirty="0" smtClean="0">
                    <a:solidFill>
                      <a:schemeClr val="bg1"/>
                    </a:solidFill>
                    <a:latin typeface="Cambria Math" panose="02040503050406030204" pitchFamily="18" charset="0"/>
                    <a:ea typeface="Cambria Math" panose="02040503050406030204" pitchFamily="18" charset="0"/>
                  </a:rPr>
                  <a:t>decomposition. </a:t>
                </a:r>
                <a:r>
                  <a:rPr lang="en-US" sz="1600" dirty="0">
                    <a:solidFill>
                      <a:schemeClr val="bg1"/>
                    </a:solidFill>
                    <a:latin typeface="Cambria Math" panose="02040503050406030204" pitchFamily="18" charset="0"/>
                    <a:ea typeface="Cambria Math" panose="02040503050406030204" pitchFamily="18" charset="0"/>
                  </a:rPr>
                  <a:t>Various A = LU decompositions are characterized by restrictions placed on L or U elements. In matrix solutions, it offers a solution proposal very similar to the LU decomposition method</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Crout's method decomposes a nonsingular n × n matrix </a:t>
                </a:r>
                <a:r>
                  <a:rPr lang="tr-TR" sz="1600" b="1" dirty="0">
                    <a:solidFill>
                      <a:schemeClr val="bg1"/>
                    </a:solidFill>
                    <a:latin typeface="Cambria Math" panose="02040503050406030204" pitchFamily="18" charset="0"/>
                    <a:ea typeface="Cambria Math" panose="02040503050406030204" pitchFamily="18" charset="0"/>
                  </a:rPr>
                  <a:t>A</a:t>
                </a:r>
                <a:r>
                  <a:rPr lang="tr-TR" sz="1600" dirty="0">
                    <a:solidFill>
                      <a:schemeClr val="bg1"/>
                    </a:solidFill>
                    <a:latin typeface="Cambria Math" panose="02040503050406030204" pitchFamily="18" charset="0"/>
                    <a:ea typeface="Cambria Math" panose="02040503050406030204" pitchFamily="18" charset="0"/>
                  </a:rPr>
                  <a:t> into the product of an n×n lower triangular matrix </a:t>
                </a:r>
                <a:r>
                  <a:rPr lang="tr-TR" sz="1600" b="1" dirty="0">
                    <a:solidFill>
                      <a:schemeClr val="bg1"/>
                    </a:solidFill>
                    <a:latin typeface="Cambria Math" panose="02040503050406030204" pitchFamily="18" charset="0"/>
                    <a:ea typeface="Cambria Math" panose="02040503050406030204" pitchFamily="18" charset="0"/>
                  </a:rPr>
                  <a:t>L</a:t>
                </a:r>
                <a:r>
                  <a:rPr lang="tr-TR" sz="1600" dirty="0">
                    <a:solidFill>
                      <a:schemeClr val="bg1"/>
                    </a:solidFill>
                    <a:latin typeface="Cambria Math" panose="02040503050406030204" pitchFamily="18" charset="0"/>
                    <a:ea typeface="Cambria Math" panose="02040503050406030204" pitchFamily="18" charset="0"/>
                  </a:rPr>
                  <a:t> and an n×n unit upper triangular matrix </a:t>
                </a:r>
                <a:r>
                  <a:rPr lang="tr-TR" sz="1600" b="1" dirty="0">
                    <a:solidFill>
                      <a:schemeClr val="bg1"/>
                    </a:solidFill>
                    <a:latin typeface="Cambria Math" panose="02040503050406030204" pitchFamily="18" charset="0"/>
                    <a:ea typeface="Cambria Math" panose="02040503050406030204" pitchFamily="18" charset="0"/>
                  </a:rPr>
                  <a:t>U</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 </a:t>
                </a:r>
                <a:r>
                  <a:rPr lang="tr-TR" sz="1600" dirty="0">
                    <a:solidFill>
                      <a:schemeClr val="bg1"/>
                    </a:solidFill>
                    <a:latin typeface="Cambria Math" panose="02040503050406030204" pitchFamily="18" charset="0"/>
                    <a:ea typeface="Cambria Math" panose="02040503050406030204" pitchFamily="18" charset="0"/>
                  </a:rPr>
                  <a:t>unit triangular matrix is a triangular matrix with 1's along the diagonal</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b="1" dirty="0" smtClean="0">
                    <a:solidFill>
                      <a:schemeClr val="bg1"/>
                    </a:solidFill>
                    <a:latin typeface="Cambria Math" panose="02040503050406030204" pitchFamily="18" charset="0"/>
                    <a:ea typeface="Cambria Math" panose="02040503050406030204" pitchFamily="18" charset="0"/>
                  </a:rPr>
                  <a:t>Gauss Jordan </a:t>
                </a:r>
                <a:r>
                  <a:rPr lang="tr-TR" sz="1600" b="1" dirty="0">
                    <a:solidFill>
                      <a:schemeClr val="bg1"/>
                    </a:solidFill>
                    <a:latin typeface="Cambria Math" panose="02040503050406030204" pitchFamily="18" charset="0"/>
                    <a:ea typeface="Cambria Math" panose="02040503050406030204" pitchFamily="18" charset="0"/>
                  </a:rPr>
                  <a:t>Elimination</a:t>
                </a:r>
                <a:r>
                  <a:rPr lang="tr-TR" sz="1600" b="1" dirty="0" smtClean="0">
                    <a:solidFill>
                      <a:schemeClr val="bg1"/>
                    </a:solidFill>
                    <a:latin typeface="Cambria Math" panose="02040503050406030204" pitchFamily="18" charset="0"/>
                    <a:ea typeface="Cambria Math" panose="02040503050406030204" pitchFamily="18" charset="0"/>
                  </a:rPr>
                  <a:t>.</a:t>
                </a:r>
                <a:r>
                  <a:rPr lang="en-US" sz="1600" b="1"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Gauss-Jordan Elimination. The Gauss-Jordan method is essentially Gauss elimination taken to its limit. In the Gauss </a:t>
                </a:r>
                <a:r>
                  <a:rPr lang="en-US" sz="1600" dirty="0" smtClean="0">
                    <a:solidFill>
                      <a:schemeClr val="bg1"/>
                    </a:solidFill>
                    <a:latin typeface="Cambria Math" panose="02040503050406030204" pitchFamily="18" charset="0"/>
                    <a:ea typeface="Cambria Math" panose="02040503050406030204" pitchFamily="18" charset="0"/>
                  </a:rPr>
                  <a:t>elimination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method </a:t>
                </a:r>
                <a:r>
                  <a:rPr lang="en-US" sz="1600" dirty="0">
                    <a:solidFill>
                      <a:schemeClr val="bg1"/>
                    </a:solidFill>
                    <a:latin typeface="Cambria Math" panose="02040503050406030204" pitchFamily="18" charset="0"/>
                    <a:ea typeface="Cambria Math" panose="02040503050406030204" pitchFamily="18" charset="0"/>
                  </a:rPr>
                  <a:t>only the equations that lie below the pivot equation are transformed. In the Gauss-Jordan method the elimination is also carried out on equations above the pivot equation, resulting in a diagonal coefficient matrix. </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rgbClr val="002060"/>
                  </a:solidFill>
                  <a:latin typeface="Cambria Math" panose="02040503050406030204" pitchFamily="18" charset="0"/>
                  <a:ea typeface="Cambria Math" panose="02040503050406030204" pitchFamily="18" charset="0"/>
                </a:endParaRPr>
              </a:p>
              <a:p>
                <a:pPr algn="ctr"/>
                <a:r>
                  <a:rPr lang="tr-TR" dirty="0" smtClean="0">
                    <a:solidFill>
                      <a:schemeClr val="bg1"/>
                    </a:solidFill>
                    <a:latin typeface="Cambria Math" panose="02040503050406030204" pitchFamily="18" charset="0"/>
                    <a:ea typeface="Cambria Math" panose="02040503050406030204" pitchFamily="18" charset="0"/>
                  </a:rPr>
                  <a:t>A=</a:t>
                </a:r>
                <a14:m>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a:solidFill>
                                      <a:schemeClr val="bg1"/>
                                    </a:solidFill>
                                    <a:latin typeface="Cambria Math" panose="02040503050406030204" pitchFamily="18" charset="0"/>
                                    <a:ea typeface="Cambria Math" panose="02040503050406030204" pitchFamily="18" charset="0"/>
                                  </a:rPr>
                                </m:ctrlPr>
                              </m:mPr>
                              <m:mr>
                                <m:e>
                                  <m:r>
                                    <m:rPr>
                                      <m:brk m:alnAt="7"/>
                                    </m:rPr>
                                    <a:rPr lang="tr-TR" sz="1600" i="1">
                                      <a:solidFill>
                                        <a:schemeClr val="bg1"/>
                                      </a:solidFill>
                                      <a:latin typeface="Cambria Math" panose="02040503050406030204" pitchFamily="18" charset="0"/>
                                      <a:ea typeface="Cambria Math" panose="02040503050406030204" pitchFamily="18" charset="0"/>
                                    </a:rPr>
                                    <m:t>𝑎</m:t>
                                  </m:r>
                                </m:e>
                                <m:e>
                                  <m:r>
                                    <a:rPr lang="tr-TR" sz="1600" i="1">
                                      <a:solidFill>
                                        <a:schemeClr val="bg1"/>
                                      </a:solidFill>
                                      <a:latin typeface="Cambria Math" panose="02040503050406030204" pitchFamily="18" charset="0"/>
                                      <a:ea typeface="Cambria Math" panose="02040503050406030204" pitchFamily="18" charset="0"/>
                                    </a:rPr>
                                    <m:t>𝑏</m:t>
                                  </m:r>
                                </m:e>
                                <m:e>
                                  <m:r>
                                    <a:rPr lang="tr-TR" sz="1600" i="1">
                                      <a:solidFill>
                                        <a:schemeClr val="bg1"/>
                                      </a:solidFill>
                                      <a:latin typeface="Cambria Math" panose="02040503050406030204" pitchFamily="18" charset="0"/>
                                      <a:ea typeface="Cambria Math" panose="02040503050406030204" pitchFamily="18" charset="0"/>
                                    </a:rPr>
                                    <m:t>𝑐</m:t>
                                  </m:r>
                                </m:e>
                              </m:mr>
                              <m:mr>
                                <m:e>
                                  <m:r>
                                    <a:rPr lang="tr-TR" sz="1600" i="1">
                                      <a:solidFill>
                                        <a:schemeClr val="bg1"/>
                                      </a:solidFill>
                                      <a:latin typeface="Cambria Math" panose="02040503050406030204" pitchFamily="18" charset="0"/>
                                      <a:ea typeface="Cambria Math" panose="02040503050406030204" pitchFamily="18" charset="0"/>
                                    </a:rPr>
                                    <m:t>𝑑</m:t>
                                  </m:r>
                                </m:e>
                                <m:e>
                                  <m:r>
                                    <a:rPr lang="tr-TR" sz="1600" i="1">
                                      <a:solidFill>
                                        <a:schemeClr val="bg1"/>
                                      </a:solidFill>
                                      <a:latin typeface="Cambria Math" panose="02040503050406030204" pitchFamily="18" charset="0"/>
                                      <a:ea typeface="Cambria Math" panose="02040503050406030204" pitchFamily="18" charset="0"/>
                                    </a:rPr>
                                    <m:t>𝑒</m:t>
                                  </m:r>
                                </m:e>
                                <m:e>
                                  <m:r>
                                    <a:rPr lang="tr-TR" sz="1600" i="1">
                                      <a:solidFill>
                                        <a:schemeClr val="bg1"/>
                                      </a:solidFill>
                                      <a:latin typeface="Cambria Math" panose="02040503050406030204" pitchFamily="18" charset="0"/>
                                      <a:ea typeface="Cambria Math" panose="02040503050406030204" pitchFamily="18" charset="0"/>
                                    </a:rPr>
                                    <m:t>𝑓</m:t>
                                  </m:r>
                                </m:e>
                              </m:mr>
                              <m:mr>
                                <m:e>
                                  <m:r>
                                    <a:rPr lang="tr-TR" sz="1600" i="1">
                                      <a:solidFill>
                                        <a:schemeClr val="bg1"/>
                                      </a:solidFill>
                                      <a:latin typeface="Cambria Math" panose="02040503050406030204" pitchFamily="18" charset="0"/>
                                      <a:ea typeface="Cambria Math" panose="02040503050406030204" pitchFamily="18" charset="0"/>
                                    </a:rPr>
                                    <m:t>𝑔</m:t>
                                  </m:r>
                                </m:e>
                                <m:e>
                                  <m:r>
                                    <a:rPr lang="tr-TR" sz="1600" i="1">
                                      <a:solidFill>
                                        <a:schemeClr val="bg1"/>
                                      </a:solidFill>
                                      <a:latin typeface="Cambria Math" panose="02040503050406030204" pitchFamily="18" charset="0"/>
                                      <a:ea typeface="Cambria Math" panose="02040503050406030204" pitchFamily="18" charset="0"/>
                                    </a:rPr>
                                    <m:t>h</m:t>
                                  </m:r>
                                </m:e>
                                <m:e>
                                  <m:r>
                                    <a:rPr lang="tr-TR" sz="1600" i="1">
                                      <a:solidFill>
                                        <a:schemeClr val="bg1"/>
                                      </a:solidFill>
                                      <a:latin typeface="Cambria Math" panose="02040503050406030204" pitchFamily="18" charset="0"/>
                                      <a:ea typeface="Cambria Math" panose="02040503050406030204" pitchFamily="18" charset="0"/>
                                    </a:rPr>
                                    <m:t>𝑙</m:t>
                                  </m:r>
                                </m:e>
                              </m:mr>
                            </m:m>
                          </m:e>
                        </m:d>
                        <m:m>
                          <m:mPr>
                            <m:mcs>
                              <m:mc>
                                <m:mcPr>
                                  <m:count m:val="1"/>
                                  <m:mcJc m:val="center"/>
                                </m:mcPr>
                              </m:mc>
                            </m:mcs>
                            <m:ctrlPr>
                              <a:rPr lang="tr-TR" sz="1600" i="1" smtClean="0">
                                <a:solidFill>
                                  <a:schemeClr val="bg1"/>
                                </a:solidFill>
                                <a:latin typeface="Cambria Math" panose="02040503050406030204" pitchFamily="18" charset="0"/>
                                <a:ea typeface="Cambria Math" panose="02040503050406030204" pitchFamily="18" charset="0"/>
                              </a:rPr>
                            </m:ctrlPr>
                          </m:mPr>
                          <m:mr>
                            <m:e>
                              <m:r>
                                <m:rPr>
                                  <m:brk m:alnAt="7"/>
                                </m:rPr>
                                <a:rPr lang="tr-TR" sz="1600" b="0" i="1" smtClean="0">
                                  <a:solidFill>
                                    <a:schemeClr val="bg1"/>
                                  </a:solidFill>
                                  <a:latin typeface="Cambria Math" panose="02040503050406030204" pitchFamily="18" charset="0"/>
                                  <a:ea typeface="Cambria Math" panose="02040503050406030204" pitchFamily="18" charset="0"/>
                                </a:rPr>
                                <m:t>𝑧</m:t>
                              </m:r>
                            </m:e>
                          </m:mr>
                          <m:mr>
                            <m:e>
                              <m:r>
                                <a:rPr lang="tr-TR" sz="1600" b="0" i="1" smtClean="0">
                                  <a:solidFill>
                                    <a:schemeClr val="bg1"/>
                                  </a:solidFill>
                                  <a:latin typeface="Cambria Math" panose="02040503050406030204" pitchFamily="18" charset="0"/>
                                  <a:ea typeface="Cambria Math" panose="02040503050406030204" pitchFamily="18" charset="0"/>
                                </a:rPr>
                                <m:t>𝑛</m:t>
                              </m:r>
                            </m:e>
                          </m:mr>
                          <m:mr>
                            <m:e>
                              <m:r>
                                <a:rPr lang="tr-TR" sz="1600" b="0" i="1" smtClean="0">
                                  <a:solidFill>
                                    <a:schemeClr val="bg1"/>
                                  </a:solidFill>
                                  <a:latin typeface="Cambria Math" panose="02040503050406030204" pitchFamily="18" charset="0"/>
                                  <a:ea typeface="Cambria Math" panose="02040503050406030204" pitchFamily="18" charset="0"/>
                                </a:rPr>
                                <m:t>𝑚</m:t>
                              </m:r>
                            </m:e>
                          </m:mr>
                        </m:m>
                      </m:e>
                    </m:d>
                  </m:oMath>
                </a14:m>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tr-TR" i="1">
                            <a:solidFill>
                              <a:schemeClr val="bg1"/>
                            </a:solidFill>
                            <a:latin typeface="Cambria Math" panose="02040503050406030204" pitchFamily="18" charset="0"/>
                            <a:ea typeface="Cambria Math" panose="02040503050406030204" pitchFamily="18" charset="0"/>
                          </a:rPr>
                        </m:ctrlPr>
                      </m:dPr>
                      <m:e>
                        <m:d>
                          <m:dPr>
                            <m:begChr m:val=""/>
                            <m:endChr m:val="|"/>
                            <m:ctrlPr>
                              <a:rPr lang="tr-TR"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i="1">
                                    <a:solidFill>
                                      <a:schemeClr val="bg1"/>
                                    </a:solidFill>
                                    <a:latin typeface="Cambria Math" panose="02040503050406030204" pitchFamily="18" charset="0"/>
                                    <a:ea typeface="Cambria Math" panose="02040503050406030204" pitchFamily="18" charset="0"/>
                                  </a:rPr>
                                </m:ctrlPr>
                              </m:mPr>
                              <m:mr>
                                <m:e>
                                  <m:r>
                                    <a:rPr lang="tr-TR" b="0" i="1" smtClean="0">
                                      <a:solidFill>
                                        <a:schemeClr val="bg1"/>
                                      </a:solidFill>
                                      <a:latin typeface="Cambria Math" panose="02040503050406030204" pitchFamily="18" charset="0"/>
                                      <a:ea typeface="Cambria Math" panose="02040503050406030204" pitchFamily="18" charset="0"/>
                                    </a:rPr>
                                    <m:t>1</m:t>
                                  </m:r>
                                </m:e>
                                <m:e>
                                  <m:r>
                                    <a:rPr lang="tr-TR" b="0" i="1" smtClean="0">
                                      <a:solidFill>
                                        <a:schemeClr val="bg1"/>
                                      </a:solidFill>
                                      <a:latin typeface="Cambria Math" panose="02040503050406030204" pitchFamily="18" charset="0"/>
                                      <a:ea typeface="Cambria Math" panose="02040503050406030204" pitchFamily="18" charset="0"/>
                                    </a:rPr>
                                    <m:t>0</m:t>
                                  </m:r>
                                </m:e>
                                <m:e>
                                  <m:r>
                                    <a:rPr lang="tr-TR" b="0" i="1" smtClean="0">
                                      <a:solidFill>
                                        <a:schemeClr val="bg1"/>
                                      </a:solidFill>
                                      <a:latin typeface="Cambria Math" panose="02040503050406030204" pitchFamily="18" charset="0"/>
                                      <a:ea typeface="Cambria Math" panose="02040503050406030204" pitchFamily="18" charset="0"/>
                                    </a:rPr>
                                    <m:t>0</m:t>
                                  </m:r>
                                </m:e>
                              </m:mr>
                              <m:mr>
                                <m:e>
                                  <m:r>
                                    <a:rPr lang="tr-TR" b="0" i="1" smtClean="0">
                                      <a:solidFill>
                                        <a:schemeClr val="bg1"/>
                                      </a:solidFill>
                                      <a:latin typeface="Cambria Math" panose="02040503050406030204" pitchFamily="18" charset="0"/>
                                      <a:ea typeface="Cambria Math" panose="02040503050406030204" pitchFamily="18" charset="0"/>
                                    </a:rPr>
                                    <m:t>0</m:t>
                                  </m:r>
                                </m:e>
                                <m:e>
                                  <m:r>
                                    <a:rPr lang="tr-TR" b="0" i="1" smtClean="0">
                                      <a:solidFill>
                                        <a:schemeClr val="bg1"/>
                                      </a:solidFill>
                                      <a:latin typeface="Cambria Math" panose="02040503050406030204" pitchFamily="18" charset="0"/>
                                      <a:ea typeface="Cambria Math" panose="02040503050406030204" pitchFamily="18" charset="0"/>
                                    </a:rPr>
                                    <m:t>1</m:t>
                                  </m:r>
                                </m:e>
                                <m:e>
                                  <m:r>
                                    <a:rPr lang="tr-TR" b="0" i="1" smtClean="0">
                                      <a:solidFill>
                                        <a:schemeClr val="bg1"/>
                                      </a:solidFill>
                                      <a:latin typeface="Cambria Math" panose="02040503050406030204" pitchFamily="18" charset="0"/>
                                      <a:ea typeface="Cambria Math" panose="02040503050406030204" pitchFamily="18" charset="0"/>
                                    </a:rPr>
                                    <m:t>0</m:t>
                                  </m:r>
                                </m:e>
                              </m:mr>
                              <m:mr>
                                <m:e>
                                  <m:r>
                                    <a:rPr lang="tr-TR" b="0" i="1" smtClean="0">
                                      <a:solidFill>
                                        <a:schemeClr val="bg1"/>
                                      </a:solidFill>
                                      <a:latin typeface="Cambria Math" panose="02040503050406030204" pitchFamily="18" charset="0"/>
                                      <a:ea typeface="Cambria Math" panose="02040503050406030204" pitchFamily="18" charset="0"/>
                                    </a:rPr>
                                    <m:t>0</m:t>
                                  </m:r>
                                </m:e>
                                <m:e>
                                  <m:r>
                                    <a:rPr lang="tr-TR" b="0" i="1" smtClean="0">
                                      <a:solidFill>
                                        <a:schemeClr val="bg1"/>
                                      </a:solidFill>
                                      <a:latin typeface="Cambria Math" panose="02040503050406030204" pitchFamily="18" charset="0"/>
                                      <a:ea typeface="Cambria Math" panose="02040503050406030204" pitchFamily="18" charset="0"/>
                                    </a:rPr>
                                    <m:t>0</m:t>
                                  </m:r>
                                </m:e>
                                <m:e>
                                  <m:r>
                                    <a:rPr lang="tr-TR" b="0" i="1" smtClean="0">
                                      <a:solidFill>
                                        <a:schemeClr val="bg1"/>
                                      </a:solidFill>
                                      <a:latin typeface="Cambria Math" panose="02040503050406030204" pitchFamily="18" charset="0"/>
                                      <a:ea typeface="Cambria Math" panose="02040503050406030204" pitchFamily="18" charset="0"/>
                                    </a:rPr>
                                    <m:t>1</m:t>
                                  </m:r>
                                </m:e>
                              </m:mr>
                            </m:m>
                          </m:e>
                        </m:d>
                        <m:m>
                          <m:mPr>
                            <m:mcs>
                              <m:mc>
                                <m:mcPr>
                                  <m:count m:val="1"/>
                                  <m:mcJc m:val="center"/>
                                </m:mcPr>
                              </m:mc>
                            </m:mcs>
                            <m:ctrlPr>
                              <a:rPr lang="tr-TR" i="1">
                                <a:solidFill>
                                  <a:schemeClr val="bg1"/>
                                </a:solidFill>
                                <a:latin typeface="Cambria Math" panose="02040503050406030204" pitchFamily="18" charset="0"/>
                                <a:ea typeface="Cambria Math" panose="02040503050406030204" pitchFamily="18" charset="0"/>
                              </a:rPr>
                            </m:ctrlPr>
                          </m:mPr>
                          <m:mr>
                            <m:e>
                              <m:r>
                                <a:rPr lang="tr-TR" b="0" i="1" smtClean="0">
                                  <a:solidFill>
                                    <a:schemeClr val="bg1"/>
                                  </a:solidFill>
                                  <a:latin typeface="Cambria Math" panose="02040503050406030204" pitchFamily="18" charset="0"/>
                                  <a:ea typeface="Cambria Math" panose="02040503050406030204" pitchFamily="18" charset="0"/>
                                </a:rPr>
                                <m:t>𝑘</m:t>
                              </m:r>
                            </m:e>
                          </m:mr>
                          <m:mr>
                            <m:e>
                              <m:r>
                                <a:rPr lang="tr-TR" b="0" i="1" smtClean="0">
                                  <a:solidFill>
                                    <a:schemeClr val="bg1"/>
                                  </a:solidFill>
                                  <a:latin typeface="Cambria Math" panose="02040503050406030204" pitchFamily="18" charset="0"/>
                                  <a:ea typeface="Cambria Math" panose="02040503050406030204" pitchFamily="18" charset="0"/>
                                </a:rPr>
                                <m:t>𝑘</m:t>
                              </m:r>
                              <m:r>
                                <a:rPr lang="tr-TR" b="0" i="1" baseline="-25000" smtClean="0">
                                  <a:solidFill>
                                    <a:schemeClr val="bg1"/>
                                  </a:solidFill>
                                  <a:latin typeface="Cambria Math" panose="02040503050406030204" pitchFamily="18" charset="0"/>
                                  <a:ea typeface="Cambria Math" panose="02040503050406030204" pitchFamily="18" charset="0"/>
                                </a:rPr>
                                <m:t>1</m:t>
                              </m:r>
                            </m:e>
                          </m:mr>
                          <m:mr>
                            <m:e>
                              <m:r>
                                <a:rPr lang="tr-TR" b="0" i="1" smtClean="0">
                                  <a:solidFill>
                                    <a:schemeClr val="bg1"/>
                                  </a:solidFill>
                                  <a:latin typeface="Cambria Math" panose="02040503050406030204" pitchFamily="18" charset="0"/>
                                  <a:ea typeface="Cambria Math" panose="02040503050406030204" pitchFamily="18" charset="0"/>
                                </a:rPr>
                                <m:t>𝑘</m:t>
                              </m:r>
                              <m:r>
                                <a:rPr lang="tr-TR" b="0" i="1" baseline="-25000" smtClean="0">
                                  <a:solidFill>
                                    <a:schemeClr val="bg1"/>
                                  </a:solidFill>
                                  <a:latin typeface="Cambria Math" panose="02040503050406030204" pitchFamily="18" charset="0"/>
                                  <a:ea typeface="Cambria Math" panose="02040503050406030204" pitchFamily="18" charset="0"/>
                                </a:rPr>
                                <m:t>2</m:t>
                              </m:r>
                            </m:e>
                          </m:mr>
                        </m:m>
                      </m:e>
                    </m:d>
                  </m:oMath>
                </a14:m>
                <a:endParaRPr lang="tr-TR" sz="1600" dirty="0" smtClean="0">
                  <a:solidFill>
                    <a:schemeClr val="bg1"/>
                  </a:solidFill>
                  <a:latin typeface="Cambria Math" panose="02040503050406030204" pitchFamily="18" charset="0"/>
                  <a:ea typeface="Cambria Math" panose="02040503050406030204" pitchFamily="18" charset="0"/>
                </a:endParaRPr>
              </a:p>
              <a:p>
                <a:endParaRPr lang="tr-TR" u="sng" dirty="0">
                  <a:solidFill>
                    <a:srgbClr val="002060"/>
                  </a:solidFill>
                  <a:latin typeface="Cambria Math" panose="02040503050406030204" pitchFamily="18" charset="0"/>
                  <a:ea typeface="Cambria Math" panose="02040503050406030204" pitchFamily="18" charset="0"/>
                </a:endParaRPr>
              </a:p>
              <a:p>
                <a:r>
                  <a:rPr lang="tr-TR" u="sng" dirty="0" smtClean="0">
                    <a:solidFill>
                      <a:srgbClr val="002060"/>
                    </a:solidFill>
                    <a:latin typeface="Cambria Math" panose="02040503050406030204" pitchFamily="18" charset="0"/>
                    <a:ea typeface="Cambria Math" panose="02040503050406030204" pitchFamily="18" charset="0"/>
                  </a:rPr>
                  <a:t>                            </a:t>
                </a:r>
              </a:p>
              <a:p>
                <a:endParaRPr lang="tr-TR" u="sng" dirty="0">
                  <a:solidFill>
                    <a:srgbClr val="002060"/>
                  </a:solidFill>
                  <a:latin typeface="Cambria Math" panose="02040503050406030204" pitchFamily="18" charset="0"/>
                  <a:ea typeface="Cambria Math" panose="02040503050406030204" pitchFamily="18" charset="0"/>
                </a:endParaRPr>
              </a:p>
              <a:p>
                <a:endParaRPr lang="tr-TR" u="sng" dirty="0">
                  <a:solidFill>
                    <a:srgbClr val="002060"/>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3175" y="639193"/>
                <a:ext cx="11089532" cy="5676234"/>
              </a:xfrm>
              <a:prstGeom prst="rect">
                <a:avLst/>
              </a:prstGeom>
              <a:blipFill>
                <a:blip r:embed="rId2"/>
                <a:stretch>
                  <a:fillRect l="-275" t="-430" r="-275"/>
                </a:stretch>
              </a:blipFill>
            </p:spPr>
            <p:txBody>
              <a:bodyPr/>
              <a:lstStyle/>
              <a:p>
                <a:r>
                  <a:rPr lang="tr-TR">
                    <a:noFill/>
                  </a:rPr>
                  <a:t> </a:t>
                </a:r>
              </a:p>
            </p:txBody>
          </p:sp>
        </mc:Fallback>
      </mc:AlternateContent>
      <p:sp>
        <p:nvSpPr>
          <p:cNvPr id="16" name="Right Arrow 15"/>
          <p:cNvSpPr/>
          <p:nvPr/>
        </p:nvSpPr>
        <p:spPr>
          <a:xfrm>
            <a:off x="5879940" y="4537275"/>
            <a:ext cx="590308" cy="381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14186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481" y="763929"/>
            <a:ext cx="10451939" cy="2000548"/>
          </a:xfrm>
          <a:prstGeom prst="rect">
            <a:avLst/>
          </a:prstGeom>
          <a:noFill/>
        </p:spPr>
        <p:txBody>
          <a:bodyPr wrap="square" rtlCol="0">
            <a:spAutoFit/>
          </a:bodyPr>
          <a:lstStyle/>
          <a:p>
            <a:pPr lvl="0"/>
            <a:r>
              <a:rPr lang="tr-TR" b="1" dirty="0">
                <a:solidFill>
                  <a:schemeClr val="bg1"/>
                </a:solidFill>
                <a:latin typeface="Cambria Math" panose="02040503050406030204" pitchFamily="18" charset="0"/>
                <a:ea typeface="Cambria Math" panose="02040503050406030204" pitchFamily="18" charset="0"/>
                <a:cs typeface="Nunito"/>
                <a:sym typeface="Nunito"/>
              </a:rPr>
              <a:t>REFERENCES</a:t>
            </a:r>
          </a:p>
          <a:p>
            <a:pPr lvl="0"/>
            <a:endParaRPr lang="tr-TR" dirty="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dirty="0" err="1">
                <a:solidFill>
                  <a:schemeClr val="bg1"/>
                </a:solidFill>
                <a:latin typeface="Cambria Math" panose="02040503050406030204" pitchFamily="18" charset="0"/>
                <a:ea typeface="Cambria Math" panose="02040503050406030204" pitchFamily="18" charset="0"/>
              </a:rPr>
              <a:t>Jaan</a:t>
            </a:r>
            <a:r>
              <a:rPr lang="en-US" dirty="0">
                <a:solidFill>
                  <a:schemeClr val="bg1"/>
                </a:solidFill>
                <a:latin typeface="Cambria Math" panose="02040503050406030204" pitchFamily="18" charset="0"/>
                <a:ea typeface="Cambria Math" panose="02040503050406030204" pitchFamily="18" charset="0"/>
              </a:rPr>
              <a:t> </a:t>
            </a:r>
            <a:r>
              <a:rPr lang="en-US" dirty="0" err="1">
                <a:solidFill>
                  <a:schemeClr val="bg1"/>
                </a:solidFill>
                <a:latin typeface="Cambria Math" panose="02040503050406030204" pitchFamily="18" charset="0"/>
                <a:ea typeface="Cambria Math" panose="02040503050406030204" pitchFamily="18" charset="0"/>
              </a:rPr>
              <a:t>Kiusalaas</a:t>
            </a:r>
            <a:r>
              <a:rPr lang="en-US" dirty="0">
                <a:solidFill>
                  <a:schemeClr val="bg1"/>
                </a:solidFill>
                <a:latin typeface="Cambria Math" panose="02040503050406030204" pitchFamily="18" charset="0"/>
                <a:ea typeface="Cambria Math" panose="02040503050406030204" pitchFamily="18" charset="0"/>
              </a:rPr>
              <a:t>, “Numerical Methods in Engineering with Python 3”,3rd Edition, Cambridge, NY, 2013</a:t>
            </a:r>
            <a:endParaRPr lang="tr-TR"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sz="1600" dirty="0">
                <a:solidFill>
                  <a:schemeClr val="bg1"/>
                </a:solidFill>
                <a:latin typeface="Cambria Math" panose="02040503050406030204" pitchFamily="18" charset="0"/>
                <a:ea typeface="Cambria Math" panose="02040503050406030204" pitchFamily="18" charset="0"/>
              </a:rPr>
              <a:t>S.C. </a:t>
            </a:r>
            <a:r>
              <a:rPr lang="en-US" sz="1600" dirty="0" err="1">
                <a:solidFill>
                  <a:schemeClr val="bg1"/>
                </a:solidFill>
                <a:latin typeface="Cambria Math" panose="02040503050406030204" pitchFamily="18" charset="0"/>
                <a:ea typeface="Cambria Math" panose="02040503050406030204" pitchFamily="18" charset="0"/>
              </a:rPr>
              <a:t>Chapra</a:t>
            </a:r>
            <a:r>
              <a:rPr lang="en-US" sz="1600" dirty="0">
                <a:solidFill>
                  <a:schemeClr val="bg1"/>
                </a:solidFill>
                <a:latin typeface="Cambria Math" panose="02040503050406030204" pitchFamily="18" charset="0"/>
                <a:ea typeface="Cambria Math" panose="02040503050406030204" pitchFamily="18" charset="0"/>
              </a:rPr>
              <a:t> and R.P. </a:t>
            </a:r>
            <a:r>
              <a:rPr lang="en-US" sz="1600" dirty="0" err="1">
                <a:solidFill>
                  <a:schemeClr val="bg1"/>
                </a:solidFill>
                <a:latin typeface="Cambria Math" panose="02040503050406030204" pitchFamily="18" charset="0"/>
                <a:ea typeface="Cambria Math" panose="02040503050406030204" pitchFamily="18" charset="0"/>
              </a:rPr>
              <a:t>Canale</a:t>
            </a:r>
            <a:r>
              <a:rPr lang="en-US" sz="1600" dirty="0">
                <a:solidFill>
                  <a:schemeClr val="bg1"/>
                </a:solidFill>
                <a:latin typeface="Cambria Math" panose="02040503050406030204" pitchFamily="18" charset="0"/>
                <a:ea typeface="Cambria Math" panose="02040503050406030204" pitchFamily="18" charset="0"/>
              </a:rPr>
              <a:t>, “Numerical Methods for Engineers”, 6th ed., McGraw-Hill,, NY, 2010</a:t>
            </a:r>
            <a:endParaRPr lang="tr-TR"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tr-TR" u="sng" dirty="0">
                <a:solidFill>
                  <a:schemeClr val="bg1"/>
                </a:solidFill>
                <a:latin typeface="Cambria Math" panose="02040503050406030204" pitchFamily="18" charset="0"/>
                <a:ea typeface="Cambria Math" panose="02040503050406030204" pitchFamily="18" charset="0"/>
                <a:cs typeface="Nunito"/>
                <a:sym typeface="Nunito"/>
                <a:hlinkClick r:id="rId2"/>
              </a:rPr>
              <a:t>www.python.org</a:t>
            </a:r>
            <a:endParaRPr lang="tr-TR" dirty="0">
              <a:solidFill>
                <a:schemeClr val="bg1"/>
              </a:solidFill>
              <a:latin typeface="Cambria Math" panose="02040503050406030204" pitchFamily="18" charset="0"/>
              <a:ea typeface="Cambria Math" panose="02040503050406030204" pitchFamily="18" charset="0"/>
              <a:cs typeface="Nunito"/>
              <a:sym typeface="Nunito"/>
            </a:endParaRPr>
          </a:p>
          <a:p>
            <a:endParaRPr lang="tr-TR" dirty="0"/>
          </a:p>
        </p:txBody>
      </p:sp>
    </p:spTree>
    <p:extLst>
      <p:ext uri="{BB962C8B-B14F-4D97-AF65-F5344CB8AC3E}">
        <p14:creationId xmlns:p14="http://schemas.microsoft.com/office/powerpoint/2010/main" val="331933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78213" y="1682885"/>
            <a:ext cx="10865795" cy="1754326"/>
          </a:xfrm>
          <a:prstGeom prst="rect">
            <a:avLst/>
          </a:prstGeom>
          <a:noFill/>
        </p:spPr>
        <p:txBody>
          <a:bodyPr wrap="square" rtlCol="0">
            <a:spAutoFit/>
          </a:bodyPr>
          <a:lstStyle/>
          <a:p>
            <a:r>
              <a:rPr lang="en-US" b="1" dirty="0" smtClean="0">
                <a:solidFill>
                  <a:schemeClr val="bg1"/>
                </a:solidFill>
                <a:latin typeface="Cambria Math" panose="02040503050406030204" pitchFamily="18" charset="0"/>
                <a:ea typeface="Cambria Math" panose="02040503050406030204" pitchFamily="18" charset="0"/>
              </a:rPr>
              <a:t>CONTENTS</a:t>
            </a:r>
            <a:endParaRPr lang="tr-TR" b="1" dirty="0" smtClean="0">
              <a:solidFill>
                <a:schemeClr val="bg1"/>
              </a:solidFill>
              <a:latin typeface="Cambria Math" panose="02040503050406030204" pitchFamily="18" charset="0"/>
              <a:ea typeface="Cambria Math" panose="02040503050406030204" pitchFamily="18" charset="0"/>
            </a:endParaRPr>
          </a:p>
          <a:p>
            <a:endParaRPr lang="en-US" b="0" dirty="0" smtClean="0">
              <a:solidFill>
                <a:schemeClr val="bg1"/>
              </a:solidFill>
              <a:effectLst/>
              <a:latin typeface="Cambria Math" panose="02040503050406030204" pitchFamily="18" charset="0"/>
              <a:ea typeface="Cambria Math" panose="02040503050406030204" pitchFamily="18" charset="0"/>
            </a:endParaRPr>
          </a:p>
          <a:p>
            <a:pPr marL="285750" indent="-285750" fontAlgn="base">
              <a:buFont typeface="Wingdings" panose="05000000000000000000" pitchFamily="2" charset="2"/>
              <a:buChar char="Ø"/>
            </a:pPr>
            <a:r>
              <a:rPr lang="en-US" b="1" dirty="0">
                <a:solidFill>
                  <a:schemeClr val="bg1"/>
                </a:solidFill>
                <a:latin typeface="Cambria Math" panose="02040503050406030204" pitchFamily="18" charset="0"/>
                <a:ea typeface="Cambria Math" panose="02040503050406030204" pitchFamily="18" charset="0"/>
              </a:rPr>
              <a:t>Systems of Linear Algebraic Equations</a:t>
            </a:r>
          </a:p>
          <a:p>
            <a:r>
              <a:rPr lang="en-US"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b</a:t>
            </a:r>
            <a:r>
              <a:rPr lang="en-US" dirty="0">
                <a:solidFill>
                  <a:schemeClr val="bg1"/>
                </a:solidFill>
                <a:latin typeface="Cambria Math" panose="02040503050406030204" pitchFamily="18" charset="0"/>
                <a:ea typeface="Cambria Math" panose="02040503050406030204" pitchFamily="18" charset="0"/>
              </a:rPr>
              <a:t>. LU Decomposition</a:t>
            </a:r>
            <a:endParaRPr lang="en-US" b="0" dirty="0" smtClean="0">
              <a:solidFill>
                <a:schemeClr val="bg1"/>
              </a:solidFill>
              <a:effectLst/>
              <a:latin typeface="Cambria Math" panose="02040503050406030204" pitchFamily="18" charset="0"/>
              <a:ea typeface="Cambria Math" panose="02040503050406030204" pitchFamily="18" charset="0"/>
            </a:endParaRPr>
          </a:p>
          <a:p>
            <a:r>
              <a:rPr lang="en-US" dirty="0" smtClean="0"/>
              <a:t/>
            </a:r>
            <a:br>
              <a:rPr lang="en-US" dirty="0" smtClean="0"/>
            </a:br>
            <a:endParaRPr lang="tr-TR" dirty="0"/>
          </a:p>
        </p:txBody>
      </p:sp>
    </p:spTree>
    <p:extLst>
      <p:ext uri="{BB962C8B-B14F-4D97-AF65-F5344CB8AC3E}">
        <p14:creationId xmlns:p14="http://schemas.microsoft.com/office/powerpoint/2010/main" val="3455335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5022" y="710119"/>
            <a:ext cx="11128443" cy="5355312"/>
          </a:xfrm>
          <a:prstGeom prst="rect">
            <a:avLst/>
          </a:prstGeom>
          <a:noFill/>
        </p:spPr>
        <p:txBody>
          <a:bodyPr wrap="square" rtlCol="0">
            <a:spAutoFit/>
          </a:bodyPr>
          <a:lstStyle/>
          <a:p>
            <a:pPr algn="ctr"/>
            <a:r>
              <a:rPr lang="en-US" b="1" dirty="0" smtClean="0">
                <a:solidFill>
                  <a:schemeClr val="accent1">
                    <a:lumMod val="75000"/>
                  </a:schemeClr>
                </a:solidFill>
                <a:latin typeface="Cambria Math" panose="02040503050406030204" pitchFamily="18" charset="0"/>
                <a:ea typeface="Cambria Math" panose="02040503050406030204" pitchFamily="18" charset="0"/>
              </a:rPr>
              <a:t>Systems of Linear Algebraic Equations</a:t>
            </a:r>
            <a:endParaRPr lang="tr-TR" b="1" dirty="0" smtClean="0">
              <a:solidFill>
                <a:schemeClr val="accent1">
                  <a:lumMod val="75000"/>
                </a:schemeClr>
              </a:solidFill>
              <a:latin typeface="Cambria Math" panose="02040503050406030204" pitchFamily="18" charset="0"/>
              <a:ea typeface="Cambria Math" panose="02040503050406030204" pitchFamily="18" charset="0"/>
            </a:endParaRPr>
          </a:p>
          <a:p>
            <a:pPr algn="ctr"/>
            <a:endParaRPr lang="tr-TR" b="1" dirty="0" smtClean="0">
              <a:solidFill>
                <a:schemeClr val="accent1">
                  <a:lumMod val="75000"/>
                </a:schemeClr>
              </a:solidFill>
              <a:latin typeface="Cambria Math" panose="02040503050406030204" pitchFamily="18" charset="0"/>
              <a:ea typeface="Cambria Math" panose="02040503050406030204" pitchFamily="18" charset="0"/>
            </a:endParaRPr>
          </a:p>
          <a:p>
            <a:pPr algn="ctr"/>
            <a:endParaRPr lang="en-US" b="0" dirty="0" smtClean="0">
              <a:solidFill>
                <a:schemeClr val="accent1">
                  <a:lumMod val="75000"/>
                </a:schemeClr>
              </a:solidFill>
              <a:effectLst/>
              <a:latin typeface="Cambria Math" panose="02040503050406030204" pitchFamily="18" charset="0"/>
              <a:ea typeface="Cambria Math" panose="02040503050406030204" pitchFamily="18" charset="0"/>
            </a:endParaRPr>
          </a:p>
          <a:p>
            <a:r>
              <a:rPr lang="en-US" b="1" dirty="0" smtClean="0">
                <a:solidFill>
                  <a:schemeClr val="accent1">
                    <a:lumMod val="75000"/>
                  </a:schemeClr>
                </a:solidFill>
                <a:latin typeface="Cambria Math" panose="02040503050406030204" pitchFamily="18" charset="0"/>
                <a:ea typeface="Cambria Math" panose="02040503050406030204" pitchFamily="18" charset="0"/>
              </a:rPr>
              <a:t>b)  LU Decomposition</a:t>
            </a:r>
            <a:endParaRPr lang="tr-TR" b="1" dirty="0" smtClean="0">
              <a:solidFill>
                <a:schemeClr val="accent1">
                  <a:lumMod val="75000"/>
                </a:schemeClr>
              </a:solidFill>
              <a:latin typeface="Cambria Math" panose="02040503050406030204" pitchFamily="18" charset="0"/>
              <a:ea typeface="Cambria Math" panose="02040503050406030204" pitchFamily="18" charset="0"/>
            </a:endParaRPr>
          </a:p>
          <a:p>
            <a:endParaRPr lang="en-US" b="0" dirty="0" smtClean="0">
              <a:solidFill>
                <a:schemeClr val="bg1"/>
              </a:solidFill>
              <a:effectLst/>
              <a:latin typeface="Cambria Math" panose="02040503050406030204" pitchFamily="18" charset="0"/>
              <a:ea typeface="Cambria Math" panose="02040503050406030204" pitchFamily="18" charset="0"/>
            </a:endParaRPr>
          </a:p>
          <a:p>
            <a:pPr algn="just"/>
            <a:r>
              <a:rPr lang="en-US" dirty="0" smtClean="0">
                <a:solidFill>
                  <a:schemeClr val="bg1"/>
                </a:solidFill>
                <a:latin typeface="Cambria Math" panose="02040503050406030204" pitchFamily="18" charset="0"/>
                <a:ea typeface="Cambria Math" panose="02040503050406030204" pitchFamily="18" charset="0"/>
              </a:rPr>
              <a:t>There are many methods developed in Matrix computation. The LU decomposition of the Gaussian elimination technique, however, is the most practical of these techniques. One reason for initiating LU decomposition is that it provides an effective means of calculating the inverse of The Matrix.</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It is possible to show that any square matrix A can be expressed as a product of a lower triangular matrix L and an upper triangular matrix U:</a:t>
            </a:r>
            <a:endParaRPr lang="tr-TR" dirty="0" smtClean="0">
              <a:solidFill>
                <a:schemeClr val="bg1"/>
              </a:solidFill>
              <a:latin typeface="Cambria Math" panose="02040503050406030204" pitchFamily="18" charset="0"/>
              <a:ea typeface="Cambria Math" panose="02040503050406030204" pitchFamily="18" charset="0"/>
            </a:endParaRPr>
          </a:p>
          <a:p>
            <a:pPr algn="just"/>
            <a:endParaRPr lang="en-US" b="0" dirty="0" smtClean="0">
              <a:solidFill>
                <a:schemeClr val="bg1"/>
              </a:solidFill>
              <a:effectLst/>
              <a:latin typeface="Cambria Math" panose="02040503050406030204" pitchFamily="18" charset="0"/>
              <a:ea typeface="Cambria Math" panose="02040503050406030204" pitchFamily="18" charset="0"/>
            </a:endParaRPr>
          </a:p>
          <a:p>
            <a:pPr algn="ctr"/>
            <a:r>
              <a:rPr lang="en-US" b="1" dirty="0" smtClean="0">
                <a:solidFill>
                  <a:schemeClr val="bg1"/>
                </a:solidFill>
                <a:latin typeface="Cambria Math" panose="02040503050406030204" pitchFamily="18" charset="0"/>
                <a:ea typeface="Cambria Math" panose="02040503050406030204" pitchFamily="18" charset="0"/>
              </a:rPr>
              <a:t>A = LU </a:t>
            </a:r>
            <a:endParaRPr lang="en-US" b="0" dirty="0" smtClean="0">
              <a:solidFill>
                <a:schemeClr val="bg1"/>
              </a:solidFill>
              <a:effectLst/>
              <a:latin typeface="Cambria Math" panose="02040503050406030204" pitchFamily="18" charset="0"/>
              <a:ea typeface="Cambria Math" panose="02040503050406030204" pitchFamily="18" charset="0"/>
            </a:endParaRPr>
          </a:p>
          <a:p>
            <a:pPr algn="just"/>
            <a:r>
              <a:rPr lang="en-US" b="0" dirty="0" smtClean="0">
                <a:solidFill>
                  <a:schemeClr val="bg1"/>
                </a:solidFill>
                <a:effectLst/>
                <a:latin typeface="Cambria Math" panose="02040503050406030204" pitchFamily="18" charset="0"/>
                <a:ea typeface="Cambria Math" panose="02040503050406030204" pitchFamily="18" charset="0"/>
              </a:rPr>
              <a:t/>
            </a:r>
            <a:br>
              <a:rPr lang="en-US" b="0" dirty="0" smtClean="0">
                <a:solidFill>
                  <a:schemeClr val="bg1"/>
                </a:solidFill>
                <a:effectLst/>
                <a:latin typeface="Cambria Math" panose="02040503050406030204" pitchFamily="18" charset="0"/>
                <a:ea typeface="Cambria Math" panose="02040503050406030204" pitchFamily="18" charset="0"/>
              </a:rPr>
            </a:br>
            <a:r>
              <a:rPr lang="en-US" dirty="0" smtClean="0">
                <a:solidFill>
                  <a:schemeClr val="bg1"/>
                </a:solidFill>
                <a:latin typeface="Cambria Math" panose="02040503050406030204" pitchFamily="18" charset="0"/>
                <a:ea typeface="Cambria Math" panose="02040503050406030204" pitchFamily="18" charset="0"/>
              </a:rPr>
              <a:t>The process of computing L and U for a given A is known as LU decomposition or LU factorization. LU decomposition methods separate the time-consuming elimination of the matrix [A] from the manipulations of the right-hand side {B}. Thus, once [A] has been “decomposed,” multiple right-hand-side vectors can be evaluated in an efficient manner. Unless certain constraints are placed on L or U, these constraints distinguish one type of decomposition from another.</a:t>
            </a:r>
            <a:endParaRPr lang="en-US" b="0" dirty="0" smtClean="0">
              <a:solidFill>
                <a:schemeClr val="bg1"/>
              </a:solidFill>
              <a:effectLst/>
              <a:latin typeface="Cambria Math" panose="02040503050406030204" pitchFamily="18" charset="0"/>
              <a:ea typeface="Cambria Math" panose="02040503050406030204" pitchFamily="18" charset="0"/>
            </a:endParaRPr>
          </a:p>
          <a:p>
            <a:r>
              <a:rPr lang="en-US" b="0" dirty="0" smtClean="0">
                <a:effectLst/>
              </a:rPr>
              <a:t/>
            </a:r>
            <a:br>
              <a:rPr lang="en-US" b="0" dirty="0" smtClean="0">
                <a:effectLst/>
              </a:rPr>
            </a:br>
            <a:endParaRPr lang="tr-TR" dirty="0"/>
          </a:p>
        </p:txBody>
      </p:sp>
      <p:sp>
        <p:nvSpPr>
          <p:cNvPr id="5" name="Rounded Rectangle 4"/>
          <p:cNvSpPr/>
          <p:nvPr/>
        </p:nvSpPr>
        <p:spPr>
          <a:xfrm>
            <a:off x="5593404" y="3501957"/>
            <a:ext cx="924128" cy="30155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Tree>
    <p:extLst>
      <p:ext uri="{BB962C8B-B14F-4D97-AF65-F5344CB8AC3E}">
        <p14:creationId xmlns:p14="http://schemas.microsoft.com/office/powerpoint/2010/main" val="2484915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6929" y="515566"/>
            <a:ext cx="11245174" cy="6740307"/>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rPr>
              <a:t> </a:t>
            </a:r>
            <a:r>
              <a:rPr lang="en-US" dirty="0">
                <a:solidFill>
                  <a:schemeClr val="bg1"/>
                </a:solidFill>
                <a:latin typeface="Cambria Math" panose="02040503050406030204" pitchFamily="18" charset="0"/>
                <a:ea typeface="Cambria Math" panose="02040503050406030204" pitchFamily="18" charset="0"/>
              </a:rPr>
              <a:t>Three commonly used decompositions are listed in</a:t>
            </a:r>
            <a:r>
              <a:rPr lang="en-US" dirty="0" smtClean="0">
                <a:solidFill>
                  <a:schemeClr val="bg1"/>
                </a:solidFill>
                <a:latin typeface="Cambria Math" panose="02040503050406030204" pitchFamily="18" charset="0"/>
                <a:ea typeface="Cambria Math" panose="02040503050406030204" pitchFamily="18" charset="0"/>
              </a:rPr>
              <a:t>;</a:t>
            </a:r>
            <a:endParaRPr lang="tr-TR" dirty="0" smtClean="0">
              <a:solidFill>
                <a:schemeClr val="bg1"/>
              </a:solidFill>
              <a:latin typeface="Cambria Math" panose="02040503050406030204" pitchFamily="18" charset="0"/>
              <a:ea typeface="Cambria Math" panose="02040503050406030204" pitchFamily="18" charset="0"/>
            </a:endParaRPr>
          </a:p>
          <a:p>
            <a:endParaRPr lang="en-US" b="0" dirty="0" smtClean="0">
              <a:solidFill>
                <a:schemeClr val="bg1"/>
              </a:solidFill>
              <a:effectLst/>
              <a:latin typeface="Cambria Math" panose="02040503050406030204" pitchFamily="18" charset="0"/>
              <a:ea typeface="Cambria Math" panose="02040503050406030204" pitchFamily="18" charset="0"/>
            </a:endParaRPr>
          </a:p>
          <a:p>
            <a:r>
              <a:rPr lang="en-US" b="0" dirty="0" smtClean="0">
                <a:solidFill>
                  <a:schemeClr val="bg1"/>
                </a:solidFill>
                <a:effectLst/>
                <a:latin typeface="Cambria Math" panose="02040503050406030204" pitchFamily="18" charset="0"/>
                <a:ea typeface="Cambria Math" panose="02040503050406030204" pitchFamily="18" charset="0"/>
              </a:rPr>
              <a:t/>
            </a:r>
            <a:br>
              <a:rPr lang="en-US" b="0" dirty="0" smtClean="0">
                <a:solidFill>
                  <a:schemeClr val="bg1"/>
                </a:solidFill>
                <a:effectLst/>
                <a:latin typeface="Cambria Math" panose="02040503050406030204" pitchFamily="18" charset="0"/>
                <a:ea typeface="Cambria Math" panose="02040503050406030204" pitchFamily="18" charset="0"/>
              </a:rPr>
            </a:br>
            <a:r>
              <a:rPr lang="en-US" b="0" dirty="0" smtClean="0">
                <a:solidFill>
                  <a:schemeClr val="bg1"/>
                </a:solidFill>
                <a:effectLst/>
                <a:latin typeface="Cambria Math" panose="02040503050406030204" pitchFamily="18" charset="0"/>
                <a:ea typeface="Cambria Math" panose="02040503050406030204" pitchFamily="18" charset="0"/>
              </a:rPr>
              <a:t/>
            </a:r>
            <a:br>
              <a:rPr lang="en-US" b="0" dirty="0" smtClean="0">
                <a:solidFill>
                  <a:schemeClr val="bg1"/>
                </a:solidFill>
                <a:effectLst/>
                <a:latin typeface="Cambria Math" panose="02040503050406030204" pitchFamily="18" charset="0"/>
                <a:ea typeface="Cambria Math" panose="02040503050406030204" pitchFamily="18" charset="0"/>
              </a:rPr>
            </a:br>
            <a:endParaRPr lang="tr-TR" b="0" dirty="0" smtClean="0">
              <a:solidFill>
                <a:schemeClr val="bg1"/>
              </a:solidFill>
              <a:effectLst/>
              <a:latin typeface="Cambria Math" panose="02040503050406030204" pitchFamily="18" charset="0"/>
              <a:ea typeface="Cambria Math" panose="02040503050406030204" pitchFamily="18" charset="0"/>
            </a:endParaRPr>
          </a:p>
          <a:p>
            <a:pPr algn="just"/>
            <a:r>
              <a:rPr lang="en-US" b="0" dirty="0" smtClean="0">
                <a:solidFill>
                  <a:schemeClr val="bg1"/>
                </a:solidFill>
                <a:effectLst/>
                <a:latin typeface="Cambria Math" panose="02040503050406030204" pitchFamily="18" charset="0"/>
                <a:ea typeface="Cambria Math" panose="02040503050406030204" pitchFamily="18" charset="0"/>
              </a:rPr>
              <a:t/>
            </a:r>
            <a:br>
              <a:rPr lang="en-US" b="0" dirty="0" smtClean="0">
                <a:solidFill>
                  <a:schemeClr val="bg1"/>
                </a:solidFill>
                <a:effectLst/>
                <a:latin typeface="Cambria Math" panose="02040503050406030204" pitchFamily="18" charset="0"/>
                <a:ea typeface="Cambria Math" panose="02040503050406030204" pitchFamily="18" charset="0"/>
              </a:rPr>
            </a:br>
            <a:r>
              <a:rPr lang="en-US" b="0" dirty="0" smtClean="0">
                <a:solidFill>
                  <a:schemeClr val="bg1"/>
                </a:solidFill>
                <a:effectLst/>
                <a:latin typeface="Cambria Math" panose="02040503050406030204" pitchFamily="18" charset="0"/>
                <a:ea typeface="Cambria Math" panose="02040503050406030204" pitchFamily="18" charset="0"/>
              </a:rPr>
              <a:t/>
            </a:r>
            <a:br>
              <a:rPr lang="en-US" b="0" dirty="0" smtClean="0">
                <a:solidFill>
                  <a:schemeClr val="bg1"/>
                </a:solidFill>
                <a:effectLst/>
                <a:latin typeface="Cambria Math" panose="02040503050406030204" pitchFamily="18" charset="0"/>
                <a:ea typeface="Cambria Math" panose="02040503050406030204" pitchFamily="18" charset="0"/>
              </a:rPr>
            </a:br>
            <a:r>
              <a:rPr lang="en-US" b="0" dirty="0" smtClean="0">
                <a:solidFill>
                  <a:schemeClr val="bg1"/>
                </a:solidFill>
                <a:effectLst/>
                <a:latin typeface="Cambria Math" panose="02040503050406030204" pitchFamily="18" charset="0"/>
                <a:ea typeface="Cambria Math" panose="02040503050406030204" pitchFamily="18" charset="0"/>
              </a:rPr>
              <a:t/>
            </a:r>
            <a:br>
              <a:rPr lang="en-US" b="0" dirty="0" smtClean="0">
                <a:solidFill>
                  <a:schemeClr val="bg1"/>
                </a:solidFill>
                <a:effectLst/>
                <a:latin typeface="Cambria Math" panose="02040503050406030204" pitchFamily="18" charset="0"/>
                <a:ea typeface="Cambria Math" panose="02040503050406030204" pitchFamily="18" charset="0"/>
              </a:rPr>
            </a:br>
            <a:r>
              <a:rPr lang="en-US" dirty="0">
                <a:solidFill>
                  <a:schemeClr val="bg1"/>
                </a:solidFill>
                <a:latin typeface="Cambria Math" panose="02040503050406030204" pitchFamily="18" charset="0"/>
                <a:ea typeface="Cambria Math" panose="02040503050406030204" pitchFamily="18" charset="0"/>
              </a:rPr>
              <a:t>After decomposing A, it is easy to solve the equations Ax = b. We first rewrite the equations as </a:t>
            </a:r>
            <a:r>
              <a:rPr lang="en-US" dirty="0" err="1">
                <a:solidFill>
                  <a:schemeClr val="bg1"/>
                </a:solidFill>
                <a:latin typeface="Cambria Math" panose="02040503050406030204" pitchFamily="18" charset="0"/>
                <a:ea typeface="Cambria Math" panose="02040503050406030204" pitchFamily="18" charset="0"/>
              </a:rPr>
              <a:t>LUx</a:t>
            </a:r>
            <a:r>
              <a:rPr lang="en-US" dirty="0">
                <a:solidFill>
                  <a:schemeClr val="bg1"/>
                </a:solidFill>
                <a:latin typeface="Cambria Math" panose="02040503050406030204" pitchFamily="18" charset="0"/>
                <a:ea typeface="Cambria Math" panose="02040503050406030204" pitchFamily="18" charset="0"/>
              </a:rPr>
              <a:t> = b. After using the notation </a:t>
            </a:r>
            <a:r>
              <a:rPr lang="tr-TR" dirty="0" smtClean="0">
                <a:solidFill>
                  <a:schemeClr val="bg1"/>
                </a:solidFill>
                <a:latin typeface="Cambria Math" panose="02040503050406030204" pitchFamily="18" charset="0"/>
                <a:ea typeface="Cambria Math" panose="02040503050406030204" pitchFamily="18" charset="0"/>
              </a:rPr>
              <a:t>Ux</a:t>
            </a:r>
            <a:r>
              <a:rPr lang="en-US" dirty="0" smtClean="0">
                <a:solidFill>
                  <a:schemeClr val="bg1"/>
                </a:solidFill>
                <a:latin typeface="Cambria Math" panose="02040503050406030204" pitchFamily="18" charset="0"/>
                <a:ea typeface="Cambria Math" panose="02040503050406030204" pitchFamily="18" charset="0"/>
              </a:rPr>
              <a:t> </a:t>
            </a:r>
            <a:r>
              <a:rPr lang="en-US" dirty="0">
                <a:solidFill>
                  <a:schemeClr val="bg1"/>
                </a:solidFill>
                <a:latin typeface="Cambria Math" panose="02040503050406030204" pitchFamily="18" charset="0"/>
                <a:ea typeface="Cambria Math" panose="02040503050406030204" pitchFamily="18" charset="0"/>
              </a:rPr>
              <a:t>= y, the equations become</a:t>
            </a:r>
            <a:r>
              <a:rPr lang="en-US" dirty="0" smtClean="0">
                <a:solidFill>
                  <a:schemeClr val="bg1"/>
                </a:solidFill>
                <a:latin typeface="Cambria Math" panose="02040503050406030204" pitchFamily="18" charset="0"/>
                <a:ea typeface="Cambria Math" panose="02040503050406030204" pitchFamily="18" charset="0"/>
              </a:rPr>
              <a:t>;</a:t>
            </a:r>
            <a:endParaRPr lang="tr-TR" dirty="0" smtClean="0">
              <a:solidFill>
                <a:schemeClr val="bg1"/>
              </a:solidFill>
              <a:latin typeface="Cambria Math" panose="02040503050406030204" pitchFamily="18" charset="0"/>
              <a:ea typeface="Cambria Math" panose="02040503050406030204" pitchFamily="18" charset="0"/>
            </a:endParaRPr>
          </a:p>
          <a:p>
            <a:endParaRPr lang="en-US" b="0" dirty="0" smtClean="0">
              <a:solidFill>
                <a:schemeClr val="bg1"/>
              </a:solidFill>
              <a:effectLst/>
              <a:latin typeface="Cambria Math" panose="02040503050406030204" pitchFamily="18" charset="0"/>
              <a:ea typeface="Cambria Math" panose="02040503050406030204" pitchFamily="18" charset="0"/>
            </a:endParaRPr>
          </a:p>
          <a:p>
            <a:pPr algn="ctr"/>
            <a:r>
              <a:rPr lang="en-US" b="1" dirty="0" smtClean="0">
                <a:solidFill>
                  <a:schemeClr val="bg1"/>
                </a:solidFill>
                <a:latin typeface="Cambria Math" panose="02040503050406030204" pitchFamily="18" charset="0"/>
                <a:ea typeface="Cambria Math" panose="02040503050406030204" pitchFamily="18" charset="0"/>
              </a:rPr>
              <a:t>L</a:t>
            </a:r>
            <a:r>
              <a:rPr lang="tr-TR" b="1" dirty="0" smtClean="0">
                <a:solidFill>
                  <a:schemeClr val="bg1"/>
                </a:solidFill>
                <a:latin typeface="Cambria Math" panose="02040503050406030204" pitchFamily="18" charset="0"/>
                <a:ea typeface="Cambria Math" panose="02040503050406030204" pitchFamily="18" charset="0"/>
              </a:rPr>
              <a:t> </a:t>
            </a:r>
            <a:r>
              <a:rPr lang="en-US" b="1" dirty="0" smtClean="0">
                <a:solidFill>
                  <a:schemeClr val="bg1"/>
                </a:solidFill>
                <a:latin typeface="Cambria Math" panose="02040503050406030204" pitchFamily="18" charset="0"/>
                <a:ea typeface="Cambria Math" panose="02040503050406030204" pitchFamily="18" charset="0"/>
              </a:rPr>
              <a:t>y </a:t>
            </a:r>
            <a:r>
              <a:rPr lang="en-US" b="1" dirty="0">
                <a:solidFill>
                  <a:schemeClr val="bg1"/>
                </a:solidFill>
                <a:latin typeface="Cambria Math" panose="02040503050406030204" pitchFamily="18" charset="0"/>
                <a:ea typeface="Cambria Math" panose="02040503050406030204" pitchFamily="18" charset="0"/>
              </a:rPr>
              <a:t>= </a:t>
            </a:r>
            <a:r>
              <a:rPr lang="en-US" b="1" dirty="0" smtClean="0">
                <a:solidFill>
                  <a:schemeClr val="bg1"/>
                </a:solidFill>
                <a:latin typeface="Cambria Math" panose="02040503050406030204" pitchFamily="18" charset="0"/>
                <a:ea typeface="Cambria Math" panose="02040503050406030204" pitchFamily="18" charset="0"/>
              </a:rPr>
              <a:t>b</a:t>
            </a:r>
            <a:endParaRPr lang="tr-TR" b="1" dirty="0" smtClean="0">
              <a:solidFill>
                <a:schemeClr val="bg1"/>
              </a:solidFill>
              <a:latin typeface="Cambria Math" panose="02040503050406030204" pitchFamily="18" charset="0"/>
              <a:ea typeface="Cambria Math" panose="02040503050406030204" pitchFamily="18" charset="0"/>
            </a:endParaRPr>
          </a:p>
          <a:p>
            <a:endParaRPr lang="en-US" b="0" dirty="0" smtClean="0">
              <a:solidFill>
                <a:schemeClr val="bg1"/>
              </a:solidFill>
              <a:effectLst/>
              <a:latin typeface="Cambria Math" panose="02040503050406030204" pitchFamily="18" charset="0"/>
              <a:ea typeface="Cambria Math" panose="02040503050406030204" pitchFamily="18" charset="0"/>
            </a:endParaRPr>
          </a:p>
          <a:p>
            <a:r>
              <a:rPr lang="en-US" dirty="0">
                <a:solidFill>
                  <a:schemeClr val="bg1"/>
                </a:solidFill>
                <a:latin typeface="Cambria Math" panose="02040503050406030204" pitchFamily="18" charset="0"/>
                <a:ea typeface="Cambria Math" panose="02040503050406030204" pitchFamily="18" charset="0"/>
              </a:rPr>
              <a:t>which can be solved for y by forward substitution. </a:t>
            </a:r>
            <a:r>
              <a:rPr lang="en-US" dirty="0" smtClean="0">
                <a:solidFill>
                  <a:schemeClr val="bg1"/>
                </a:solidFill>
                <a:latin typeface="Cambria Math" panose="02040503050406030204" pitchFamily="18" charset="0"/>
                <a:ea typeface="Cambria Math" panose="02040503050406030204" pitchFamily="18" charset="0"/>
              </a:rPr>
              <a:t>Then</a:t>
            </a:r>
            <a:endParaRPr lang="tr-TR" dirty="0" smtClean="0">
              <a:solidFill>
                <a:schemeClr val="bg1"/>
              </a:solidFill>
              <a:latin typeface="Cambria Math" panose="02040503050406030204" pitchFamily="18" charset="0"/>
              <a:ea typeface="Cambria Math" panose="02040503050406030204" pitchFamily="18" charset="0"/>
            </a:endParaRPr>
          </a:p>
          <a:p>
            <a:endParaRPr lang="en-US" b="0" dirty="0" smtClean="0">
              <a:solidFill>
                <a:schemeClr val="bg1"/>
              </a:solidFill>
              <a:effectLst/>
              <a:latin typeface="Cambria Math" panose="02040503050406030204" pitchFamily="18" charset="0"/>
              <a:ea typeface="Cambria Math" panose="02040503050406030204" pitchFamily="18" charset="0"/>
            </a:endParaRPr>
          </a:p>
          <a:p>
            <a:pPr algn="ctr"/>
            <a:r>
              <a:rPr lang="en-US" b="1" dirty="0" smtClean="0">
                <a:solidFill>
                  <a:schemeClr val="bg1"/>
                </a:solidFill>
                <a:latin typeface="Cambria Math" panose="02040503050406030204" pitchFamily="18" charset="0"/>
                <a:ea typeface="Cambria Math" panose="02040503050406030204" pitchFamily="18" charset="0"/>
              </a:rPr>
              <a:t>U</a:t>
            </a:r>
            <a:r>
              <a:rPr lang="tr-TR" b="1" dirty="0" smtClean="0">
                <a:solidFill>
                  <a:schemeClr val="bg1"/>
                </a:solidFill>
                <a:latin typeface="Cambria Math" panose="02040503050406030204" pitchFamily="18" charset="0"/>
                <a:ea typeface="Cambria Math" panose="02040503050406030204" pitchFamily="18" charset="0"/>
              </a:rPr>
              <a:t> </a:t>
            </a:r>
            <a:r>
              <a:rPr lang="en-US" b="1" dirty="0" smtClean="0">
                <a:solidFill>
                  <a:schemeClr val="bg1"/>
                </a:solidFill>
                <a:latin typeface="Cambria Math" panose="02040503050406030204" pitchFamily="18" charset="0"/>
                <a:ea typeface="Cambria Math" panose="02040503050406030204" pitchFamily="18" charset="0"/>
              </a:rPr>
              <a:t>x </a:t>
            </a:r>
            <a:r>
              <a:rPr lang="en-US" b="1" dirty="0">
                <a:solidFill>
                  <a:schemeClr val="bg1"/>
                </a:solidFill>
                <a:latin typeface="Cambria Math" panose="02040503050406030204" pitchFamily="18" charset="0"/>
                <a:ea typeface="Cambria Math" panose="02040503050406030204" pitchFamily="18" charset="0"/>
              </a:rPr>
              <a:t>= </a:t>
            </a:r>
            <a:r>
              <a:rPr lang="en-US" b="1" dirty="0" smtClean="0">
                <a:solidFill>
                  <a:schemeClr val="bg1"/>
                </a:solidFill>
                <a:latin typeface="Cambria Math" panose="02040503050406030204" pitchFamily="18" charset="0"/>
                <a:ea typeface="Cambria Math" panose="02040503050406030204" pitchFamily="18" charset="0"/>
              </a:rPr>
              <a:t>y</a:t>
            </a:r>
            <a:endParaRPr lang="tr-TR" b="1" dirty="0" smtClean="0">
              <a:solidFill>
                <a:schemeClr val="bg1"/>
              </a:solidFill>
              <a:latin typeface="Cambria Math" panose="02040503050406030204" pitchFamily="18" charset="0"/>
              <a:ea typeface="Cambria Math" panose="02040503050406030204" pitchFamily="18" charset="0"/>
            </a:endParaRPr>
          </a:p>
          <a:p>
            <a:endParaRPr lang="en-US" b="0" dirty="0" smtClean="0">
              <a:solidFill>
                <a:schemeClr val="bg1"/>
              </a:solidFill>
              <a:effectLst/>
              <a:latin typeface="Cambria Math" panose="02040503050406030204" pitchFamily="18" charset="0"/>
              <a:ea typeface="Cambria Math" panose="02040503050406030204" pitchFamily="18" charset="0"/>
            </a:endParaRPr>
          </a:p>
          <a:p>
            <a:pPr algn="just"/>
            <a:r>
              <a:rPr lang="en-US" dirty="0">
                <a:solidFill>
                  <a:schemeClr val="bg1"/>
                </a:solidFill>
                <a:latin typeface="Cambria Math" panose="02040503050406030204" pitchFamily="18" charset="0"/>
                <a:ea typeface="Cambria Math" panose="02040503050406030204" pitchFamily="18" charset="0"/>
              </a:rPr>
              <a:t>will yield x by the back substitution process.</a:t>
            </a:r>
            <a:endParaRPr lang="en-US" b="0" dirty="0" smtClean="0">
              <a:solidFill>
                <a:schemeClr val="bg1"/>
              </a:solidFill>
              <a:effectLst/>
              <a:latin typeface="Cambria Math" panose="02040503050406030204" pitchFamily="18" charset="0"/>
              <a:ea typeface="Cambria Math" panose="02040503050406030204" pitchFamily="18" charset="0"/>
            </a:endParaRPr>
          </a:p>
          <a:p>
            <a:pPr algn="just"/>
            <a:r>
              <a:rPr lang="en-US" dirty="0">
                <a:solidFill>
                  <a:schemeClr val="bg1"/>
                </a:solidFill>
                <a:latin typeface="Cambria Math" panose="02040503050406030204" pitchFamily="18" charset="0"/>
                <a:ea typeface="Cambria Math" panose="02040503050406030204" pitchFamily="18" charset="0"/>
              </a:rPr>
              <a:t>The advantage of LU decomposition over the Gauss elimination method is that once A is decomposed, we can solve Ax = b for as many constant vectors b as we please. The cost of each additional solution is relatively small, because the forward and back substitution operations are much less time consuming than the decomposition process.</a:t>
            </a:r>
            <a:endParaRPr lang="en-US" b="0" dirty="0" smtClean="0">
              <a:solidFill>
                <a:schemeClr val="bg1"/>
              </a:solidFill>
              <a:effectLst/>
              <a:latin typeface="Cambria Math" panose="02040503050406030204" pitchFamily="18" charset="0"/>
              <a:ea typeface="Cambria Math" panose="02040503050406030204" pitchFamily="18" charset="0"/>
            </a:endParaRPr>
          </a:p>
          <a:p>
            <a:r>
              <a:rPr lang="en-US" dirty="0" smtClean="0"/>
              <a:t/>
            </a:r>
            <a:br>
              <a:rPr lang="en-US" dirty="0" smtClean="0"/>
            </a:br>
            <a:endParaRPr lang="tr-TR" dirty="0"/>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445077295"/>
                  </p:ext>
                </p:extLst>
              </p:nvPr>
            </p:nvGraphicFramePr>
            <p:xfrm>
              <a:off x="3092854" y="1128228"/>
              <a:ext cx="6071141" cy="1483360"/>
            </p:xfrm>
            <a:graphic>
              <a:graphicData uri="http://schemas.openxmlformats.org/drawingml/2006/table">
                <a:tbl>
                  <a:tblPr>
                    <a:tableStyleId>{BC89EF96-8CEA-46FF-86C4-4CE0E7609802}</a:tableStyleId>
                  </a:tblPr>
                  <a:tblGrid>
                    <a:gridCol w="2520545">
                      <a:extLst>
                        <a:ext uri="{9D8B030D-6E8A-4147-A177-3AD203B41FA5}">
                          <a16:colId xmlns:a16="http://schemas.microsoft.com/office/drawing/2014/main" val="203420894"/>
                        </a:ext>
                      </a:extLst>
                    </a:gridCol>
                    <a:gridCol w="3550596">
                      <a:extLst>
                        <a:ext uri="{9D8B030D-6E8A-4147-A177-3AD203B41FA5}">
                          <a16:colId xmlns:a16="http://schemas.microsoft.com/office/drawing/2014/main" val="202233429"/>
                        </a:ext>
                      </a:extLst>
                    </a:gridCol>
                  </a:tblGrid>
                  <a:tr h="370840">
                    <a:tc>
                      <a:txBody>
                        <a:bodyPr/>
                        <a:lstStyle/>
                        <a:p>
                          <a:pPr rtl="0" fontAlgn="t">
                            <a:spcBef>
                              <a:spcPts val="0"/>
                            </a:spcBef>
                            <a:spcAft>
                              <a:spcPts val="0"/>
                            </a:spcAft>
                          </a:pPr>
                          <a:r>
                            <a:rPr lang="tr-TR" sz="1400" b="0" i="0" u="none" strike="noStrike" dirty="0">
                              <a:solidFill>
                                <a:srgbClr val="000000"/>
                              </a:solidFill>
                              <a:effectLst/>
                              <a:latin typeface="Nunito"/>
                            </a:rPr>
                            <a:t>Name</a:t>
                          </a:r>
                          <a:endParaRPr lang="tr-TR" dirty="0">
                            <a:effectLst/>
                          </a:endParaRPr>
                        </a:p>
                      </a:txBody>
                      <a:tcPr marL="76200" marR="76200" marT="76200" marB="76200"/>
                    </a:tc>
                    <a:tc>
                      <a:txBody>
                        <a:bodyPr/>
                        <a:lstStyle/>
                        <a:p>
                          <a:pPr rtl="0" fontAlgn="t">
                            <a:spcBef>
                              <a:spcPts val="0"/>
                            </a:spcBef>
                            <a:spcAft>
                              <a:spcPts val="0"/>
                            </a:spcAft>
                          </a:pPr>
                          <a:r>
                            <a:rPr lang="tr-TR" sz="1400" b="0" i="0" u="none" strike="noStrike" dirty="0">
                              <a:solidFill>
                                <a:srgbClr val="000000"/>
                              </a:solidFill>
                              <a:effectLst/>
                              <a:latin typeface="Nunito"/>
                            </a:rPr>
                            <a:t>Constraints</a:t>
                          </a:r>
                          <a:endParaRPr lang="tr-TR" dirty="0">
                            <a:effectLst/>
                          </a:endParaRPr>
                        </a:p>
                      </a:txBody>
                      <a:tcPr marL="76200" marR="76200" marT="76200" marB="76200"/>
                    </a:tc>
                    <a:extLst>
                      <a:ext uri="{0D108BD9-81ED-4DB2-BD59-A6C34878D82A}">
                        <a16:rowId xmlns:a16="http://schemas.microsoft.com/office/drawing/2014/main" val="370640438"/>
                      </a:ext>
                    </a:extLst>
                  </a:tr>
                  <a:tr h="370840">
                    <a:tc>
                      <a:txBody>
                        <a:bodyPr/>
                        <a:lstStyle/>
                        <a:p>
                          <a:pPr rtl="0" fontAlgn="t">
                            <a:spcBef>
                              <a:spcPts val="0"/>
                            </a:spcBef>
                            <a:spcAft>
                              <a:spcPts val="0"/>
                            </a:spcAft>
                          </a:pPr>
                          <a:r>
                            <a:rPr lang="tr-TR" sz="1400" b="0" i="0" u="none" strike="noStrike" dirty="0">
                              <a:solidFill>
                                <a:srgbClr val="000000"/>
                              </a:solidFill>
                              <a:effectLst/>
                              <a:latin typeface="Nunito"/>
                            </a:rPr>
                            <a:t>Doolittle’s decomposition </a:t>
                          </a:r>
                          <a:endParaRPr lang="tr-TR" sz="1400" dirty="0">
                            <a:effectLst/>
                          </a:endParaRPr>
                        </a:p>
                      </a:txBody>
                      <a:tcPr marL="76200" marR="76200" marT="76200" marB="76200"/>
                    </a:tc>
                    <a:tc>
                      <a:txBody>
                        <a:bodyPr/>
                        <a:lstStyle/>
                        <a:p>
                          <a:pPr rtl="0" fontAlgn="t">
                            <a:spcBef>
                              <a:spcPts val="0"/>
                            </a:spcBef>
                            <a:spcAft>
                              <a:spcPts val="0"/>
                            </a:spcAft>
                          </a:pPr>
                          <a:r>
                            <a:rPr lang="tr-TR" sz="1400" b="0" i="0" u="none" strike="noStrike" baseline="0" dirty="0" smtClean="0">
                              <a:solidFill>
                                <a:srgbClr val="000000"/>
                              </a:solidFill>
                              <a:effectLst/>
                              <a:latin typeface="Nunito"/>
                            </a:rPr>
                            <a:t>L</a:t>
                          </a:r>
                          <a14:m>
                            <m:oMath xmlns:m="http://schemas.openxmlformats.org/officeDocument/2006/math">
                              <m:sSub>
                                <m:sSubPr>
                                  <m:ctrlPr>
                                    <a:rPr lang="tr-TR" sz="1400" b="0" i="1" u="none" strike="noStrike" baseline="0" dirty="0" smtClean="0">
                                      <a:solidFill>
                                        <a:srgbClr val="000000"/>
                                      </a:solidFill>
                                      <a:effectLst/>
                                      <a:latin typeface="Cambria Math" panose="02040503050406030204" pitchFamily="18" charset="0"/>
                                    </a:rPr>
                                  </m:ctrlPr>
                                </m:sSubPr>
                                <m:e>
                                  <m:r>
                                    <a:rPr lang="tr-TR" sz="1400" b="0" i="1" u="none" strike="noStrike" baseline="0" dirty="0" smtClean="0">
                                      <a:solidFill>
                                        <a:srgbClr val="000000"/>
                                      </a:solidFill>
                                      <a:effectLst/>
                                      <a:latin typeface="Cambria Math" panose="02040503050406030204" pitchFamily="18" charset="0"/>
                                    </a:rPr>
                                    <m:t> </m:t>
                                  </m:r>
                                </m:e>
                                <m:sub>
                                  <m:r>
                                    <a:rPr lang="tr-TR" sz="1400" b="0" i="1" u="none" strike="noStrike" baseline="0" dirty="0" smtClean="0">
                                      <a:solidFill>
                                        <a:srgbClr val="000000"/>
                                      </a:solidFill>
                                      <a:effectLst/>
                                      <a:latin typeface="Cambria Math" panose="02040503050406030204" pitchFamily="18" charset="0"/>
                                    </a:rPr>
                                    <m:t>𝑖𝑖</m:t>
                                  </m:r>
                                </m:sub>
                              </m:sSub>
                            </m:oMath>
                          </a14:m>
                          <a:r>
                            <a:rPr lang="pt-BR" sz="1400" b="0" i="0" u="none" strike="noStrike" dirty="0" smtClean="0">
                              <a:solidFill>
                                <a:srgbClr val="000000"/>
                              </a:solidFill>
                              <a:effectLst/>
                              <a:latin typeface="Nunito"/>
                            </a:rPr>
                            <a:t>= </a:t>
                          </a:r>
                          <a:r>
                            <a:rPr lang="pt-BR" sz="1400" b="0" i="0" u="none" strike="noStrike" dirty="0">
                              <a:solidFill>
                                <a:srgbClr val="000000"/>
                              </a:solidFill>
                              <a:effectLst/>
                              <a:latin typeface="Nunito"/>
                            </a:rPr>
                            <a:t>1, i = 1, 2, . . . , n</a:t>
                          </a:r>
                          <a:endParaRPr lang="pt-BR" sz="1400" dirty="0">
                            <a:effectLst/>
                          </a:endParaRPr>
                        </a:p>
                      </a:txBody>
                      <a:tcPr marL="76200" marR="76200" marT="76200" marB="76200"/>
                    </a:tc>
                    <a:extLst>
                      <a:ext uri="{0D108BD9-81ED-4DB2-BD59-A6C34878D82A}">
                        <a16:rowId xmlns:a16="http://schemas.microsoft.com/office/drawing/2014/main" val="643804499"/>
                      </a:ext>
                    </a:extLst>
                  </a:tr>
                  <a:tr h="370840">
                    <a:tc>
                      <a:txBody>
                        <a:bodyPr/>
                        <a:lstStyle/>
                        <a:p>
                          <a:pPr rtl="0" fontAlgn="t">
                            <a:spcBef>
                              <a:spcPts val="0"/>
                            </a:spcBef>
                            <a:spcAft>
                              <a:spcPts val="0"/>
                            </a:spcAft>
                          </a:pPr>
                          <a:r>
                            <a:rPr lang="tr-TR" sz="1400" b="0" i="0" u="none" strike="noStrike" dirty="0">
                              <a:solidFill>
                                <a:srgbClr val="000000"/>
                              </a:solidFill>
                              <a:effectLst/>
                              <a:latin typeface="Nunito"/>
                            </a:rPr>
                            <a:t>Crout’s decomposition</a:t>
                          </a:r>
                          <a:endParaRPr lang="tr-TR" sz="1400" dirty="0">
                            <a:effectLst/>
                          </a:endParaRPr>
                        </a:p>
                      </a:txBody>
                      <a:tcPr marL="76200" marR="76200" marT="76200" marB="76200"/>
                    </a:tc>
                    <a:tc>
                      <a:txBody>
                        <a:bodyPr/>
                        <a:lstStyle/>
                        <a:p>
                          <a:pPr rtl="0" fontAlgn="t">
                            <a:spcBef>
                              <a:spcPts val="0"/>
                            </a:spcBef>
                            <a:spcAft>
                              <a:spcPts val="0"/>
                            </a:spcAft>
                          </a:pPr>
                          <a:r>
                            <a:rPr lang="tr-TR" sz="1400" b="0" i="0" u="none" strike="noStrike" dirty="0" smtClean="0">
                              <a:solidFill>
                                <a:srgbClr val="000000"/>
                              </a:solidFill>
                              <a:effectLst/>
                              <a:latin typeface="Nunito"/>
                            </a:rPr>
                            <a:t>U</a:t>
                          </a:r>
                          <a14:m>
                            <m:oMath xmlns:m="http://schemas.openxmlformats.org/officeDocument/2006/math">
                              <m:sSub>
                                <m:sSubPr>
                                  <m:ctrlPr>
                                    <a:rPr lang="tr-TR" sz="1400" b="0" i="1" u="none" strike="noStrike" baseline="0" dirty="0" smtClean="0">
                                      <a:solidFill>
                                        <a:srgbClr val="000000"/>
                                      </a:solidFill>
                                      <a:effectLst/>
                                      <a:latin typeface="Cambria Math" panose="02040503050406030204" pitchFamily="18" charset="0"/>
                                    </a:rPr>
                                  </m:ctrlPr>
                                </m:sSubPr>
                                <m:e>
                                  <m:r>
                                    <a:rPr lang="tr-TR" sz="1400" b="0" i="1" u="none" strike="noStrike" baseline="0" dirty="0" smtClean="0">
                                      <a:solidFill>
                                        <a:srgbClr val="000000"/>
                                      </a:solidFill>
                                      <a:effectLst/>
                                      <a:latin typeface="Cambria Math" panose="02040503050406030204" pitchFamily="18" charset="0"/>
                                    </a:rPr>
                                    <m:t> </m:t>
                                  </m:r>
                                </m:e>
                                <m:sub>
                                  <m:r>
                                    <a:rPr lang="tr-TR" sz="1400" b="0" i="1" u="none" strike="noStrike" baseline="0" dirty="0" smtClean="0">
                                      <a:solidFill>
                                        <a:srgbClr val="000000"/>
                                      </a:solidFill>
                                      <a:effectLst/>
                                      <a:latin typeface="Cambria Math" panose="02040503050406030204" pitchFamily="18" charset="0"/>
                                    </a:rPr>
                                    <m:t>𝑖𝑖</m:t>
                                  </m:r>
                                </m:sub>
                              </m:sSub>
                            </m:oMath>
                          </a14:m>
                          <a:r>
                            <a:rPr lang="pt-BR" sz="1400" b="0" i="0" u="none" strike="noStrike" dirty="0" smtClean="0">
                              <a:solidFill>
                                <a:srgbClr val="000000"/>
                              </a:solidFill>
                              <a:effectLst/>
                              <a:latin typeface="Nunito"/>
                            </a:rPr>
                            <a:t>= </a:t>
                          </a:r>
                          <a:r>
                            <a:rPr lang="pt-BR" sz="1400" b="0" i="0" u="none" strike="noStrike" dirty="0">
                              <a:solidFill>
                                <a:srgbClr val="000000"/>
                              </a:solidFill>
                              <a:effectLst/>
                              <a:latin typeface="Nunito"/>
                            </a:rPr>
                            <a:t>1, i = 1, 2, . . . , n</a:t>
                          </a:r>
                          <a:endParaRPr lang="pt-BR" sz="1400" dirty="0">
                            <a:effectLst/>
                          </a:endParaRPr>
                        </a:p>
                      </a:txBody>
                      <a:tcPr marL="76200" marR="76200" marT="76200" marB="76200"/>
                    </a:tc>
                    <a:extLst>
                      <a:ext uri="{0D108BD9-81ED-4DB2-BD59-A6C34878D82A}">
                        <a16:rowId xmlns:a16="http://schemas.microsoft.com/office/drawing/2014/main" val="3758114458"/>
                      </a:ext>
                    </a:extLst>
                  </a:tr>
                  <a:tr h="370840">
                    <a:tc>
                      <a:txBody>
                        <a:bodyPr/>
                        <a:lstStyle/>
                        <a:p>
                          <a:pPr rtl="0" fontAlgn="t">
                            <a:spcBef>
                              <a:spcPts val="0"/>
                            </a:spcBef>
                            <a:spcAft>
                              <a:spcPts val="0"/>
                            </a:spcAft>
                          </a:pPr>
                          <a:r>
                            <a:rPr lang="tr-TR" sz="1400" b="0" i="0" u="none" strike="noStrike" dirty="0">
                              <a:solidFill>
                                <a:srgbClr val="000000"/>
                              </a:solidFill>
                              <a:effectLst/>
                              <a:latin typeface="Nunito"/>
                            </a:rPr>
                            <a:t>Choleski’s decomposition </a:t>
                          </a:r>
                          <a:endParaRPr lang="tr-TR" sz="1400" dirty="0">
                            <a:effectLst/>
                          </a:endParaRPr>
                        </a:p>
                      </a:txBody>
                      <a:tcPr marL="76200" marR="76200" marT="76200" marB="76200"/>
                    </a:tc>
                    <a:tc>
                      <a:txBody>
                        <a:bodyPr/>
                        <a:lstStyle/>
                        <a:p>
                          <a:pPr rtl="0" fontAlgn="t">
                            <a:spcBef>
                              <a:spcPts val="0"/>
                            </a:spcBef>
                            <a:spcAft>
                              <a:spcPts val="0"/>
                            </a:spcAft>
                          </a:pPr>
                          <a:r>
                            <a:rPr lang="tr-TR" sz="1400" b="0" i="0" u="none" strike="noStrike" dirty="0">
                              <a:solidFill>
                                <a:srgbClr val="000000"/>
                              </a:solidFill>
                              <a:effectLst/>
                              <a:latin typeface="Nunito"/>
                            </a:rPr>
                            <a:t>L = U</a:t>
                          </a:r>
                          <a:r>
                            <a:rPr lang="tr-TR" sz="1400" b="0" i="0" u="none" strike="noStrike" baseline="30000" dirty="0">
                              <a:solidFill>
                                <a:srgbClr val="000000"/>
                              </a:solidFill>
                              <a:effectLst/>
                              <a:latin typeface="Nunito"/>
                            </a:rPr>
                            <a:t>T</a:t>
                          </a:r>
                          <a:endParaRPr lang="tr-TR" sz="1400" dirty="0">
                            <a:effectLst/>
                          </a:endParaRPr>
                        </a:p>
                      </a:txBody>
                      <a:tcPr marL="76200" marR="76200" marT="76200" marB="76200"/>
                    </a:tc>
                    <a:extLst>
                      <a:ext uri="{0D108BD9-81ED-4DB2-BD59-A6C34878D82A}">
                        <a16:rowId xmlns:a16="http://schemas.microsoft.com/office/drawing/2014/main" val="324518024"/>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445077295"/>
                  </p:ext>
                </p:extLst>
              </p:nvPr>
            </p:nvGraphicFramePr>
            <p:xfrm>
              <a:off x="3092854" y="1128228"/>
              <a:ext cx="6071141" cy="1483360"/>
            </p:xfrm>
            <a:graphic>
              <a:graphicData uri="http://schemas.openxmlformats.org/drawingml/2006/table">
                <a:tbl>
                  <a:tblPr>
                    <a:tableStyleId>{BC89EF96-8CEA-46FF-86C4-4CE0E7609802}</a:tableStyleId>
                  </a:tblPr>
                  <a:tblGrid>
                    <a:gridCol w="2520545">
                      <a:extLst>
                        <a:ext uri="{9D8B030D-6E8A-4147-A177-3AD203B41FA5}">
                          <a16:colId xmlns:a16="http://schemas.microsoft.com/office/drawing/2014/main" val="203420894"/>
                        </a:ext>
                      </a:extLst>
                    </a:gridCol>
                    <a:gridCol w="3550596">
                      <a:extLst>
                        <a:ext uri="{9D8B030D-6E8A-4147-A177-3AD203B41FA5}">
                          <a16:colId xmlns:a16="http://schemas.microsoft.com/office/drawing/2014/main" val="202233429"/>
                        </a:ext>
                      </a:extLst>
                    </a:gridCol>
                  </a:tblGrid>
                  <a:tr h="370840">
                    <a:tc>
                      <a:txBody>
                        <a:bodyPr/>
                        <a:lstStyle/>
                        <a:p>
                          <a:pPr rtl="0" fontAlgn="t">
                            <a:spcBef>
                              <a:spcPts val="0"/>
                            </a:spcBef>
                            <a:spcAft>
                              <a:spcPts val="0"/>
                            </a:spcAft>
                          </a:pPr>
                          <a:r>
                            <a:rPr lang="tr-TR" sz="1400" b="0" i="0" u="none" strike="noStrike" dirty="0">
                              <a:solidFill>
                                <a:srgbClr val="000000"/>
                              </a:solidFill>
                              <a:effectLst/>
                              <a:latin typeface="Nunito"/>
                            </a:rPr>
                            <a:t>Name</a:t>
                          </a:r>
                          <a:endParaRPr lang="tr-TR" dirty="0">
                            <a:effectLst/>
                          </a:endParaRPr>
                        </a:p>
                      </a:txBody>
                      <a:tcPr marL="76200" marR="76200" marT="76200" marB="76200"/>
                    </a:tc>
                    <a:tc>
                      <a:txBody>
                        <a:bodyPr/>
                        <a:lstStyle/>
                        <a:p>
                          <a:pPr rtl="0" fontAlgn="t">
                            <a:spcBef>
                              <a:spcPts val="0"/>
                            </a:spcBef>
                            <a:spcAft>
                              <a:spcPts val="0"/>
                            </a:spcAft>
                          </a:pPr>
                          <a:r>
                            <a:rPr lang="tr-TR" sz="1400" b="0" i="0" u="none" strike="noStrike" dirty="0">
                              <a:solidFill>
                                <a:srgbClr val="000000"/>
                              </a:solidFill>
                              <a:effectLst/>
                              <a:latin typeface="Nunito"/>
                            </a:rPr>
                            <a:t>Constraints</a:t>
                          </a:r>
                          <a:endParaRPr lang="tr-TR" dirty="0">
                            <a:effectLst/>
                          </a:endParaRPr>
                        </a:p>
                      </a:txBody>
                      <a:tcPr marL="76200" marR="76200" marT="76200" marB="76200"/>
                    </a:tc>
                    <a:extLst>
                      <a:ext uri="{0D108BD9-81ED-4DB2-BD59-A6C34878D82A}">
                        <a16:rowId xmlns:a16="http://schemas.microsoft.com/office/drawing/2014/main" val="370640438"/>
                      </a:ext>
                    </a:extLst>
                  </a:tr>
                  <a:tr h="370840">
                    <a:tc>
                      <a:txBody>
                        <a:bodyPr/>
                        <a:lstStyle/>
                        <a:p>
                          <a:pPr rtl="0" fontAlgn="t">
                            <a:spcBef>
                              <a:spcPts val="0"/>
                            </a:spcBef>
                            <a:spcAft>
                              <a:spcPts val="0"/>
                            </a:spcAft>
                          </a:pPr>
                          <a:r>
                            <a:rPr lang="tr-TR" sz="1400" b="0" i="0" u="none" strike="noStrike" dirty="0">
                              <a:solidFill>
                                <a:srgbClr val="000000"/>
                              </a:solidFill>
                              <a:effectLst/>
                              <a:latin typeface="Nunito"/>
                            </a:rPr>
                            <a:t>Doolittle’s decomposition </a:t>
                          </a:r>
                          <a:endParaRPr lang="tr-TR" sz="1400" dirty="0">
                            <a:effectLst/>
                          </a:endParaRPr>
                        </a:p>
                      </a:txBody>
                      <a:tcPr marL="76200" marR="76200" marT="76200" marB="76200"/>
                    </a:tc>
                    <a:tc>
                      <a:txBody>
                        <a:bodyPr/>
                        <a:lstStyle/>
                        <a:p>
                          <a:endParaRPr lang="tr-TR"/>
                        </a:p>
                      </a:txBody>
                      <a:tcPr marL="76200" marR="76200" marT="76200" marB="76200">
                        <a:blipFill>
                          <a:blip r:embed="rId3"/>
                          <a:stretch>
                            <a:fillRect l="-71184" t="-101639" r="-343" b="-206557"/>
                          </a:stretch>
                        </a:blipFill>
                      </a:tcPr>
                    </a:tc>
                    <a:extLst>
                      <a:ext uri="{0D108BD9-81ED-4DB2-BD59-A6C34878D82A}">
                        <a16:rowId xmlns:a16="http://schemas.microsoft.com/office/drawing/2014/main" val="643804499"/>
                      </a:ext>
                    </a:extLst>
                  </a:tr>
                  <a:tr h="370840">
                    <a:tc>
                      <a:txBody>
                        <a:bodyPr/>
                        <a:lstStyle/>
                        <a:p>
                          <a:pPr rtl="0" fontAlgn="t">
                            <a:spcBef>
                              <a:spcPts val="0"/>
                            </a:spcBef>
                            <a:spcAft>
                              <a:spcPts val="0"/>
                            </a:spcAft>
                          </a:pPr>
                          <a:r>
                            <a:rPr lang="tr-TR" sz="1400" b="0" i="0" u="none" strike="noStrike">
                              <a:solidFill>
                                <a:srgbClr val="000000"/>
                              </a:solidFill>
                              <a:effectLst/>
                              <a:latin typeface="Nunito"/>
                            </a:rPr>
                            <a:t>Crout’s decomposition</a:t>
                          </a:r>
                          <a:endParaRPr lang="tr-TR" sz="1400">
                            <a:effectLst/>
                          </a:endParaRPr>
                        </a:p>
                      </a:txBody>
                      <a:tcPr marL="76200" marR="76200" marT="76200" marB="76200"/>
                    </a:tc>
                    <a:tc>
                      <a:txBody>
                        <a:bodyPr/>
                        <a:lstStyle/>
                        <a:p>
                          <a:endParaRPr lang="tr-TR"/>
                        </a:p>
                      </a:txBody>
                      <a:tcPr marL="76200" marR="76200" marT="76200" marB="76200">
                        <a:blipFill>
                          <a:blip r:embed="rId3"/>
                          <a:stretch>
                            <a:fillRect l="-71184" t="-201639" r="-343" b="-106557"/>
                          </a:stretch>
                        </a:blipFill>
                      </a:tcPr>
                    </a:tc>
                    <a:extLst>
                      <a:ext uri="{0D108BD9-81ED-4DB2-BD59-A6C34878D82A}">
                        <a16:rowId xmlns:a16="http://schemas.microsoft.com/office/drawing/2014/main" val="3758114458"/>
                      </a:ext>
                    </a:extLst>
                  </a:tr>
                  <a:tr h="370840">
                    <a:tc>
                      <a:txBody>
                        <a:bodyPr/>
                        <a:lstStyle/>
                        <a:p>
                          <a:pPr rtl="0" fontAlgn="t">
                            <a:spcBef>
                              <a:spcPts val="0"/>
                            </a:spcBef>
                            <a:spcAft>
                              <a:spcPts val="0"/>
                            </a:spcAft>
                          </a:pPr>
                          <a:r>
                            <a:rPr lang="tr-TR" sz="1400" b="0" i="0" u="none" strike="noStrike">
                              <a:solidFill>
                                <a:srgbClr val="000000"/>
                              </a:solidFill>
                              <a:effectLst/>
                              <a:latin typeface="Nunito"/>
                            </a:rPr>
                            <a:t>Choleski’s decomposition </a:t>
                          </a:r>
                          <a:endParaRPr lang="tr-TR" sz="1400">
                            <a:effectLst/>
                          </a:endParaRPr>
                        </a:p>
                      </a:txBody>
                      <a:tcPr marL="76200" marR="76200" marT="76200" marB="76200"/>
                    </a:tc>
                    <a:tc>
                      <a:txBody>
                        <a:bodyPr/>
                        <a:lstStyle/>
                        <a:p>
                          <a:pPr rtl="0" fontAlgn="t">
                            <a:spcBef>
                              <a:spcPts val="0"/>
                            </a:spcBef>
                            <a:spcAft>
                              <a:spcPts val="0"/>
                            </a:spcAft>
                          </a:pPr>
                          <a:r>
                            <a:rPr lang="tr-TR" sz="1400" b="0" i="0" u="none" strike="noStrike" dirty="0">
                              <a:solidFill>
                                <a:srgbClr val="000000"/>
                              </a:solidFill>
                              <a:effectLst/>
                              <a:latin typeface="Nunito"/>
                            </a:rPr>
                            <a:t>L = U</a:t>
                          </a:r>
                          <a:r>
                            <a:rPr lang="tr-TR" sz="1400" b="0" i="0" u="none" strike="noStrike" baseline="30000" dirty="0">
                              <a:solidFill>
                                <a:srgbClr val="000000"/>
                              </a:solidFill>
                              <a:effectLst/>
                              <a:latin typeface="Nunito"/>
                            </a:rPr>
                            <a:t>T</a:t>
                          </a:r>
                          <a:endParaRPr lang="tr-TR" sz="1400" dirty="0">
                            <a:effectLst/>
                          </a:endParaRPr>
                        </a:p>
                      </a:txBody>
                      <a:tcPr marL="76200" marR="76200" marT="76200" marB="76200"/>
                    </a:tc>
                    <a:extLst>
                      <a:ext uri="{0D108BD9-81ED-4DB2-BD59-A6C34878D82A}">
                        <a16:rowId xmlns:a16="http://schemas.microsoft.com/office/drawing/2014/main" val="324518024"/>
                      </a:ext>
                    </a:extLst>
                  </a:tr>
                </a:tbl>
              </a:graphicData>
            </a:graphic>
          </p:graphicFrame>
        </mc:Fallback>
      </mc:AlternateContent>
      <p:sp>
        <p:nvSpPr>
          <p:cNvPr id="10" name="Rounded Rectangle 9"/>
          <p:cNvSpPr/>
          <p:nvPr/>
        </p:nvSpPr>
        <p:spPr>
          <a:xfrm>
            <a:off x="5651770" y="3560323"/>
            <a:ext cx="894945" cy="35019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
        <p:nvSpPr>
          <p:cNvPr id="11" name="Rounded Rectangle 10"/>
          <p:cNvSpPr/>
          <p:nvPr/>
        </p:nvSpPr>
        <p:spPr>
          <a:xfrm>
            <a:off x="5680951" y="4684156"/>
            <a:ext cx="894945" cy="35019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Tree>
    <p:extLst>
      <p:ext uri="{BB962C8B-B14F-4D97-AF65-F5344CB8AC3E}">
        <p14:creationId xmlns:p14="http://schemas.microsoft.com/office/powerpoint/2010/main" val="104295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564204" y="428017"/>
                <a:ext cx="10963073" cy="6243569"/>
              </a:xfrm>
              <a:prstGeom prst="rect">
                <a:avLst/>
              </a:prstGeom>
              <a:noFill/>
            </p:spPr>
            <p:txBody>
              <a:bodyPr wrap="square" rtlCol="0">
                <a:spAutoFit/>
              </a:bodyPr>
              <a:lstStyle/>
              <a:p>
                <a:r>
                  <a:rPr lang="en-US" b="1" u="sng" dirty="0" smtClean="0">
                    <a:solidFill>
                      <a:srgbClr val="002060"/>
                    </a:solidFill>
                    <a:latin typeface="Cambria Math" panose="02040503050406030204" pitchFamily="18" charset="0"/>
                    <a:ea typeface="Cambria Math" panose="02040503050406030204" pitchFamily="18" charset="0"/>
                  </a:rPr>
                  <a:t>Doolittle’s Decomposition Method</a:t>
                </a:r>
                <a:endParaRPr lang="en-US" b="1" dirty="0" smtClean="0">
                  <a:solidFill>
                    <a:srgbClr val="002060"/>
                  </a:solidFill>
                  <a:effectLst/>
                  <a:latin typeface="Cambria Math" panose="02040503050406030204" pitchFamily="18" charset="0"/>
                  <a:ea typeface="Cambria Math" panose="02040503050406030204" pitchFamily="18" charset="0"/>
                </a:endParaRPr>
              </a:p>
              <a:p>
                <a:pPr algn="just"/>
                <a:r>
                  <a:rPr lang="en-US" sz="1600" b="0" dirty="0" smtClean="0">
                    <a:solidFill>
                      <a:schemeClr val="bg1"/>
                    </a:solidFill>
                    <a:effectLst/>
                    <a:latin typeface="Cambria Math" panose="02040503050406030204" pitchFamily="18" charset="0"/>
                    <a:ea typeface="Cambria Math" panose="02040503050406030204" pitchFamily="18" charset="0"/>
                  </a:rPr>
                  <a:t/>
                </a:r>
                <a:br>
                  <a:rPr lang="en-US" sz="1600" b="0" dirty="0" smtClean="0">
                    <a:solidFill>
                      <a:schemeClr val="bg1"/>
                    </a:solidFill>
                    <a:effectLst/>
                    <a:latin typeface="Cambria Math" panose="02040503050406030204" pitchFamily="18" charset="0"/>
                    <a:ea typeface="Cambria Math" panose="02040503050406030204" pitchFamily="18" charset="0"/>
                  </a:rPr>
                </a:br>
                <a:r>
                  <a:rPr lang="en-US" sz="1600" b="1" dirty="0">
                    <a:solidFill>
                      <a:schemeClr val="bg1"/>
                    </a:solidFill>
                    <a:latin typeface="Cambria Math" panose="02040503050406030204" pitchFamily="18" charset="0"/>
                    <a:ea typeface="Cambria Math" panose="02040503050406030204" pitchFamily="18" charset="0"/>
                  </a:rPr>
                  <a:t>Decomposition phase</a:t>
                </a:r>
                <a:r>
                  <a:rPr lang="en-US" sz="1600" dirty="0">
                    <a:solidFill>
                      <a:schemeClr val="bg1"/>
                    </a:solidFill>
                    <a:latin typeface="Cambria Math" panose="02040503050406030204" pitchFamily="18" charset="0"/>
                    <a:ea typeface="Cambria Math" panose="02040503050406030204" pitchFamily="18" charset="0"/>
                  </a:rPr>
                  <a:t>. Doolittle’s decomposition is closely related to Gauss elimination. To illustrate the relationship, consider a 3 × 3 matrix A and assume that there exist triangular </a:t>
                </a:r>
                <a:r>
                  <a:rPr lang="en-US" sz="1600" dirty="0" smtClean="0">
                    <a:solidFill>
                      <a:schemeClr val="bg1"/>
                    </a:solidFill>
                    <a:latin typeface="Cambria Math" panose="02040503050406030204" pitchFamily="18" charset="0"/>
                    <a:ea typeface="Cambria Math" panose="02040503050406030204" pitchFamily="18" charset="0"/>
                  </a:rPr>
                  <a:t>matrices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ctr"/>
                <a:r>
                  <a:rPr lang="tr-TR" sz="1600" dirty="0" smtClean="0">
                    <a:solidFill>
                      <a:schemeClr val="bg1"/>
                    </a:solidFill>
                    <a:latin typeface="Cambria Math" panose="02040503050406030204" pitchFamily="18" charset="0"/>
                    <a:ea typeface="Cambria Math" panose="02040503050406030204" pitchFamily="18" charset="0"/>
                  </a:rPr>
                  <a:t>L = </a:t>
                </a:r>
                <a14:m>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smtClean="0">
                                <a:solidFill>
                                  <a:schemeClr val="bg1"/>
                                </a:solidFill>
                                <a:latin typeface="Cambria Math" panose="02040503050406030204" pitchFamily="18" charset="0"/>
                                <a:ea typeface="Cambria Math" panose="02040503050406030204" pitchFamily="18" charset="0"/>
                              </a:rPr>
                            </m:ctrlPr>
                          </m:mPr>
                          <m:mr>
                            <m:e>
                              <m:r>
                                <m:rPr>
                                  <m:brk m:alnAt="7"/>
                                </m:rPr>
                                <a:rPr lang="tr-TR" sz="1600" b="0" i="1" smtClean="0">
                                  <a:solidFill>
                                    <a:schemeClr val="bg1"/>
                                  </a:solidFill>
                                  <a:latin typeface="Cambria Math" panose="02040503050406030204" pitchFamily="18" charset="0"/>
                                  <a:ea typeface="Cambria Math" panose="02040503050406030204" pitchFamily="18" charset="0"/>
                                </a:rPr>
                                <m:t>1</m:t>
                              </m:r>
                            </m:e>
                            <m:e>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0</m:t>
                              </m:r>
                            </m:e>
                          </m:mr>
                          <m:mr>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21</m:t>
                              </m:r>
                            </m:e>
                            <m:e>
                              <m:r>
                                <a:rPr lang="tr-TR" sz="1600" b="0" i="1" smtClean="0">
                                  <a:solidFill>
                                    <a:schemeClr val="bg1"/>
                                  </a:solidFill>
                                  <a:latin typeface="Cambria Math" panose="02040503050406030204" pitchFamily="18" charset="0"/>
                                  <a:ea typeface="Cambria Math" panose="02040503050406030204" pitchFamily="18" charset="0"/>
                                </a:rPr>
                                <m:t>1</m:t>
                              </m:r>
                            </m:e>
                            <m:e>
                              <m:r>
                                <a:rPr lang="tr-TR" sz="1600" b="0" i="1" smtClean="0">
                                  <a:solidFill>
                                    <a:schemeClr val="bg1"/>
                                  </a:solidFill>
                                  <a:latin typeface="Cambria Math" panose="02040503050406030204" pitchFamily="18" charset="0"/>
                                  <a:ea typeface="Cambria Math" panose="02040503050406030204" pitchFamily="18" charset="0"/>
                                </a:rPr>
                                <m:t>0</m:t>
                              </m:r>
                            </m:e>
                          </m:mr>
                          <m:mr>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31</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32</m:t>
                              </m:r>
                            </m:e>
                            <m:e>
                              <m:r>
                                <a:rPr lang="tr-TR" sz="1600" b="0" i="1" smtClean="0">
                                  <a:solidFill>
                                    <a:schemeClr val="bg1"/>
                                  </a:solidFill>
                                  <a:latin typeface="Cambria Math" panose="02040503050406030204" pitchFamily="18" charset="0"/>
                                  <a:ea typeface="Cambria Math" panose="02040503050406030204" pitchFamily="18" charset="0"/>
                                </a:rPr>
                                <m:t>1</m:t>
                              </m:r>
                            </m:e>
                          </m:mr>
                        </m:m>
                        <m:r>
                          <m:rPr>
                            <m:nor/>
                          </m:rPr>
                          <a:rPr lang="tr-TR" sz="1600" dirty="0">
                            <a:solidFill>
                              <a:schemeClr val="bg1"/>
                            </a:solidFill>
                            <a:latin typeface="Cambria Math" panose="02040503050406030204" pitchFamily="18" charset="0"/>
                            <a:ea typeface="Cambria Math" panose="02040503050406030204" pitchFamily="18" charset="0"/>
                          </a:rPr>
                          <m:t> </m:t>
                        </m:r>
                      </m:e>
                    </m:d>
                    <m:r>
                      <a:rPr lang="tr-TR" sz="1600" b="0" i="1" dirty="0" smtClean="0">
                        <a:solidFill>
                          <a:schemeClr val="bg1"/>
                        </a:solidFill>
                        <a:latin typeface="Cambria Math" panose="02040503050406030204" pitchFamily="18" charset="0"/>
                        <a:ea typeface="Cambria Math" panose="02040503050406030204" pitchFamily="18" charset="0"/>
                      </a:rPr>
                      <m:t>                      </m:t>
                    </m:r>
                    <m:r>
                      <a:rPr lang="tr-TR" sz="1600" b="0" i="1" dirty="0" smtClean="0">
                        <a:solidFill>
                          <a:schemeClr val="bg1"/>
                        </a:solidFill>
                        <a:latin typeface="Cambria Math" panose="02040503050406030204" pitchFamily="18" charset="0"/>
                        <a:ea typeface="Cambria Math" panose="02040503050406030204" pitchFamily="18" charset="0"/>
                      </a:rPr>
                      <m:t>𝑈</m:t>
                    </m:r>
                    <m:r>
                      <a:rPr lang="tr-TR" sz="1600" b="0" i="1" dirty="0" smtClean="0">
                        <a:solidFill>
                          <a:schemeClr val="bg1"/>
                        </a:solidFill>
                        <a:latin typeface="Cambria Math" panose="02040503050406030204" pitchFamily="18" charset="0"/>
                        <a:ea typeface="Cambria Math" panose="02040503050406030204" pitchFamily="18" charset="0"/>
                      </a:rPr>
                      <m:t>=</m:t>
                    </m:r>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smtClean="0">
                                <a:solidFill>
                                  <a:schemeClr val="bg1"/>
                                </a:solidFill>
                                <a:latin typeface="Cambria Math" panose="02040503050406030204" pitchFamily="18" charset="0"/>
                                <a:ea typeface="Cambria Math" panose="02040503050406030204" pitchFamily="18" charset="0"/>
                              </a:rPr>
                            </m:ctrlPr>
                          </m:mPr>
                          <m:mr>
                            <m:e>
                              <m:r>
                                <m:rPr>
                                  <m:brk m:alnAt="7"/>
                                </m:rP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11</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12</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13</m:t>
                              </m:r>
                            </m:e>
                          </m:mr>
                          <m:mr>
                            <m:e>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22</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23</m:t>
                              </m:r>
                            </m:e>
                          </m:mr>
                          <m:mr>
                            <m:e>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33</m:t>
                              </m:r>
                            </m:e>
                          </m:mr>
                        </m:m>
                        <m:r>
                          <m:rPr>
                            <m:nor/>
                          </m:rPr>
                          <a:rPr lang="tr-TR" sz="1600" dirty="0">
                            <a:solidFill>
                              <a:schemeClr val="bg1"/>
                            </a:solidFill>
                            <a:latin typeface="Cambria Math" panose="02040503050406030204" pitchFamily="18" charset="0"/>
                            <a:ea typeface="Cambria Math" panose="02040503050406030204" pitchFamily="18" charset="0"/>
                          </a:rPr>
                          <m:t> </m:t>
                        </m:r>
                      </m:e>
                    </m:d>
                  </m:oMath>
                </a14:m>
                <a:endParaRPr lang="tr-TR" sz="1600" dirty="0" smtClean="0">
                  <a:solidFill>
                    <a:schemeClr val="bg1"/>
                  </a:solidFill>
                  <a:latin typeface="Cambria Math" panose="02040503050406030204" pitchFamily="18" charset="0"/>
                  <a:ea typeface="Cambria Math" panose="02040503050406030204" pitchFamily="18" charset="0"/>
                </a:endParaRPr>
              </a:p>
              <a:p>
                <a:pPr algn="ctr"/>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such that </a:t>
                </a:r>
                <a:r>
                  <a:rPr lang="en-US" sz="1600" b="1" dirty="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 </a:t>
                </a:r>
                <a:r>
                  <a:rPr lang="en-US" sz="1600" b="1" dirty="0">
                    <a:solidFill>
                      <a:schemeClr val="bg1"/>
                    </a:solidFill>
                    <a:latin typeface="Cambria Math" panose="02040503050406030204" pitchFamily="18" charset="0"/>
                    <a:ea typeface="Cambria Math" panose="02040503050406030204" pitchFamily="18" charset="0"/>
                  </a:rPr>
                  <a:t>LU</a:t>
                </a:r>
                <a:r>
                  <a:rPr lang="en-US" sz="1600" dirty="0">
                    <a:solidFill>
                      <a:schemeClr val="bg1"/>
                    </a:solidFill>
                    <a:latin typeface="Cambria Math" panose="02040503050406030204" pitchFamily="18" charset="0"/>
                    <a:ea typeface="Cambria Math" panose="02040503050406030204" pitchFamily="18" charset="0"/>
                  </a:rPr>
                  <a:t>. After completing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multiplication </a:t>
                </a:r>
                <a:r>
                  <a:rPr lang="en-US" sz="1600" dirty="0">
                    <a:solidFill>
                      <a:schemeClr val="bg1"/>
                    </a:solidFill>
                    <a:latin typeface="Cambria Math" panose="02040503050406030204" pitchFamily="18" charset="0"/>
                    <a:ea typeface="Cambria Math" panose="02040503050406030204" pitchFamily="18" charset="0"/>
                  </a:rPr>
                  <a:t>on the right-hand side, we </a:t>
                </a:r>
                <a:r>
                  <a:rPr lang="en-US" sz="1600" dirty="0" smtClean="0">
                    <a:solidFill>
                      <a:schemeClr val="bg1"/>
                    </a:solidFill>
                    <a:latin typeface="Cambria Math" panose="02040503050406030204" pitchFamily="18" charset="0"/>
                    <a:ea typeface="Cambria Math" panose="02040503050406030204" pitchFamily="18" charset="0"/>
                  </a:rPr>
                  <a:t>get</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dirty="0">
                  <a:solidFill>
                    <a:schemeClr val="bg1"/>
                  </a:solidFill>
                  <a:latin typeface="Cambria Math" panose="02040503050406030204" pitchFamily="18" charset="0"/>
                  <a:ea typeface="Cambria Math" panose="02040503050406030204" pitchFamily="18" charset="0"/>
                </a:endParaRPr>
              </a:p>
              <a:p>
                <a:pPr algn="ctr"/>
                <a:r>
                  <a:rPr lang="tr-TR" sz="1600" dirty="0" smtClean="0">
                    <a:solidFill>
                      <a:schemeClr val="bg1"/>
                    </a:solidFill>
                    <a:latin typeface="Cambria Math" panose="02040503050406030204" pitchFamily="18" charset="0"/>
                    <a:ea typeface="Cambria Math" panose="02040503050406030204" pitchFamily="18" charset="0"/>
                  </a:rPr>
                  <a:t>A = </a:t>
                </a:r>
                <a14:m>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smtClean="0">
                                <a:solidFill>
                                  <a:schemeClr val="bg1"/>
                                </a:solidFill>
                                <a:latin typeface="Cambria Math" panose="02040503050406030204" pitchFamily="18" charset="0"/>
                                <a:ea typeface="Cambria Math" panose="02040503050406030204" pitchFamily="18" charset="0"/>
                              </a:rPr>
                            </m:ctrlPr>
                          </m:mPr>
                          <m:mr>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11</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12</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13</m:t>
                              </m:r>
                            </m:e>
                          </m:mr>
                          <m:mr>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11</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21</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12</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21</m:t>
                              </m:r>
                              <m:r>
                                <a:rPr lang="tr-TR" sz="1600" b="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22</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13</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21</m:t>
                              </m:r>
                              <m:r>
                                <a:rPr lang="tr-TR" sz="1600" b="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23</m:t>
                              </m:r>
                            </m:e>
                          </m:mr>
                          <m:mr>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11</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31</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12</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31</m:t>
                              </m:r>
                              <m:r>
                                <a:rPr lang="tr-TR" sz="1600" b="0" i="1" smtClean="0">
                                  <a:solidFill>
                                    <a:schemeClr val="bg1"/>
                                  </a:solidFill>
                                  <a:latin typeface="Cambria Math" panose="02040503050406030204" pitchFamily="18" charset="0"/>
                                  <a:ea typeface="Cambria Math" panose="02040503050406030204" pitchFamily="18" charset="0"/>
                                </a:rPr>
                                <m:t>+</m:t>
                              </m:r>
                              <m:r>
                                <a:rPr lang="tr-TR" sz="1600" i="1">
                                  <a:solidFill>
                                    <a:schemeClr val="bg1"/>
                                  </a:solidFill>
                                  <a:latin typeface="Cambria Math" panose="02040503050406030204" pitchFamily="18" charset="0"/>
                                  <a:ea typeface="Cambria Math" panose="02040503050406030204" pitchFamily="18" charset="0"/>
                                </a:rPr>
                                <m:t>𝑈</m:t>
                              </m:r>
                              <m:r>
                                <a:rPr lang="tr-TR" sz="1600" i="1" baseline="-25000">
                                  <a:solidFill>
                                    <a:schemeClr val="bg1"/>
                                  </a:solidFill>
                                  <a:latin typeface="Cambria Math" panose="02040503050406030204" pitchFamily="18" charset="0"/>
                                  <a:ea typeface="Cambria Math" panose="02040503050406030204" pitchFamily="18" charset="0"/>
                                </a:rPr>
                                <m:t>22</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32</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13</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31</m:t>
                              </m:r>
                              <m:r>
                                <a:rPr lang="tr-TR" sz="1600" b="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23</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32</m:t>
                              </m:r>
                              <m:r>
                                <a:rPr lang="tr-TR" sz="1600" b="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33</m:t>
                              </m:r>
                            </m:e>
                          </m:mr>
                        </m:m>
                        <m:r>
                          <m:rPr>
                            <m:nor/>
                          </m:rPr>
                          <a:rPr lang="tr-TR" sz="1600" dirty="0">
                            <a:solidFill>
                              <a:schemeClr val="bg1"/>
                            </a:solidFill>
                            <a:latin typeface="Cambria Math" panose="02040503050406030204" pitchFamily="18" charset="0"/>
                            <a:ea typeface="Cambria Math" panose="02040503050406030204" pitchFamily="18" charset="0"/>
                          </a:rPr>
                          <m:t> </m:t>
                        </m:r>
                      </m:e>
                    </m:d>
                  </m:oMath>
                </a14:m>
                <a:endParaRPr lang="tr-TR" sz="1600" dirty="0" smtClean="0">
                  <a:solidFill>
                    <a:schemeClr val="bg1"/>
                  </a:solidFill>
                  <a:latin typeface="Cambria Math" panose="02040503050406030204" pitchFamily="18" charset="0"/>
                  <a:ea typeface="Cambria Math" panose="02040503050406030204" pitchFamily="18" charset="0"/>
                </a:endParaRPr>
              </a:p>
              <a:p>
                <a:pPr algn="ctr"/>
                <a:endParaRPr lang="tr-TR" dirty="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The first pass of the elimination procedure consists of choosing the first row as the pivot row and applying the elementary operations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A’= </a:t>
                </a:r>
                <a14:m>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smtClean="0">
                                <a:solidFill>
                                  <a:schemeClr val="bg1"/>
                                </a:solidFill>
                                <a:latin typeface="Cambria Math" panose="02040503050406030204" pitchFamily="18" charset="0"/>
                                <a:ea typeface="Cambria Math" panose="02040503050406030204" pitchFamily="18" charset="0"/>
                              </a:rPr>
                            </m:ctrlPr>
                          </m:mPr>
                          <m:mr>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11</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12</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13</m:t>
                              </m:r>
                            </m:e>
                          </m:mr>
                          <m:mr>
                            <m:e>
                              <m:r>
                                <a:rPr lang="tr-TR" sz="1600" b="0" i="1" baseline="-25000" smtClean="0">
                                  <a:solidFill>
                                    <a:schemeClr val="bg1"/>
                                  </a:solidFill>
                                  <a:latin typeface="Cambria Math" panose="02040503050406030204" pitchFamily="18" charset="0"/>
                                  <a:ea typeface="Cambria Math" panose="02040503050406030204" pitchFamily="18" charset="0"/>
                                </a:rPr>
                                <m:t>0</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22</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23</m:t>
                              </m:r>
                            </m:e>
                          </m:mr>
                          <m:mr>
                            <m:e>
                              <m:r>
                                <a:rPr lang="tr-TR" sz="1600" b="0" i="1" baseline="-25000" smtClean="0">
                                  <a:solidFill>
                                    <a:schemeClr val="bg1"/>
                                  </a:solidFill>
                                  <a:latin typeface="Cambria Math" panose="02040503050406030204" pitchFamily="18" charset="0"/>
                                  <a:ea typeface="Cambria Math" panose="02040503050406030204" pitchFamily="18" charset="0"/>
                                </a:rPr>
                                <m:t>0</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i="1">
                                  <a:solidFill>
                                    <a:schemeClr val="bg1"/>
                                  </a:solidFill>
                                  <a:latin typeface="Cambria Math" panose="02040503050406030204" pitchFamily="18" charset="0"/>
                                  <a:ea typeface="Cambria Math" panose="02040503050406030204" pitchFamily="18" charset="0"/>
                                </a:rPr>
                                <m:t>𝑈</m:t>
                              </m:r>
                              <m:r>
                                <a:rPr lang="tr-TR" sz="1600" i="1" baseline="-25000">
                                  <a:solidFill>
                                    <a:schemeClr val="bg1"/>
                                  </a:solidFill>
                                  <a:latin typeface="Cambria Math" panose="02040503050406030204" pitchFamily="18" charset="0"/>
                                  <a:ea typeface="Cambria Math" panose="02040503050406030204" pitchFamily="18" charset="0"/>
                                </a:rPr>
                                <m:t>22</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32</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23</m:t>
                              </m:r>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32</m:t>
                              </m:r>
                              <m:r>
                                <a:rPr lang="tr-TR" sz="1600" b="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33</m:t>
                              </m:r>
                            </m:e>
                          </m:mr>
                        </m:m>
                        <m:r>
                          <m:rPr>
                            <m:nor/>
                          </m:rPr>
                          <a:rPr lang="tr-TR" sz="1600" dirty="0">
                            <a:solidFill>
                              <a:schemeClr val="bg1"/>
                            </a:solidFill>
                            <a:latin typeface="Cambria Math" panose="02040503050406030204" pitchFamily="18" charset="0"/>
                            <a:ea typeface="Cambria Math" panose="02040503050406030204" pitchFamily="18" charset="0"/>
                          </a:rPr>
                          <m:t> </m:t>
                        </m:r>
                      </m:e>
                    </m:d>
                  </m:oMath>
                </a14:m>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 =U = </a:t>
                </a:r>
                <a14:m>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smtClean="0">
                                <a:solidFill>
                                  <a:schemeClr val="bg1"/>
                                </a:solidFill>
                                <a:latin typeface="Cambria Math" panose="02040503050406030204" pitchFamily="18" charset="0"/>
                                <a:ea typeface="Cambria Math" panose="02040503050406030204" pitchFamily="18" charset="0"/>
                              </a:rPr>
                            </m:ctrlPr>
                          </m:mPr>
                          <m:mr>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11</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12</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13</m:t>
                              </m:r>
                            </m:e>
                          </m:mr>
                          <m:mr>
                            <m:e>
                              <m:r>
                                <a:rPr lang="tr-TR" sz="1600" b="0" i="1" baseline="-25000"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22</m:t>
                              </m:r>
                            </m:e>
                            <m:e>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23</m:t>
                              </m:r>
                            </m:e>
                          </m:mr>
                          <m:mr>
                            <m:e>
                              <m:r>
                                <a:rPr lang="tr-TR" sz="1600" b="0" i="1" baseline="-25000" smtClean="0">
                                  <a:solidFill>
                                    <a:schemeClr val="bg1"/>
                                  </a:solidFill>
                                  <a:latin typeface="Cambria Math" panose="02040503050406030204" pitchFamily="18" charset="0"/>
                                  <a:ea typeface="Cambria Math" panose="02040503050406030204" pitchFamily="18" charset="0"/>
                                </a:rPr>
                                <m:t>0</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baseline="-25000" smtClean="0">
                                  <a:solidFill>
                                    <a:schemeClr val="bg1"/>
                                  </a:solidFill>
                                  <a:latin typeface="Cambria Math" panose="02040503050406030204" pitchFamily="18" charset="0"/>
                                  <a:ea typeface="Cambria Math" panose="02040503050406030204" pitchFamily="18" charset="0"/>
                                </a:rPr>
                                <m:t> </m:t>
                              </m:r>
                              <m:r>
                                <a:rPr lang="tr-TR" sz="1600" b="0" i="1" smtClean="0">
                                  <a:solidFill>
                                    <a:schemeClr val="bg1"/>
                                  </a:solidFill>
                                  <a:latin typeface="Cambria Math" panose="02040503050406030204" pitchFamily="18" charset="0"/>
                                  <a:ea typeface="Cambria Math" panose="02040503050406030204" pitchFamily="18" charset="0"/>
                                </a:rPr>
                                <m:t>𝑈</m:t>
                              </m:r>
                              <m:r>
                                <a:rPr lang="tr-TR" sz="1600" b="0" i="1" baseline="-25000" smtClean="0">
                                  <a:solidFill>
                                    <a:schemeClr val="bg1"/>
                                  </a:solidFill>
                                  <a:latin typeface="Cambria Math" panose="02040503050406030204" pitchFamily="18" charset="0"/>
                                  <a:ea typeface="Cambria Math" panose="02040503050406030204" pitchFamily="18" charset="0"/>
                                </a:rPr>
                                <m:t>33</m:t>
                              </m:r>
                            </m:e>
                          </m:mr>
                        </m:m>
                        <m:r>
                          <m:rPr>
                            <m:nor/>
                          </m:rPr>
                          <a:rPr lang="tr-TR" sz="1600" dirty="0">
                            <a:solidFill>
                              <a:schemeClr val="bg1"/>
                            </a:solidFill>
                            <a:latin typeface="Cambria Math" panose="02040503050406030204" pitchFamily="18" charset="0"/>
                            <a:ea typeface="Cambria Math" panose="02040503050406030204" pitchFamily="18" charset="0"/>
                          </a:rPr>
                          <m:t> </m:t>
                        </m:r>
                      </m:e>
                    </m:d>
                  </m:oMath>
                </a14:m>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4204" y="428017"/>
                <a:ext cx="10963073" cy="6243569"/>
              </a:xfrm>
              <a:prstGeom prst="rect">
                <a:avLst/>
              </a:prstGeom>
              <a:blipFill>
                <a:blip r:embed="rId2"/>
                <a:stretch>
                  <a:fillRect l="-501" t="-586" r="-278"/>
                </a:stretch>
              </a:blipFill>
            </p:spPr>
            <p:txBody>
              <a:bodyPr/>
              <a:lstStyle/>
              <a:p>
                <a:r>
                  <a:rPr lang="tr-TR">
                    <a:noFill/>
                  </a:rPr>
                  <a:t> </a:t>
                </a:r>
              </a:p>
            </p:txBody>
          </p:sp>
        </mc:Fallback>
      </mc:AlternateContent>
      <p:sp>
        <p:nvSpPr>
          <p:cNvPr id="10" name="Right Arrow 9"/>
          <p:cNvSpPr/>
          <p:nvPr/>
        </p:nvSpPr>
        <p:spPr>
          <a:xfrm>
            <a:off x="772509" y="4477407"/>
            <a:ext cx="4367049" cy="1198179"/>
          </a:xfrm>
          <a:prstGeom prst="right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Math" panose="02040503050406030204" pitchFamily="18" charset="0"/>
                <a:ea typeface="Cambria Math" panose="02040503050406030204" pitchFamily="18" charset="0"/>
              </a:rPr>
              <a:t>row 2 ← row 2 − </a:t>
            </a:r>
            <a:r>
              <a:rPr lang="en-US" sz="1400" i="1" dirty="0">
                <a:latin typeface="Cambria Math" panose="02040503050406030204" pitchFamily="18" charset="0"/>
                <a:ea typeface="Cambria Math" panose="02040503050406030204" pitchFamily="18" charset="0"/>
              </a:rPr>
              <a:t>L</a:t>
            </a:r>
            <a:r>
              <a:rPr lang="en-US" sz="1400" baseline="-25000" dirty="0">
                <a:latin typeface="Cambria Math" panose="02040503050406030204" pitchFamily="18" charset="0"/>
                <a:ea typeface="Cambria Math" panose="02040503050406030204" pitchFamily="18" charset="0"/>
              </a:rPr>
              <a:t>21</a:t>
            </a:r>
            <a:r>
              <a:rPr lang="en-US" sz="1400" dirty="0">
                <a:latin typeface="Cambria Math" panose="02040503050406030204" pitchFamily="18" charset="0"/>
                <a:ea typeface="Cambria Math" panose="02040503050406030204" pitchFamily="18" charset="0"/>
              </a:rPr>
              <a:t> × row 1 (eliminates</a:t>
            </a:r>
            <a:r>
              <a:rPr lang="en-US" sz="1400" i="1" dirty="0">
                <a:latin typeface="Cambria Math" panose="02040503050406030204" pitchFamily="18" charset="0"/>
                <a:ea typeface="Cambria Math" panose="02040503050406030204" pitchFamily="18" charset="0"/>
              </a:rPr>
              <a:t>A</a:t>
            </a:r>
            <a:r>
              <a:rPr lang="en-US" sz="1400" baseline="-25000" dirty="0">
                <a:latin typeface="Cambria Math" panose="02040503050406030204" pitchFamily="18" charset="0"/>
                <a:ea typeface="Cambria Math" panose="02040503050406030204" pitchFamily="18" charset="0"/>
              </a:rPr>
              <a:t>21</a:t>
            </a:r>
            <a:r>
              <a:rPr lang="en-US" sz="1400" dirty="0" smtClean="0">
                <a:latin typeface="Cambria Math" panose="02040503050406030204" pitchFamily="18" charset="0"/>
                <a:ea typeface="Cambria Math" panose="02040503050406030204" pitchFamily="18" charset="0"/>
              </a:rPr>
              <a:t>)</a:t>
            </a:r>
            <a:endParaRPr lang="tr-TR" sz="1400" dirty="0" smtClean="0">
              <a:latin typeface="Cambria Math" panose="02040503050406030204" pitchFamily="18" charset="0"/>
              <a:ea typeface="Cambria Math" panose="02040503050406030204" pitchFamily="18" charset="0"/>
            </a:endParaRPr>
          </a:p>
          <a:p>
            <a:pPr algn="ctr"/>
            <a:r>
              <a:rPr lang="en-US" sz="1400" dirty="0">
                <a:latin typeface="Cambria Math" panose="02040503050406030204" pitchFamily="18" charset="0"/>
                <a:ea typeface="Cambria Math" panose="02040503050406030204" pitchFamily="18" charset="0"/>
              </a:rPr>
              <a:t>row 3 ← row 3 − </a:t>
            </a:r>
            <a:r>
              <a:rPr lang="en-US" sz="1400" i="1" dirty="0">
                <a:latin typeface="Cambria Math" panose="02040503050406030204" pitchFamily="18" charset="0"/>
                <a:ea typeface="Cambria Math" panose="02040503050406030204" pitchFamily="18" charset="0"/>
              </a:rPr>
              <a:t>L</a:t>
            </a:r>
            <a:r>
              <a:rPr lang="en-US" sz="1400" baseline="-25000" dirty="0">
                <a:latin typeface="Cambria Math" panose="02040503050406030204" pitchFamily="18" charset="0"/>
                <a:ea typeface="Cambria Math" panose="02040503050406030204" pitchFamily="18" charset="0"/>
              </a:rPr>
              <a:t>31</a:t>
            </a:r>
            <a:r>
              <a:rPr lang="en-US" sz="1400" dirty="0">
                <a:latin typeface="Cambria Math" panose="02040503050406030204" pitchFamily="18" charset="0"/>
                <a:ea typeface="Cambria Math" panose="02040503050406030204" pitchFamily="18" charset="0"/>
              </a:rPr>
              <a:t> × row 1 (eliminates</a:t>
            </a:r>
            <a:r>
              <a:rPr lang="en-US" sz="1400" i="1" dirty="0">
                <a:latin typeface="Cambria Math" panose="02040503050406030204" pitchFamily="18" charset="0"/>
                <a:ea typeface="Cambria Math" panose="02040503050406030204" pitchFamily="18" charset="0"/>
              </a:rPr>
              <a:t>A</a:t>
            </a:r>
            <a:r>
              <a:rPr lang="en-US" sz="1400" baseline="-25000" dirty="0">
                <a:latin typeface="Cambria Math" panose="02040503050406030204" pitchFamily="18" charset="0"/>
                <a:ea typeface="Cambria Math" panose="02040503050406030204" pitchFamily="18" charset="0"/>
              </a:rPr>
              <a:t>31</a:t>
            </a:r>
            <a:r>
              <a:rPr lang="en-US" sz="1400" dirty="0">
                <a:latin typeface="Cambria Math" panose="02040503050406030204" pitchFamily="18" charset="0"/>
                <a:ea typeface="Cambria Math" panose="02040503050406030204" pitchFamily="18" charset="0"/>
              </a:rPr>
              <a:t>)</a:t>
            </a:r>
            <a:endParaRPr lang="tr-TR" sz="1400" dirty="0">
              <a:latin typeface="Cambria Math" panose="02040503050406030204" pitchFamily="18" charset="0"/>
              <a:ea typeface="Cambria Math" panose="02040503050406030204" pitchFamily="18" charset="0"/>
            </a:endParaRPr>
          </a:p>
        </p:txBody>
      </p:sp>
      <p:sp>
        <p:nvSpPr>
          <p:cNvPr id="11" name="Right Arrow 10"/>
          <p:cNvSpPr/>
          <p:nvPr/>
        </p:nvSpPr>
        <p:spPr>
          <a:xfrm>
            <a:off x="772509" y="5754078"/>
            <a:ext cx="4367049" cy="993227"/>
          </a:xfrm>
          <a:prstGeom prst="right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mbria Math" panose="02040503050406030204" pitchFamily="18" charset="0"/>
                <a:ea typeface="Cambria Math" panose="02040503050406030204" pitchFamily="18" charset="0"/>
              </a:rPr>
              <a:t>row 3 ← row 3 − </a:t>
            </a:r>
            <a:r>
              <a:rPr lang="en-US" sz="1400" i="1" dirty="0">
                <a:latin typeface="Cambria Math" panose="02040503050406030204" pitchFamily="18" charset="0"/>
                <a:ea typeface="Cambria Math" panose="02040503050406030204" pitchFamily="18" charset="0"/>
              </a:rPr>
              <a:t>L</a:t>
            </a:r>
            <a:r>
              <a:rPr lang="en-US" sz="1400" baseline="-25000" dirty="0">
                <a:latin typeface="Cambria Math" panose="02040503050406030204" pitchFamily="18" charset="0"/>
                <a:ea typeface="Cambria Math" panose="02040503050406030204" pitchFamily="18" charset="0"/>
              </a:rPr>
              <a:t>32</a:t>
            </a:r>
            <a:r>
              <a:rPr lang="en-US" sz="1400" dirty="0">
                <a:latin typeface="Cambria Math" panose="02040503050406030204" pitchFamily="18" charset="0"/>
                <a:ea typeface="Cambria Math" panose="02040503050406030204" pitchFamily="18" charset="0"/>
              </a:rPr>
              <a:t> × row 2 (eliminates</a:t>
            </a:r>
            <a:r>
              <a:rPr lang="en-US" sz="1400" i="1" dirty="0">
                <a:latin typeface="Cambria Math" panose="02040503050406030204" pitchFamily="18" charset="0"/>
                <a:ea typeface="Cambria Math" panose="02040503050406030204" pitchFamily="18" charset="0"/>
              </a:rPr>
              <a:t>A</a:t>
            </a:r>
            <a:r>
              <a:rPr lang="en-US" sz="1400" baseline="-25000" dirty="0">
                <a:latin typeface="Cambria Math" panose="02040503050406030204" pitchFamily="18" charset="0"/>
                <a:ea typeface="Cambria Math" panose="02040503050406030204" pitchFamily="18" charset="0"/>
              </a:rPr>
              <a:t>32</a:t>
            </a:r>
            <a:r>
              <a:rPr lang="en-US" sz="1400" dirty="0">
                <a:latin typeface="Cambria Math" panose="02040503050406030204" pitchFamily="18" charset="0"/>
                <a:ea typeface="Cambria Math" panose="02040503050406030204" pitchFamily="18" charset="0"/>
              </a:rPr>
              <a:t>)</a:t>
            </a:r>
            <a:endParaRPr lang="tr-TR" sz="1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612146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54476" y="486383"/>
                <a:ext cx="11118715" cy="6235430"/>
              </a:xfrm>
              <a:prstGeom prst="rect">
                <a:avLst/>
              </a:prstGeom>
              <a:noFill/>
            </p:spPr>
            <p:txBody>
              <a:bodyPr wrap="square" rtlCol="0">
                <a:spAutoFit/>
              </a:bodyPr>
              <a:lstStyle/>
              <a:p>
                <a:pPr algn="just"/>
                <a:r>
                  <a:rPr lang="en-US" sz="1600" dirty="0" smtClean="0">
                    <a:solidFill>
                      <a:schemeClr val="bg1"/>
                    </a:solidFill>
                    <a:latin typeface="Cambria Math" panose="02040503050406030204" pitchFamily="18" charset="0"/>
                    <a:ea typeface="Cambria Math" panose="02040503050406030204" pitchFamily="18" charset="0"/>
                  </a:rPr>
                  <a:t>Doolittle's decomposition has two important properties: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1. The matrix </a:t>
                </a:r>
                <a:r>
                  <a:rPr lang="en-US" sz="1600" b="1" dirty="0">
                    <a:solidFill>
                      <a:schemeClr val="bg1"/>
                    </a:solidFill>
                    <a:latin typeface="Cambria Math" panose="02040503050406030204" pitchFamily="18" charset="0"/>
                    <a:ea typeface="Cambria Math" panose="02040503050406030204" pitchFamily="18" charset="0"/>
                  </a:rPr>
                  <a:t>U </a:t>
                </a:r>
                <a:r>
                  <a:rPr lang="en-US" sz="1600" dirty="0">
                    <a:solidFill>
                      <a:schemeClr val="bg1"/>
                    </a:solidFill>
                    <a:latin typeface="Cambria Math" panose="02040503050406030204" pitchFamily="18" charset="0"/>
                    <a:ea typeface="Cambria Math" panose="02040503050406030204" pitchFamily="18" charset="0"/>
                  </a:rPr>
                  <a:t>is identical to the upper triangular matrix that results from </a:t>
                </a:r>
                <a:r>
                  <a:rPr lang="en-US" sz="1600" dirty="0" smtClean="0">
                    <a:solidFill>
                      <a:schemeClr val="bg1"/>
                    </a:solidFill>
                    <a:latin typeface="Cambria Math" panose="02040503050406030204" pitchFamily="18" charset="0"/>
                    <a:ea typeface="Cambria Math" panose="02040503050406030204" pitchFamily="18" charset="0"/>
                  </a:rPr>
                  <a:t>Gauss</a:t>
                </a:r>
                <a:r>
                  <a:rPr lang="tr-TR" sz="1600" dirty="0" smtClean="0">
                    <a:solidFill>
                      <a:schemeClr val="bg1"/>
                    </a:solidFill>
                    <a:latin typeface="Cambria Math" panose="02040503050406030204" pitchFamily="18" charset="0"/>
                    <a:ea typeface="Cambria Math" panose="02040503050406030204" pitchFamily="18" charset="0"/>
                  </a:rPr>
                  <a:t> elimination</a:t>
                </a:r>
                <a:r>
                  <a:rPr lang="tr-TR" sz="1600" dirty="0">
                    <a:solidFill>
                      <a:schemeClr val="bg1"/>
                    </a:solidFill>
                    <a:latin typeface="Cambria Math" panose="02040503050406030204" pitchFamily="18" charset="0"/>
                    <a:ea typeface="Cambria Math" panose="02040503050406030204" pitchFamily="18" charset="0"/>
                  </a:rPr>
                  <a:t>.</a:t>
                </a:r>
              </a:p>
              <a:p>
                <a:pPr algn="just"/>
                <a:r>
                  <a:rPr lang="en-US" sz="1600" dirty="0">
                    <a:solidFill>
                      <a:schemeClr val="bg1"/>
                    </a:solidFill>
                    <a:latin typeface="Cambria Math" panose="02040503050406030204" pitchFamily="18" charset="0"/>
                    <a:ea typeface="Cambria Math" panose="02040503050406030204" pitchFamily="18" charset="0"/>
                  </a:rPr>
                  <a:t>2. The </a:t>
                </a:r>
                <a:r>
                  <a:rPr lang="en-US" sz="1600" dirty="0" smtClean="0">
                    <a:solidFill>
                      <a:schemeClr val="bg1"/>
                    </a:solidFill>
                    <a:latin typeface="Cambria Math" panose="02040503050406030204" pitchFamily="18" charset="0"/>
                    <a:ea typeface="Cambria Math" panose="02040503050406030204" pitchFamily="18" charset="0"/>
                  </a:rPr>
                  <a:t>off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diagonal </a:t>
                </a:r>
                <a:r>
                  <a:rPr lang="en-US" sz="1600" dirty="0">
                    <a:solidFill>
                      <a:schemeClr val="bg1"/>
                    </a:solidFill>
                    <a:latin typeface="Cambria Math" panose="02040503050406030204" pitchFamily="18" charset="0"/>
                    <a:ea typeface="Cambria Math" panose="02040503050406030204" pitchFamily="18" charset="0"/>
                  </a:rPr>
                  <a:t>elements of </a:t>
                </a:r>
                <a:r>
                  <a:rPr lang="en-US" sz="1600" b="1" dirty="0">
                    <a:solidFill>
                      <a:schemeClr val="bg1"/>
                    </a:solidFill>
                    <a:latin typeface="Cambria Math" panose="02040503050406030204" pitchFamily="18" charset="0"/>
                    <a:ea typeface="Cambria Math" panose="02040503050406030204" pitchFamily="18" charset="0"/>
                  </a:rPr>
                  <a:t>L </a:t>
                </a:r>
                <a:r>
                  <a:rPr lang="en-US" sz="1600" dirty="0">
                    <a:solidFill>
                      <a:schemeClr val="bg1"/>
                    </a:solidFill>
                    <a:latin typeface="Cambria Math" panose="02040503050406030204" pitchFamily="18" charset="0"/>
                    <a:ea typeface="Cambria Math" panose="02040503050406030204" pitchFamily="18" charset="0"/>
                  </a:rPr>
                  <a:t>are the pivot equation multipliers used </a:t>
                </a:r>
                <a:r>
                  <a:rPr lang="en-US" sz="1600" dirty="0" smtClean="0">
                    <a:solidFill>
                      <a:schemeClr val="bg1"/>
                    </a:solidFill>
                    <a:latin typeface="Cambria Math" panose="02040503050406030204" pitchFamily="18" charset="0"/>
                    <a:ea typeface="Cambria Math" panose="02040503050406030204" pitchFamily="18" charset="0"/>
                  </a:rPr>
                  <a:t>during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Gauss </a:t>
                </a:r>
                <a:r>
                  <a:rPr lang="en-US" sz="1600" dirty="0">
                    <a:solidFill>
                      <a:schemeClr val="bg1"/>
                    </a:solidFill>
                    <a:latin typeface="Cambria Math" panose="02040503050406030204" pitchFamily="18" charset="0"/>
                    <a:ea typeface="Cambria Math" panose="02040503050406030204" pitchFamily="18" charset="0"/>
                  </a:rPr>
                  <a:t>elimination; that is, </a:t>
                </a:r>
                <a:r>
                  <a:rPr lang="en-US" sz="1600" dirty="0" err="1">
                    <a:solidFill>
                      <a:schemeClr val="bg1"/>
                    </a:solidFill>
                    <a:latin typeface="Cambria Math" panose="02040503050406030204" pitchFamily="18" charset="0"/>
                    <a:ea typeface="Cambria Math" panose="02040503050406030204" pitchFamily="18" charset="0"/>
                  </a:rPr>
                  <a:t>L</a:t>
                </a:r>
                <a:r>
                  <a:rPr lang="en-US" sz="1600" baseline="-25000" dirty="0" err="1">
                    <a:solidFill>
                      <a:schemeClr val="bg1"/>
                    </a:solidFill>
                    <a:latin typeface="Cambria Math" panose="02040503050406030204" pitchFamily="18" charset="0"/>
                    <a:ea typeface="Cambria Math" panose="02040503050406030204" pitchFamily="18" charset="0"/>
                  </a:rPr>
                  <a:t>ij</a:t>
                </a:r>
                <a:r>
                  <a:rPr lang="en-US" sz="1600" dirty="0">
                    <a:solidFill>
                      <a:schemeClr val="bg1"/>
                    </a:solidFill>
                    <a:latin typeface="Cambria Math" panose="02040503050406030204" pitchFamily="18" charset="0"/>
                    <a:ea typeface="Cambria Math" panose="02040503050406030204" pitchFamily="18" charset="0"/>
                  </a:rPr>
                  <a:t> is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multiplier </a:t>
                </a:r>
                <a:r>
                  <a:rPr lang="en-US" sz="1600" dirty="0">
                    <a:solidFill>
                      <a:schemeClr val="bg1"/>
                    </a:solidFill>
                    <a:latin typeface="Cambria Math" panose="02040503050406030204" pitchFamily="18" charset="0"/>
                    <a:ea typeface="Cambria Math" panose="02040503050406030204" pitchFamily="18" charset="0"/>
                  </a:rPr>
                  <a:t>that eliminated </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ij</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en-US"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It is usual practice to store the multipliers in the lower triangular portion of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coefficient </a:t>
                </a:r>
                <a:r>
                  <a:rPr lang="en-US" sz="1600" dirty="0">
                    <a:solidFill>
                      <a:schemeClr val="bg1"/>
                    </a:solidFill>
                    <a:latin typeface="Cambria Math" panose="02040503050406030204" pitchFamily="18" charset="0"/>
                    <a:ea typeface="Cambria Math" panose="02040503050406030204" pitchFamily="18" charset="0"/>
                  </a:rPr>
                  <a:t>matrix, replacing the coefficients as they are eliminated (</a:t>
                </a:r>
                <a:r>
                  <a:rPr lang="en-US" sz="1600" dirty="0" smtClean="0">
                    <a:solidFill>
                      <a:schemeClr val="bg1"/>
                    </a:solidFill>
                    <a:latin typeface="Cambria Math" panose="02040503050406030204" pitchFamily="18" charset="0"/>
                    <a:ea typeface="Cambria Math" panose="02040503050406030204" pitchFamily="18" charset="0"/>
                  </a:rPr>
                  <a:t>L</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ij</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replacing </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ij</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diagonal elements of </a:t>
                </a:r>
                <a:r>
                  <a:rPr lang="en-US" sz="1600" b="1" dirty="0">
                    <a:solidFill>
                      <a:schemeClr val="bg1"/>
                    </a:solidFill>
                    <a:latin typeface="Cambria Math" panose="02040503050406030204" pitchFamily="18" charset="0"/>
                    <a:ea typeface="Cambria Math" panose="02040503050406030204" pitchFamily="18" charset="0"/>
                  </a:rPr>
                  <a:t>L </a:t>
                </a:r>
                <a:r>
                  <a:rPr lang="en-US" sz="1600" dirty="0">
                    <a:solidFill>
                      <a:schemeClr val="bg1"/>
                    </a:solidFill>
                    <a:latin typeface="Cambria Math" panose="02040503050406030204" pitchFamily="18" charset="0"/>
                    <a:ea typeface="Cambria Math" panose="02040503050406030204" pitchFamily="18" charset="0"/>
                  </a:rPr>
                  <a:t>do not have to be stored, because it is understood </a:t>
                </a:r>
                <a:r>
                  <a:rPr lang="en-US" sz="1600" dirty="0" smtClean="0">
                    <a:solidFill>
                      <a:schemeClr val="bg1"/>
                    </a:solidFill>
                    <a:latin typeface="Cambria Math" panose="02040503050406030204" pitchFamily="18" charset="0"/>
                    <a:ea typeface="Cambria Math" panose="02040503050406030204" pitchFamily="18" charset="0"/>
                  </a:rPr>
                  <a:t>that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each </a:t>
                </a:r>
                <a:r>
                  <a:rPr lang="en-US" sz="1600" dirty="0">
                    <a:solidFill>
                      <a:schemeClr val="bg1"/>
                    </a:solidFill>
                    <a:latin typeface="Cambria Math" panose="02040503050406030204" pitchFamily="18" charset="0"/>
                    <a:ea typeface="Cambria Math" panose="02040503050406030204" pitchFamily="18" charset="0"/>
                  </a:rPr>
                  <a:t>of them is unity. The final form of the coefficient matrix would thus be the </a:t>
                </a:r>
                <a:r>
                  <a:rPr lang="en-US" sz="1600" dirty="0" smtClean="0">
                    <a:solidFill>
                      <a:schemeClr val="bg1"/>
                    </a:solidFill>
                    <a:latin typeface="Cambria Math" panose="02040503050406030204" pitchFamily="18" charset="0"/>
                    <a:ea typeface="Cambria Math" panose="02040503050406030204" pitchFamily="18" charset="0"/>
                  </a:rPr>
                  <a:t>following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mixture </a:t>
                </a:r>
                <a:r>
                  <a:rPr lang="en-US" sz="1600" dirty="0">
                    <a:solidFill>
                      <a:schemeClr val="bg1"/>
                    </a:solidFill>
                    <a:latin typeface="Cambria Math" panose="02040503050406030204" pitchFamily="18" charset="0"/>
                    <a:ea typeface="Cambria Math" panose="02040503050406030204" pitchFamily="18" charset="0"/>
                  </a:rPr>
                  <a:t>of </a:t>
                </a:r>
                <a:r>
                  <a:rPr lang="en-US" sz="1600" b="1" dirty="0">
                    <a:solidFill>
                      <a:schemeClr val="bg1"/>
                    </a:solidFill>
                    <a:latin typeface="Cambria Math" panose="02040503050406030204" pitchFamily="18" charset="0"/>
                    <a:ea typeface="Cambria Math" panose="02040503050406030204" pitchFamily="18" charset="0"/>
                  </a:rPr>
                  <a:t>L </a:t>
                </a:r>
                <a:r>
                  <a:rPr lang="en-US" sz="1600" dirty="0">
                    <a:solidFill>
                      <a:schemeClr val="bg1"/>
                    </a:solidFill>
                    <a:latin typeface="Cambria Math" panose="02040503050406030204" pitchFamily="18" charset="0"/>
                    <a:ea typeface="Cambria Math" panose="02040503050406030204" pitchFamily="18" charset="0"/>
                  </a:rPr>
                  <a:t>and </a:t>
                </a:r>
                <a:r>
                  <a:rPr lang="en-US" sz="1600" b="1" dirty="0">
                    <a:solidFill>
                      <a:schemeClr val="bg1"/>
                    </a:solidFill>
                    <a:latin typeface="Cambria Math" panose="02040503050406030204" pitchFamily="18" charset="0"/>
                    <a:ea typeface="Cambria Math" panose="02040503050406030204" pitchFamily="18" charset="0"/>
                  </a:rPr>
                  <a:t>U</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bg1"/>
                              </a:solidFill>
                              <a:latin typeface="Cambria Math" panose="02040503050406030204" pitchFamily="18" charset="0"/>
                              <a:ea typeface="Cambria Math" panose="02040503050406030204" pitchFamily="18" charset="0"/>
                            </a:rPr>
                          </m:ctrlPr>
                        </m:dPr>
                        <m:e>
                          <m:r>
                            <m:rPr>
                              <m:sty m:val="p"/>
                            </m:rPr>
                            <a:rPr lang="tr-TR" sz="1600" b="0" i="0" smtClean="0">
                              <a:solidFill>
                                <a:schemeClr val="bg1"/>
                              </a:solidFill>
                              <a:latin typeface="Cambria Math" panose="02040503050406030204" pitchFamily="18" charset="0"/>
                              <a:ea typeface="Cambria Math" panose="02040503050406030204" pitchFamily="18" charset="0"/>
                            </a:rPr>
                            <m:t>L</m:t>
                          </m:r>
                          <m:r>
                            <a:rPr lang="tr-TR" sz="1600" b="0" i="0" smtClean="0">
                              <a:solidFill>
                                <a:schemeClr val="bg1"/>
                              </a:solidFill>
                              <a:latin typeface="Cambria Math" panose="02040503050406030204" pitchFamily="18" charset="0"/>
                              <a:ea typeface="Cambria Math" panose="02040503050406030204" pitchFamily="18" charset="0"/>
                            </a:rPr>
                            <m:t>\</m:t>
                          </m:r>
                          <m:r>
                            <m:rPr>
                              <m:sty m:val="p"/>
                            </m:rPr>
                            <a:rPr lang="tr-TR" sz="1600" b="0" i="0" smtClean="0">
                              <a:solidFill>
                                <a:schemeClr val="bg1"/>
                              </a:solidFill>
                              <a:latin typeface="Cambria Math" panose="02040503050406030204" pitchFamily="18" charset="0"/>
                              <a:ea typeface="Cambria Math" panose="02040503050406030204" pitchFamily="18" charset="0"/>
                            </a:rPr>
                            <m:t>U</m:t>
                          </m:r>
                        </m:e>
                      </m:d>
                      <m:r>
                        <a:rPr lang="tr-TR" sz="1600" b="0" i="0" smtClean="0">
                          <a:solidFill>
                            <a:schemeClr val="bg1"/>
                          </a:solidFill>
                          <a:latin typeface="Cambria Math" panose="02040503050406030204" pitchFamily="18" charset="0"/>
                          <a:ea typeface="Cambria Math" panose="02040503050406030204" pitchFamily="18" charset="0"/>
                        </a:rPr>
                        <m:t>= </m:t>
                      </m:r>
                      <m:d>
                        <m:dPr>
                          <m:begChr m:val="["/>
                          <m:endChr m:val="]"/>
                          <m:ctrlPr>
                            <a:rPr lang="tr-TR" sz="1600" b="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b="0" i="1" smtClean="0">
                                  <a:solidFill>
                                    <a:schemeClr val="bg1"/>
                                  </a:solidFill>
                                  <a:latin typeface="Cambria Math" panose="02040503050406030204" pitchFamily="18" charset="0"/>
                                  <a:ea typeface="Cambria Math" panose="02040503050406030204" pitchFamily="18" charset="0"/>
                                </a:rPr>
                              </m:ctrlPr>
                            </m:mPr>
                            <m:mr>
                              <m:e>
                                <m:r>
                                  <m:rPr>
                                    <m:sty m:val="p"/>
                                    <m:brk m:alnAt="7"/>
                                  </m:rPr>
                                  <a:rPr lang="tr-TR" sz="1600" b="0" i="0" smtClean="0">
                                    <a:solidFill>
                                      <a:schemeClr val="bg1"/>
                                    </a:solidFill>
                                    <a:latin typeface="Cambria Math" panose="02040503050406030204" pitchFamily="18" charset="0"/>
                                    <a:ea typeface="Cambria Math" panose="02040503050406030204" pitchFamily="18" charset="0"/>
                                  </a:rPr>
                                  <m:t>U</m:t>
                                </m:r>
                                <m:r>
                                  <a:rPr lang="tr-TR" sz="1600" b="0" i="0" baseline="-25000" smtClean="0">
                                    <a:solidFill>
                                      <a:schemeClr val="bg1"/>
                                    </a:solidFill>
                                    <a:latin typeface="Cambria Math" panose="02040503050406030204" pitchFamily="18" charset="0"/>
                                    <a:ea typeface="Cambria Math" panose="02040503050406030204" pitchFamily="18" charset="0"/>
                                  </a:rPr>
                                  <m:t>11</m:t>
                                </m:r>
                              </m:e>
                              <m:e>
                                <m:r>
                                  <m:rPr>
                                    <m:sty m:val="p"/>
                                  </m:rPr>
                                  <a:rPr lang="tr-TR" sz="1600" b="0" i="0" smtClean="0">
                                    <a:solidFill>
                                      <a:schemeClr val="bg1"/>
                                    </a:solidFill>
                                    <a:latin typeface="Cambria Math" panose="02040503050406030204" pitchFamily="18" charset="0"/>
                                    <a:ea typeface="Cambria Math" panose="02040503050406030204" pitchFamily="18" charset="0"/>
                                  </a:rPr>
                                  <m:t>U</m:t>
                                </m:r>
                                <m:r>
                                  <a:rPr lang="tr-TR" sz="1600" b="0" i="0" baseline="-25000" smtClean="0">
                                    <a:solidFill>
                                      <a:schemeClr val="bg1"/>
                                    </a:solidFill>
                                    <a:latin typeface="Cambria Math" panose="02040503050406030204" pitchFamily="18" charset="0"/>
                                    <a:ea typeface="Cambria Math" panose="02040503050406030204" pitchFamily="18" charset="0"/>
                                  </a:rPr>
                                  <m:t>12</m:t>
                                </m:r>
                              </m:e>
                              <m:e>
                                <m:r>
                                  <m:rPr>
                                    <m:sty m:val="p"/>
                                  </m:rPr>
                                  <a:rPr lang="tr-TR" sz="1600" b="0" i="0" smtClean="0">
                                    <a:solidFill>
                                      <a:schemeClr val="bg1"/>
                                    </a:solidFill>
                                    <a:latin typeface="Cambria Math" panose="02040503050406030204" pitchFamily="18" charset="0"/>
                                    <a:ea typeface="Cambria Math" panose="02040503050406030204" pitchFamily="18" charset="0"/>
                                  </a:rPr>
                                  <m:t>U</m:t>
                                </m:r>
                                <m:r>
                                  <a:rPr lang="tr-TR" sz="1600" b="0" i="0" baseline="-25000" smtClean="0">
                                    <a:solidFill>
                                      <a:schemeClr val="bg1"/>
                                    </a:solidFill>
                                    <a:latin typeface="Cambria Math" panose="02040503050406030204" pitchFamily="18" charset="0"/>
                                    <a:ea typeface="Cambria Math" panose="02040503050406030204" pitchFamily="18" charset="0"/>
                                  </a:rPr>
                                  <m:t>13</m:t>
                                </m:r>
                              </m:e>
                            </m:mr>
                            <m:mr>
                              <m:e>
                                <m:r>
                                  <m:rPr>
                                    <m:sty m:val="p"/>
                                  </m:rPr>
                                  <a:rPr lang="tr-TR" sz="1600" b="0" i="0" smtClean="0">
                                    <a:solidFill>
                                      <a:schemeClr val="bg1"/>
                                    </a:solidFill>
                                    <a:latin typeface="Cambria Math" panose="02040503050406030204" pitchFamily="18" charset="0"/>
                                    <a:ea typeface="Cambria Math" panose="02040503050406030204" pitchFamily="18" charset="0"/>
                                  </a:rPr>
                                  <m:t>L</m:t>
                                </m:r>
                                <m:r>
                                  <a:rPr lang="tr-TR" sz="1600" b="0" i="0" baseline="-25000" smtClean="0">
                                    <a:solidFill>
                                      <a:schemeClr val="bg1"/>
                                    </a:solidFill>
                                    <a:latin typeface="Cambria Math" panose="02040503050406030204" pitchFamily="18" charset="0"/>
                                    <a:ea typeface="Cambria Math" panose="02040503050406030204" pitchFamily="18" charset="0"/>
                                  </a:rPr>
                                  <m:t>21</m:t>
                                </m:r>
                              </m:e>
                              <m:e>
                                <m:r>
                                  <m:rPr>
                                    <m:sty m:val="p"/>
                                  </m:rPr>
                                  <a:rPr lang="tr-TR" sz="1600" b="0" i="0" smtClean="0">
                                    <a:solidFill>
                                      <a:schemeClr val="bg1"/>
                                    </a:solidFill>
                                    <a:latin typeface="Cambria Math" panose="02040503050406030204" pitchFamily="18" charset="0"/>
                                    <a:ea typeface="Cambria Math" panose="02040503050406030204" pitchFamily="18" charset="0"/>
                                  </a:rPr>
                                  <m:t>U</m:t>
                                </m:r>
                                <m:r>
                                  <a:rPr lang="tr-TR" sz="1600" b="0" i="0" baseline="-25000" smtClean="0">
                                    <a:solidFill>
                                      <a:schemeClr val="bg1"/>
                                    </a:solidFill>
                                    <a:latin typeface="Cambria Math" panose="02040503050406030204" pitchFamily="18" charset="0"/>
                                    <a:ea typeface="Cambria Math" panose="02040503050406030204" pitchFamily="18" charset="0"/>
                                  </a:rPr>
                                  <m:t>22</m:t>
                                </m:r>
                              </m:e>
                              <m:e>
                                <m:r>
                                  <m:rPr>
                                    <m:sty m:val="p"/>
                                  </m:rPr>
                                  <a:rPr lang="tr-TR" sz="1600" b="0" i="0" smtClean="0">
                                    <a:solidFill>
                                      <a:schemeClr val="bg1"/>
                                    </a:solidFill>
                                    <a:latin typeface="Cambria Math" panose="02040503050406030204" pitchFamily="18" charset="0"/>
                                    <a:ea typeface="Cambria Math" panose="02040503050406030204" pitchFamily="18" charset="0"/>
                                  </a:rPr>
                                  <m:t>U</m:t>
                                </m:r>
                                <m:r>
                                  <a:rPr lang="tr-TR" sz="1600" b="0" i="0" baseline="-25000" smtClean="0">
                                    <a:solidFill>
                                      <a:schemeClr val="bg1"/>
                                    </a:solidFill>
                                    <a:latin typeface="Cambria Math" panose="02040503050406030204" pitchFamily="18" charset="0"/>
                                    <a:ea typeface="Cambria Math" panose="02040503050406030204" pitchFamily="18" charset="0"/>
                                  </a:rPr>
                                  <m:t>23</m:t>
                                </m:r>
                              </m:e>
                            </m:mr>
                            <m:mr>
                              <m:e>
                                <m:r>
                                  <m:rPr>
                                    <m:sty m:val="p"/>
                                  </m:rPr>
                                  <a:rPr lang="tr-TR" sz="1600" b="0" i="0" smtClean="0">
                                    <a:solidFill>
                                      <a:schemeClr val="bg1"/>
                                    </a:solidFill>
                                    <a:latin typeface="Cambria Math" panose="02040503050406030204" pitchFamily="18" charset="0"/>
                                    <a:ea typeface="Cambria Math" panose="02040503050406030204" pitchFamily="18" charset="0"/>
                                  </a:rPr>
                                  <m:t>L</m:t>
                                </m:r>
                                <m:r>
                                  <a:rPr lang="tr-TR" sz="1600" b="0" i="0" baseline="-25000" smtClean="0">
                                    <a:solidFill>
                                      <a:schemeClr val="bg1"/>
                                    </a:solidFill>
                                    <a:latin typeface="Cambria Math" panose="02040503050406030204" pitchFamily="18" charset="0"/>
                                    <a:ea typeface="Cambria Math" panose="02040503050406030204" pitchFamily="18" charset="0"/>
                                  </a:rPr>
                                  <m:t>31</m:t>
                                </m:r>
                              </m:e>
                              <m:e>
                                <m:r>
                                  <m:rPr>
                                    <m:sty m:val="p"/>
                                  </m:rPr>
                                  <a:rPr lang="tr-TR" sz="1600" b="0" i="0" smtClean="0">
                                    <a:solidFill>
                                      <a:schemeClr val="bg1"/>
                                    </a:solidFill>
                                    <a:latin typeface="Cambria Math" panose="02040503050406030204" pitchFamily="18" charset="0"/>
                                    <a:ea typeface="Cambria Math" panose="02040503050406030204" pitchFamily="18" charset="0"/>
                                  </a:rPr>
                                  <m:t>L</m:t>
                                </m:r>
                                <m:r>
                                  <a:rPr lang="tr-TR" sz="1600" b="0" i="0" baseline="-25000" smtClean="0">
                                    <a:solidFill>
                                      <a:schemeClr val="bg1"/>
                                    </a:solidFill>
                                    <a:latin typeface="Cambria Math" panose="02040503050406030204" pitchFamily="18" charset="0"/>
                                    <a:ea typeface="Cambria Math" panose="02040503050406030204" pitchFamily="18" charset="0"/>
                                  </a:rPr>
                                  <m:t>32</m:t>
                                </m:r>
                              </m:e>
                              <m:e>
                                <m:r>
                                  <m:rPr>
                                    <m:sty m:val="p"/>
                                  </m:rPr>
                                  <a:rPr lang="tr-TR" sz="1600" b="0" i="0" smtClean="0">
                                    <a:solidFill>
                                      <a:schemeClr val="bg1"/>
                                    </a:solidFill>
                                    <a:latin typeface="Cambria Math" panose="02040503050406030204" pitchFamily="18" charset="0"/>
                                    <a:ea typeface="Cambria Math" panose="02040503050406030204" pitchFamily="18" charset="0"/>
                                  </a:rPr>
                                  <m:t>U</m:t>
                                </m:r>
                                <m:r>
                                  <a:rPr lang="tr-TR" sz="1600" b="0" i="0" baseline="-25000" smtClean="0">
                                    <a:solidFill>
                                      <a:schemeClr val="bg1"/>
                                    </a:solidFill>
                                    <a:latin typeface="Cambria Math" panose="02040503050406030204" pitchFamily="18" charset="0"/>
                                    <a:ea typeface="Cambria Math" panose="02040503050406030204" pitchFamily="18" charset="0"/>
                                  </a:rPr>
                                  <m:t>33</m:t>
                                </m:r>
                              </m:e>
                            </m:mr>
                          </m:m>
                        </m:e>
                      </m:d>
                    </m:oMath>
                  </m:oMathPara>
                </a14:m>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b="1" dirty="0">
                    <a:solidFill>
                      <a:schemeClr val="bg1"/>
                    </a:solidFill>
                    <a:latin typeface="Cambria Math" panose="02040503050406030204" pitchFamily="18" charset="0"/>
                    <a:ea typeface="Cambria Math" panose="02040503050406030204" pitchFamily="18" charset="0"/>
                  </a:rPr>
                  <a:t>Solution phase. </a:t>
                </a:r>
                <a:r>
                  <a:rPr lang="en-US" sz="1600" dirty="0">
                    <a:solidFill>
                      <a:schemeClr val="bg1"/>
                    </a:solidFill>
                    <a:latin typeface="Cambria Math" panose="02040503050406030204" pitchFamily="18" charset="0"/>
                    <a:ea typeface="Cambria Math" panose="02040503050406030204" pitchFamily="18" charset="0"/>
                  </a:rPr>
                  <a:t>Consider now the procedure for the solution of </a:t>
                </a:r>
                <a:r>
                  <a:rPr lang="en-US" sz="1600" b="1" dirty="0">
                    <a:solidFill>
                      <a:schemeClr val="bg1"/>
                    </a:solidFill>
                    <a:latin typeface="Cambria Math" panose="02040503050406030204" pitchFamily="18" charset="0"/>
                    <a:ea typeface="Cambria Math" panose="02040503050406030204" pitchFamily="18" charset="0"/>
                  </a:rPr>
                  <a:t>Ly </a:t>
                </a:r>
                <a:r>
                  <a:rPr lang="en-US" sz="1600" dirty="0">
                    <a:solidFill>
                      <a:schemeClr val="bg1"/>
                    </a:solidFill>
                    <a:latin typeface="Cambria Math" panose="02040503050406030204" pitchFamily="18" charset="0"/>
                    <a:ea typeface="Cambria Math" panose="02040503050406030204" pitchFamily="18" charset="0"/>
                  </a:rPr>
                  <a:t>= </a:t>
                </a:r>
                <a:r>
                  <a:rPr lang="en-US" sz="1600" b="1" dirty="0">
                    <a:solidFill>
                      <a:schemeClr val="bg1"/>
                    </a:solidFill>
                    <a:latin typeface="Cambria Math" panose="02040503050406030204" pitchFamily="18" charset="0"/>
                    <a:ea typeface="Cambria Math" panose="02040503050406030204" pitchFamily="18" charset="0"/>
                  </a:rPr>
                  <a:t>b </a:t>
                </a:r>
                <a:r>
                  <a:rPr lang="en-US" sz="1600" dirty="0">
                    <a:solidFill>
                      <a:schemeClr val="bg1"/>
                    </a:solidFill>
                    <a:latin typeface="Cambria Math" panose="02040503050406030204" pitchFamily="18" charset="0"/>
                    <a:ea typeface="Cambria Math" panose="02040503050406030204" pitchFamily="18" charset="0"/>
                  </a:rPr>
                  <a:t>by </a:t>
                </a:r>
                <a:r>
                  <a:rPr lang="en-US" sz="1600" dirty="0" smtClean="0">
                    <a:solidFill>
                      <a:schemeClr val="bg1"/>
                    </a:solidFill>
                    <a:latin typeface="Cambria Math" panose="02040503050406030204" pitchFamily="18" charset="0"/>
                    <a:ea typeface="Cambria Math" panose="02040503050406030204" pitchFamily="18" charset="0"/>
                  </a:rPr>
                  <a:t>forward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substitution</a:t>
                </a:r>
                <a:r>
                  <a:rPr lang="en-US" sz="1600" dirty="0">
                    <a:solidFill>
                      <a:schemeClr val="bg1"/>
                    </a:solidFill>
                    <a:latin typeface="Cambria Math" panose="02040503050406030204" pitchFamily="18" charset="0"/>
                    <a:ea typeface="Cambria Math" panose="02040503050406030204" pitchFamily="18" charset="0"/>
                  </a:rPr>
                  <a:t>. The scalar </a:t>
                </a:r>
                <a:r>
                  <a:rPr lang="en-US" sz="1600" dirty="0" smtClean="0">
                    <a:solidFill>
                      <a:schemeClr val="bg1"/>
                    </a:solidFill>
                    <a:latin typeface="Cambria Math" panose="02040503050406030204" pitchFamily="18" charset="0"/>
                    <a:ea typeface="Cambria Math" panose="02040503050406030204" pitchFamily="18" charset="0"/>
                  </a:rPr>
                  <a:t>form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the equations is (recall that </a:t>
                </a:r>
                <a:r>
                  <a:rPr lang="en-US" sz="1600" dirty="0" smtClean="0">
                    <a:solidFill>
                      <a:schemeClr val="bg1"/>
                    </a:solidFill>
                    <a:latin typeface="Cambria Math" panose="02040503050406030204" pitchFamily="18" charset="0"/>
                    <a:ea typeface="Cambria Math" panose="02040503050406030204" pitchFamily="18" charset="0"/>
                  </a:rPr>
                  <a:t>L</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ii </a:t>
                </a:r>
                <a:r>
                  <a:rPr lang="en-US" sz="1600" dirty="0">
                    <a:solidFill>
                      <a:schemeClr val="bg1"/>
                    </a:solidFill>
                    <a:latin typeface="Cambria Math" panose="02040503050406030204" pitchFamily="18" charset="0"/>
                    <a:ea typeface="Cambria Math" panose="02040503050406030204" pitchFamily="18" charset="0"/>
                  </a:rPr>
                  <a:t>= 1</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y</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 = b</a:t>
                </a:r>
                <a:r>
                  <a:rPr lang="tr-TR" sz="1600" baseline="-25000" dirty="0" smtClean="0">
                    <a:solidFill>
                      <a:schemeClr val="bg1"/>
                    </a:solidFill>
                    <a:latin typeface="Cambria Math" panose="02040503050406030204" pitchFamily="18" charset="0"/>
                    <a:ea typeface="Cambria Math" panose="02040503050406030204" pitchFamily="18" charset="0"/>
                  </a:rPr>
                  <a:t>1</a:t>
                </a: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L</a:t>
                </a:r>
                <a:r>
                  <a:rPr lang="tr-TR" sz="1600" baseline="-25000" dirty="0" smtClean="0">
                    <a:solidFill>
                      <a:schemeClr val="bg1"/>
                    </a:solidFill>
                    <a:latin typeface="Cambria Math" panose="02040503050406030204" pitchFamily="18" charset="0"/>
                    <a:ea typeface="Cambria Math" panose="02040503050406030204" pitchFamily="18" charset="0"/>
                  </a:rPr>
                  <a:t>21</a:t>
                </a:r>
                <a:r>
                  <a:rPr lang="tr-TR" sz="1600" dirty="0" smtClean="0">
                    <a:solidFill>
                      <a:schemeClr val="bg1"/>
                    </a:solidFill>
                    <a:latin typeface="Cambria Math" panose="02040503050406030204" pitchFamily="18" charset="0"/>
                    <a:ea typeface="Cambria Math" panose="02040503050406030204" pitchFamily="18" charset="0"/>
                  </a:rPr>
                  <a:t>y</a:t>
                </a:r>
                <a:r>
                  <a:rPr lang="tr-TR" sz="1600" baseline="-25000" dirty="0" smtClean="0">
                    <a:solidFill>
                      <a:schemeClr val="bg1"/>
                    </a:solidFill>
                    <a:latin typeface="Cambria Math" panose="02040503050406030204" pitchFamily="18" charset="0"/>
                    <a:ea typeface="Cambria Math" panose="02040503050406030204" pitchFamily="18" charset="0"/>
                  </a:rPr>
                  <a:t>1 </a:t>
                </a:r>
                <a:r>
                  <a:rPr lang="tr-TR" sz="1600" dirty="0" smtClean="0">
                    <a:solidFill>
                      <a:schemeClr val="bg1"/>
                    </a:solidFill>
                    <a:latin typeface="Cambria Math" panose="02040503050406030204" pitchFamily="18" charset="0"/>
                    <a:ea typeface="Cambria Math" panose="02040503050406030204" pitchFamily="18" charset="0"/>
                  </a:rPr>
                  <a:t>+ y</a:t>
                </a:r>
                <a:r>
                  <a:rPr lang="tr-TR" sz="1600" baseline="-25000" dirty="0" smtClean="0">
                    <a:solidFill>
                      <a:schemeClr val="bg1"/>
                    </a:solidFill>
                    <a:latin typeface="Cambria Math" panose="02040503050406030204" pitchFamily="18" charset="0"/>
                    <a:ea typeface="Cambria Math" panose="02040503050406030204" pitchFamily="18" charset="0"/>
                  </a:rPr>
                  <a:t>2 </a:t>
                </a:r>
                <a:r>
                  <a:rPr lang="tr-TR" sz="1600" dirty="0" smtClean="0">
                    <a:solidFill>
                      <a:schemeClr val="bg1"/>
                    </a:solidFill>
                    <a:latin typeface="Cambria Math" panose="02040503050406030204" pitchFamily="18" charset="0"/>
                    <a:ea typeface="Cambria Math" panose="02040503050406030204" pitchFamily="18" charset="0"/>
                  </a:rPr>
                  <a:t>= b</a:t>
                </a:r>
                <a:r>
                  <a:rPr lang="tr-TR" sz="1600" baseline="-25000" dirty="0" smtClean="0">
                    <a:solidFill>
                      <a:schemeClr val="bg1"/>
                    </a:solidFill>
                    <a:latin typeface="Cambria Math" panose="02040503050406030204" pitchFamily="18" charset="0"/>
                    <a:ea typeface="Cambria Math" panose="02040503050406030204" pitchFamily="18" charset="0"/>
                  </a:rPr>
                  <a:t>2</a:t>
                </a:r>
              </a:p>
              <a:p>
                <a:r>
                  <a:rPr lang="tr-TR" sz="1600" dirty="0" smtClean="0">
                    <a:solidFill>
                      <a:schemeClr val="bg1"/>
                    </a:solidFill>
                    <a:latin typeface="Cambria Math" panose="02040503050406030204" pitchFamily="18" charset="0"/>
                    <a:ea typeface="Cambria Math" panose="02040503050406030204" pitchFamily="18" charset="0"/>
                  </a:rPr>
                  <a:t> 				                                              .	     .</a:t>
                </a:r>
              </a:p>
              <a:p>
                <a:r>
                  <a:rPr lang="tr-TR" sz="1600" dirty="0" smtClean="0">
                    <a:solidFill>
                      <a:schemeClr val="bg1"/>
                    </a:solidFill>
                    <a:latin typeface="Cambria Math" panose="02040503050406030204" pitchFamily="18" charset="0"/>
                    <a:ea typeface="Cambria Math" panose="02040503050406030204" pitchFamily="18" charset="0"/>
                  </a:rPr>
                  <a:t>			                   </a:t>
                </a:r>
                <a:r>
                  <a:rPr lang="es-ES" sz="1600" dirty="0" smtClean="0">
                    <a:solidFill>
                      <a:schemeClr val="bg1"/>
                    </a:solidFill>
                    <a:latin typeface="Cambria Math" panose="02040503050406030204" pitchFamily="18" charset="0"/>
                    <a:ea typeface="Cambria Math" panose="02040503050406030204" pitchFamily="18" charset="0"/>
                  </a:rPr>
                  <a:t>L</a:t>
                </a:r>
                <a:r>
                  <a:rPr lang="es-ES" sz="1600" baseline="-25000" dirty="0" smtClean="0">
                    <a:solidFill>
                      <a:schemeClr val="bg1"/>
                    </a:solidFill>
                    <a:latin typeface="Cambria Math" panose="02040503050406030204" pitchFamily="18" charset="0"/>
                    <a:ea typeface="Cambria Math" panose="02040503050406030204" pitchFamily="18" charset="0"/>
                  </a:rPr>
                  <a:t>k1</a:t>
                </a:r>
                <a:r>
                  <a:rPr lang="es-ES" sz="1600" dirty="0" smtClean="0">
                    <a:solidFill>
                      <a:schemeClr val="bg1"/>
                    </a:solidFill>
                    <a:latin typeface="Cambria Math" panose="02040503050406030204" pitchFamily="18" charset="0"/>
                    <a:ea typeface="Cambria Math" panose="02040503050406030204" pitchFamily="18" charset="0"/>
                  </a:rPr>
                  <a:t>y</a:t>
                </a:r>
                <a:r>
                  <a:rPr lang="es-ES" sz="1600" baseline="-25000" dirty="0" smtClean="0">
                    <a:solidFill>
                      <a:schemeClr val="bg1"/>
                    </a:solidFill>
                    <a:latin typeface="Cambria Math" panose="02040503050406030204" pitchFamily="18" charset="0"/>
                    <a:ea typeface="Cambria Math" panose="02040503050406030204" pitchFamily="18" charset="0"/>
                  </a:rPr>
                  <a:t>1</a:t>
                </a:r>
                <a:r>
                  <a:rPr lang="es-ES" sz="1600" dirty="0" smtClean="0">
                    <a:solidFill>
                      <a:schemeClr val="bg1"/>
                    </a:solidFill>
                    <a:latin typeface="Cambria Math" panose="02040503050406030204" pitchFamily="18" charset="0"/>
                    <a:ea typeface="Cambria Math" panose="02040503050406030204" pitchFamily="18" charset="0"/>
                  </a:rPr>
                  <a:t> + L</a:t>
                </a:r>
                <a:r>
                  <a:rPr lang="es-ES" sz="1600" baseline="-25000" dirty="0" smtClean="0">
                    <a:solidFill>
                      <a:schemeClr val="bg1"/>
                    </a:solidFill>
                    <a:latin typeface="Cambria Math" panose="02040503050406030204" pitchFamily="18" charset="0"/>
                    <a:ea typeface="Cambria Math" panose="02040503050406030204" pitchFamily="18" charset="0"/>
                  </a:rPr>
                  <a:t>k2</a:t>
                </a:r>
                <a:r>
                  <a:rPr lang="es-ES" sz="1600" dirty="0" smtClean="0">
                    <a:solidFill>
                      <a:schemeClr val="bg1"/>
                    </a:solidFill>
                    <a:latin typeface="Cambria Math" panose="02040503050406030204" pitchFamily="18" charset="0"/>
                    <a:ea typeface="Cambria Math" panose="02040503050406030204" pitchFamily="18" charset="0"/>
                  </a:rPr>
                  <a:t>y</a:t>
                </a:r>
                <a:r>
                  <a:rPr lang="es-ES" sz="1600" baseline="-25000" dirty="0" smtClean="0">
                    <a:solidFill>
                      <a:schemeClr val="bg1"/>
                    </a:solidFill>
                    <a:latin typeface="Cambria Math" panose="02040503050406030204" pitchFamily="18" charset="0"/>
                    <a:ea typeface="Cambria Math" panose="02040503050406030204" pitchFamily="18" charset="0"/>
                  </a:rPr>
                  <a:t>2</a:t>
                </a:r>
                <a:r>
                  <a:rPr lang="es-ES" sz="1600" dirty="0" smtClean="0">
                    <a:solidFill>
                      <a:schemeClr val="bg1"/>
                    </a:solidFill>
                    <a:latin typeface="Cambria Math" panose="02040503050406030204" pitchFamily="18" charset="0"/>
                    <a:ea typeface="Cambria Math" panose="02040503050406030204" pitchFamily="18" charset="0"/>
                  </a:rPr>
                  <a:t> +· · ·+ L</a:t>
                </a:r>
                <a:r>
                  <a:rPr lang="es-ES" sz="1600" baseline="-25000" dirty="0" smtClean="0">
                    <a:solidFill>
                      <a:schemeClr val="bg1"/>
                    </a:solidFill>
                    <a:latin typeface="Cambria Math" panose="02040503050406030204" pitchFamily="18" charset="0"/>
                    <a:ea typeface="Cambria Math" panose="02040503050406030204" pitchFamily="18" charset="0"/>
                  </a:rPr>
                  <a:t>k,k−1</a:t>
                </a:r>
                <a:r>
                  <a:rPr lang="es-ES" sz="1600" dirty="0" smtClean="0">
                    <a:solidFill>
                      <a:schemeClr val="bg1"/>
                    </a:solidFill>
                    <a:latin typeface="Cambria Math" panose="02040503050406030204" pitchFamily="18" charset="0"/>
                    <a:ea typeface="Cambria Math" panose="02040503050406030204" pitchFamily="18" charset="0"/>
                  </a:rPr>
                  <a:t>y</a:t>
                </a:r>
                <a:r>
                  <a:rPr lang="es-ES" sz="1600" baseline="-25000" dirty="0" smtClean="0">
                    <a:solidFill>
                      <a:schemeClr val="bg1"/>
                    </a:solidFill>
                    <a:latin typeface="Cambria Math" panose="02040503050406030204" pitchFamily="18" charset="0"/>
                    <a:ea typeface="Cambria Math" panose="02040503050406030204" pitchFamily="18" charset="0"/>
                  </a:rPr>
                  <a:t>k−1 +</a:t>
                </a:r>
                <a:r>
                  <a:rPr lang="es-ES" sz="1600" dirty="0" smtClean="0">
                    <a:solidFill>
                      <a:schemeClr val="bg1"/>
                    </a:solidFill>
                    <a:latin typeface="Cambria Math" panose="02040503050406030204" pitchFamily="18" charset="0"/>
                    <a:ea typeface="Cambria Math" panose="02040503050406030204" pitchFamily="18" charset="0"/>
                  </a:rPr>
                  <a:t> y</a:t>
                </a:r>
                <a:r>
                  <a:rPr lang="tr-TR" sz="1600" baseline="-25000" dirty="0">
                    <a:solidFill>
                      <a:schemeClr val="bg1"/>
                    </a:solidFill>
                    <a:latin typeface="Cambria Math" panose="02040503050406030204" pitchFamily="18" charset="0"/>
                    <a:ea typeface="Cambria Math" panose="02040503050406030204" pitchFamily="18" charset="0"/>
                  </a:rPr>
                  <a:t> </a:t>
                </a:r>
                <a:r>
                  <a:rPr lang="es-ES" sz="1600" baseline="-25000" dirty="0" smtClean="0">
                    <a:solidFill>
                      <a:schemeClr val="bg1"/>
                    </a:solidFill>
                    <a:latin typeface="Cambria Math" panose="02040503050406030204" pitchFamily="18" charset="0"/>
                    <a:ea typeface="Cambria Math" panose="02040503050406030204" pitchFamily="18" charset="0"/>
                  </a:rPr>
                  <a:t>k </a:t>
                </a:r>
                <a:r>
                  <a:rPr lang="es-ES" sz="1600" dirty="0" smtClean="0">
                    <a:solidFill>
                      <a:schemeClr val="bg1"/>
                    </a:solidFill>
                    <a:latin typeface="Cambria Math" panose="02040503050406030204" pitchFamily="18" charset="0"/>
                    <a:ea typeface="Cambria Math" panose="02040503050406030204" pitchFamily="18" charset="0"/>
                  </a:rPr>
                  <a:t>= b</a:t>
                </a:r>
                <a:r>
                  <a:rPr lang="tr-TR" sz="1600" dirty="0" smtClean="0">
                    <a:solidFill>
                      <a:schemeClr val="bg1"/>
                    </a:solidFill>
                    <a:latin typeface="Cambria Math" panose="02040503050406030204" pitchFamily="18" charset="0"/>
                    <a:ea typeface="Cambria Math" panose="02040503050406030204" pitchFamily="18" charset="0"/>
                  </a:rPr>
                  <a:t> </a:t>
                </a:r>
                <a:r>
                  <a:rPr lang="es-ES" sz="1600" baseline="-25000" dirty="0" smtClean="0">
                    <a:solidFill>
                      <a:schemeClr val="bg1"/>
                    </a:solidFill>
                    <a:latin typeface="Cambria Math" panose="02040503050406030204" pitchFamily="18" charset="0"/>
                    <a:ea typeface="Cambria Math" panose="02040503050406030204" pitchFamily="18" charset="0"/>
                  </a:rPr>
                  <a:t>k</a:t>
                </a:r>
              </a:p>
              <a:p>
                <a:r>
                  <a:rPr lang="tr-TR" sz="1600" dirty="0" smtClean="0">
                    <a:solidFill>
                      <a:schemeClr val="bg1"/>
                    </a:solidFill>
                    <a:latin typeface="Cambria Math" panose="02040503050406030204" pitchFamily="18" charset="0"/>
                    <a:ea typeface="Cambria Math" panose="02040503050406030204" pitchFamily="18" charset="0"/>
                  </a:rPr>
                  <a:t>				                  .                        .                       .</a:t>
                </a:r>
              </a:p>
              <a:p>
                <a:r>
                  <a:rPr lang="en-US" dirty="0">
                    <a:solidFill>
                      <a:schemeClr val="bg1"/>
                    </a:solidFill>
                    <a:latin typeface="Cambria Math" panose="02040503050406030204" pitchFamily="18" charset="0"/>
                    <a:ea typeface="Cambria Math" panose="02040503050406030204" pitchFamily="18" charset="0"/>
                  </a:rPr>
                  <a:t>Solving the kth equation for </a:t>
                </a:r>
                <a:r>
                  <a:rPr lang="en-US" dirty="0" smtClean="0">
                    <a:solidFill>
                      <a:schemeClr val="bg1"/>
                    </a:solidFill>
                    <a:latin typeface="Cambria Math" panose="02040503050406030204" pitchFamily="18" charset="0"/>
                    <a:ea typeface="Cambria Math" panose="02040503050406030204" pitchFamily="18" charset="0"/>
                  </a:rPr>
                  <a:t>y</a:t>
                </a:r>
                <a:r>
                  <a:rPr lang="tr-TR" dirty="0" smtClean="0">
                    <a:solidFill>
                      <a:schemeClr val="bg1"/>
                    </a:solidFill>
                    <a:latin typeface="Cambria Math" panose="02040503050406030204" pitchFamily="18" charset="0"/>
                    <a:ea typeface="Cambria Math" panose="02040503050406030204" pitchFamily="18" charset="0"/>
                  </a:rPr>
                  <a:t> </a:t>
                </a:r>
                <a:r>
                  <a:rPr lang="en-US" baseline="-25000" dirty="0" smtClean="0">
                    <a:solidFill>
                      <a:schemeClr val="bg1"/>
                    </a:solidFill>
                    <a:latin typeface="Cambria Math" panose="02040503050406030204" pitchFamily="18" charset="0"/>
                    <a:ea typeface="Cambria Math" panose="02040503050406030204" pitchFamily="18" charset="0"/>
                  </a:rPr>
                  <a:t>k</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 yields</a:t>
                </a:r>
                <a:endParaRPr lang="tr-TR"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a:p>
                <a:r>
                  <a:rPr lang="tr-TR" dirty="0" smtClean="0">
                    <a:solidFill>
                      <a:schemeClr val="bg1"/>
                    </a:solidFill>
                    <a:latin typeface="Cambria Math" panose="02040503050406030204" pitchFamily="18" charset="0"/>
                    <a:ea typeface="Cambria Math" panose="02040503050406030204" pitchFamily="18" charset="0"/>
                  </a:rPr>
                  <a:t>				y</a:t>
                </a:r>
                <a:r>
                  <a:rPr lang="tr-TR" baseline="-25000" dirty="0" smtClean="0">
                    <a:solidFill>
                      <a:schemeClr val="bg1"/>
                    </a:solidFill>
                    <a:latin typeface="Cambria Math" panose="02040503050406030204" pitchFamily="18" charset="0"/>
                    <a:ea typeface="Cambria Math" panose="02040503050406030204" pitchFamily="18" charset="0"/>
                  </a:rPr>
                  <a:t>k</a:t>
                </a:r>
                <a:r>
                  <a:rPr lang="tr-TR" dirty="0" smtClean="0">
                    <a:solidFill>
                      <a:schemeClr val="bg1"/>
                    </a:solidFill>
                    <a:latin typeface="Cambria Math" panose="02040503050406030204" pitchFamily="18" charset="0"/>
                    <a:ea typeface="Cambria Math" panose="02040503050406030204" pitchFamily="18" charset="0"/>
                  </a:rPr>
                  <a:t> </a:t>
                </a:r>
                <a:r>
                  <a:rPr lang="tr-TR" dirty="0">
                    <a:solidFill>
                      <a:schemeClr val="bg1"/>
                    </a:solidFill>
                    <a:latin typeface="Cambria Math" panose="02040503050406030204" pitchFamily="18" charset="0"/>
                    <a:ea typeface="Cambria Math" panose="02040503050406030204" pitchFamily="18" charset="0"/>
                  </a:rPr>
                  <a:t>= b</a:t>
                </a:r>
                <a:r>
                  <a:rPr lang="tr-TR" baseline="-25000" dirty="0">
                    <a:solidFill>
                      <a:schemeClr val="bg1"/>
                    </a:solidFill>
                    <a:latin typeface="Cambria Math" panose="02040503050406030204" pitchFamily="18" charset="0"/>
                    <a:ea typeface="Cambria Math" panose="02040503050406030204" pitchFamily="18" charset="0"/>
                  </a:rPr>
                  <a:t>k</a:t>
                </a:r>
                <a:r>
                  <a:rPr lang="tr-TR"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nary>
                      <m:naryPr>
                        <m:chr m:val="∑"/>
                        <m:ctrlPr>
                          <a:rPr lang="tr-TR" i="1" smtClean="0">
                            <a:solidFill>
                              <a:schemeClr val="bg1"/>
                            </a:solidFill>
                            <a:latin typeface="Cambria Math" panose="02040503050406030204" pitchFamily="18" charset="0"/>
                            <a:ea typeface="Cambria Math" panose="02040503050406030204" pitchFamily="18" charset="0"/>
                          </a:rPr>
                        </m:ctrlPr>
                      </m:naryPr>
                      <m:sub>
                        <m:r>
                          <m:rPr>
                            <m:sty m:val="p"/>
                            <m:brk m:alnAt="23"/>
                          </m:rPr>
                          <a:rPr lang="tr-TR" b="0" i="0" smtClean="0">
                            <a:solidFill>
                              <a:schemeClr val="bg1"/>
                            </a:solidFill>
                            <a:latin typeface="Cambria Math" panose="02040503050406030204" pitchFamily="18" charset="0"/>
                            <a:ea typeface="Cambria Math" panose="02040503050406030204" pitchFamily="18" charset="0"/>
                          </a:rPr>
                          <m:t>j</m:t>
                        </m:r>
                        <m:r>
                          <a:rPr lang="tr-TR" b="0" i="0" smtClean="0">
                            <a:solidFill>
                              <a:schemeClr val="bg1"/>
                            </a:solidFill>
                            <a:latin typeface="Cambria Math" panose="02040503050406030204" pitchFamily="18" charset="0"/>
                            <a:ea typeface="Cambria Math" panose="02040503050406030204" pitchFamily="18" charset="0"/>
                          </a:rPr>
                          <m:t>=1</m:t>
                        </m:r>
                      </m:sub>
                      <m:sup>
                        <m:r>
                          <m:rPr>
                            <m:sty m:val="p"/>
                          </m:rPr>
                          <a:rPr lang="tr-TR" b="0" i="0" smtClean="0">
                            <a:solidFill>
                              <a:schemeClr val="bg1"/>
                            </a:solidFill>
                            <a:latin typeface="Cambria Math" panose="02040503050406030204" pitchFamily="18" charset="0"/>
                            <a:ea typeface="Cambria Math" panose="02040503050406030204" pitchFamily="18" charset="0"/>
                          </a:rPr>
                          <m:t>k</m:t>
                        </m:r>
                        <m:r>
                          <a:rPr lang="tr-TR" b="0" i="0" smtClean="0">
                            <a:solidFill>
                              <a:schemeClr val="bg1"/>
                            </a:solidFill>
                            <a:latin typeface="Cambria Math" panose="02040503050406030204" pitchFamily="18" charset="0"/>
                            <a:ea typeface="Cambria Math" panose="02040503050406030204" pitchFamily="18" charset="0"/>
                          </a:rPr>
                          <m:t>−1</m:t>
                        </m:r>
                      </m:sup>
                      <m:e>
                        <m:r>
                          <a:rPr lang="tr-TR" b="0" i="0" smtClean="0">
                            <a:solidFill>
                              <a:schemeClr val="bg1"/>
                            </a:solidFill>
                            <a:latin typeface="Cambria Math" panose="02040503050406030204" pitchFamily="18" charset="0"/>
                            <a:ea typeface="Cambria Math" panose="02040503050406030204" pitchFamily="18" charset="0"/>
                          </a:rPr>
                          <m:t> </m:t>
                        </m:r>
                      </m:e>
                    </m:nary>
                  </m:oMath>
                </a14:m>
                <a:r>
                  <a:rPr lang="pt-BR" dirty="0" smtClean="0">
                    <a:solidFill>
                      <a:schemeClr val="bg1"/>
                    </a:solidFill>
                    <a:latin typeface="Cambria Math" panose="02040503050406030204" pitchFamily="18" charset="0"/>
                    <a:ea typeface="Cambria Math" panose="02040503050406030204" pitchFamily="18" charset="0"/>
                  </a:rPr>
                  <a:t>L</a:t>
                </a:r>
                <a:r>
                  <a:rPr lang="pt-BR" baseline="-25000" dirty="0" smtClean="0">
                    <a:solidFill>
                      <a:schemeClr val="bg1"/>
                    </a:solidFill>
                    <a:latin typeface="Cambria Math" panose="02040503050406030204" pitchFamily="18" charset="0"/>
                    <a:ea typeface="Cambria Math" panose="02040503050406030204" pitchFamily="18" charset="0"/>
                  </a:rPr>
                  <a:t>kj </a:t>
                </a:r>
                <a:r>
                  <a:rPr lang="pt-BR" dirty="0">
                    <a:solidFill>
                      <a:schemeClr val="bg1"/>
                    </a:solidFill>
                    <a:latin typeface="Cambria Math" panose="02040503050406030204" pitchFamily="18" charset="0"/>
                    <a:ea typeface="Cambria Math" panose="02040503050406030204" pitchFamily="18" charset="0"/>
                  </a:rPr>
                  <a:t>y</a:t>
                </a:r>
                <a:r>
                  <a:rPr lang="pt-BR" baseline="-25000" dirty="0">
                    <a:solidFill>
                      <a:schemeClr val="bg1"/>
                    </a:solidFill>
                    <a:latin typeface="Cambria Math" panose="02040503050406030204" pitchFamily="18" charset="0"/>
                    <a:ea typeface="Cambria Math" panose="02040503050406030204" pitchFamily="18" charset="0"/>
                  </a:rPr>
                  <a:t>j </a:t>
                </a:r>
                <a:r>
                  <a:rPr lang="tr-TR" dirty="0" smtClean="0">
                    <a:solidFill>
                      <a:schemeClr val="bg1"/>
                    </a:solidFill>
                    <a:latin typeface="Cambria Math" panose="02040503050406030204" pitchFamily="18" charset="0"/>
                    <a:ea typeface="Cambria Math" panose="02040503050406030204" pitchFamily="18" charset="0"/>
                  </a:rPr>
                  <a:t>     for   </a:t>
                </a:r>
                <a:r>
                  <a:rPr lang="pt-BR" dirty="0" smtClean="0">
                    <a:solidFill>
                      <a:schemeClr val="bg1"/>
                    </a:solidFill>
                    <a:latin typeface="Cambria Math" panose="02040503050406030204" pitchFamily="18" charset="0"/>
                    <a:ea typeface="Cambria Math" panose="02040503050406030204" pitchFamily="18" charset="0"/>
                  </a:rPr>
                  <a:t>k </a:t>
                </a:r>
                <a:r>
                  <a:rPr lang="pt-BR" dirty="0">
                    <a:solidFill>
                      <a:schemeClr val="bg1"/>
                    </a:solidFill>
                    <a:latin typeface="Cambria Math" panose="02040503050406030204" pitchFamily="18" charset="0"/>
                    <a:ea typeface="Cambria Math" panose="02040503050406030204" pitchFamily="18" charset="0"/>
                  </a:rPr>
                  <a:t>= 2, 3, . . . , n</a:t>
                </a:r>
                <a:endParaRPr lang="en-US" dirty="0" smtClean="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54476" y="486383"/>
                <a:ext cx="11118715" cy="6235430"/>
              </a:xfrm>
              <a:prstGeom prst="rect">
                <a:avLst/>
              </a:prstGeom>
              <a:blipFill>
                <a:blip r:embed="rId2"/>
                <a:stretch>
                  <a:fillRect l="-493" t="-391" r="-274" b="-6452"/>
                </a:stretch>
              </a:blipFill>
            </p:spPr>
            <p:txBody>
              <a:bodyPr/>
              <a:lstStyle/>
              <a:p>
                <a:r>
                  <a:rPr lang="tr-TR">
                    <a:noFill/>
                  </a:rPr>
                  <a:t> </a:t>
                </a:r>
              </a:p>
            </p:txBody>
          </p:sp>
        </mc:Fallback>
      </mc:AlternateContent>
      <p:sp>
        <p:nvSpPr>
          <p:cNvPr id="3" name="Rounded Rectangle 2"/>
          <p:cNvSpPr/>
          <p:nvPr/>
        </p:nvSpPr>
        <p:spPr>
          <a:xfrm>
            <a:off x="4197485" y="6085613"/>
            <a:ext cx="4512406" cy="43774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tr-TR"/>
          </a:p>
        </p:txBody>
      </p:sp>
    </p:spTree>
    <p:extLst>
      <p:ext uri="{BB962C8B-B14F-4D97-AF65-F5344CB8AC3E}">
        <p14:creationId xmlns:p14="http://schemas.microsoft.com/office/powerpoint/2010/main" val="1632664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379379" y="296524"/>
                <a:ext cx="11322995" cy="6561476"/>
              </a:xfrm>
              <a:prstGeom prst="rect">
                <a:avLst/>
              </a:prstGeom>
              <a:noFill/>
            </p:spPr>
            <p:txBody>
              <a:bodyPr wrap="square" rtlCol="0">
                <a:spAutoFit/>
              </a:bodyPr>
              <a:lstStyle/>
              <a:p>
                <a:r>
                  <a:rPr lang="tr-TR" sz="1400" u="sng" dirty="0" smtClean="0">
                    <a:solidFill>
                      <a:schemeClr val="accent1">
                        <a:lumMod val="75000"/>
                      </a:schemeClr>
                    </a:solidFill>
                    <a:latin typeface="Cambria Math" panose="02040503050406030204" pitchFamily="18" charset="0"/>
                    <a:ea typeface="Cambria Math" panose="02040503050406030204" pitchFamily="18" charset="0"/>
                  </a:rPr>
                  <a:t>Example:</a:t>
                </a:r>
                <a:r>
                  <a:rPr lang="tr-TR" sz="1400" dirty="0" smtClean="0">
                    <a:solidFill>
                      <a:schemeClr val="accent1">
                        <a:lumMod val="75000"/>
                      </a:schemeClr>
                    </a:solidFill>
                    <a:latin typeface="Cambria Math" panose="02040503050406030204" pitchFamily="18" charset="0"/>
                    <a:ea typeface="Cambria Math" panose="02040503050406030204" pitchFamily="18" charset="0"/>
                  </a:rPr>
                  <a:t>   </a:t>
                </a:r>
                <a:r>
                  <a:rPr lang="en-US" sz="1400" dirty="0">
                    <a:solidFill>
                      <a:schemeClr val="bg1"/>
                    </a:solidFill>
                    <a:latin typeface="Cambria Math" panose="02040503050406030204" pitchFamily="18" charset="0"/>
                    <a:ea typeface="Cambria Math" panose="02040503050406030204" pitchFamily="18" charset="0"/>
                  </a:rPr>
                  <a:t>Solve the system of equations </a:t>
                </a:r>
                <a:r>
                  <a:rPr lang="en-US" sz="1400" dirty="0" smtClean="0">
                    <a:solidFill>
                      <a:schemeClr val="bg1"/>
                    </a:solidFill>
                    <a:latin typeface="Cambria Math" panose="02040503050406030204" pitchFamily="18" charset="0"/>
                    <a:ea typeface="Cambria Math" panose="02040503050406030204" pitchFamily="18" charset="0"/>
                  </a:rPr>
                  <a:t>with</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Doolittle’s </a:t>
                </a:r>
                <a:r>
                  <a:rPr lang="en-US" sz="1400" dirty="0">
                    <a:solidFill>
                      <a:schemeClr val="bg1"/>
                    </a:solidFill>
                    <a:latin typeface="Cambria Math" panose="02040503050406030204" pitchFamily="18" charset="0"/>
                    <a:ea typeface="Cambria Math" panose="02040503050406030204" pitchFamily="18" charset="0"/>
                  </a:rPr>
                  <a:t>Decomposition Method</a:t>
                </a:r>
              </a:p>
              <a:p>
                <a:endParaRPr lang="tr-TR" sz="1400" u="sng" dirty="0">
                  <a:solidFill>
                    <a:schemeClr val="accent1">
                      <a:lumMod val="75000"/>
                    </a:schemeClr>
                  </a:solidFill>
                  <a:latin typeface="Cambria Math" panose="02040503050406030204" pitchFamily="18" charset="0"/>
                  <a:ea typeface="Cambria Math" panose="02040503050406030204" pitchFamily="18" charset="0"/>
                </a:endParaRPr>
              </a:p>
              <a:p>
                <a:r>
                  <a:rPr lang="en-US" sz="1400" dirty="0">
                    <a:solidFill>
                      <a:schemeClr val="bg1"/>
                    </a:solidFill>
                    <a:latin typeface="Cambria Math" panose="02040503050406030204" pitchFamily="18" charset="0"/>
                    <a:ea typeface="Cambria Math" panose="02040503050406030204" pitchFamily="18" charset="0"/>
                  </a:rPr>
                  <a:t>1. Create matrices A, X and B , where A is the augmented matrix, X constitutes the variable vectors and B are the constants</a:t>
                </a:r>
              </a:p>
              <a:p>
                <a:endParaRPr lang="en-US" sz="1400" dirty="0">
                  <a:solidFill>
                    <a:schemeClr val="bg1"/>
                  </a:solidFill>
                  <a:latin typeface="Cambria Math" panose="02040503050406030204" pitchFamily="18" charset="0"/>
                  <a:ea typeface="Cambria Math" panose="02040503050406030204" pitchFamily="18" charset="0"/>
                </a:endParaRPr>
              </a:p>
              <a:p>
                <a:r>
                  <a:rPr lang="en-US" sz="1400" dirty="0">
                    <a:solidFill>
                      <a:schemeClr val="bg1"/>
                    </a:solidFill>
                    <a:latin typeface="Cambria Math" panose="02040503050406030204" pitchFamily="18" charset="0"/>
                    <a:ea typeface="Cambria Math" panose="02040503050406030204" pitchFamily="18" charset="0"/>
                  </a:rPr>
                  <a:t>2. Let A = LU, where L is the lower triangular matrix and U is the upper triangular matrix assume that the diagonal entries L is equal to 1</a:t>
                </a:r>
              </a:p>
              <a:p>
                <a:endParaRPr lang="en-US" sz="1400" dirty="0">
                  <a:solidFill>
                    <a:schemeClr val="bg1"/>
                  </a:solidFill>
                  <a:latin typeface="Cambria Math" panose="02040503050406030204" pitchFamily="18" charset="0"/>
                  <a:ea typeface="Cambria Math" panose="02040503050406030204" pitchFamily="18" charset="0"/>
                </a:endParaRPr>
              </a:p>
              <a:p>
                <a:r>
                  <a:rPr lang="en-US" sz="1400" dirty="0">
                    <a:solidFill>
                      <a:schemeClr val="bg1"/>
                    </a:solidFill>
                    <a:latin typeface="Cambria Math" panose="02040503050406030204" pitchFamily="18" charset="0"/>
                    <a:ea typeface="Cambria Math" panose="02040503050406030204" pitchFamily="18" charset="0"/>
                  </a:rPr>
                  <a:t>3. Let Ly = B, solve for y’s</a:t>
                </a:r>
              </a:p>
              <a:p>
                <a:endParaRPr lang="en-US" sz="1400" dirty="0">
                  <a:solidFill>
                    <a:schemeClr val="bg1"/>
                  </a:solidFill>
                  <a:latin typeface="Cambria Math" panose="02040503050406030204" pitchFamily="18" charset="0"/>
                  <a:ea typeface="Cambria Math" panose="02040503050406030204" pitchFamily="18" charset="0"/>
                </a:endParaRPr>
              </a:p>
              <a:p>
                <a:r>
                  <a:rPr lang="en-US" sz="1400" dirty="0">
                    <a:solidFill>
                      <a:schemeClr val="bg1"/>
                    </a:solidFill>
                    <a:latin typeface="Cambria Math" panose="02040503050406030204" pitchFamily="18" charset="0"/>
                    <a:ea typeface="Cambria Math" panose="02040503050406030204" pitchFamily="18" charset="0"/>
                  </a:rPr>
                  <a:t>4. Let </a:t>
                </a:r>
                <a:r>
                  <a:rPr lang="en-US" sz="1400" dirty="0" err="1">
                    <a:solidFill>
                      <a:schemeClr val="bg1"/>
                    </a:solidFill>
                    <a:latin typeface="Cambria Math" panose="02040503050406030204" pitchFamily="18" charset="0"/>
                    <a:ea typeface="Cambria Math" panose="02040503050406030204" pitchFamily="18" charset="0"/>
                  </a:rPr>
                  <a:t>Ux</a:t>
                </a:r>
                <a:r>
                  <a:rPr lang="en-US" sz="1400" dirty="0">
                    <a:solidFill>
                      <a:schemeClr val="bg1"/>
                    </a:solidFill>
                    <a:latin typeface="Cambria Math" panose="02040503050406030204" pitchFamily="18" charset="0"/>
                    <a:ea typeface="Cambria Math" panose="02040503050406030204" pitchFamily="18" charset="0"/>
                  </a:rPr>
                  <a:t> = y, solve for the variable vectors </a:t>
                </a:r>
                <a:r>
                  <a:rPr lang="en-US" sz="1400" dirty="0" smtClean="0">
                    <a:solidFill>
                      <a:schemeClr val="bg1"/>
                    </a:solidFill>
                    <a:latin typeface="Cambria Math" panose="02040503050406030204" pitchFamily="18" charset="0"/>
                    <a:ea typeface="Cambria Math" panose="02040503050406030204" pitchFamily="18" charset="0"/>
                  </a:rPr>
                  <a:t>x</a:t>
                </a:r>
                <a:endParaRPr lang="tr-TR" sz="1400" dirty="0" smtClean="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accent1">
                      <a:lumMod val="75000"/>
                    </a:schemeClr>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 + x</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 + x</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 =5</a:t>
                </a:r>
              </a:p>
              <a:p>
                <a:pPr algn="ctr"/>
                <a:r>
                  <a:rPr lang="tr-TR" sz="1400" dirty="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 + 2x</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 + 2x</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 =6</a:t>
                </a:r>
              </a:p>
              <a:p>
                <a:pPr algn="ctr"/>
                <a:r>
                  <a:rPr lang="tr-TR" sz="1400" dirty="0" smtClean="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 + 2x</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 + 3x</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 =8</a:t>
                </a:r>
              </a:p>
              <a:p>
                <a:r>
                  <a:rPr lang="tr-TR" sz="1400" dirty="0" smtClean="0">
                    <a:solidFill>
                      <a:srgbClr val="FFFF00"/>
                    </a:solidFill>
                    <a:latin typeface="Cambria Math" panose="02040503050406030204" pitchFamily="18" charset="0"/>
                    <a:ea typeface="Cambria Math" panose="02040503050406030204" pitchFamily="18" charset="0"/>
                  </a:rPr>
                  <a:t>Solution:</a:t>
                </a:r>
              </a:p>
              <a:p>
                <a:endParaRPr lang="tr-TR" sz="1400" dirty="0" smtClean="0">
                  <a:solidFill>
                    <a:srgbClr val="FFFF00"/>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A=</a:t>
                </a:r>
                <a14:m>
                  <m:oMath xmlns:m="http://schemas.openxmlformats.org/officeDocument/2006/math">
                    <m:d>
                      <m:dPr>
                        <m:ctrlPr>
                          <a:rPr lang="tr-TR" sz="14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400" i="1" smtClean="0">
                                <a:solidFill>
                                  <a:schemeClr val="bg1"/>
                                </a:solidFill>
                                <a:latin typeface="Cambria Math" panose="02040503050406030204" pitchFamily="18" charset="0"/>
                                <a:ea typeface="Cambria Math" panose="02040503050406030204" pitchFamily="18" charset="0"/>
                              </a:rPr>
                            </m:ctrlPr>
                          </m:mPr>
                          <m:mr>
                            <m:e>
                              <m:r>
                                <m:rPr>
                                  <m:brk m:alnAt="7"/>
                                </m:rPr>
                                <a:rPr lang="tr-TR" sz="1400" b="0" i="1" smtClean="0">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1</m:t>
                              </m:r>
                            </m:e>
                          </m:mr>
                          <m:mr>
                            <m:e>
                              <m:r>
                                <a:rPr lang="tr-TR" sz="1400" b="0" i="1" smtClean="0">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2</m:t>
                              </m:r>
                            </m:e>
                            <m:e>
                              <m:r>
                                <a:rPr lang="tr-TR" sz="1400" b="0" i="1" smtClean="0">
                                  <a:solidFill>
                                    <a:schemeClr val="bg1"/>
                                  </a:solidFill>
                                  <a:latin typeface="Cambria Math" panose="02040503050406030204" pitchFamily="18" charset="0"/>
                                  <a:ea typeface="Cambria Math" panose="02040503050406030204" pitchFamily="18" charset="0"/>
                                </a:rPr>
                                <m:t>2</m:t>
                              </m:r>
                            </m:e>
                          </m:mr>
                          <m:mr>
                            <m:e>
                              <m:r>
                                <a:rPr lang="tr-TR" sz="1400" b="0" i="1" smtClean="0">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2</m:t>
                              </m:r>
                            </m:e>
                            <m:e>
                              <m:r>
                                <a:rPr lang="tr-TR" sz="1400" b="0" i="1" smtClean="0">
                                  <a:solidFill>
                                    <a:schemeClr val="bg1"/>
                                  </a:solidFill>
                                  <a:latin typeface="Cambria Math" panose="02040503050406030204" pitchFamily="18" charset="0"/>
                                  <a:ea typeface="Cambria Math" panose="02040503050406030204" pitchFamily="18" charset="0"/>
                                </a:rPr>
                                <m:t>3</m:t>
                              </m:r>
                            </m:e>
                          </m:mr>
                        </m:m>
                      </m:e>
                    </m:d>
                  </m:oMath>
                </a14:m>
                <a:r>
                  <a:rPr lang="tr-TR" sz="1400" dirty="0" smtClean="0">
                    <a:solidFill>
                      <a:schemeClr val="bg1"/>
                    </a:solidFill>
                    <a:latin typeface="Cambria Math" panose="02040503050406030204" pitchFamily="18" charset="0"/>
                    <a:ea typeface="Cambria Math" panose="02040503050406030204" pitchFamily="18" charset="0"/>
                  </a:rPr>
                  <a:t>     X=</a:t>
                </a:r>
                <a14:m>
                  <m:oMath xmlns:m="http://schemas.openxmlformats.org/officeDocument/2006/math">
                    <m:d>
                      <m:dPr>
                        <m:ctrlPr>
                          <a:rPr lang="tr-TR" sz="1400" i="1" dirty="0" smtClean="0">
                            <a:solidFill>
                              <a:schemeClr val="bg1"/>
                            </a:solidFill>
                            <a:latin typeface="Cambria Math" panose="02040503050406030204" pitchFamily="18" charset="0"/>
                            <a:ea typeface="Cambria Math" panose="02040503050406030204" pitchFamily="18" charset="0"/>
                          </a:rPr>
                        </m:ctrlPr>
                      </m:dPr>
                      <m:e>
                        <m:m>
                          <m:mPr>
                            <m:mcs>
                              <m:mc>
                                <m:mcPr>
                                  <m:count m:val="1"/>
                                  <m:mcJc m:val="center"/>
                                </m:mcPr>
                              </m:mc>
                            </m:mcs>
                            <m:ctrlPr>
                              <a:rPr lang="tr-TR" sz="1400" i="1" dirty="0" smtClean="0">
                                <a:solidFill>
                                  <a:schemeClr val="bg1"/>
                                </a:solidFill>
                                <a:latin typeface="Cambria Math" panose="02040503050406030204" pitchFamily="18" charset="0"/>
                                <a:ea typeface="Cambria Math" panose="02040503050406030204" pitchFamily="18" charset="0"/>
                              </a:rPr>
                            </m:ctrlPr>
                          </m:mPr>
                          <m:mr>
                            <m:e>
                              <m:r>
                                <m:rPr>
                                  <m:brk m:alnAt="7"/>
                                </m:rPr>
                                <a:rPr lang="tr-TR" sz="1400" b="0" i="1" dirty="0" smtClean="0">
                                  <a:solidFill>
                                    <a:schemeClr val="bg1"/>
                                  </a:solidFill>
                                  <a:latin typeface="Cambria Math" panose="02040503050406030204" pitchFamily="18" charset="0"/>
                                  <a:ea typeface="Cambria Math" panose="02040503050406030204" pitchFamily="18" charset="0"/>
                                </a:rPr>
                                <m:t>𝑥</m:t>
                              </m:r>
                              <m:r>
                                <a:rPr lang="tr-TR" sz="1400" b="0" i="1" baseline="-25000" dirty="0" smtClean="0">
                                  <a:solidFill>
                                    <a:schemeClr val="bg1"/>
                                  </a:solidFill>
                                  <a:latin typeface="Cambria Math" panose="02040503050406030204" pitchFamily="18" charset="0"/>
                                  <a:ea typeface="Cambria Math" panose="02040503050406030204" pitchFamily="18" charset="0"/>
                                </a:rPr>
                                <m:t>1</m:t>
                              </m:r>
                            </m:e>
                          </m:mr>
                          <m:mr>
                            <m:e>
                              <m:r>
                                <a:rPr lang="tr-TR" sz="1400" b="0" i="1" dirty="0" smtClean="0">
                                  <a:solidFill>
                                    <a:schemeClr val="bg1"/>
                                  </a:solidFill>
                                  <a:latin typeface="Cambria Math" panose="02040503050406030204" pitchFamily="18" charset="0"/>
                                  <a:ea typeface="Cambria Math" panose="02040503050406030204" pitchFamily="18" charset="0"/>
                                </a:rPr>
                                <m:t>𝑥</m:t>
                              </m:r>
                              <m:r>
                                <a:rPr lang="tr-TR" sz="1400" b="0" i="1" baseline="-25000" dirty="0" smtClean="0">
                                  <a:solidFill>
                                    <a:schemeClr val="bg1"/>
                                  </a:solidFill>
                                  <a:latin typeface="Cambria Math" panose="02040503050406030204" pitchFamily="18" charset="0"/>
                                  <a:ea typeface="Cambria Math" panose="02040503050406030204" pitchFamily="18" charset="0"/>
                                </a:rPr>
                                <m:t>2</m:t>
                              </m:r>
                            </m:e>
                          </m:mr>
                          <m:mr>
                            <m:e>
                              <m:r>
                                <a:rPr lang="tr-TR" sz="1400" b="0" i="1" dirty="0" smtClean="0">
                                  <a:solidFill>
                                    <a:schemeClr val="bg1"/>
                                  </a:solidFill>
                                  <a:latin typeface="Cambria Math" panose="02040503050406030204" pitchFamily="18" charset="0"/>
                                  <a:ea typeface="Cambria Math" panose="02040503050406030204" pitchFamily="18" charset="0"/>
                                </a:rPr>
                                <m:t>𝑥</m:t>
                              </m:r>
                              <m:r>
                                <a:rPr lang="tr-TR" sz="1400" b="0" i="1" baseline="-25000" dirty="0" smtClean="0">
                                  <a:solidFill>
                                    <a:schemeClr val="bg1"/>
                                  </a:solidFill>
                                  <a:latin typeface="Cambria Math" panose="02040503050406030204" pitchFamily="18" charset="0"/>
                                  <a:ea typeface="Cambria Math" panose="02040503050406030204" pitchFamily="18" charset="0"/>
                                </a:rPr>
                                <m:t>3</m:t>
                              </m:r>
                            </m:e>
                          </m:mr>
                        </m:m>
                      </m:e>
                    </m:d>
                  </m:oMath>
                </a14:m>
                <a:r>
                  <a:rPr lang="tr-TR" sz="1400" dirty="0" smtClean="0">
                    <a:solidFill>
                      <a:schemeClr val="bg1"/>
                    </a:solidFill>
                    <a:latin typeface="Cambria Math" panose="02040503050406030204" pitchFamily="18" charset="0"/>
                    <a:ea typeface="Cambria Math" panose="02040503050406030204" pitchFamily="18" charset="0"/>
                  </a:rPr>
                  <a:t>      B=</a:t>
                </a:r>
                <a14:m>
                  <m:oMath xmlns:m="http://schemas.openxmlformats.org/officeDocument/2006/math">
                    <m:d>
                      <m:dPr>
                        <m:ctrlPr>
                          <a:rPr lang="tr-TR" sz="1400" i="1" dirty="0" smtClean="0">
                            <a:solidFill>
                              <a:schemeClr val="bg1"/>
                            </a:solidFill>
                            <a:latin typeface="Cambria Math" panose="02040503050406030204" pitchFamily="18" charset="0"/>
                            <a:ea typeface="Cambria Math" panose="02040503050406030204" pitchFamily="18" charset="0"/>
                          </a:rPr>
                        </m:ctrlPr>
                      </m:dPr>
                      <m:e>
                        <m:m>
                          <m:mPr>
                            <m:mcs>
                              <m:mc>
                                <m:mcPr>
                                  <m:count m:val="1"/>
                                  <m:mcJc m:val="center"/>
                                </m:mcPr>
                              </m:mc>
                            </m:mcs>
                            <m:ctrlPr>
                              <a:rPr lang="tr-TR" sz="1400" i="1" dirty="0" smtClean="0">
                                <a:solidFill>
                                  <a:schemeClr val="bg1"/>
                                </a:solidFill>
                                <a:latin typeface="Cambria Math" panose="02040503050406030204" pitchFamily="18" charset="0"/>
                                <a:ea typeface="Cambria Math" panose="02040503050406030204" pitchFamily="18" charset="0"/>
                              </a:rPr>
                            </m:ctrlPr>
                          </m:mPr>
                          <m:mr>
                            <m:e>
                              <m:r>
                                <m:rPr>
                                  <m:brk m:alnAt="7"/>
                                </m:rPr>
                                <a:rPr lang="tr-TR" sz="1400" b="0" i="1" dirty="0" smtClean="0">
                                  <a:solidFill>
                                    <a:schemeClr val="bg1"/>
                                  </a:solidFill>
                                  <a:latin typeface="Cambria Math" panose="02040503050406030204" pitchFamily="18" charset="0"/>
                                  <a:ea typeface="Cambria Math" panose="02040503050406030204" pitchFamily="18" charset="0"/>
                                </a:rPr>
                                <m:t>5</m:t>
                              </m:r>
                            </m:e>
                          </m:mr>
                          <m:mr>
                            <m:e>
                              <m:r>
                                <a:rPr lang="tr-TR" sz="1400" b="0" i="1" dirty="0" smtClean="0">
                                  <a:solidFill>
                                    <a:schemeClr val="bg1"/>
                                  </a:solidFill>
                                  <a:latin typeface="Cambria Math" panose="02040503050406030204" pitchFamily="18" charset="0"/>
                                  <a:ea typeface="Cambria Math" panose="02040503050406030204" pitchFamily="18" charset="0"/>
                                </a:rPr>
                                <m:t>6</m:t>
                              </m:r>
                            </m:e>
                          </m:mr>
                          <m:mr>
                            <m:e>
                              <m:r>
                                <a:rPr lang="tr-TR" sz="1400" b="0" i="1" dirty="0" smtClean="0">
                                  <a:solidFill>
                                    <a:schemeClr val="bg1"/>
                                  </a:solidFill>
                                  <a:latin typeface="Cambria Math" panose="02040503050406030204" pitchFamily="18" charset="0"/>
                                  <a:ea typeface="Cambria Math" panose="02040503050406030204" pitchFamily="18" charset="0"/>
                                </a:rPr>
                                <m:t>8</m:t>
                              </m:r>
                            </m:e>
                          </m:mr>
                        </m:m>
                      </m:e>
                    </m:d>
                  </m:oMath>
                </a14:m>
                <a:endParaRPr lang="tr-TR" sz="1400" dirty="0" smtClean="0">
                  <a:solidFill>
                    <a:srgbClr val="FFFF00"/>
                  </a:solidFill>
                  <a:latin typeface="Cambria Math" panose="02040503050406030204" pitchFamily="18" charset="0"/>
                  <a:ea typeface="Cambria Math" panose="02040503050406030204" pitchFamily="18" charset="0"/>
                </a:endParaRPr>
              </a:p>
              <a:p>
                <a:pPr algn="ctr"/>
                <a:endParaRPr lang="tr-TR" sz="1400" dirty="0">
                  <a:solidFill>
                    <a:srgbClr val="FFFF00"/>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A=LU             </a:t>
                </a:r>
                <a14:m>
                  <m:oMath xmlns:m="http://schemas.openxmlformats.org/officeDocument/2006/math">
                    <m:d>
                      <m:dPr>
                        <m:ctrlPr>
                          <a:rPr lang="tr-TR" sz="14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400" i="1">
                                <a:solidFill>
                                  <a:schemeClr val="bg1"/>
                                </a:solidFill>
                                <a:latin typeface="Cambria Math" panose="02040503050406030204" pitchFamily="18" charset="0"/>
                                <a:ea typeface="Cambria Math" panose="02040503050406030204" pitchFamily="18" charset="0"/>
                              </a:rPr>
                            </m:ctrlPr>
                          </m:mPr>
                          <m:mr>
                            <m:e>
                              <m:r>
                                <m:rPr>
                                  <m:brk m:alnAt="7"/>
                                </m:rP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1</m:t>
                              </m:r>
                            </m:e>
                          </m:mr>
                          <m:mr>
                            <m:e>
                              <m: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2</m:t>
                              </m:r>
                            </m:e>
                            <m:e>
                              <m:r>
                                <a:rPr lang="tr-TR" sz="1400" i="1">
                                  <a:solidFill>
                                    <a:schemeClr val="bg1"/>
                                  </a:solidFill>
                                  <a:latin typeface="Cambria Math" panose="02040503050406030204" pitchFamily="18" charset="0"/>
                                  <a:ea typeface="Cambria Math" panose="02040503050406030204" pitchFamily="18" charset="0"/>
                                </a:rPr>
                                <m:t>2</m:t>
                              </m:r>
                            </m:e>
                          </m:mr>
                          <m:mr>
                            <m:e>
                              <m: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2</m:t>
                              </m:r>
                            </m:e>
                            <m:e>
                              <m:r>
                                <a:rPr lang="tr-TR" sz="1400" i="1">
                                  <a:solidFill>
                                    <a:schemeClr val="bg1"/>
                                  </a:solidFill>
                                  <a:latin typeface="Cambria Math" panose="02040503050406030204" pitchFamily="18" charset="0"/>
                                  <a:ea typeface="Cambria Math" panose="02040503050406030204" pitchFamily="18" charset="0"/>
                                </a:rPr>
                                <m:t>3</m:t>
                              </m:r>
                            </m:e>
                          </m:mr>
                        </m:m>
                      </m:e>
                    </m:d>
                  </m:oMath>
                </a14:m>
                <a:r>
                  <a:rPr lang="tr-TR" sz="14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d>
                      <m:dPr>
                        <m:ctrlPr>
                          <a:rPr lang="tr-TR" sz="14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400" i="1">
                                <a:solidFill>
                                  <a:schemeClr val="bg1"/>
                                </a:solidFill>
                                <a:latin typeface="Cambria Math" panose="02040503050406030204" pitchFamily="18" charset="0"/>
                                <a:ea typeface="Cambria Math" panose="02040503050406030204" pitchFamily="18" charset="0"/>
                              </a:rPr>
                            </m:ctrlPr>
                          </m:mPr>
                          <m:mr>
                            <m:e>
                              <m:r>
                                <m:rPr>
                                  <m:brk m:alnAt="7"/>
                                </m:rPr>
                                <a:rPr lang="tr-TR" sz="1400" i="1">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0</m:t>
                              </m:r>
                            </m:e>
                            <m:e>
                              <m:r>
                                <a:rPr lang="tr-TR" sz="1400" b="0" i="1" smtClean="0">
                                  <a:solidFill>
                                    <a:schemeClr val="bg1"/>
                                  </a:solidFill>
                                  <a:latin typeface="Cambria Math" panose="02040503050406030204" pitchFamily="18" charset="0"/>
                                  <a:ea typeface="Cambria Math" panose="02040503050406030204" pitchFamily="18" charset="0"/>
                                </a:rPr>
                                <m:t>0</m:t>
                              </m:r>
                            </m:e>
                          </m:mr>
                          <m:mr>
                            <m:e>
                              <m:r>
                                <a:rPr lang="tr-TR" sz="1400" b="0" i="1" smtClean="0">
                                  <a:solidFill>
                                    <a:schemeClr val="bg1"/>
                                  </a:solidFill>
                                  <a:latin typeface="Cambria Math" panose="02040503050406030204" pitchFamily="18" charset="0"/>
                                  <a:ea typeface="Cambria Math" panose="02040503050406030204" pitchFamily="18" charset="0"/>
                                </a:rPr>
                                <m:t>𝑎</m:t>
                              </m:r>
                            </m:e>
                            <m:e>
                              <m:r>
                                <a:rPr lang="tr-TR" sz="1400" b="0" i="1" smtClean="0">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0</m:t>
                              </m:r>
                            </m:e>
                          </m:mr>
                          <m:mr>
                            <m:e>
                              <m:r>
                                <a:rPr lang="tr-TR" sz="1400" b="0" i="1" smtClean="0">
                                  <a:solidFill>
                                    <a:schemeClr val="bg1"/>
                                  </a:solidFill>
                                  <a:latin typeface="Cambria Math" panose="02040503050406030204" pitchFamily="18" charset="0"/>
                                  <a:ea typeface="Cambria Math" panose="02040503050406030204" pitchFamily="18" charset="0"/>
                                </a:rPr>
                                <m:t>𝑏</m:t>
                              </m:r>
                            </m:e>
                            <m:e>
                              <m:r>
                                <a:rPr lang="tr-TR" sz="1400" b="0" i="1" smtClean="0">
                                  <a:solidFill>
                                    <a:schemeClr val="bg1"/>
                                  </a:solidFill>
                                  <a:latin typeface="Cambria Math" panose="02040503050406030204" pitchFamily="18" charset="0"/>
                                  <a:ea typeface="Cambria Math" panose="02040503050406030204" pitchFamily="18" charset="0"/>
                                </a:rPr>
                                <m:t>𝑐</m:t>
                              </m:r>
                            </m:e>
                            <m:e>
                              <m:r>
                                <a:rPr lang="tr-TR" sz="1400" b="0" i="1" smtClean="0">
                                  <a:solidFill>
                                    <a:schemeClr val="bg1"/>
                                  </a:solidFill>
                                  <a:latin typeface="Cambria Math" panose="02040503050406030204" pitchFamily="18" charset="0"/>
                                  <a:ea typeface="Cambria Math" panose="02040503050406030204" pitchFamily="18" charset="0"/>
                                </a:rPr>
                                <m:t>1</m:t>
                              </m:r>
                            </m:e>
                          </m:mr>
                        </m:m>
                      </m:e>
                    </m:d>
                  </m:oMath>
                </a14:m>
                <a:r>
                  <a:rPr lang="tr-TR" sz="14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d>
                      <m:dPr>
                        <m:ctrlPr>
                          <a:rPr lang="tr-TR" sz="14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400" i="1">
                                <a:solidFill>
                                  <a:schemeClr val="bg1"/>
                                </a:solidFill>
                                <a:latin typeface="Cambria Math" panose="02040503050406030204" pitchFamily="18" charset="0"/>
                                <a:ea typeface="Cambria Math" panose="02040503050406030204" pitchFamily="18" charset="0"/>
                              </a:rPr>
                            </m:ctrlPr>
                          </m:mPr>
                          <m:mr>
                            <m:e>
                              <m:r>
                                <m:rPr>
                                  <m:brk m:alnAt="7"/>
                                </m:rPr>
                                <a:rPr lang="tr-TR" sz="1400" b="0" i="1" smtClean="0">
                                  <a:solidFill>
                                    <a:schemeClr val="bg1"/>
                                  </a:solidFill>
                                  <a:latin typeface="Cambria Math" panose="02040503050406030204" pitchFamily="18" charset="0"/>
                                  <a:ea typeface="Cambria Math" panose="02040503050406030204" pitchFamily="18" charset="0"/>
                                </a:rPr>
                                <m:t>𝑑</m:t>
                              </m:r>
                            </m:e>
                            <m:e>
                              <m:r>
                                <a:rPr lang="tr-TR" sz="1400" b="0" i="1" smtClean="0">
                                  <a:solidFill>
                                    <a:schemeClr val="bg1"/>
                                  </a:solidFill>
                                  <a:latin typeface="Cambria Math" panose="02040503050406030204" pitchFamily="18" charset="0"/>
                                  <a:ea typeface="Cambria Math" panose="02040503050406030204" pitchFamily="18" charset="0"/>
                                </a:rPr>
                                <m:t>𝑒</m:t>
                              </m:r>
                            </m:e>
                            <m:e>
                              <m:r>
                                <a:rPr lang="tr-TR" sz="1400" b="0" i="1" smtClean="0">
                                  <a:solidFill>
                                    <a:schemeClr val="bg1"/>
                                  </a:solidFill>
                                  <a:latin typeface="Cambria Math" panose="02040503050406030204" pitchFamily="18" charset="0"/>
                                  <a:ea typeface="Cambria Math" panose="02040503050406030204" pitchFamily="18" charset="0"/>
                                </a:rPr>
                                <m:t>𝑓</m:t>
                              </m:r>
                            </m:e>
                          </m:mr>
                          <m:mr>
                            <m:e>
                              <m:r>
                                <a:rPr lang="tr-TR" sz="1400" b="0" i="1" smtClean="0">
                                  <a:solidFill>
                                    <a:schemeClr val="bg1"/>
                                  </a:solidFill>
                                  <a:latin typeface="Cambria Math" panose="02040503050406030204" pitchFamily="18" charset="0"/>
                                  <a:ea typeface="Cambria Math" panose="02040503050406030204" pitchFamily="18" charset="0"/>
                                </a:rPr>
                                <m:t>0</m:t>
                              </m:r>
                            </m:e>
                            <m:e>
                              <m:r>
                                <a:rPr lang="tr-TR" sz="1400" b="0" i="1" smtClean="0">
                                  <a:solidFill>
                                    <a:schemeClr val="bg1"/>
                                  </a:solidFill>
                                  <a:latin typeface="Cambria Math" panose="02040503050406030204" pitchFamily="18" charset="0"/>
                                  <a:ea typeface="Cambria Math" panose="02040503050406030204" pitchFamily="18" charset="0"/>
                                </a:rPr>
                                <m:t>𝑔</m:t>
                              </m:r>
                            </m:e>
                            <m:e>
                              <m:r>
                                <a:rPr lang="tr-TR" sz="1400" b="0" i="1" smtClean="0">
                                  <a:solidFill>
                                    <a:schemeClr val="bg1"/>
                                  </a:solidFill>
                                  <a:latin typeface="Cambria Math" panose="02040503050406030204" pitchFamily="18" charset="0"/>
                                  <a:ea typeface="Cambria Math" panose="02040503050406030204" pitchFamily="18" charset="0"/>
                                </a:rPr>
                                <m:t>h</m:t>
                              </m:r>
                            </m:e>
                          </m:mr>
                          <m:mr>
                            <m:e>
                              <m:r>
                                <a:rPr lang="tr-TR" sz="1400" b="0" i="1" smtClean="0">
                                  <a:solidFill>
                                    <a:schemeClr val="bg1"/>
                                  </a:solidFill>
                                  <a:latin typeface="Cambria Math" panose="02040503050406030204" pitchFamily="18" charset="0"/>
                                  <a:ea typeface="Cambria Math" panose="02040503050406030204" pitchFamily="18" charset="0"/>
                                </a:rPr>
                                <m:t>0</m:t>
                              </m:r>
                            </m:e>
                            <m:e>
                              <m:r>
                                <a:rPr lang="tr-TR" sz="1400" b="0" i="1" smtClean="0">
                                  <a:solidFill>
                                    <a:schemeClr val="bg1"/>
                                  </a:solidFill>
                                  <a:latin typeface="Cambria Math" panose="02040503050406030204" pitchFamily="18" charset="0"/>
                                  <a:ea typeface="Cambria Math" panose="02040503050406030204" pitchFamily="18" charset="0"/>
                                </a:rPr>
                                <m:t>0</m:t>
                              </m:r>
                            </m:e>
                            <m:e>
                              <m:r>
                                <a:rPr lang="tr-TR" sz="1400" b="0" i="1" smtClean="0">
                                  <a:solidFill>
                                    <a:schemeClr val="bg1"/>
                                  </a:solidFill>
                                  <a:latin typeface="Cambria Math" panose="02040503050406030204" pitchFamily="18" charset="0"/>
                                  <a:ea typeface="Cambria Math" panose="02040503050406030204" pitchFamily="18" charset="0"/>
                                </a:rPr>
                                <m:t>𝑖</m:t>
                              </m:r>
                            </m:e>
                          </m:mr>
                        </m:m>
                      </m:e>
                    </m:d>
                  </m:oMath>
                </a14:m>
                <a:r>
                  <a:rPr lang="tr-TR" sz="14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d>
                      <m:dPr>
                        <m:ctrlPr>
                          <a:rPr lang="tr-TR" sz="14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400" i="1">
                                <a:solidFill>
                                  <a:schemeClr val="bg1"/>
                                </a:solidFill>
                                <a:latin typeface="Cambria Math" panose="02040503050406030204" pitchFamily="18" charset="0"/>
                                <a:ea typeface="Cambria Math" panose="02040503050406030204" pitchFamily="18" charset="0"/>
                              </a:rPr>
                            </m:ctrlPr>
                          </m:mPr>
                          <m:mr>
                            <m:e>
                              <m:r>
                                <m:rPr>
                                  <m:brk m:alnAt="7"/>
                                </m:rP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1</m:t>
                              </m:r>
                            </m:e>
                          </m:mr>
                          <m:mr>
                            <m:e>
                              <m: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2</m:t>
                              </m:r>
                            </m:e>
                            <m:e>
                              <m:r>
                                <a:rPr lang="tr-TR" sz="1400" i="1">
                                  <a:solidFill>
                                    <a:schemeClr val="bg1"/>
                                  </a:solidFill>
                                  <a:latin typeface="Cambria Math" panose="02040503050406030204" pitchFamily="18" charset="0"/>
                                  <a:ea typeface="Cambria Math" panose="02040503050406030204" pitchFamily="18" charset="0"/>
                                </a:rPr>
                                <m:t>2</m:t>
                              </m:r>
                            </m:e>
                          </m:mr>
                          <m:mr>
                            <m:e>
                              <m: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2</m:t>
                              </m:r>
                            </m:e>
                            <m:e>
                              <m:r>
                                <a:rPr lang="tr-TR" sz="1400" i="1">
                                  <a:solidFill>
                                    <a:schemeClr val="bg1"/>
                                  </a:solidFill>
                                  <a:latin typeface="Cambria Math" panose="02040503050406030204" pitchFamily="18" charset="0"/>
                                  <a:ea typeface="Cambria Math" panose="02040503050406030204" pitchFamily="18" charset="0"/>
                                </a:rPr>
                                <m:t>3</m:t>
                              </m:r>
                            </m:e>
                          </m:mr>
                        </m:m>
                      </m:e>
                    </m:d>
                    <m:r>
                      <a:rPr lang="tr-TR" sz="1400" b="0" i="0" smtClean="0">
                        <a:solidFill>
                          <a:schemeClr val="bg1"/>
                        </a:solidFill>
                        <a:latin typeface="Cambria Math" panose="02040503050406030204" pitchFamily="18" charset="0"/>
                        <a:ea typeface="Cambria Math" panose="02040503050406030204" pitchFamily="18" charset="0"/>
                      </a:rPr>
                      <m:t>=</m:t>
                    </m:r>
                    <m:d>
                      <m:dPr>
                        <m:ctrlPr>
                          <a:rPr lang="tr-TR" sz="14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400" i="1">
                                <a:solidFill>
                                  <a:schemeClr val="bg1"/>
                                </a:solidFill>
                                <a:latin typeface="Cambria Math" panose="02040503050406030204" pitchFamily="18" charset="0"/>
                                <a:ea typeface="Cambria Math" panose="02040503050406030204" pitchFamily="18" charset="0"/>
                              </a:rPr>
                            </m:ctrlPr>
                          </m:mPr>
                          <m:mr>
                            <m:e>
                              <m:r>
                                <m:rPr>
                                  <m:brk m:alnAt="7"/>
                                </m:rPr>
                                <a:rPr lang="tr-TR" sz="1400" b="0" i="1" smtClean="0">
                                  <a:solidFill>
                                    <a:schemeClr val="bg1"/>
                                  </a:solidFill>
                                  <a:latin typeface="Cambria Math" panose="02040503050406030204" pitchFamily="18" charset="0"/>
                                  <a:ea typeface="Cambria Math" panose="02040503050406030204" pitchFamily="18" charset="0"/>
                                </a:rPr>
                                <m:t>𝑑</m:t>
                              </m:r>
                            </m:e>
                            <m:e>
                              <m:r>
                                <a:rPr lang="tr-TR" sz="1400" b="0" i="1" smtClean="0">
                                  <a:solidFill>
                                    <a:schemeClr val="bg1"/>
                                  </a:solidFill>
                                  <a:latin typeface="Cambria Math" panose="02040503050406030204" pitchFamily="18" charset="0"/>
                                  <a:ea typeface="Cambria Math" panose="02040503050406030204" pitchFamily="18" charset="0"/>
                                </a:rPr>
                                <m:t>𝑒</m:t>
                              </m:r>
                            </m:e>
                            <m:e>
                              <m:r>
                                <a:rPr lang="tr-TR" sz="1400" b="0" i="1" smtClean="0">
                                  <a:solidFill>
                                    <a:schemeClr val="bg1"/>
                                  </a:solidFill>
                                  <a:latin typeface="Cambria Math" panose="02040503050406030204" pitchFamily="18" charset="0"/>
                                  <a:ea typeface="Cambria Math" panose="02040503050406030204" pitchFamily="18" charset="0"/>
                                </a:rPr>
                                <m:t>𝑓</m:t>
                              </m:r>
                            </m:e>
                          </m:mr>
                          <m:mr>
                            <m:e>
                              <m:r>
                                <a:rPr lang="tr-TR" sz="1400" b="0" i="1" smtClean="0">
                                  <a:solidFill>
                                    <a:schemeClr val="bg1"/>
                                  </a:solidFill>
                                  <a:latin typeface="Cambria Math" panose="02040503050406030204" pitchFamily="18" charset="0"/>
                                  <a:ea typeface="Cambria Math" panose="02040503050406030204" pitchFamily="18" charset="0"/>
                                </a:rPr>
                                <m:t>𝑎𝑑</m:t>
                              </m:r>
                            </m:e>
                            <m:e>
                              <m:r>
                                <a:rPr lang="tr-TR" sz="1400" b="0" i="1" smtClean="0">
                                  <a:solidFill>
                                    <a:schemeClr val="bg1"/>
                                  </a:solidFill>
                                  <a:latin typeface="Cambria Math" panose="02040503050406030204" pitchFamily="18" charset="0"/>
                                  <a:ea typeface="Cambria Math" panose="02040503050406030204" pitchFamily="18" charset="0"/>
                                </a:rPr>
                                <m:t>𝑎𝑒</m:t>
                              </m:r>
                              <m:r>
                                <a:rPr lang="tr-TR" sz="1400" b="0" i="1" smtClean="0">
                                  <a:solidFill>
                                    <a:schemeClr val="bg1"/>
                                  </a:solidFill>
                                  <a:latin typeface="Cambria Math" panose="02040503050406030204" pitchFamily="18" charset="0"/>
                                  <a:ea typeface="Cambria Math" panose="02040503050406030204" pitchFamily="18" charset="0"/>
                                </a:rPr>
                                <m:t>+</m:t>
                              </m:r>
                              <m:r>
                                <a:rPr lang="tr-TR" sz="1400" b="0" i="1" smtClean="0">
                                  <a:solidFill>
                                    <a:schemeClr val="bg1"/>
                                  </a:solidFill>
                                  <a:latin typeface="Cambria Math" panose="02040503050406030204" pitchFamily="18" charset="0"/>
                                  <a:ea typeface="Cambria Math" panose="02040503050406030204" pitchFamily="18" charset="0"/>
                                </a:rPr>
                                <m:t>𝑔</m:t>
                              </m:r>
                            </m:e>
                            <m:e>
                              <m:r>
                                <a:rPr lang="tr-TR" sz="1400" b="0" i="1" smtClean="0">
                                  <a:solidFill>
                                    <a:schemeClr val="bg1"/>
                                  </a:solidFill>
                                  <a:latin typeface="Cambria Math" panose="02040503050406030204" pitchFamily="18" charset="0"/>
                                  <a:ea typeface="Cambria Math" panose="02040503050406030204" pitchFamily="18" charset="0"/>
                                </a:rPr>
                                <m:t>𝑎𝑓</m:t>
                              </m:r>
                              <m:r>
                                <a:rPr lang="tr-TR" sz="1400" b="0" i="1" smtClean="0">
                                  <a:solidFill>
                                    <a:schemeClr val="bg1"/>
                                  </a:solidFill>
                                  <a:latin typeface="Cambria Math" panose="02040503050406030204" pitchFamily="18" charset="0"/>
                                  <a:ea typeface="Cambria Math" panose="02040503050406030204" pitchFamily="18" charset="0"/>
                                </a:rPr>
                                <m:t>+</m:t>
                              </m:r>
                              <m:r>
                                <a:rPr lang="tr-TR" sz="1400" b="0" i="1" smtClean="0">
                                  <a:solidFill>
                                    <a:schemeClr val="bg1"/>
                                  </a:solidFill>
                                  <a:latin typeface="Cambria Math" panose="02040503050406030204" pitchFamily="18" charset="0"/>
                                  <a:ea typeface="Cambria Math" panose="02040503050406030204" pitchFamily="18" charset="0"/>
                                </a:rPr>
                                <m:t>h</m:t>
                              </m:r>
                            </m:e>
                          </m:mr>
                          <m:mr>
                            <m:e>
                              <m:r>
                                <a:rPr lang="tr-TR" sz="1400" b="0" i="1" smtClean="0">
                                  <a:solidFill>
                                    <a:schemeClr val="bg1"/>
                                  </a:solidFill>
                                  <a:latin typeface="Cambria Math" panose="02040503050406030204" pitchFamily="18" charset="0"/>
                                  <a:ea typeface="Cambria Math" panose="02040503050406030204" pitchFamily="18" charset="0"/>
                                </a:rPr>
                                <m:t>𝑏𝑑</m:t>
                              </m:r>
                            </m:e>
                            <m:e>
                              <m:r>
                                <a:rPr lang="tr-TR" sz="1400" b="0" i="1" smtClean="0">
                                  <a:solidFill>
                                    <a:schemeClr val="bg1"/>
                                  </a:solidFill>
                                  <a:latin typeface="Cambria Math" panose="02040503050406030204" pitchFamily="18" charset="0"/>
                                  <a:ea typeface="Cambria Math" panose="02040503050406030204" pitchFamily="18" charset="0"/>
                                </a:rPr>
                                <m:t>𝑏𝑒</m:t>
                              </m:r>
                              <m:r>
                                <a:rPr lang="tr-TR" sz="1400" b="0" i="1" smtClean="0">
                                  <a:solidFill>
                                    <a:schemeClr val="bg1"/>
                                  </a:solidFill>
                                  <a:latin typeface="Cambria Math" panose="02040503050406030204" pitchFamily="18" charset="0"/>
                                  <a:ea typeface="Cambria Math" panose="02040503050406030204" pitchFamily="18" charset="0"/>
                                </a:rPr>
                                <m:t>+</m:t>
                              </m:r>
                              <m:r>
                                <a:rPr lang="tr-TR" sz="1400" b="0" i="1" smtClean="0">
                                  <a:solidFill>
                                    <a:schemeClr val="bg1"/>
                                  </a:solidFill>
                                  <a:latin typeface="Cambria Math" panose="02040503050406030204" pitchFamily="18" charset="0"/>
                                  <a:ea typeface="Cambria Math" panose="02040503050406030204" pitchFamily="18" charset="0"/>
                                </a:rPr>
                                <m:t>𝑐𝑔</m:t>
                              </m:r>
                            </m:e>
                            <m:e>
                              <m:r>
                                <a:rPr lang="tr-TR" sz="1400" b="0" i="1" smtClean="0">
                                  <a:solidFill>
                                    <a:schemeClr val="bg1"/>
                                  </a:solidFill>
                                  <a:latin typeface="Cambria Math" panose="02040503050406030204" pitchFamily="18" charset="0"/>
                                  <a:ea typeface="Cambria Math" panose="02040503050406030204" pitchFamily="18" charset="0"/>
                                </a:rPr>
                                <m:t>𝑏𝑓</m:t>
                              </m:r>
                              <m:r>
                                <a:rPr lang="tr-TR" sz="1400" b="0" i="1" smtClean="0">
                                  <a:solidFill>
                                    <a:schemeClr val="bg1"/>
                                  </a:solidFill>
                                  <a:latin typeface="Cambria Math" panose="02040503050406030204" pitchFamily="18" charset="0"/>
                                  <a:ea typeface="Cambria Math" panose="02040503050406030204" pitchFamily="18" charset="0"/>
                                </a:rPr>
                                <m:t>+</m:t>
                              </m:r>
                              <m:r>
                                <a:rPr lang="tr-TR" sz="1400" b="0" i="1" smtClean="0">
                                  <a:solidFill>
                                    <a:schemeClr val="bg1"/>
                                  </a:solidFill>
                                  <a:latin typeface="Cambria Math" panose="02040503050406030204" pitchFamily="18" charset="0"/>
                                  <a:ea typeface="Cambria Math" panose="02040503050406030204" pitchFamily="18" charset="0"/>
                                </a:rPr>
                                <m:t>𝑐h</m:t>
                              </m:r>
                              <m:r>
                                <a:rPr lang="tr-TR" sz="1400" b="0" i="1" smtClean="0">
                                  <a:solidFill>
                                    <a:schemeClr val="bg1"/>
                                  </a:solidFill>
                                  <a:latin typeface="Cambria Math" panose="02040503050406030204" pitchFamily="18" charset="0"/>
                                  <a:ea typeface="Cambria Math" panose="02040503050406030204" pitchFamily="18" charset="0"/>
                                </a:rPr>
                                <m:t>+</m:t>
                              </m:r>
                              <m:r>
                                <a:rPr lang="tr-TR" sz="1400" b="0" i="1" smtClean="0">
                                  <a:solidFill>
                                    <a:schemeClr val="bg1"/>
                                  </a:solidFill>
                                  <a:latin typeface="Cambria Math" panose="02040503050406030204" pitchFamily="18" charset="0"/>
                                  <a:ea typeface="Cambria Math" panose="02040503050406030204" pitchFamily="18" charset="0"/>
                                </a:rPr>
                                <m:t>𝑖</m:t>
                              </m:r>
                            </m:e>
                          </m:mr>
                        </m:m>
                      </m:e>
                    </m:d>
                  </m:oMath>
                </a14:m>
                <a:endParaRPr lang="tr-TR" sz="1400" dirty="0" smtClean="0">
                  <a:solidFill>
                    <a:schemeClr val="bg1"/>
                  </a:solidFill>
                  <a:latin typeface="Cambria Math" panose="02040503050406030204" pitchFamily="18" charset="0"/>
                  <a:ea typeface="Cambria Math" panose="02040503050406030204" pitchFamily="18" charset="0"/>
                </a:endParaRPr>
              </a:p>
              <a:p>
                <a:pPr algn="ctr"/>
                <a:endParaRPr lang="tr-TR" sz="1400" dirty="0">
                  <a:solidFill>
                    <a:schemeClr val="bg1"/>
                  </a:solidFill>
                  <a:latin typeface="Cambria Math" panose="02040503050406030204" pitchFamily="18" charset="0"/>
                  <a:ea typeface="Cambria Math" panose="02040503050406030204" pitchFamily="18" charset="0"/>
                </a:endParaRPr>
              </a:p>
              <a:p>
                <a:pPr algn="ctr"/>
                <a:r>
                  <a:rPr lang="tr-TR" sz="1400" dirty="0">
                    <a:solidFill>
                      <a:schemeClr val="bg1"/>
                    </a:solidFill>
                    <a:latin typeface="Cambria Math" panose="02040503050406030204" pitchFamily="18" charset="0"/>
                    <a:ea typeface="Cambria Math" panose="02040503050406030204" pitchFamily="18" charset="0"/>
                  </a:rPr>
                  <a:t>d</a:t>
                </a:r>
                <a:r>
                  <a:rPr lang="tr-TR" sz="1400" dirty="0" smtClean="0">
                    <a:solidFill>
                      <a:schemeClr val="bg1"/>
                    </a:solidFill>
                    <a:latin typeface="Cambria Math" panose="02040503050406030204" pitchFamily="18" charset="0"/>
                    <a:ea typeface="Cambria Math" panose="02040503050406030204" pitchFamily="18" charset="0"/>
                  </a:rPr>
                  <a:t>=1    e=1    f=1</a:t>
                </a:r>
              </a:p>
              <a:p>
                <a:pPr algn="ctr"/>
                <a:endParaRPr lang="tr-TR" sz="1400" dirty="0" smtClean="0">
                  <a:solidFill>
                    <a:schemeClr val="bg1"/>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ad=1     </a:t>
                </a:r>
                <a:r>
                  <a:rPr lang="tr-TR" sz="1400" dirty="0" smtClean="0">
                    <a:solidFill>
                      <a:schemeClr val="bg1"/>
                    </a:solidFill>
                    <a:latin typeface="Cambria Math" panose="02040503050406030204" pitchFamily="18" charset="0"/>
                    <a:ea typeface="Cambria Math" panose="02040503050406030204" pitchFamily="18" charset="0"/>
                  </a:rPr>
                  <a:t>ag+g=2     </a:t>
                </a:r>
                <a:r>
                  <a:rPr lang="tr-TR" sz="1400" dirty="0" smtClean="0">
                    <a:solidFill>
                      <a:schemeClr val="bg1"/>
                    </a:solidFill>
                    <a:latin typeface="Cambria Math" panose="02040503050406030204" pitchFamily="18" charset="0"/>
                    <a:ea typeface="Cambria Math" panose="02040503050406030204" pitchFamily="18" charset="0"/>
                  </a:rPr>
                  <a:t>af+h=2</a:t>
                </a:r>
              </a:p>
              <a:p>
                <a:pPr algn="ctr"/>
                <a:r>
                  <a:rPr lang="tr-TR" sz="1400" dirty="0" smtClean="0">
                    <a:solidFill>
                      <a:schemeClr val="bg1"/>
                    </a:solidFill>
                    <a:latin typeface="Cambria Math" panose="02040503050406030204" pitchFamily="18" charset="0"/>
                    <a:ea typeface="Cambria Math" panose="02040503050406030204" pitchFamily="18" charset="0"/>
                  </a:rPr>
                  <a:t>a=1    g=1    h=1</a:t>
                </a:r>
              </a:p>
              <a:p>
                <a:pPr algn="ctr"/>
                <a:endParaRPr lang="tr-TR" sz="1400" dirty="0" smtClean="0">
                  <a:solidFill>
                    <a:schemeClr val="bg1"/>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bd=1     be+cg=2     bf+ch+i= 3</a:t>
                </a:r>
              </a:p>
              <a:p>
                <a:pPr algn="ctr"/>
                <a:r>
                  <a:rPr lang="tr-TR" sz="1400" dirty="0" smtClean="0">
                    <a:solidFill>
                      <a:schemeClr val="bg1"/>
                    </a:solidFill>
                    <a:latin typeface="Cambria Math" panose="02040503050406030204" pitchFamily="18" charset="0"/>
                    <a:ea typeface="Cambria Math" panose="02040503050406030204" pitchFamily="18" charset="0"/>
                  </a:rPr>
                  <a:t>b=1     c=1     i=1</a:t>
                </a:r>
                <a:endParaRPr lang="tr-TR" sz="1400" dirty="0">
                  <a:solidFill>
                    <a:schemeClr val="bg1"/>
                  </a:solidFill>
                  <a:latin typeface="Cambria Math" panose="02040503050406030204" pitchFamily="18" charset="0"/>
                  <a:ea typeface="Cambria Math" panose="020405030504060302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79379" y="296524"/>
                <a:ext cx="11322995" cy="6561476"/>
              </a:xfrm>
              <a:prstGeom prst="rect">
                <a:avLst/>
              </a:prstGeom>
              <a:blipFill>
                <a:blip r:embed="rId2"/>
                <a:stretch>
                  <a:fillRect l="-161" t="-279"/>
                </a:stretch>
              </a:blipFill>
            </p:spPr>
            <p:txBody>
              <a:bodyPr/>
              <a:lstStyle/>
              <a:p>
                <a:r>
                  <a:rPr lang="tr-TR">
                    <a:noFill/>
                  </a:rPr>
                  <a:t> </a:t>
                </a:r>
              </a:p>
            </p:txBody>
          </p:sp>
        </mc:Fallback>
      </mc:AlternateContent>
      <p:sp>
        <p:nvSpPr>
          <p:cNvPr id="7" name="Right Arrow 6"/>
          <p:cNvSpPr/>
          <p:nvPr/>
        </p:nvSpPr>
        <p:spPr>
          <a:xfrm>
            <a:off x="2883805" y="4625011"/>
            <a:ext cx="220717" cy="141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ight Arrow 7"/>
          <p:cNvSpPr/>
          <p:nvPr/>
        </p:nvSpPr>
        <p:spPr>
          <a:xfrm>
            <a:off x="6155423" y="4625011"/>
            <a:ext cx="220717" cy="141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6895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90663" y="697830"/>
                <a:ext cx="11001984" cy="5692712"/>
              </a:xfrm>
              <a:prstGeom prst="rect">
                <a:avLst/>
              </a:prstGeom>
            </p:spPr>
            <p:txBody>
              <a:bodyPr wrap="square">
                <a:spAutoFit/>
              </a:bodyPr>
              <a:lstStyle/>
              <a:p>
                <a:pPr algn="ctr"/>
                <a:r>
                  <a:rPr lang="tr-TR" sz="1400" dirty="0" smtClean="0">
                    <a:solidFill>
                      <a:schemeClr val="bg1"/>
                    </a:solidFill>
                    <a:latin typeface="Cambria Math" panose="02040503050406030204" pitchFamily="18" charset="0"/>
                    <a:ea typeface="Cambria Math" panose="02040503050406030204" pitchFamily="18" charset="0"/>
                  </a:rPr>
                  <a:t>Ly=B             </a:t>
                </a:r>
                <a14:m>
                  <m:oMath xmlns:m="http://schemas.openxmlformats.org/officeDocument/2006/math">
                    <m:d>
                      <m:dPr>
                        <m:ctrlPr>
                          <a:rPr lang="tr-TR" sz="14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400" i="1" smtClean="0">
                                <a:solidFill>
                                  <a:schemeClr val="bg1"/>
                                </a:solidFill>
                                <a:latin typeface="Cambria Math" panose="02040503050406030204" pitchFamily="18" charset="0"/>
                                <a:ea typeface="Cambria Math" panose="02040503050406030204" pitchFamily="18" charset="0"/>
                              </a:rPr>
                            </m:ctrlPr>
                          </m:mPr>
                          <m:mr>
                            <m:e>
                              <m:r>
                                <m:rPr>
                                  <m:brk m:alnAt="7"/>
                                </m:rPr>
                                <a:rPr lang="tr-TR" sz="1400" i="1">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0</m:t>
                              </m:r>
                            </m:e>
                            <m:e>
                              <m:r>
                                <a:rPr lang="tr-TR" sz="1400" b="0" i="1" smtClean="0">
                                  <a:solidFill>
                                    <a:schemeClr val="bg1"/>
                                  </a:solidFill>
                                  <a:latin typeface="Cambria Math" panose="02040503050406030204" pitchFamily="18" charset="0"/>
                                  <a:ea typeface="Cambria Math" panose="02040503050406030204" pitchFamily="18" charset="0"/>
                                </a:rPr>
                                <m:t>0</m:t>
                              </m:r>
                            </m:e>
                          </m:mr>
                          <m:mr>
                            <m:e>
                              <m:r>
                                <a:rPr lang="tr-TR" sz="1400" i="1">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0</m:t>
                              </m:r>
                            </m:e>
                          </m:mr>
                          <m:mr>
                            <m:e>
                              <m:r>
                                <a:rPr lang="tr-TR" sz="1400" i="1">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1</m:t>
                              </m:r>
                            </m:e>
                          </m:mr>
                        </m:m>
                      </m:e>
                    </m:d>
                    <m:r>
                      <a:rPr lang="tr-TR" sz="1400" b="0" i="0" smtClean="0">
                        <a:solidFill>
                          <a:schemeClr val="bg1"/>
                        </a:solidFill>
                        <a:latin typeface="Cambria Math" panose="02040503050406030204" pitchFamily="18" charset="0"/>
                        <a:ea typeface="Cambria Math" panose="02040503050406030204" pitchFamily="18" charset="0"/>
                      </a:rPr>
                      <m:t>.</m:t>
                    </m:r>
                    <m:d>
                      <m:dPr>
                        <m:ctrlPr>
                          <a:rPr lang="tr-TR" sz="1400" i="1" dirty="0" smtClean="0">
                            <a:solidFill>
                              <a:schemeClr val="bg1"/>
                            </a:solidFill>
                            <a:latin typeface="Cambria Math" panose="02040503050406030204" pitchFamily="18" charset="0"/>
                            <a:ea typeface="Cambria Math" panose="02040503050406030204" pitchFamily="18" charset="0"/>
                          </a:rPr>
                        </m:ctrlPr>
                      </m:dPr>
                      <m:e>
                        <m:m>
                          <m:mPr>
                            <m:mcs>
                              <m:mc>
                                <m:mcPr>
                                  <m:count m:val="1"/>
                                  <m:mcJc m:val="center"/>
                                </m:mcPr>
                              </m:mc>
                            </m:mcs>
                            <m:ctrlPr>
                              <a:rPr lang="tr-TR" sz="1400" i="1" dirty="0" smtClean="0">
                                <a:solidFill>
                                  <a:schemeClr val="bg1"/>
                                </a:solidFill>
                                <a:latin typeface="Cambria Math" panose="02040503050406030204" pitchFamily="18" charset="0"/>
                                <a:ea typeface="Cambria Math" panose="02040503050406030204" pitchFamily="18" charset="0"/>
                              </a:rPr>
                            </m:ctrlPr>
                          </m:mPr>
                          <m:mr>
                            <m:e>
                              <m:r>
                                <m:rPr>
                                  <m:brk m:alnAt="7"/>
                                </m:rPr>
                                <a:rPr lang="tr-TR" sz="1400" b="0" i="1" dirty="0" smtClean="0">
                                  <a:solidFill>
                                    <a:schemeClr val="bg1"/>
                                  </a:solidFill>
                                  <a:latin typeface="Cambria Math" panose="02040503050406030204" pitchFamily="18" charset="0"/>
                                  <a:ea typeface="Cambria Math" panose="02040503050406030204" pitchFamily="18" charset="0"/>
                                </a:rPr>
                                <m:t>𝑌</m:t>
                              </m:r>
                              <m:r>
                                <a:rPr lang="tr-TR" sz="1400" b="0" i="1" baseline="-25000" dirty="0" smtClean="0">
                                  <a:solidFill>
                                    <a:schemeClr val="bg1"/>
                                  </a:solidFill>
                                  <a:latin typeface="Cambria Math" panose="02040503050406030204" pitchFamily="18" charset="0"/>
                                  <a:ea typeface="Cambria Math" panose="02040503050406030204" pitchFamily="18" charset="0"/>
                                </a:rPr>
                                <m:t>1</m:t>
                              </m:r>
                            </m:e>
                          </m:mr>
                          <m:mr>
                            <m:e>
                              <m:r>
                                <a:rPr lang="tr-TR" sz="1400" b="0" i="1" dirty="0" smtClean="0">
                                  <a:solidFill>
                                    <a:schemeClr val="bg1"/>
                                  </a:solidFill>
                                  <a:latin typeface="Cambria Math" panose="02040503050406030204" pitchFamily="18" charset="0"/>
                                  <a:ea typeface="Cambria Math" panose="02040503050406030204" pitchFamily="18" charset="0"/>
                                </a:rPr>
                                <m:t>𝑌</m:t>
                              </m:r>
                              <m:r>
                                <a:rPr lang="tr-TR" sz="1400" b="0" i="1" baseline="-25000" dirty="0" smtClean="0">
                                  <a:solidFill>
                                    <a:schemeClr val="bg1"/>
                                  </a:solidFill>
                                  <a:latin typeface="Cambria Math" panose="02040503050406030204" pitchFamily="18" charset="0"/>
                                  <a:ea typeface="Cambria Math" panose="02040503050406030204" pitchFamily="18" charset="0"/>
                                </a:rPr>
                                <m:t>2</m:t>
                              </m:r>
                            </m:e>
                          </m:mr>
                          <m:mr>
                            <m:e>
                              <m:r>
                                <a:rPr lang="tr-TR" sz="1400" b="0" i="1" dirty="0" smtClean="0">
                                  <a:solidFill>
                                    <a:schemeClr val="bg1"/>
                                  </a:solidFill>
                                  <a:latin typeface="Cambria Math" panose="02040503050406030204" pitchFamily="18" charset="0"/>
                                  <a:ea typeface="Cambria Math" panose="02040503050406030204" pitchFamily="18" charset="0"/>
                                </a:rPr>
                                <m:t>𝑌</m:t>
                              </m:r>
                              <m:r>
                                <a:rPr lang="tr-TR" sz="1400" b="0" i="1" baseline="-25000" dirty="0" smtClean="0">
                                  <a:solidFill>
                                    <a:schemeClr val="bg1"/>
                                  </a:solidFill>
                                  <a:latin typeface="Cambria Math" panose="02040503050406030204" pitchFamily="18" charset="0"/>
                                  <a:ea typeface="Cambria Math" panose="02040503050406030204" pitchFamily="18" charset="0"/>
                                </a:rPr>
                                <m:t>3</m:t>
                              </m:r>
                            </m:e>
                          </m:mr>
                        </m:m>
                      </m:e>
                    </m:d>
                  </m:oMath>
                </a14:m>
                <a:r>
                  <a:rPr lang="tr-TR" sz="14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d>
                      <m:dPr>
                        <m:ctrlPr>
                          <a:rPr lang="tr-TR" sz="1400" i="1" dirty="0" smtClean="0">
                            <a:solidFill>
                              <a:schemeClr val="bg1"/>
                            </a:solidFill>
                            <a:latin typeface="Cambria Math" panose="02040503050406030204" pitchFamily="18" charset="0"/>
                            <a:ea typeface="Cambria Math" panose="02040503050406030204" pitchFamily="18" charset="0"/>
                          </a:rPr>
                        </m:ctrlPr>
                      </m:dPr>
                      <m:e>
                        <m:m>
                          <m:mPr>
                            <m:mcs>
                              <m:mc>
                                <m:mcPr>
                                  <m:count m:val="1"/>
                                  <m:mcJc m:val="center"/>
                                </m:mcPr>
                              </m:mc>
                            </m:mcs>
                            <m:ctrlPr>
                              <a:rPr lang="tr-TR" sz="1400" i="1" dirty="0" smtClean="0">
                                <a:solidFill>
                                  <a:schemeClr val="bg1"/>
                                </a:solidFill>
                                <a:latin typeface="Cambria Math" panose="02040503050406030204" pitchFamily="18" charset="0"/>
                                <a:ea typeface="Cambria Math" panose="02040503050406030204" pitchFamily="18" charset="0"/>
                              </a:rPr>
                            </m:ctrlPr>
                          </m:mPr>
                          <m:mr>
                            <m:e>
                              <m:r>
                                <m:rPr>
                                  <m:brk m:alnAt="7"/>
                                </m:rPr>
                                <a:rPr lang="tr-TR" sz="1400" b="0" i="1" dirty="0" smtClean="0">
                                  <a:solidFill>
                                    <a:schemeClr val="bg1"/>
                                  </a:solidFill>
                                  <a:latin typeface="Cambria Math" panose="02040503050406030204" pitchFamily="18" charset="0"/>
                                  <a:ea typeface="Cambria Math" panose="02040503050406030204" pitchFamily="18" charset="0"/>
                                </a:rPr>
                                <m:t>5</m:t>
                              </m:r>
                            </m:e>
                          </m:mr>
                          <m:mr>
                            <m:e>
                              <m:r>
                                <a:rPr lang="tr-TR" sz="1400" b="0" i="1" dirty="0" smtClean="0">
                                  <a:solidFill>
                                    <a:schemeClr val="bg1"/>
                                  </a:solidFill>
                                  <a:latin typeface="Cambria Math" panose="02040503050406030204" pitchFamily="18" charset="0"/>
                                  <a:ea typeface="Cambria Math" panose="02040503050406030204" pitchFamily="18" charset="0"/>
                                </a:rPr>
                                <m:t>6</m:t>
                              </m:r>
                            </m:e>
                          </m:mr>
                          <m:mr>
                            <m:e>
                              <m:r>
                                <a:rPr lang="tr-TR" sz="1400" b="0" i="1" dirty="0" smtClean="0">
                                  <a:solidFill>
                                    <a:schemeClr val="bg1"/>
                                  </a:solidFill>
                                  <a:latin typeface="Cambria Math" panose="02040503050406030204" pitchFamily="18" charset="0"/>
                                  <a:ea typeface="Cambria Math" panose="02040503050406030204" pitchFamily="18" charset="0"/>
                                </a:rPr>
                                <m:t>8</m:t>
                              </m:r>
                            </m:e>
                          </m:mr>
                        </m:m>
                      </m:e>
                    </m:d>
                  </m:oMath>
                </a14:m>
                <a:endParaRPr lang="tr-TR" sz="1400" dirty="0" smtClean="0">
                  <a:latin typeface="Cambria Math" panose="02040503050406030204" pitchFamily="18" charset="0"/>
                  <a:ea typeface="Cambria Math" panose="02040503050406030204" pitchFamily="18" charset="0"/>
                </a:endParaRPr>
              </a:p>
              <a:p>
                <a:pPr algn="ctr"/>
                <a:endParaRPr lang="tr-TR" sz="1400" dirty="0">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                              y</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=5</a:t>
                </a:r>
              </a:p>
              <a:p>
                <a:pPr algn="ctr"/>
                <a:endParaRPr lang="tr-TR" sz="1400" dirty="0" smtClean="0">
                  <a:solidFill>
                    <a:schemeClr val="bg1"/>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y</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+y</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=6             y</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=1</a:t>
                </a:r>
              </a:p>
              <a:p>
                <a:pPr algn="ctr"/>
                <a:endParaRPr lang="tr-TR" sz="1400" dirty="0" smtClean="0">
                  <a:solidFill>
                    <a:schemeClr val="bg1"/>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y</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+y</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+y</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=8      y</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=2</a:t>
                </a:r>
              </a:p>
              <a:p>
                <a:pPr algn="ctr"/>
                <a:endParaRPr lang="tr-TR" sz="1400" dirty="0" smtClean="0">
                  <a:solidFill>
                    <a:schemeClr val="bg1"/>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y</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=5    y</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=1      y</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=2</a:t>
                </a:r>
              </a:p>
              <a:p>
                <a:pPr algn="ctr"/>
                <a:endParaRPr lang="tr-TR" sz="1400" dirty="0">
                  <a:solidFill>
                    <a:schemeClr val="bg1"/>
                  </a:solidFill>
                  <a:latin typeface="Cambria Math" panose="02040503050406030204" pitchFamily="18" charset="0"/>
                  <a:ea typeface="Cambria Math" panose="02040503050406030204" pitchFamily="18" charset="0"/>
                </a:endParaRPr>
              </a:p>
              <a:p>
                <a:pPr algn="ctr"/>
                <a:endParaRPr lang="tr-TR" sz="1400" dirty="0" smtClean="0">
                  <a:solidFill>
                    <a:schemeClr val="bg1"/>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Ux=y             </a:t>
                </a:r>
                <a14:m>
                  <m:oMath xmlns:m="http://schemas.openxmlformats.org/officeDocument/2006/math">
                    <m:d>
                      <m:dPr>
                        <m:ctrlPr>
                          <a:rPr lang="tr-TR" sz="1400" i="1">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400" i="1">
                                <a:solidFill>
                                  <a:schemeClr val="bg1"/>
                                </a:solidFill>
                                <a:latin typeface="Cambria Math" panose="02040503050406030204" pitchFamily="18" charset="0"/>
                                <a:ea typeface="Cambria Math" panose="02040503050406030204" pitchFamily="18" charset="0"/>
                              </a:rPr>
                            </m:ctrlPr>
                          </m:mPr>
                          <m:mr>
                            <m:e>
                              <m:r>
                                <m:rPr>
                                  <m:brk m:alnAt="7"/>
                                </m:rP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1</m:t>
                              </m:r>
                            </m:e>
                            <m:e>
                              <m:r>
                                <a:rPr lang="tr-TR" sz="1400" i="1">
                                  <a:solidFill>
                                    <a:schemeClr val="bg1"/>
                                  </a:solidFill>
                                  <a:latin typeface="Cambria Math" panose="02040503050406030204" pitchFamily="18" charset="0"/>
                                  <a:ea typeface="Cambria Math" panose="02040503050406030204" pitchFamily="18" charset="0"/>
                                </a:rPr>
                                <m:t>1</m:t>
                              </m:r>
                            </m:e>
                          </m:mr>
                          <m:mr>
                            <m:e>
                              <m:r>
                                <a:rPr lang="tr-TR" sz="1400" b="0" i="1" smtClean="0">
                                  <a:solidFill>
                                    <a:schemeClr val="bg1"/>
                                  </a:solidFill>
                                  <a:latin typeface="Cambria Math" panose="02040503050406030204" pitchFamily="18" charset="0"/>
                                  <a:ea typeface="Cambria Math" panose="02040503050406030204" pitchFamily="18" charset="0"/>
                                </a:rPr>
                                <m:t>0</m:t>
                              </m:r>
                            </m:e>
                            <m:e>
                              <m:r>
                                <a:rPr lang="tr-TR" sz="1400" b="0" i="1" smtClean="0">
                                  <a:solidFill>
                                    <a:schemeClr val="bg1"/>
                                  </a:solidFill>
                                  <a:latin typeface="Cambria Math" panose="02040503050406030204" pitchFamily="18" charset="0"/>
                                  <a:ea typeface="Cambria Math" panose="02040503050406030204" pitchFamily="18" charset="0"/>
                                </a:rPr>
                                <m:t>1</m:t>
                              </m:r>
                            </m:e>
                            <m:e>
                              <m:r>
                                <a:rPr lang="tr-TR" sz="1400" b="0" i="1" smtClean="0">
                                  <a:solidFill>
                                    <a:schemeClr val="bg1"/>
                                  </a:solidFill>
                                  <a:latin typeface="Cambria Math" panose="02040503050406030204" pitchFamily="18" charset="0"/>
                                  <a:ea typeface="Cambria Math" panose="02040503050406030204" pitchFamily="18" charset="0"/>
                                </a:rPr>
                                <m:t>1</m:t>
                              </m:r>
                            </m:e>
                          </m:mr>
                          <m:mr>
                            <m:e>
                              <m:r>
                                <a:rPr lang="tr-TR" sz="1400" b="0" i="1" smtClean="0">
                                  <a:solidFill>
                                    <a:schemeClr val="bg1"/>
                                  </a:solidFill>
                                  <a:latin typeface="Cambria Math" panose="02040503050406030204" pitchFamily="18" charset="0"/>
                                  <a:ea typeface="Cambria Math" panose="02040503050406030204" pitchFamily="18" charset="0"/>
                                </a:rPr>
                                <m:t>0</m:t>
                              </m:r>
                            </m:e>
                            <m:e>
                              <m:r>
                                <a:rPr lang="tr-TR" sz="1400" b="0" i="1" smtClean="0">
                                  <a:solidFill>
                                    <a:schemeClr val="bg1"/>
                                  </a:solidFill>
                                  <a:latin typeface="Cambria Math" panose="02040503050406030204" pitchFamily="18" charset="0"/>
                                  <a:ea typeface="Cambria Math" panose="02040503050406030204" pitchFamily="18" charset="0"/>
                                </a:rPr>
                                <m:t>0</m:t>
                              </m:r>
                            </m:e>
                            <m:e>
                              <m:r>
                                <a:rPr lang="tr-TR" sz="1400" b="0" i="1" smtClean="0">
                                  <a:solidFill>
                                    <a:schemeClr val="bg1"/>
                                  </a:solidFill>
                                  <a:latin typeface="Cambria Math" panose="02040503050406030204" pitchFamily="18" charset="0"/>
                                  <a:ea typeface="Cambria Math" panose="02040503050406030204" pitchFamily="18" charset="0"/>
                                </a:rPr>
                                <m:t>1</m:t>
                              </m:r>
                            </m:e>
                          </m:mr>
                        </m:m>
                      </m:e>
                    </m:d>
                    <m:r>
                      <a:rPr lang="tr-TR" sz="1400">
                        <a:solidFill>
                          <a:schemeClr val="bg1"/>
                        </a:solidFill>
                        <a:latin typeface="Cambria Math" panose="02040503050406030204" pitchFamily="18" charset="0"/>
                        <a:ea typeface="Cambria Math" panose="02040503050406030204" pitchFamily="18" charset="0"/>
                      </a:rPr>
                      <m:t>.</m:t>
                    </m:r>
                    <m:d>
                      <m:dPr>
                        <m:ctrlPr>
                          <a:rPr lang="tr-TR" sz="1400" i="1" dirty="0">
                            <a:solidFill>
                              <a:schemeClr val="bg1"/>
                            </a:solidFill>
                            <a:latin typeface="Cambria Math" panose="02040503050406030204" pitchFamily="18" charset="0"/>
                            <a:ea typeface="Cambria Math" panose="02040503050406030204" pitchFamily="18" charset="0"/>
                          </a:rPr>
                        </m:ctrlPr>
                      </m:dPr>
                      <m:e>
                        <m:m>
                          <m:mPr>
                            <m:mcs>
                              <m:mc>
                                <m:mcPr>
                                  <m:count m:val="1"/>
                                  <m:mcJc m:val="center"/>
                                </m:mcPr>
                              </m:mc>
                            </m:mcs>
                            <m:ctrlPr>
                              <a:rPr lang="tr-TR" sz="1400" i="1" dirty="0">
                                <a:solidFill>
                                  <a:schemeClr val="bg1"/>
                                </a:solidFill>
                                <a:latin typeface="Cambria Math" panose="02040503050406030204" pitchFamily="18" charset="0"/>
                                <a:ea typeface="Cambria Math" panose="02040503050406030204" pitchFamily="18" charset="0"/>
                              </a:rPr>
                            </m:ctrlPr>
                          </m:mPr>
                          <m:mr>
                            <m:e>
                              <m:r>
                                <m:rPr>
                                  <m:brk m:alnAt="7"/>
                                </m:rPr>
                                <a:rPr lang="tr-TR" sz="1400" b="0" i="1" dirty="0" smtClean="0">
                                  <a:solidFill>
                                    <a:schemeClr val="bg1"/>
                                  </a:solidFill>
                                  <a:latin typeface="Cambria Math" panose="02040503050406030204" pitchFamily="18" charset="0"/>
                                  <a:ea typeface="Cambria Math" panose="02040503050406030204" pitchFamily="18" charset="0"/>
                                </a:rPr>
                                <m:t>𝑥</m:t>
                              </m:r>
                              <m:r>
                                <a:rPr lang="tr-TR" sz="1400" i="1" baseline="-25000" dirty="0">
                                  <a:solidFill>
                                    <a:schemeClr val="bg1"/>
                                  </a:solidFill>
                                  <a:latin typeface="Cambria Math" panose="02040503050406030204" pitchFamily="18" charset="0"/>
                                  <a:ea typeface="Cambria Math" panose="02040503050406030204" pitchFamily="18" charset="0"/>
                                </a:rPr>
                                <m:t>1</m:t>
                              </m:r>
                            </m:e>
                          </m:mr>
                          <m:mr>
                            <m:e>
                              <m:r>
                                <a:rPr lang="tr-TR" sz="1400" b="0" i="1" dirty="0" smtClean="0">
                                  <a:solidFill>
                                    <a:schemeClr val="bg1"/>
                                  </a:solidFill>
                                  <a:latin typeface="Cambria Math" panose="02040503050406030204" pitchFamily="18" charset="0"/>
                                  <a:ea typeface="Cambria Math" panose="02040503050406030204" pitchFamily="18" charset="0"/>
                                </a:rPr>
                                <m:t>𝑥</m:t>
                              </m:r>
                              <m:r>
                                <a:rPr lang="tr-TR" sz="1400" i="1" baseline="-25000" dirty="0">
                                  <a:solidFill>
                                    <a:schemeClr val="bg1"/>
                                  </a:solidFill>
                                  <a:latin typeface="Cambria Math" panose="02040503050406030204" pitchFamily="18" charset="0"/>
                                  <a:ea typeface="Cambria Math" panose="02040503050406030204" pitchFamily="18" charset="0"/>
                                </a:rPr>
                                <m:t>2</m:t>
                              </m:r>
                            </m:e>
                          </m:mr>
                          <m:mr>
                            <m:e>
                              <m:r>
                                <a:rPr lang="tr-TR" sz="1400" b="0" i="1" dirty="0" smtClean="0">
                                  <a:solidFill>
                                    <a:schemeClr val="bg1"/>
                                  </a:solidFill>
                                  <a:latin typeface="Cambria Math" panose="02040503050406030204" pitchFamily="18" charset="0"/>
                                  <a:ea typeface="Cambria Math" panose="02040503050406030204" pitchFamily="18" charset="0"/>
                                </a:rPr>
                                <m:t>𝑥</m:t>
                              </m:r>
                              <m:r>
                                <a:rPr lang="tr-TR" sz="1400" i="1" baseline="-25000" dirty="0">
                                  <a:solidFill>
                                    <a:schemeClr val="bg1"/>
                                  </a:solidFill>
                                  <a:latin typeface="Cambria Math" panose="02040503050406030204" pitchFamily="18" charset="0"/>
                                  <a:ea typeface="Cambria Math" panose="02040503050406030204" pitchFamily="18" charset="0"/>
                                </a:rPr>
                                <m:t>3</m:t>
                              </m:r>
                            </m:e>
                          </m:mr>
                        </m:m>
                      </m:e>
                    </m:d>
                  </m:oMath>
                </a14:m>
                <a:r>
                  <a:rPr lang="tr-TR" sz="1400" dirty="0">
                    <a:solidFill>
                      <a:schemeClr val="bg1"/>
                    </a:solidFill>
                    <a:latin typeface="Cambria Math" panose="02040503050406030204" pitchFamily="18" charset="0"/>
                    <a:ea typeface="Cambria Math" panose="02040503050406030204" pitchFamily="18" charset="0"/>
                  </a:rPr>
                  <a:t>=</a:t>
                </a:r>
                <a14:m>
                  <m:oMath xmlns:m="http://schemas.openxmlformats.org/officeDocument/2006/math">
                    <m:d>
                      <m:dPr>
                        <m:ctrlPr>
                          <a:rPr lang="tr-TR" sz="1400" i="1" dirty="0">
                            <a:solidFill>
                              <a:schemeClr val="bg1"/>
                            </a:solidFill>
                            <a:latin typeface="Cambria Math" panose="02040503050406030204" pitchFamily="18" charset="0"/>
                            <a:ea typeface="Cambria Math" panose="02040503050406030204" pitchFamily="18" charset="0"/>
                          </a:rPr>
                        </m:ctrlPr>
                      </m:dPr>
                      <m:e>
                        <m:m>
                          <m:mPr>
                            <m:mcs>
                              <m:mc>
                                <m:mcPr>
                                  <m:count m:val="1"/>
                                  <m:mcJc m:val="center"/>
                                </m:mcPr>
                              </m:mc>
                            </m:mcs>
                            <m:ctrlPr>
                              <a:rPr lang="tr-TR" sz="1400" i="1" dirty="0">
                                <a:solidFill>
                                  <a:schemeClr val="bg1"/>
                                </a:solidFill>
                                <a:latin typeface="Cambria Math" panose="02040503050406030204" pitchFamily="18" charset="0"/>
                                <a:ea typeface="Cambria Math" panose="02040503050406030204" pitchFamily="18" charset="0"/>
                              </a:rPr>
                            </m:ctrlPr>
                          </m:mPr>
                          <m:mr>
                            <m:e>
                              <m:r>
                                <m:rPr>
                                  <m:brk m:alnAt="7"/>
                                </m:rPr>
                                <a:rPr lang="tr-TR" sz="1400" i="1" dirty="0">
                                  <a:solidFill>
                                    <a:schemeClr val="bg1"/>
                                  </a:solidFill>
                                  <a:latin typeface="Cambria Math" panose="02040503050406030204" pitchFamily="18" charset="0"/>
                                  <a:ea typeface="Cambria Math" panose="02040503050406030204" pitchFamily="18" charset="0"/>
                                </a:rPr>
                                <m:t>5</m:t>
                              </m:r>
                            </m:e>
                          </m:mr>
                          <m:mr>
                            <m:e>
                              <m:r>
                                <a:rPr lang="tr-TR" sz="1400" b="0" i="1" dirty="0" smtClean="0">
                                  <a:solidFill>
                                    <a:schemeClr val="bg1"/>
                                  </a:solidFill>
                                  <a:latin typeface="Cambria Math" panose="02040503050406030204" pitchFamily="18" charset="0"/>
                                  <a:ea typeface="Cambria Math" panose="02040503050406030204" pitchFamily="18" charset="0"/>
                                </a:rPr>
                                <m:t>1</m:t>
                              </m:r>
                            </m:e>
                          </m:mr>
                          <m:mr>
                            <m:e>
                              <m:r>
                                <a:rPr lang="tr-TR" sz="1400" b="0" i="1" dirty="0" smtClean="0">
                                  <a:solidFill>
                                    <a:schemeClr val="bg1"/>
                                  </a:solidFill>
                                  <a:latin typeface="Cambria Math" panose="02040503050406030204" pitchFamily="18" charset="0"/>
                                  <a:ea typeface="Cambria Math" panose="02040503050406030204" pitchFamily="18" charset="0"/>
                                </a:rPr>
                                <m:t>2</m:t>
                              </m:r>
                            </m:e>
                          </m:mr>
                        </m:m>
                      </m:e>
                    </m:d>
                  </m:oMath>
                </a14:m>
                <a:endParaRPr lang="tr-TR" sz="1400" dirty="0" smtClean="0">
                  <a:solidFill>
                    <a:schemeClr val="bg1"/>
                  </a:solidFill>
                  <a:latin typeface="Cambria Math" panose="02040503050406030204" pitchFamily="18" charset="0"/>
                  <a:ea typeface="Cambria Math" panose="02040503050406030204" pitchFamily="18" charset="0"/>
                </a:endParaRPr>
              </a:p>
              <a:p>
                <a:pPr algn="ctr"/>
                <a:endParaRPr lang="tr-TR" sz="1400" dirty="0">
                  <a:solidFill>
                    <a:schemeClr val="bg1"/>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                            x</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=2</a:t>
                </a:r>
              </a:p>
              <a:p>
                <a:pPr algn="ctr"/>
                <a:endParaRPr lang="tr-TR" sz="1400" dirty="0">
                  <a:solidFill>
                    <a:schemeClr val="bg1"/>
                  </a:solidFill>
                  <a:latin typeface="Cambria Math" panose="02040503050406030204" pitchFamily="18" charset="0"/>
                  <a:ea typeface="Cambria Math" panose="02040503050406030204" pitchFamily="18" charset="0"/>
                </a:endParaRPr>
              </a:p>
              <a:p>
                <a:pPr algn="ctr"/>
                <a:r>
                  <a:rPr lang="tr-TR" sz="1400" dirty="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=1           x</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=-1</a:t>
                </a:r>
              </a:p>
              <a:p>
                <a:pPr algn="ctr"/>
                <a:endParaRPr lang="tr-TR" sz="1400" dirty="0">
                  <a:solidFill>
                    <a:schemeClr val="bg1"/>
                  </a:solidFill>
                  <a:latin typeface="Cambria Math" panose="02040503050406030204" pitchFamily="18" charset="0"/>
                  <a:ea typeface="Cambria Math" panose="02040503050406030204" pitchFamily="18" charset="0"/>
                </a:endParaRPr>
              </a:p>
              <a:p>
                <a:pPr algn="ctr"/>
                <a:r>
                  <a:rPr lang="tr-TR" sz="1400" dirty="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2</a:t>
                </a:r>
                <a:r>
                  <a:rPr lang="tr-TR" sz="1400" dirty="0" smtClean="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3</a:t>
                </a:r>
                <a:r>
                  <a:rPr lang="tr-TR" sz="1400" dirty="0" smtClean="0">
                    <a:solidFill>
                      <a:schemeClr val="bg1"/>
                    </a:solidFill>
                    <a:latin typeface="Cambria Math" panose="02040503050406030204" pitchFamily="18" charset="0"/>
                    <a:ea typeface="Cambria Math" panose="02040503050406030204" pitchFamily="18" charset="0"/>
                  </a:rPr>
                  <a:t>=5    x</a:t>
                </a:r>
                <a:r>
                  <a:rPr lang="tr-TR" sz="1400" baseline="-25000" dirty="0" smtClean="0">
                    <a:solidFill>
                      <a:schemeClr val="bg1"/>
                    </a:solidFill>
                    <a:latin typeface="Cambria Math" panose="02040503050406030204" pitchFamily="18" charset="0"/>
                    <a:ea typeface="Cambria Math" panose="02040503050406030204" pitchFamily="18" charset="0"/>
                  </a:rPr>
                  <a:t>1</a:t>
                </a:r>
                <a:r>
                  <a:rPr lang="tr-TR" sz="1400" dirty="0" smtClean="0">
                    <a:solidFill>
                      <a:schemeClr val="bg1"/>
                    </a:solidFill>
                    <a:latin typeface="Cambria Math" panose="02040503050406030204" pitchFamily="18" charset="0"/>
                    <a:ea typeface="Cambria Math" panose="02040503050406030204" pitchFamily="18" charset="0"/>
                  </a:rPr>
                  <a:t>=4</a:t>
                </a:r>
              </a:p>
              <a:p>
                <a:pPr algn="ctr"/>
                <a:endParaRPr lang="tr-TR" sz="1400" dirty="0">
                  <a:solidFill>
                    <a:schemeClr val="bg1"/>
                  </a:solidFill>
                  <a:latin typeface="Cambria Math" panose="02040503050406030204" pitchFamily="18" charset="0"/>
                  <a:ea typeface="Cambria Math" panose="02040503050406030204" pitchFamily="18" charset="0"/>
                </a:endParaRPr>
              </a:p>
              <a:p>
                <a:pPr algn="ctr"/>
                <a:r>
                  <a:rPr lang="tr-TR" sz="1400" dirty="0" smtClean="0">
                    <a:solidFill>
                      <a:schemeClr val="bg1"/>
                    </a:solidFill>
                    <a:latin typeface="Cambria Math" panose="02040503050406030204" pitchFamily="18" charset="0"/>
                    <a:ea typeface="Cambria Math" panose="02040503050406030204" pitchFamily="18" charset="0"/>
                  </a:rPr>
                  <a:t>X=</a:t>
                </a:r>
                <a14:m>
                  <m:oMath xmlns:m="http://schemas.openxmlformats.org/officeDocument/2006/math">
                    <m:d>
                      <m:dPr>
                        <m:ctrlPr>
                          <a:rPr lang="tr-TR" sz="1400" i="1" dirty="0">
                            <a:solidFill>
                              <a:schemeClr val="bg1"/>
                            </a:solidFill>
                            <a:latin typeface="Cambria Math" panose="02040503050406030204" pitchFamily="18" charset="0"/>
                            <a:ea typeface="Cambria Math" panose="02040503050406030204" pitchFamily="18" charset="0"/>
                          </a:rPr>
                        </m:ctrlPr>
                      </m:dPr>
                      <m:e>
                        <m:m>
                          <m:mPr>
                            <m:mcs>
                              <m:mc>
                                <m:mcPr>
                                  <m:count m:val="1"/>
                                  <m:mcJc m:val="center"/>
                                </m:mcPr>
                              </m:mc>
                            </m:mcs>
                            <m:ctrlPr>
                              <a:rPr lang="tr-TR" sz="1400" i="1" dirty="0">
                                <a:solidFill>
                                  <a:schemeClr val="bg1"/>
                                </a:solidFill>
                                <a:latin typeface="Cambria Math" panose="02040503050406030204" pitchFamily="18" charset="0"/>
                                <a:ea typeface="Cambria Math" panose="02040503050406030204" pitchFamily="18" charset="0"/>
                              </a:rPr>
                            </m:ctrlPr>
                          </m:mPr>
                          <m:mr>
                            <m:e>
                              <m:r>
                                <m:rPr>
                                  <m:brk m:alnAt="7"/>
                                </m:rPr>
                                <a:rPr lang="tr-TR" sz="1400" b="0" i="1" dirty="0" smtClean="0">
                                  <a:solidFill>
                                    <a:schemeClr val="bg1"/>
                                  </a:solidFill>
                                  <a:latin typeface="Cambria Math" panose="02040503050406030204" pitchFamily="18" charset="0"/>
                                  <a:ea typeface="Cambria Math" panose="02040503050406030204" pitchFamily="18" charset="0"/>
                                </a:rPr>
                                <m:t> </m:t>
                              </m:r>
                              <m:r>
                                <a:rPr lang="tr-TR" sz="1400" b="0" i="1" dirty="0" smtClean="0">
                                  <a:solidFill>
                                    <a:schemeClr val="bg1"/>
                                  </a:solidFill>
                                  <a:latin typeface="Cambria Math" panose="02040503050406030204" pitchFamily="18" charset="0"/>
                                  <a:ea typeface="Cambria Math" panose="02040503050406030204" pitchFamily="18" charset="0"/>
                                </a:rPr>
                                <m:t>  4</m:t>
                              </m:r>
                            </m:e>
                          </m:mr>
                          <m:mr>
                            <m:e>
                              <m:r>
                                <a:rPr lang="tr-TR" sz="1400" b="0" i="1" dirty="0" smtClean="0">
                                  <a:solidFill>
                                    <a:schemeClr val="bg1"/>
                                  </a:solidFill>
                                  <a:latin typeface="Cambria Math" panose="02040503050406030204" pitchFamily="18" charset="0"/>
                                  <a:ea typeface="Cambria Math" panose="02040503050406030204" pitchFamily="18" charset="0"/>
                                </a:rPr>
                                <m:t>−1</m:t>
                              </m:r>
                            </m:e>
                          </m:mr>
                          <m:mr>
                            <m:e>
                              <m:r>
                                <a:rPr lang="tr-TR" sz="1400" b="0" i="1" dirty="0" smtClean="0">
                                  <a:solidFill>
                                    <a:schemeClr val="bg1"/>
                                  </a:solidFill>
                                  <a:latin typeface="Cambria Math" panose="02040503050406030204" pitchFamily="18" charset="0"/>
                                  <a:ea typeface="Cambria Math" panose="02040503050406030204" pitchFamily="18" charset="0"/>
                                </a:rPr>
                                <m:t>   2</m:t>
                              </m:r>
                            </m:e>
                          </m:mr>
                        </m:m>
                      </m:e>
                    </m:d>
                  </m:oMath>
                </a14:m>
                <a:endParaRPr lang="tr-TR" sz="1400" dirty="0" smtClean="0">
                  <a:solidFill>
                    <a:schemeClr val="bg1"/>
                  </a:solidFill>
                  <a:latin typeface="Cambria Math" panose="02040503050406030204" pitchFamily="18" charset="0"/>
                  <a:ea typeface="Cambria Math" panose="02040503050406030204" pitchFamily="18" charset="0"/>
                </a:endParaRPr>
              </a:p>
              <a:p>
                <a:pPr algn="ctr"/>
                <a:endParaRPr lang="tr-TR" sz="1400" dirty="0">
                  <a:solidFill>
                    <a:schemeClr val="bg1"/>
                  </a:solidFill>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0663" y="697830"/>
                <a:ext cx="11001984" cy="5692712"/>
              </a:xfrm>
              <a:prstGeom prst="rect">
                <a:avLst/>
              </a:prstGeom>
              <a:blipFill>
                <a:blip r:embed="rId2"/>
                <a:stretch>
                  <a:fillRect/>
                </a:stretch>
              </a:blipFill>
            </p:spPr>
            <p:txBody>
              <a:bodyPr/>
              <a:lstStyle/>
              <a:p>
                <a:r>
                  <a:rPr lang="tr-TR">
                    <a:noFill/>
                  </a:rPr>
                  <a:t> </a:t>
                </a:r>
              </a:p>
            </p:txBody>
          </p:sp>
        </mc:Fallback>
      </mc:AlternateContent>
      <p:sp>
        <p:nvSpPr>
          <p:cNvPr id="4" name="Right Arrow 3"/>
          <p:cNvSpPr/>
          <p:nvPr/>
        </p:nvSpPr>
        <p:spPr>
          <a:xfrm>
            <a:off x="5395511" y="966529"/>
            <a:ext cx="220717" cy="141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ight Arrow 4"/>
          <p:cNvSpPr/>
          <p:nvPr/>
        </p:nvSpPr>
        <p:spPr>
          <a:xfrm>
            <a:off x="5395510" y="3688509"/>
            <a:ext cx="220717" cy="141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4177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32298" y="535021"/>
                <a:ext cx="10924162" cy="5482783"/>
              </a:xfrm>
              <a:prstGeom prst="rect">
                <a:avLst/>
              </a:prstGeom>
              <a:noFill/>
            </p:spPr>
            <p:txBody>
              <a:bodyPr wrap="square" rtlCol="0">
                <a:spAutoFit/>
              </a:bodyPr>
              <a:lstStyle/>
              <a:p>
                <a:r>
                  <a:rPr lang="tr-TR" b="1" u="sng" dirty="0" smtClean="0">
                    <a:solidFill>
                      <a:srgbClr val="002060"/>
                    </a:solidFill>
                    <a:latin typeface="Cambria Math" panose="02040503050406030204" pitchFamily="18" charset="0"/>
                    <a:ea typeface="Cambria Math" panose="02040503050406030204" pitchFamily="18" charset="0"/>
                  </a:rPr>
                  <a:t>Choleski’s Decomposition Method</a:t>
                </a:r>
              </a:p>
              <a:p>
                <a:endParaRPr lang="tr-TR" b="1" u="sng" dirty="0" smtClean="0">
                  <a:solidFill>
                    <a:srgbClr val="002060"/>
                  </a:solidFill>
                  <a:latin typeface="Cambria Math" panose="02040503050406030204" pitchFamily="18" charset="0"/>
                  <a:ea typeface="Cambria Math" panose="02040503050406030204" pitchFamily="18" charset="0"/>
                </a:endParaRPr>
              </a:p>
              <a:p>
                <a:r>
                  <a:rPr lang="en-US" sz="1600" dirty="0" err="1" smtClean="0">
                    <a:solidFill>
                      <a:schemeClr val="bg1"/>
                    </a:solidFill>
                    <a:latin typeface="Cambria Math" panose="02040503050406030204" pitchFamily="18" charset="0"/>
                    <a:ea typeface="Cambria Math" panose="02040503050406030204" pitchFamily="18" charset="0"/>
                  </a:rPr>
                  <a:t>Choleski</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s </a:t>
                </a:r>
                <a:r>
                  <a:rPr lang="en-US" sz="1600" dirty="0">
                    <a:solidFill>
                      <a:schemeClr val="bg1"/>
                    </a:solidFill>
                    <a:latin typeface="Cambria Math" panose="02040503050406030204" pitchFamily="18" charset="0"/>
                    <a:ea typeface="Cambria Math" panose="02040503050406030204" pitchFamily="18" charset="0"/>
                  </a:rPr>
                  <a:t>decomposition A = LL</a:t>
                </a:r>
                <a:r>
                  <a:rPr lang="en-US" sz="1600" baseline="30000" dirty="0">
                    <a:solidFill>
                      <a:schemeClr val="bg1"/>
                    </a:solidFill>
                    <a:latin typeface="Cambria Math" panose="02040503050406030204" pitchFamily="18" charset="0"/>
                    <a:ea typeface="Cambria Math" panose="02040503050406030204" pitchFamily="18" charset="0"/>
                  </a:rPr>
                  <a:t>T</a:t>
                </a:r>
                <a:r>
                  <a:rPr lang="en-US" sz="1600" dirty="0">
                    <a:solidFill>
                      <a:schemeClr val="bg1"/>
                    </a:solidFill>
                    <a:latin typeface="Cambria Math" panose="02040503050406030204" pitchFamily="18" charset="0"/>
                    <a:ea typeface="Cambria Math" panose="02040503050406030204" pitchFamily="18" charset="0"/>
                  </a:rPr>
                  <a:t> has two limitations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en-US" sz="1600" dirty="0">
                  <a:solidFill>
                    <a:schemeClr val="bg1"/>
                  </a:solidFill>
                  <a:latin typeface="Cambria Math" panose="02040503050406030204" pitchFamily="18" charset="0"/>
                  <a:ea typeface="Cambria Math" panose="02040503050406030204" pitchFamily="18" charset="0"/>
                </a:endParaRPr>
              </a:p>
              <a:p>
                <a:pPr algn="just"/>
                <a:r>
                  <a:rPr lang="en-US" sz="1600" b="1"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Since LL</a:t>
                </a:r>
                <a:r>
                  <a:rPr lang="en-US" sz="1600" baseline="30000" dirty="0">
                    <a:solidFill>
                      <a:schemeClr val="bg1"/>
                    </a:solidFill>
                    <a:latin typeface="Cambria Math" panose="02040503050406030204" pitchFamily="18" charset="0"/>
                    <a:ea typeface="Cambria Math" panose="02040503050406030204" pitchFamily="18" charset="0"/>
                  </a:rPr>
                  <a:t>T</a:t>
                </a:r>
                <a:r>
                  <a:rPr lang="en-US" sz="1600" dirty="0">
                    <a:solidFill>
                      <a:schemeClr val="bg1"/>
                    </a:solidFill>
                    <a:latin typeface="Cambria Math" panose="02040503050406030204" pitchFamily="18" charset="0"/>
                    <a:ea typeface="Cambria Math" panose="02040503050406030204" pitchFamily="18" charset="0"/>
                  </a:rPr>
                  <a:t> is always a symmetric matrix, </a:t>
                </a:r>
                <a:r>
                  <a:rPr lang="en-US" sz="1600" dirty="0" err="1" smtClean="0">
                    <a:solidFill>
                      <a:schemeClr val="bg1"/>
                    </a:solidFill>
                    <a:latin typeface="Cambria Math" panose="02040503050406030204" pitchFamily="18" charset="0"/>
                    <a:ea typeface="Cambria Math" panose="02040503050406030204" pitchFamily="18" charset="0"/>
                  </a:rPr>
                  <a:t>Choleski</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s </a:t>
                </a:r>
                <a:r>
                  <a:rPr lang="en-US" sz="1600" dirty="0">
                    <a:solidFill>
                      <a:schemeClr val="bg1"/>
                    </a:solidFill>
                    <a:latin typeface="Cambria Math" panose="02040503050406030204" pitchFamily="18" charset="0"/>
                    <a:ea typeface="Cambria Math" panose="02040503050406030204" pitchFamily="18" charset="0"/>
                  </a:rPr>
                  <a:t>decomposition requires A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be </a:t>
                </a:r>
                <a:r>
                  <a:rPr lang="tr-TR" sz="1600" dirty="0">
                    <a:solidFill>
                      <a:schemeClr val="bg1"/>
                    </a:solidFill>
                    <a:latin typeface="Cambria Math" panose="02040503050406030204" pitchFamily="18" charset="0"/>
                    <a:ea typeface="Cambria Math" panose="02040503050406030204" pitchFamily="18" charset="0"/>
                  </a:rPr>
                  <a:t>symmetric.</a:t>
                </a:r>
              </a:p>
              <a:p>
                <a:pPr algn="just"/>
                <a:r>
                  <a:rPr lang="en-US" sz="1600" b="1"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The decomposition process involves taking square roots of certain </a:t>
                </a:r>
                <a:r>
                  <a:rPr lang="en-US" sz="1600" dirty="0" smtClean="0">
                    <a:solidFill>
                      <a:schemeClr val="bg1"/>
                    </a:solidFill>
                    <a:latin typeface="Cambria Math" panose="02040503050406030204" pitchFamily="18" charset="0"/>
                    <a:ea typeface="Cambria Math" panose="02040503050406030204" pitchFamily="18" charset="0"/>
                  </a:rPr>
                  <a:t>combinations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the elements of A. It can be shown that to avoid square roots of negative </a:t>
                </a:r>
                <a:r>
                  <a:rPr lang="en-US" sz="1600" dirty="0" smtClean="0">
                    <a:solidFill>
                      <a:schemeClr val="bg1"/>
                    </a:solidFill>
                    <a:latin typeface="Cambria Math" panose="02040503050406030204" pitchFamily="18" charset="0"/>
                    <a:ea typeface="Cambria Math" panose="02040503050406030204" pitchFamily="18" charset="0"/>
                  </a:rPr>
                  <a:t>numbers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must be positive definite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en-US"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Choleski’s decomposition contains approximately n</a:t>
                </a:r>
                <a:r>
                  <a:rPr lang="tr-TR" sz="1600" baseline="30000" dirty="0">
                    <a:solidFill>
                      <a:schemeClr val="bg1"/>
                    </a:solidFill>
                    <a:latin typeface="Cambria Math" panose="02040503050406030204" pitchFamily="18" charset="0"/>
                    <a:ea typeface="Cambria Math" panose="02040503050406030204" pitchFamily="18" charset="0"/>
                  </a:rPr>
                  <a:t>3</a:t>
                </a:r>
                <a:r>
                  <a:rPr lang="tr-TR" sz="1600" dirty="0">
                    <a:solidFill>
                      <a:schemeClr val="bg1"/>
                    </a:solidFill>
                    <a:latin typeface="Cambria Math" panose="02040503050406030204" pitchFamily="18" charset="0"/>
                    <a:ea typeface="Cambria Math" panose="02040503050406030204" pitchFamily="18" charset="0"/>
                  </a:rPr>
                  <a:t>/6 long operations plus </a:t>
                </a:r>
                <a:r>
                  <a:rPr lang="tr-TR" sz="1600" dirty="0" smtClean="0">
                    <a:solidFill>
                      <a:schemeClr val="bg1"/>
                    </a:solidFill>
                    <a:latin typeface="Cambria Math" panose="02040503050406030204" pitchFamily="18" charset="0"/>
                    <a:ea typeface="Cambria Math" panose="02040503050406030204" pitchFamily="18" charset="0"/>
                  </a:rPr>
                  <a:t>n </a:t>
                </a:r>
                <a:r>
                  <a:rPr lang="en-US" sz="1600" dirty="0" smtClean="0">
                    <a:solidFill>
                      <a:schemeClr val="bg1"/>
                    </a:solidFill>
                    <a:latin typeface="Cambria Math" panose="02040503050406030204" pitchFamily="18" charset="0"/>
                    <a:ea typeface="Cambria Math" panose="02040503050406030204" pitchFamily="18" charset="0"/>
                  </a:rPr>
                  <a:t>square </a:t>
                </a:r>
                <a:r>
                  <a:rPr lang="en-US" sz="1600" dirty="0">
                    <a:solidFill>
                      <a:schemeClr val="bg1"/>
                    </a:solidFill>
                    <a:latin typeface="Cambria Math" panose="02040503050406030204" pitchFamily="18" charset="0"/>
                    <a:ea typeface="Cambria Math" panose="02040503050406030204" pitchFamily="18" charset="0"/>
                  </a:rPr>
                  <a:t>root computations. This is about </a:t>
                </a:r>
                <a:r>
                  <a:rPr lang="en-US" sz="1600" dirty="0" smtClean="0">
                    <a:solidFill>
                      <a:schemeClr val="bg1"/>
                    </a:solidFill>
                    <a:latin typeface="Cambria Math" panose="02040503050406030204" pitchFamily="18" charset="0"/>
                    <a:ea typeface="Cambria Math" panose="02040503050406030204" pitchFamily="18" charset="0"/>
                  </a:rPr>
                  <a:t>half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number of operations required </a:t>
                </a:r>
                <a:r>
                  <a:rPr lang="en-US" sz="1600" dirty="0" smtClean="0">
                    <a:solidFill>
                      <a:schemeClr val="bg1"/>
                    </a:solidFill>
                    <a:latin typeface="Cambria Math" panose="02040503050406030204" pitchFamily="18" charset="0"/>
                    <a:ea typeface="Cambria Math" panose="02040503050406030204" pitchFamily="18" charset="0"/>
                  </a:rPr>
                  <a:t>in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LU </a:t>
                </a:r>
                <a:r>
                  <a:rPr lang="en-US" sz="1600" dirty="0">
                    <a:solidFill>
                      <a:schemeClr val="bg1"/>
                    </a:solidFill>
                    <a:latin typeface="Cambria Math" panose="02040503050406030204" pitchFamily="18" charset="0"/>
                    <a:ea typeface="Cambria Math" panose="02040503050406030204" pitchFamily="18" charset="0"/>
                  </a:rPr>
                  <a:t>decomposition. The relative efficiency of </a:t>
                </a:r>
                <a:r>
                  <a:rPr lang="en-US" sz="1600" dirty="0" err="1">
                    <a:solidFill>
                      <a:schemeClr val="bg1"/>
                    </a:solidFill>
                    <a:latin typeface="Cambria Math" panose="02040503050406030204" pitchFamily="18" charset="0"/>
                    <a:ea typeface="Cambria Math" panose="02040503050406030204" pitchFamily="18" charset="0"/>
                  </a:rPr>
                  <a:t>Choleski’s</a:t>
                </a:r>
                <a:r>
                  <a:rPr lang="en-US" sz="1600" dirty="0">
                    <a:solidFill>
                      <a:schemeClr val="bg1"/>
                    </a:solidFill>
                    <a:latin typeface="Cambria Math" panose="02040503050406030204" pitchFamily="18" charset="0"/>
                    <a:ea typeface="Cambria Math" panose="02040503050406030204" pitchFamily="18" charset="0"/>
                  </a:rPr>
                  <a:t> decomposition is due to </a:t>
                </a:r>
                <a:r>
                  <a:rPr lang="en-US" sz="1600" dirty="0" smtClean="0">
                    <a:solidFill>
                      <a:schemeClr val="bg1"/>
                    </a:solidFill>
                    <a:latin typeface="Cambria Math" panose="02040503050406030204" pitchFamily="18" charset="0"/>
                    <a:ea typeface="Cambria Math" panose="02040503050406030204" pitchFamily="18" charset="0"/>
                  </a:rPr>
                  <a:t>its</a:t>
                </a:r>
                <a:r>
                  <a:rPr lang="tr-TR" sz="1600" dirty="0" smtClean="0">
                    <a:solidFill>
                      <a:schemeClr val="bg1"/>
                    </a:solidFill>
                    <a:latin typeface="Cambria Math" panose="02040503050406030204" pitchFamily="18" charset="0"/>
                    <a:ea typeface="Cambria Math" panose="02040503050406030204" pitchFamily="18" charset="0"/>
                  </a:rPr>
                  <a:t> exploitation of symmetry.</a:t>
                </a: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err="1" smtClean="0">
                    <a:solidFill>
                      <a:schemeClr val="bg1"/>
                    </a:solidFill>
                    <a:latin typeface="Cambria Math" panose="02040503050406030204" pitchFamily="18" charset="0"/>
                    <a:ea typeface="Cambria Math" panose="02040503050406030204" pitchFamily="18" charset="0"/>
                  </a:rPr>
                  <a:t>Choleski’s</a:t>
                </a:r>
                <a:r>
                  <a:rPr lang="en-US" sz="1600" dirty="0" smtClean="0">
                    <a:solidFill>
                      <a:schemeClr val="bg1"/>
                    </a:solidFill>
                    <a:latin typeface="Cambria Math" panose="02040503050406030204" pitchFamily="18" charset="0"/>
                    <a:ea typeface="Cambria Math" panose="02040503050406030204" pitchFamily="18" charset="0"/>
                  </a:rPr>
                  <a:t> decomposition</a:t>
                </a:r>
                <a:r>
                  <a:rPr lang="tr-TR" sz="1600" dirty="0" smtClean="0">
                    <a:solidFill>
                      <a:schemeClr val="bg1"/>
                    </a:solidFill>
                    <a:latin typeface="Cambria Math" panose="02040503050406030204" pitchFamily="18" charset="0"/>
                    <a:ea typeface="Cambria Math" panose="02040503050406030204" pitchFamily="18" charset="0"/>
                  </a:rPr>
                  <a:t>;</a:t>
                </a:r>
                <a:endParaRPr lang="en-US" sz="1600" dirty="0">
                  <a:solidFill>
                    <a:schemeClr val="bg1"/>
                  </a:solidFill>
                  <a:latin typeface="Cambria Math" panose="02040503050406030204" pitchFamily="18" charset="0"/>
                  <a:ea typeface="Cambria Math" panose="02040503050406030204" pitchFamily="18" charset="0"/>
                </a:endParaRPr>
              </a:p>
              <a:p>
                <a:pPr algn="ctr"/>
                <a:r>
                  <a:rPr lang="tr-TR" sz="1600" b="1" dirty="0">
                    <a:solidFill>
                      <a:schemeClr val="bg1"/>
                    </a:solidFill>
                    <a:latin typeface="Cambria Math" panose="02040503050406030204" pitchFamily="18" charset="0"/>
                    <a:ea typeface="Cambria Math" panose="02040503050406030204" pitchFamily="18" charset="0"/>
                  </a:rPr>
                  <a:t>A = </a:t>
                </a:r>
                <a:r>
                  <a:rPr lang="tr-TR" sz="1600" b="1" dirty="0" smtClean="0">
                    <a:solidFill>
                      <a:schemeClr val="bg1"/>
                    </a:solidFill>
                    <a:latin typeface="Cambria Math" panose="02040503050406030204" pitchFamily="18" charset="0"/>
                    <a:ea typeface="Cambria Math" panose="02040503050406030204" pitchFamily="18" charset="0"/>
                  </a:rPr>
                  <a:t>L L</a:t>
                </a:r>
                <a:r>
                  <a:rPr lang="tr-TR" sz="1600" b="1" baseline="30000" dirty="0" smtClean="0">
                    <a:solidFill>
                      <a:schemeClr val="bg1"/>
                    </a:solidFill>
                    <a:latin typeface="Cambria Math" panose="02040503050406030204" pitchFamily="18" charset="0"/>
                    <a:ea typeface="Cambria Math" panose="02040503050406030204" pitchFamily="18" charset="0"/>
                  </a:rPr>
                  <a:t>T</a:t>
                </a:r>
                <a:r>
                  <a:rPr lang="tr-TR" sz="1600" b="1" dirty="0" smtClean="0">
                    <a:solidFill>
                      <a:schemeClr val="bg1"/>
                    </a:solidFill>
                    <a:latin typeface="Cambria Math" panose="02040503050406030204" pitchFamily="18" charset="0"/>
                    <a:ea typeface="Cambria Math" panose="02040503050406030204" pitchFamily="18" charset="0"/>
                  </a:rPr>
                  <a:t> </a:t>
                </a:r>
              </a:p>
              <a:p>
                <a:pPr algn="ctr"/>
                <a:endParaRPr lang="tr-TR" sz="1600" b="1"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of </a:t>
                </a:r>
                <a:r>
                  <a:rPr lang="tr-TR" sz="1600" dirty="0">
                    <a:solidFill>
                      <a:schemeClr val="bg1"/>
                    </a:solidFill>
                    <a:latin typeface="Cambria Math" panose="02040503050406030204" pitchFamily="18" charset="0"/>
                    <a:ea typeface="Cambria Math" panose="02040503050406030204" pitchFamily="18" charset="0"/>
                  </a:rPr>
                  <a:t>a 3 ×3matrix</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i="1" smtClean="0">
                                  <a:solidFill>
                                    <a:schemeClr val="bg1"/>
                                  </a:solidFill>
                                  <a:latin typeface="Cambria Math" panose="02040503050406030204" pitchFamily="18" charset="0"/>
                                  <a:ea typeface="Cambria Math" panose="02040503050406030204" pitchFamily="18" charset="0"/>
                                </a:rPr>
                              </m:ctrlPr>
                            </m:mPr>
                            <m:mr>
                              <m:e>
                                <m:r>
                                  <m:rPr>
                                    <m:brk m:alnAt="7"/>
                                  </m:rP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11</m:t>
                                </m:r>
                              </m:e>
                              <m:e>
                                <m: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12</m:t>
                                </m:r>
                              </m:e>
                              <m:e>
                                <m: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13</m:t>
                                </m:r>
                              </m:e>
                            </m:mr>
                            <m:mr>
                              <m:e>
                                <m: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21</m:t>
                                </m:r>
                              </m:e>
                              <m:e>
                                <m: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22</m:t>
                                </m:r>
                              </m:e>
                              <m:e>
                                <m: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23</m:t>
                                </m:r>
                              </m:e>
                            </m:mr>
                            <m:mr>
                              <m:e>
                                <m: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31</m:t>
                                </m:r>
                              </m:e>
                              <m:e>
                                <m: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32</m:t>
                                </m:r>
                              </m:e>
                              <m:e>
                                <m:r>
                                  <a:rPr lang="tr-TR" sz="1600" b="0" i="1" smtClean="0">
                                    <a:solidFill>
                                      <a:schemeClr val="bg1"/>
                                    </a:solidFill>
                                    <a:latin typeface="Cambria Math" panose="02040503050406030204" pitchFamily="18" charset="0"/>
                                    <a:ea typeface="Cambria Math" panose="02040503050406030204" pitchFamily="18" charset="0"/>
                                  </a:rPr>
                                  <m:t>𝐴</m:t>
                                </m:r>
                                <m:r>
                                  <a:rPr lang="tr-TR" sz="1600" b="0" i="1" baseline="-25000" smtClean="0">
                                    <a:solidFill>
                                      <a:schemeClr val="bg1"/>
                                    </a:solidFill>
                                    <a:latin typeface="Cambria Math" panose="02040503050406030204" pitchFamily="18" charset="0"/>
                                    <a:ea typeface="Cambria Math" panose="02040503050406030204" pitchFamily="18" charset="0"/>
                                  </a:rPr>
                                  <m:t>33</m:t>
                                </m:r>
                              </m:e>
                            </m:mr>
                          </m:m>
                        </m:e>
                      </m:d>
                      <m:r>
                        <a:rPr lang="tr-TR" sz="1600" b="0" i="1" smtClean="0">
                          <a:solidFill>
                            <a:schemeClr val="bg1"/>
                          </a:solidFill>
                          <a:latin typeface="Cambria Math" panose="02040503050406030204" pitchFamily="18" charset="0"/>
                          <a:ea typeface="Cambria Math" panose="02040503050406030204" pitchFamily="18" charset="0"/>
                        </a:rPr>
                        <m:t>=</m:t>
                      </m:r>
                      <m:d>
                        <m:dPr>
                          <m:begChr m:val="["/>
                          <m:endChr m:val="]"/>
                          <m:ctrlPr>
                            <a:rPr lang="tr-TR" sz="1600" b="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b="0" i="1" smtClean="0">
                                  <a:solidFill>
                                    <a:schemeClr val="bg1"/>
                                  </a:solidFill>
                                  <a:latin typeface="Cambria Math" panose="02040503050406030204" pitchFamily="18" charset="0"/>
                                  <a:ea typeface="Cambria Math" panose="02040503050406030204" pitchFamily="18" charset="0"/>
                                </a:rPr>
                              </m:ctrlPr>
                            </m:mPr>
                            <m:mr>
                              <m:e>
                                <m:r>
                                  <m:rPr>
                                    <m:brk m:alnAt="7"/>
                                  </m:rP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11</m:t>
                                </m:r>
                              </m:e>
                              <m:e>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0</m:t>
                                </m:r>
                              </m:e>
                            </m:mr>
                            <m:mr>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21</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22</m:t>
                                </m:r>
                              </m:e>
                              <m:e>
                                <m:r>
                                  <a:rPr lang="tr-TR" sz="1600" b="0" i="1" smtClean="0">
                                    <a:solidFill>
                                      <a:schemeClr val="bg1"/>
                                    </a:solidFill>
                                    <a:latin typeface="Cambria Math" panose="02040503050406030204" pitchFamily="18" charset="0"/>
                                    <a:ea typeface="Cambria Math" panose="02040503050406030204" pitchFamily="18" charset="0"/>
                                  </a:rPr>
                                  <m:t>0</m:t>
                                </m:r>
                              </m:e>
                            </m:mr>
                            <m:mr>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31</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32</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33</m:t>
                                </m:r>
                              </m:e>
                            </m:mr>
                          </m:m>
                        </m:e>
                      </m:d>
                      <m:d>
                        <m:dPr>
                          <m:begChr m:val="["/>
                          <m:endChr m:val="]"/>
                          <m:ctrlPr>
                            <a:rPr lang="tr-TR" sz="1600" b="0" i="1" smtClean="0">
                              <a:solidFill>
                                <a:schemeClr val="bg1"/>
                              </a:solidFill>
                              <a:latin typeface="Cambria Math" panose="02040503050406030204" pitchFamily="18" charset="0"/>
                              <a:ea typeface="Cambria Math" panose="02040503050406030204" pitchFamily="18" charset="0"/>
                            </a:rPr>
                          </m:ctrlPr>
                        </m:dPr>
                        <m:e>
                          <m:m>
                            <m:mPr>
                              <m:mcs>
                                <m:mc>
                                  <m:mcPr>
                                    <m:count m:val="3"/>
                                    <m:mcJc m:val="center"/>
                                  </m:mcPr>
                                </m:mc>
                              </m:mcs>
                              <m:ctrlPr>
                                <a:rPr lang="tr-TR" sz="1600" b="0" i="1" smtClean="0">
                                  <a:solidFill>
                                    <a:schemeClr val="bg1"/>
                                  </a:solidFill>
                                  <a:latin typeface="Cambria Math" panose="02040503050406030204" pitchFamily="18" charset="0"/>
                                  <a:ea typeface="Cambria Math" panose="02040503050406030204" pitchFamily="18" charset="0"/>
                                </a:rPr>
                              </m:ctrlPr>
                            </m:mPr>
                            <m:mr>
                              <m:e>
                                <m:r>
                                  <m:rPr>
                                    <m:brk m:alnAt="7"/>
                                  </m:rP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11</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21</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31</m:t>
                                </m:r>
                              </m:e>
                            </m:mr>
                            <m:mr>
                              <m:e>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22</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32</m:t>
                                </m:r>
                              </m:e>
                            </m:mr>
                            <m:mr>
                              <m:e>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0</m:t>
                                </m:r>
                              </m:e>
                              <m:e>
                                <m:r>
                                  <a:rPr lang="tr-TR" sz="1600" b="0" i="1" smtClean="0">
                                    <a:solidFill>
                                      <a:schemeClr val="bg1"/>
                                    </a:solidFill>
                                    <a:latin typeface="Cambria Math" panose="02040503050406030204" pitchFamily="18" charset="0"/>
                                    <a:ea typeface="Cambria Math" panose="02040503050406030204" pitchFamily="18" charset="0"/>
                                  </a:rPr>
                                  <m:t>𝐿</m:t>
                                </m:r>
                                <m:r>
                                  <a:rPr lang="tr-TR" sz="1600" b="0" i="1" baseline="-25000" smtClean="0">
                                    <a:solidFill>
                                      <a:schemeClr val="bg1"/>
                                    </a:solidFill>
                                    <a:latin typeface="Cambria Math" panose="02040503050406030204" pitchFamily="18" charset="0"/>
                                    <a:ea typeface="Cambria Math" panose="02040503050406030204" pitchFamily="18" charset="0"/>
                                  </a:rPr>
                                  <m:t>33</m:t>
                                </m:r>
                              </m:e>
                            </m:mr>
                          </m:m>
                        </m:e>
                      </m:d>
                    </m:oMath>
                  </m:oMathPara>
                </a14:m>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32298" y="535021"/>
                <a:ext cx="10924162" cy="5482783"/>
              </a:xfrm>
              <a:prstGeom prst="rect">
                <a:avLst/>
              </a:prstGeom>
              <a:blipFill>
                <a:blip r:embed="rId2"/>
                <a:stretch>
                  <a:fillRect l="-502" t="-779" r="-279"/>
                </a:stretch>
              </a:blipFill>
            </p:spPr>
            <p:txBody>
              <a:bodyPr/>
              <a:lstStyle/>
              <a:p>
                <a:r>
                  <a:rPr lang="tr-TR">
                    <a:noFill/>
                  </a:rPr>
                  <a:t> </a:t>
                </a:r>
              </a:p>
            </p:txBody>
          </p:sp>
        </mc:Fallback>
      </mc:AlternateContent>
      <p:sp>
        <p:nvSpPr>
          <p:cNvPr id="5" name="Rounded Rectangle 4"/>
          <p:cNvSpPr/>
          <p:nvPr/>
        </p:nvSpPr>
        <p:spPr>
          <a:xfrm>
            <a:off x="5617723" y="4027251"/>
            <a:ext cx="919264" cy="330740"/>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tr-TR"/>
          </a:p>
        </p:txBody>
      </p:sp>
    </p:spTree>
    <p:extLst>
      <p:ext uri="{BB962C8B-B14F-4D97-AF65-F5344CB8AC3E}">
        <p14:creationId xmlns:p14="http://schemas.microsoft.com/office/powerpoint/2010/main" val="1292312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725</TotalTime>
  <Words>623</Words>
  <Application>Microsoft Office PowerPoint</Application>
  <PresentationFormat>Widescreen</PresentationFormat>
  <Paragraphs>224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Californian FB</vt:lpstr>
      <vt:lpstr>Cambria Math</vt:lpstr>
      <vt:lpstr>Century Gothic</vt:lpstr>
      <vt:lpstr>Nunito</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OSUser</dc:creator>
  <cp:lastModifiedBy>OSUser</cp:lastModifiedBy>
  <cp:revision>53</cp:revision>
  <cp:lastPrinted>2020-02-24T08:17:17Z</cp:lastPrinted>
  <dcterms:created xsi:type="dcterms:W3CDTF">2020-02-19T08:09:50Z</dcterms:created>
  <dcterms:modified xsi:type="dcterms:W3CDTF">2020-02-24T13:23:39Z</dcterms:modified>
</cp:coreProperties>
</file>