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5"/>
    <p:restoredTop sz="94410"/>
  </p:normalViewPr>
  <p:slideViewPr>
    <p:cSldViewPr snapToGrid="0" snapToObjects="1">
      <p:cViewPr varScale="1">
        <p:scale>
          <a:sx n="80" d="100"/>
          <a:sy n="80" d="100"/>
        </p:scale>
        <p:origin x="-96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046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101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7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995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224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345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75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05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820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364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73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7CA3-BCBE-5245-9875-95D0483876FF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31271-166E-5949-A461-75654D694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672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Metal Desteksiz Porselen Kron-Köprüler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Dr. </a:t>
            </a:r>
            <a:r>
              <a:rPr lang="tr-TR" b="1" dirty="0" err="1" smtClean="0">
                <a:solidFill>
                  <a:srgbClr val="C00000"/>
                </a:solidFill>
              </a:rPr>
              <a:t>Dt</a:t>
            </a:r>
            <a:r>
              <a:rPr lang="tr-TR" b="1" dirty="0" smtClean="0">
                <a:solidFill>
                  <a:srgbClr val="C00000"/>
                </a:solidFill>
              </a:rPr>
              <a:t>. Burcu batak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21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755073" y="1360112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METAL DESTEKSİZ KRON ALT YAPI </a:t>
            </a:r>
            <a:endParaRPr lang="tr-TR" dirty="0"/>
          </a:p>
          <a:p>
            <a:r>
              <a:rPr lang="tr-TR" dirty="0"/>
              <a:t>Seramikler, metal ve </a:t>
            </a:r>
            <a:r>
              <a:rPr lang="tr-TR" dirty="0" err="1"/>
              <a:t>rezin</a:t>
            </a:r>
            <a:r>
              <a:rPr lang="tr-TR" dirty="0"/>
              <a:t> olmayan inorganik yapılardır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Ham </a:t>
            </a:r>
            <a:r>
              <a:rPr lang="tr-TR" dirty="0"/>
              <a:t>maddelerin (mineral) yüksek derecelerde fırınlanması ile elde </a:t>
            </a:r>
            <a:r>
              <a:rPr lang="tr-TR" dirty="0" smtClean="0"/>
              <a:t>edilir.</a:t>
            </a:r>
          </a:p>
          <a:p>
            <a:r>
              <a:rPr lang="tr-TR" dirty="0" smtClean="0"/>
              <a:t>Seramik </a:t>
            </a:r>
            <a:r>
              <a:rPr lang="tr-TR" dirty="0"/>
              <a:t>terimi Yunanca </a:t>
            </a:r>
            <a:r>
              <a:rPr lang="tr-TR" dirty="0" smtClean="0"/>
              <a:t>‟</a:t>
            </a:r>
            <a:r>
              <a:rPr lang="tr-TR" dirty="0" err="1" smtClean="0">
                <a:solidFill>
                  <a:srgbClr val="C00000"/>
                </a:solidFill>
              </a:rPr>
              <a:t>Keramos</a:t>
            </a:r>
            <a:r>
              <a:rPr lang="tr-TR" dirty="0" smtClean="0"/>
              <a:t>‟ tan </a:t>
            </a:r>
            <a:r>
              <a:rPr lang="tr-TR" dirty="0"/>
              <a:t>gelir, anlamı yakılmış maddedir. </a:t>
            </a:r>
            <a:endParaRPr lang="tr-TR" dirty="0" smtClean="0"/>
          </a:p>
          <a:p>
            <a:r>
              <a:rPr lang="tr-TR" dirty="0" smtClean="0"/>
              <a:t>Porselen </a:t>
            </a:r>
            <a:r>
              <a:rPr lang="tr-TR" dirty="0"/>
              <a:t>ise 3000 yıldır geniş bir kullanımı olan seramiklerin özel bir tipidir. </a:t>
            </a:r>
            <a:endParaRPr lang="tr-TR" dirty="0" smtClean="0"/>
          </a:p>
          <a:p>
            <a:r>
              <a:rPr lang="tr-TR" dirty="0" smtClean="0"/>
              <a:t>Geleneksel </a:t>
            </a:r>
            <a:r>
              <a:rPr lang="tr-TR" dirty="0"/>
              <a:t>üç doğal mineral; </a:t>
            </a:r>
            <a:r>
              <a:rPr lang="tr-TR" dirty="0">
                <a:solidFill>
                  <a:srgbClr val="C00000"/>
                </a:solidFill>
              </a:rPr>
              <a:t>saf beyaz </a:t>
            </a:r>
            <a:r>
              <a:rPr lang="tr-TR" dirty="0" smtClean="0">
                <a:solidFill>
                  <a:srgbClr val="C00000"/>
                </a:solidFill>
              </a:rPr>
              <a:t>kil (kaolin), </a:t>
            </a:r>
            <a:r>
              <a:rPr lang="tr-TR" dirty="0" err="1">
                <a:solidFill>
                  <a:srgbClr val="C00000"/>
                </a:solidFill>
              </a:rPr>
              <a:t>quartz</a:t>
            </a:r>
            <a:r>
              <a:rPr lang="tr-TR" dirty="0">
                <a:solidFill>
                  <a:srgbClr val="C00000"/>
                </a:solidFill>
              </a:rPr>
              <a:t> ve </a:t>
            </a:r>
            <a:r>
              <a:rPr lang="tr-TR" dirty="0" err="1">
                <a:solidFill>
                  <a:srgbClr val="C00000"/>
                </a:solidFill>
              </a:rPr>
              <a:t>feldsparın</a:t>
            </a:r>
            <a:r>
              <a:rPr lang="tr-TR" dirty="0"/>
              <a:t> karışımından oluşur. </a:t>
            </a:r>
            <a:endParaRPr lang="tr-TR" dirty="0" smtClean="0"/>
          </a:p>
          <a:p>
            <a:r>
              <a:rPr lang="tr-TR" dirty="0" smtClean="0"/>
              <a:t>Karışımda </a:t>
            </a:r>
            <a:r>
              <a:rPr lang="tr-TR" dirty="0"/>
              <a:t>farklı bir mineral yer aldığında, porselen sözcüğü yerine seramik sözcüğünü kullanmak daha doğru olur.  </a:t>
            </a:r>
          </a:p>
          <a:p>
            <a:pPr marL="4572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133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Tam seramik kronlar ileri derecede estetiğe gereksinim duyulan vakalarda kullanılır.</a:t>
            </a:r>
          </a:p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Porselen, kayıp diş dokusunun yerine konulabilmesi için en doğal görünümlü ve sentetik materyaldir.</a:t>
            </a:r>
          </a:p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Porselen kronlarda kırılganlık bir dezavantajdır; ancak porselenin kırılganlığı da metal alt yapıya bağlanarak giderilmiştir. </a:t>
            </a:r>
          </a:p>
          <a:p>
            <a:pPr marL="4572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8075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Metal alt yapılı porselen restorasyonlarla dayanıklılık çözülürken beraberinde de değişik sorunlarla karşılaşılmıştır.</a:t>
            </a:r>
          </a:p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Metal alt yapı ışık geçirgenliğini önlemiş, metal renklenmelerini ortaya çıkararak estetiği etkilemiştir.</a:t>
            </a:r>
          </a:p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Metal-porselen kalınlığı daha fazla diş kesimini gerektirmiştir. </a:t>
            </a:r>
          </a:p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Kullanılan metalin kıymetli olması restorasyonları pahalı kılmış ve fırınlama esnasında </a:t>
            </a:r>
            <a:r>
              <a:rPr lang="tr-TR" dirty="0" err="1" smtClean="0"/>
              <a:t>distorsiyona</a:t>
            </a:r>
            <a:r>
              <a:rPr lang="tr-TR" dirty="0" smtClean="0"/>
              <a:t> uğramıştır. </a:t>
            </a:r>
          </a:p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Temel metal alaşımları ise renklenme, alerji ve kalın oksit tabakası nedeniyle bağlantıda başarısızlıklara neden olmuştur. </a:t>
            </a:r>
          </a:p>
          <a:p>
            <a:pPr marL="331470">
              <a:buFont typeface="Wingdings" panose="05000000000000000000" pitchFamily="2" charset="2"/>
              <a:buChar char="§"/>
            </a:pPr>
            <a:r>
              <a:rPr lang="tr-TR" dirty="0" smtClean="0"/>
              <a:t>Bu nedenler, araştırıcıları metal desteksiz restorasyonlar üzerinde çalışmaya yöneltmiştir. </a:t>
            </a:r>
          </a:p>
          <a:p>
            <a:pPr marL="4572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40123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Metal desteksiz kron ve köprüler</a:t>
            </a:r>
            <a:endParaRPr lang="tr-TR" sz="2400" b="1" dirty="0">
              <a:solidFill>
                <a:srgbClr val="C00000"/>
              </a:solidFill>
            </a:endParaRPr>
          </a:p>
        </p:txBody>
      </p:sp>
      <p:sp>
        <p:nvSpPr>
          <p:cNvPr id="5" name="Aşağı Ok 3"/>
          <p:cNvSpPr/>
          <p:nvPr/>
        </p:nvSpPr>
        <p:spPr>
          <a:xfrm rot="1486315">
            <a:off x="4550958" y="2399875"/>
            <a:ext cx="305864" cy="1185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4"/>
          <p:cNvSpPr/>
          <p:nvPr/>
        </p:nvSpPr>
        <p:spPr>
          <a:xfrm rot="20148134">
            <a:off x="6894956" y="2304206"/>
            <a:ext cx="289030" cy="12884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5"/>
          <p:cNvSpPr txBox="1"/>
          <p:nvPr/>
        </p:nvSpPr>
        <p:spPr>
          <a:xfrm>
            <a:off x="2886671" y="3908156"/>
            <a:ext cx="3434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Monolitik restorasyonlar</a:t>
            </a:r>
            <a:endParaRPr lang="tr-TR" dirty="0"/>
          </a:p>
        </p:txBody>
      </p:sp>
      <p:sp>
        <p:nvSpPr>
          <p:cNvPr id="8" name="Metin kutusu 6"/>
          <p:cNvSpPr txBox="1"/>
          <p:nvPr/>
        </p:nvSpPr>
        <p:spPr>
          <a:xfrm>
            <a:off x="5718059" y="3903576"/>
            <a:ext cx="3434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Güçlendirilmiş alt yapılar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7686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Yüksek ısı porseleni (protez dişlerinin porseleni)</a:t>
            </a:r>
          </a:p>
          <a:p>
            <a:pPr lvl="0"/>
            <a:r>
              <a:rPr lang="tr-TR" dirty="0" err="1" smtClean="0"/>
              <a:t>Feldspatik</a:t>
            </a:r>
            <a:r>
              <a:rPr lang="tr-TR" dirty="0" smtClean="0"/>
              <a:t> porselen (metal-seramik restorasyon porseleni)</a:t>
            </a:r>
          </a:p>
          <a:p>
            <a:pPr lvl="0"/>
            <a:r>
              <a:rPr lang="tr-TR" dirty="0" err="1" smtClean="0"/>
              <a:t>Alumina</a:t>
            </a:r>
            <a:r>
              <a:rPr lang="tr-TR" dirty="0" smtClean="0"/>
              <a:t> porselen (</a:t>
            </a:r>
            <a:r>
              <a:rPr lang="tr-TR" dirty="0" err="1" smtClean="0"/>
              <a:t>feldspatik</a:t>
            </a:r>
            <a:r>
              <a:rPr lang="tr-TR" dirty="0" smtClean="0"/>
              <a:t> porselende </a:t>
            </a:r>
            <a:r>
              <a:rPr lang="tr-TR" dirty="0" err="1" smtClean="0"/>
              <a:t>aluminyum</a:t>
            </a:r>
            <a:r>
              <a:rPr lang="tr-TR" dirty="0" smtClean="0"/>
              <a:t> oksit miktarının artması ile oluşturulan yüksek dirençli alt yapı (kor) porseleni)</a:t>
            </a:r>
          </a:p>
          <a:p>
            <a:pPr lvl="0"/>
            <a:r>
              <a:rPr lang="tr-TR" dirty="0" smtClean="0"/>
              <a:t>Yüksek dirençli seramikler (</a:t>
            </a:r>
            <a:r>
              <a:rPr lang="tr-TR" dirty="0" err="1" smtClean="0"/>
              <a:t>ingotlar</a:t>
            </a:r>
            <a:r>
              <a:rPr lang="tr-TR" dirty="0" smtClean="0"/>
              <a:t> halinde ısı ve basınçla dökülen seramikler).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27334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Seramiklerin Yapım Tekniklerine Göre Sınıflandırılması </a:t>
            </a:r>
            <a:endParaRPr lang="tr-TR" dirty="0" smtClean="0">
              <a:solidFill>
                <a:srgbClr val="C00000"/>
              </a:solidFill>
            </a:endParaRPr>
          </a:p>
          <a:p>
            <a:pPr lvl="0"/>
            <a:r>
              <a:rPr lang="tr-TR" b="1" dirty="0" smtClean="0">
                <a:solidFill>
                  <a:srgbClr val="C00000"/>
                </a:solidFill>
              </a:rPr>
              <a:t>Yüksek </a:t>
            </a:r>
            <a:r>
              <a:rPr lang="tr-TR" b="1" dirty="0" err="1">
                <a:solidFill>
                  <a:srgbClr val="C00000"/>
                </a:solidFill>
              </a:rPr>
              <a:t>a</a:t>
            </a:r>
            <a:r>
              <a:rPr lang="tr-TR" b="1" dirty="0" err="1" smtClean="0">
                <a:solidFill>
                  <a:srgbClr val="C00000"/>
                </a:solidFill>
              </a:rPr>
              <a:t>lumina</a:t>
            </a:r>
            <a:r>
              <a:rPr lang="tr-TR" b="1" dirty="0" smtClean="0">
                <a:solidFill>
                  <a:srgbClr val="C00000"/>
                </a:solidFill>
              </a:rPr>
              <a:t> içeren kor </a:t>
            </a:r>
            <a:r>
              <a:rPr lang="tr-TR" b="1" dirty="0">
                <a:solidFill>
                  <a:srgbClr val="C00000"/>
                </a:solidFill>
              </a:rPr>
              <a:t>s</a:t>
            </a:r>
            <a:r>
              <a:rPr lang="tr-TR" b="1" dirty="0" smtClean="0">
                <a:solidFill>
                  <a:srgbClr val="C00000"/>
                </a:solidFill>
              </a:rPr>
              <a:t>eramikler</a:t>
            </a:r>
            <a:r>
              <a:rPr lang="tr-TR" dirty="0" smtClean="0">
                <a:solidFill>
                  <a:srgbClr val="C00000"/>
                </a:solidFill>
              </a:rPr>
              <a:t>:</a:t>
            </a:r>
            <a:r>
              <a:rPr lang="tr-TR" dirty="0" smtClean="0"/>
              <a:t> Toz şeklinde bulunur. Toza su eklenerek elde edilen karışım </a:t>
            </a:r>
            <a:r>
              <a:rPr lang="tr-TR" dirty="0" err="1" smtClean="0"/>
              <a:t>day</a:t>
            </a:r>
            <a:r>
              <a:rPr lang="tr-TR" dirty="0" smtClean="0"/>
              <a:t> materyali üzerine tabakalar halinde sürülerek restorasyon alt yapısı oluşturulur. Tozlar değişik renk ve </a:t>
            </a:r>
            <a:r>
              <a:rPr lang="tr-TR" dirty="0" err="1" smtClean="0"/>
              <a:t>translüsenside</a:t>
            </a:r>
            <a:r>
              <a:rPr lang="tr-TR" dirty="0" smtClean="0"/>
              <a:t> bulunur.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Dökülebilir cam </a:t>
            </a:r>
            <a:r>
              <a:rPr lang="tr-TR" b="1" dirty="0">
                <a:solidFill>
                  <a:srgbClr val="C00000"/>
                </a:solidFill>
              </a:rPr>
              <a:t>s</a:t>
            </a:r>
            <a:r>
              <a:rPr lang="tr-TR" b="1" dirty="0" smtClean="0">
                <a:solidFill>
                  <a:srgbClr val="C00000"/>
                </a:solidFill>
              </a:rPr>
              <a:t>eramikler</a:t>
            </a:r>
            <a:r>
              <a:rPr lang="tr-TR" dirty="0" smtClean="0">
                <a:solidFill>
                  <a:srgbClr val="C00000"/>
                </a:solidFill>
              </a:rPr>
              <a:t>: </a:t>
            </a:r>
            <a:r>
              <a:rPr lang="tr-TR" dirty="0" smtClean="0"/>
              <a:t>Bu ürünler katı bloklar halinde bulunur. Bu bloklar kor yapımında veya kayıp mum tekniği ve </a:t>
            </a:r>
            <a:r>
              <a:rPr lang="tr-TR" dirty="0" err="1" smtClean="0"/>
              <a:t>santrifuj</a:t>
            </a:r>
            <a:r>
              <a:rPr lang="tr-TR" dirty="0" smtClean="0"/>
              <a:t> ile döküm teknikleri kullanılarak </a:t>
            </a:r>
            <a:r>
              <a:rPr lang="tr-TR" dirty="0" err="1" smtClean="0"/>
              <a:t>full</a:t>
            </a:r>
            <a:r>
              <a:rPr lang="tr-TR" dirty="0" smtClean="0"/>
              <a:t> kontur restorasyonların yapımında kullanılır. Genellikle tek renkte olup boyanarak final restorasyonun istenilen rengi ve </a:t>
            </a:r>
            <a:r>
              <a:rPr lang="tr-TR" dirty="0" err="1" smtClean="0"/>
              <a:t>karakterizasyonu</a:t>
            </a:r>
            <a:r>
              <a:rPr lang="tr-TR" dirty="0" smtClean="0"/>
              <a:t> sağlanır. Sadece kor elde edilmiş ise konvansiyonel </a:t>
            </a:r>
            <a:r>
              <a:rPr lang="tr-TR" dirty="0" err="1" smtClean="0"/>
              <a:t>feldspatik</a:t>
            </a:r>
            <a:r>
              <a:rPr lang="tr-TR" dirty="0" smtClean="0"/>
              <a:t> porselenle kron tamamlanır.</a:t>
            </a:r>
          </a:p>
          <a:p>
            <a:pPr lv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44261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 smtClean="0">
                <a:solidFill>
                  <a:srgbClr val="C00000"/>
                </a:solidFill>
              </a:rPr>
              <a:t>Isı ve basınç </a:t>
            </a:r>
            <a:r>
              <a:rPr lang="tr-TR" b="1" dirty="0">
                <a:solidFill>
                  <a:srgbClr val="C00000"/>
                </a:solidFill>
              </a:rPr>
              <a:t>a</a:t>
            </a:r>
            <a:r>
              <a:rPr lang="tr-TR" b="1" dirty="0" smtClean="0">
                <a:solidFill>
                  <a:srgbClr val="C00000"/>
                </a:solidFill>
              </a:rPr>
              <a:t>ltında şekillendirilen cam </a:t>
            </a:r>
            <a:r>
              <a:rPr lang="tr-TR" b="1" dirty="0">
                <a:solidFill>
                  <a:srgbClr val="C00000"/>
                </a:solidFill>
              </a:rPr>
              <a:t>s</a:t>
            </a:r>
            <a:r>
              <a:rPr lang="tr-TR" b="1" dirty="0" smtClean="0">
                <a:solidFill>
                  <a:srgbClr val="C00000"/>
                </a:solidFill>
              </a:rPr>
              <a:t>eramikler</a:t>
            </a:r>
            <a:r>
              <a:rPr lang="tr-TR" dirty="0" smtClean="0">
                <a:solidFill>
                  <a:srgbClr val="C00000"/>
                </a:solidFill>
              </a:rPr>
              <a:t>: </a:t>
            </a:r>
            <a:r>
              <a:rPr lang="tr-TR" dirty="0" smtClean="0"/>
              <a:t>Bu ürünler, katı seramik bloklar halinde bulunur. Bloklar ısıda eritilip kaybolan mum tekniği kullanılarak hazırlanmış muflada preslenir. Preslenmiş </a:t>
            </a:r>
            <a:r>
              <a:rPr lang="tr-TR" dirty="0" err="1" smtClean="0"/>
              <a:t>full</a:t>
            </a:r>
            <a:r>
              <a:rPr lang="tr-TR" dirty="0" smtClean="0"/>
              <a:t> kontur, restorasyon olarak ya da konvansiyonel </a:t>
            </a:r>
            <a:r>
              <a:rPr lang="tr-TR" dirty="0" err="1" smtClean="0"/>
              <a:t>feldspatik</a:t>
            </a:r>
            <a:r>
              <a:rPr lang="tr-TR" dirty="0" smtClean="0"/>
              <a:t> restorasyona altyapı olarak kullanılır.</a:t>
            </a:r>
          </a:p>
          <a:p>
            <a:pPr lvl="0"/>
            <a:r>
              <a:rPr lang="tr-TR" b="1" dirty="0" smtClean="0">
                <a:solidFill>
                  <a:srgbClr val="C00000"/>
                </a:solidFill>
              </a:rPr>
              <a:t>Bilgisayar desteği ile hazırlanan </a:t>
            </a:r>
            <a:r>
              <a:rPr lang="tr-TR" b="1" dirty="0">
                <a:solidFill>
                  <a:srgbClr val="C00000"/>
                </a:solidFill>
              </a:rPr>
              <a:t>s</a:t>
            </a:r>
            <a:r>
              <a:rPr lang="tr-TR" b="1" dirty="0" smtClean="0">
                <a:solidFill>
                  <a:srgbClr val="C00000"/>
                </a:solidFill>
              </a:rPr>
              <a:t>eramikler (CAD/CAM)</a:t>
            </a:r>
            <a:r>
              <a:rPr lang="tr-TR" dirty="0" smtClean="0">
                <a:solidFill>
                  <a:srgbClr val="C00000"/>
                </a:solidFill>
              </a:rPr>
              <a:t>: </a:t>
            </a:r>
            <a:r>
              <a:rPr lang="tr-TR" dirty="0" smtClean="0"/>
              <a:t>Bu ürünlerde seramik bloklar halinde bulunur, tasarımı ve üretimi bilgisayar sistemleri yardımıyla olduğu gibi kopyalama-</a:t>
            </a:r>
            <a:r>
              <a:rPr lang="tr-TR" dirty="0" err="1" smtClean="0"/>
              <a:t>milleme</a:t>
            </a:r>
            <a:r>
              <a:rPr lang="tr-TR" dirty="0" smtClean="0"/>
              <a:t> (</a:t>
            </a:r>
            <a:r>
              <a:rPr lang="tr-TR" dirty="0" err="1" smtClean="0"/>
              <a:t>copy-milling</a:t>
            </a:r>
            <a:r>
              <a:rPr lang="tr-TR" dirty="0" smtClean="0"/>
              <a:t>) tekniği ile de yapılabilir. </a:t>
            </a:r>
          </a:p>
          <a:p>
            <a:pPr marL="4572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49142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440</Words>
  <Application>Microsoft Macintosh PowerPoint</Application>
  <PresentationFormat>Özel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Metal Desteksiz Porselen Kron-Köprüler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 Desteksiz Porselen Kron-Köprüler</dc:title>
  <dc:creator>burcu burcu</dc:creator>
  <cp:lastModifiedBy>Burcu Batak</cp:lastModifiedBy>
  <cp:revision>5</cp:revision>
  <dcterms:created xsi:type="dcterms:W3CDTF">2020-01-30T23:06:54Z</dcterms:created>
  <dcterms:modified xsi:type="dcterms:W3CDTF">2020-02-05T13:46:53Z</dcterms:modified>
</cp:coreProperties>
</file>