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6" r:id="rId10"/>
    <p:sldId id="27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127580-6F54-EC37-03CB-027452E8F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EE07F2-B025-186D-A367-23424DB4D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41EDB1-77CA-5999-5BFF-546BBA3B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3448B5-65EF-BC06-B37C-473393AA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023D74-AA24-1850-6815-3507BC89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72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D12D2F-0D76-46AF-0293-3E8A0248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8F2F19-F24E-B1D8-FE1D-7D3C3CE39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81946B-26CD-5175-DA40-B2A7F8C8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2BEEBF-08CA-585D-A575-F7EFF181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6E4DDC-FCE1-26C1-9A08-B23D9D3F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7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0CF1818-9AEB-194A-F19C-4045829B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8F1354-6D68-D744-2699-2159743CE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4C0759-A72F-4FB7-0E6B-790815B3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D78B96-881F-FB98-5FB2-151212D8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88D1A5-90C3-A25C-13EC-49D95568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85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AC6F3-0FF0-4A6F-A1DE-07ED1540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1E1458-B952-B8AF-0B3D-457BCD72A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80E5B8-FC4E-EB08-6B28-2E4B1085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B1E793-0FFE-2FC1-DB58-E259311C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6CD50E-81A6-01D1-9468-5D5FBB05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2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36034E-40A8-41AD-D68F-711EF72D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03565E-7342-BE7F-2FF9-866557EF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BC86BA-88A8-0806-28A5-81F78B78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315265-CB23-6D6B-7222-82B7A53D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F04186-7600-DC61-36F2-B12FA365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28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EFDDA4-7B35-7097-4FAA-2F44A1B8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F62BEF-D26F-0E73-B334-1764E72C8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B401DFE-B99E-9863-9AB6-EECEB0CF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2B66550-390D-828D-3FA0-97AED00C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A0C1C2-F009-EC19-6F95-97E9279F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56CA8C-E516-5A02-D3A7-76F567B9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59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D1902E-28A6-F7A3-5CC6-5156DBE1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985A4B-8B5E-9822-F3DE-6AEFA3FBC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5FC35A-4E10-D64E-56A7-011DB6A5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984533-6132-E8B6-50EE-544040ECF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A69AE3C-CFAB-7817-840A-2BBB8A6AF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3F679D5-55BC-8E25-7D1B-AC376D15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BABD835-524C-B75C-CA5F-E0B849C6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A52582-F354-FB87-A86E-BAE30E39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0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A70AA-C229-3A7F-36D3-F8B40506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B7564A3-BAD8-A191-606E-CEABBB4C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A85C8A7-D14E-5B36-FD3D-C1DF9B9F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4277DA-D439-6AFA-A82A-4864CAC2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0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F02E1A3-E666-A6DD-977A-FF4F799B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31497E-619C-AD92-BADB-B8FCEB98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11CFDA6-A14D-9F27-264B-1BC82B87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8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D32D36-40E6-BF8C-A206-6B1FAB27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5CA653-26F7-36A5-0473-D87B48B7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C6B1A68-513F-AB7B-86A0-F8A11160D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874266-C031-7914-117A-EBC564B5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C5E6A4-9618-BDBC-71AD-DB1A9197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2C383C-1ECD-4548-C638-0613FEE1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1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FB6FE0-97F1-3667-9279-BE854458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F321E55-6788-EBAE-59A8-7263597D0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E5038D-B212-61E8-9C8B-71FFFF599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B69BE8-A7EC-1C17-083D-F1CEFC70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757CF5-D010-721E-067D-B8D7757D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D4D890-A0E0-15A3-8139-6A40309F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02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CBEDB41-2C73-5E29-BC5B-B9B60431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470863-70AB-3C66-F059-55983215C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9748E5-91A2-C6FE-A543-64F63DBCE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C5CF-CFB6-46F8-A2EE-0A57CB6559D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0526AF-B588-4194-3A3E-661A581DE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D09366-DAED-163A-D98C-EDB5260E2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588-6135-4B62-BA5D-E363A2162B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3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BFCE1A-3B03-E802-19D4-E20277240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245EFD-B438-91EB-E75E-F9D890E1E5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28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99326"/>
            <a:ext cx="5715000" cy="6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8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24E44D0-DC9F-B34C-3442-BB2F4298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479"/>
          <a:stretch/>
        </p:blipFill>
        <p:spPr>
          <a:xfrm>
            <a:off x="1524020" y="10"/>
            <a:ext cx="9171076" cy="466692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504" y="4551038"/>
            <a:ext cx="3766336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860"/>
            <a:r>
              <a:rPr lang="en-US" sz="3100" dirty="0">
                <a:solidFill>
                  <a:schemeClr val="tx2"/>
                </a:solidFill>
              </a:rPr>
              <a:t>AB</a:t>
            </a:r>
            <a:r>
              <a:rPr lang="en-US" sz="3100" spc="-13" dirty="0">
                <a:solidFill>
                  <a:schemeClr val="tx2"/>
                </a:solidFill>
              </a:rPr>
              <a:t> </a:t>
            </a:r>
            <a:r>
              <a:rPr lang="en-US" sz="3100" spc="-17" dirty="0" err="1">
                <a:solidFill>
                  <a:schemeClr val="tx2"/>
                </a:solidFill>
              </a:rPr>
              <a:t>Organları</a:t>
            </a:r>
            <a:r>
              <a:rPr lang="en-US" sz="3100" spc="-34" dirty="0">
                <a:solidFill>
                  <a:schemeClr val="tx2"/>
                </a:solidFill>
              </a:rPr>
              <a:t> </a:t>
            </a:r>
            <a:r>
              <a:rPr lang="en-US" sz="3100" spc="-21" dirty="0">
                <a:solidFill>
                  <a:schemeClr val="tx2"/>
                </a:solidFill>
              </a:rPr>
              <a:t>(</a:t>
            </a:r>
            <a:r>
              <a:rPr lang="en-US" sz="3100" spc="-21" dirty="0" err="1">
                <a:solidFill>
                  <a:schemeClr val="tx2"/>
                </a:solidFill>
              </a:rPr>
              <a:t>Karar</a:t>
            </a:r>
            <a:r>
              <a:rPr lang="en-US" sz="3100" spc="-34" dirty="0">
                <a:solidFill>
                  <a:schemeClr val="tx2"/>
                </a:solidFill>
              </a:rPr>
              <a:t> </a:t>
            </a:r>
            <a:r>
              <a:rPr lang="en-US" sz="3100" dirty="0">
                <a:solidFill>
                  <a:schemeClr val="tx2"/>
                </a:solidFill>
              </a:rPr>
              <a:t>Alma</a:t>
            </a:r>
            <a:r>
              <a:rPr lang="en-US" sz="3100" spc="-9" dirty="0">
                <a:solidFill>
                  <a:schemeClr val="tx2"/>
                </a:solidFill>
              </a:rPr>
              <a:t> </a:t>
            </a:r>
            <a:r>
              <a:rPr lang="en-US" sz="3100" spc="-9" dirty="0" err="1">
                <a:solidFill>
                  <a:schemeClr val="tx2"/>
                </a:solidFill>
              </a:rPr>
              <a:t>Kurumları</a:t>
            </a:r>
            <a:r>
              <a:rPr lang="en-US" sz="3100" spc="-9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6685" y="4551038"/>
            <a:ext cx="4138915" cy="2306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860" indent="-228600">
              <a:lnSpc>
                <a:spcPct val="90000"/>
              </a:lnSpc>
              <a:spcBef>
                <a:spcPts val="851"/>
              </a:spcBef>
              <a:buFont typeface="Arial" panose="020B0604020202020204" pitchFamily="34" charset="0"/>
              <a:buChar char="•"/>
            </a:pPr>
            <a:r>
              <a:rPr lang="en-US" sz="1050" b="1" spc="-4" dirty="0">
                <a:solidFill>
                  <a:schemeClr val="tx2"/>
                </a:solidFill>
              </a:rPr>
              <a:t>(a) </a:t>
            </a:r>
            <a:r>
              <a:rPr lang="en-US" sz="1050" b="1" spc="-17" dirty="0" err="1">
                <a:solidFill>
                  <a:schemeClr val="tx2"/>
                </a:solidFill>
              </a:rPr>
              <a:t>Avrupa</a:t>
            </a:r>
            <a:r>
              <a:rPr lang="en-US" sz="1050" b="1" spc="-9" dirty="0">
                <a:solidFill>
                  <a:schemeClr val="tx2"/>
                </a:solidFill>
              </a:rPr>
              <a:t> </a:t>
            </a:r>
            <a:r>
              <a:rPr lang="en-US" sz="1050" b="1" spc="-4" dirty="0" err="1">
                <a:solidFill>
                  <a:schemeClr val="tx2"/>
                </a:solidFill>
              </a:rPr>
              <a:t>Zirvesi</a:t>
            </a:r>
            <a:r>
              <a:rPr lang="en-US" sz="1050" b="1" dirty="0">
                <a:solidFill>
                  <a:schemeClr val="tx2"/>
                </a:solidFill>
              </a:rPr>
              <a:t> </a:t>
            </a:r>
            <a:r>
              <a:rPr lang="en-US" sz="1050" b="1" spc="-4" dirty="0">
                <a:solidFill>
                  <a:schemeClr val="tx2"/>
                </a:solidFill>
              </a:rPr>
              <a:t>(AB </a:t>
            </a:r>
            <a:r>
              <a:rPr lang="en-US" sz="1050" b="1" spc="-13" dirty="0" err="1">
                <a:solidFill>
                  <a:schemeClr val="tx2"/>
                </a:solidFill>
              </a:rPr>
              <a:t>Konseyi</a:t>
            </a:r>
            <a:r>
              <a:rPr lang="en-US" sz="1050" b="1" spc="-13" dirty="0">
                <a:solidFill>
                  <a:schemeClr val="tx2"/>
                </a:solidFill>
              </a:rPr>
              <a:t>):</a:t>
            </a:r>
            <a:endParaRPr lang="en-US" sz="1050" dirty="0">
              <a:solidFill>
                <a:schemeClr val="tx2"/>
              </a:solidFill>
            </a:endParaRPr>
          </a:p>
          <a:p>
            <a:pPr marL="303531" marR="136833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352400" algn="l"/>
                <a:tab pos="352943" algn="l"/>
              </a:tabLst>
            </a:pPr>
            <a:r>
              <a:rPr lang="en-US" sz="1050" dirty="0">
                <a:solidFill>
                  <a:schemeClr val="tx2"/>
                </a:solidFill>
              </a:rPr>
              <a:t>	</a:t>
            </a:r>
            <a:r>
              <a:rPr lang="en-US" sz="1050" spc="-9" dirty="0" err="1">
                <a:solidFill>
                  <a:schemeClr val="tx2"/>
                </a:solidFill>
              </a:rPr>
              <a:t>Avrupa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Zirvesi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AB’nin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en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üst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siyasi</a:t>
            </a:r>
            <a:r>
              <a:rPr lang="en-US" sz="1050" spc="17" dirty="0">
                <a:solidFill>
                  <a:schemeClr val="tx2"/>
                </a:solidFill>
              </a:rPr>
              <a:t> </a:t>
            </a:r>
            <a:r>
              <a:rPr lang="en-US" sz="1050" spc="-21" dirty="0" err="1">
                <a:solidFill>
                  <a:schemeClr val="tx2"/>
                </a:solidFill>
              </a:rPr>
              <a:t>kurumudur</a:t>
            </a:r>
            <a:r>
              <a:rPr lang="en-US" sz="1050" spc="-21" dirty="0">
                <a:solidFill>
                  <a:schemeClr val="tx2"/>
                </a:solidFill>
              </a:rPr>
              <a:t>.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Zirve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tüm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4" dirty="0">
                <a:solidFill>
                  <a:schemeClr val="tx2"/>
                </a:solidFill>
              </a:rPr>
              <a:t>AB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üye</a:t>
            </a:r>
            <a:r>
              <a:rPr lang="en-US" sz="1050" spc="-13" dirty="0">
                <a:solidFill>
                  <a:schemeClr val="tx2"/>
                </a:solidFill>
              </a:rPr>
              <a:t> </a:t>
            </a:r>
            <a:r>
              <a:rPr lang="en-US" sz="1050" spc="-9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ülkelerinin</a:t>
            </a:r>
            <a:r>
              <a:rPr lang="en-US" sz="1050" spc="26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Devlet</a:t>
            </a:r>
            <a:r>
              <a:rPr lang="en-US" sz="1050" spc="13" dirty="0">
                <a:solidFill>
                  <a:schemeClr val="tx2"/>
                </a:solidFill>
              </a:rPr>
              <a:t> </a:t>
            </a:r>
            <a:r>
              <a:rPr lang="en-US" sz="1050" spc="-17" dirty="0" err="1">
                <a:solidFill>
                  <a:schemeClr val="tx2"/>
                </a:solidFill>
              </a:rPr>
              <a:t>veya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Hükümet</a:t>
            </a:r>
            <a:r>
              <a:rPr lang="en-US" sz="1050" spc="26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başkanlarından</a:t>
            </a:r>
            <a:r>
              <a:rPr lang="en-US" sz="1050" spc="26" dirty="0">
                <a:solidFill>
                  <a:schemeClr val="tx2"/>
                </a:solidFill>
              </a:rPr>
              <a:t> </a:t>
            </a:r>
            <a:r>
              <a:rPr lang="en-US" sz="1050" spc="-9" dirty="0">
                <a:solidFill>
                  <a:schemeClr val="tx2"/>
                </a:solidFill>
              </a:rPr>
              <a:t>(</a:t>
            </a:r>
            <a:r>
              <a:rPr lang="en-US" sz="1050" spc="-9" dirty="0" err="1">
                <a:solidFill>
                  <a:schemeClr val="tx2"/>
                </a:solidFill>
              </a:rPr>
              <a:t>yani</a:t>
            </a:r>
            <a:r>
              <a:rPr lang="en-US" sz="1050" spc="-9" dirty="0">
                <a:solidFill>
                  <a:schemeClr val="tx2"/>
                </a:solidFill>
              </a:rPr>
              <a:t>,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devlet</a:t>
            </a:r>
            <a:r>
              <a:rPr lang="en-US" sz="1050" spc="17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başkanları</a:t>
            </a:r>
            <a:r>
              <a:rPr lang="en-US" sz="1050" spc="-4" dirty="0">
                <a:solidFill>
                  <a:schemeClr val="tx2"/>
                </a:solidFill>
              </a:rPr>
              <a:t> </a:t>
            </a:r>
            <a:r>
              <a:rPr lang="en-US" sz="1050" spc="-371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ve</a:t>
            </a:r>
            <a:r>
              <a:rPr lang="en-US" sz="1050" spc="-13" dirty="0">
                <a:solidFill>
                  <a:schemeClr val="tx2"/>
                </a:solidFill>
              </a:rPr>
              <a:t>/</a:t>
            </a:r>
            <a:r>
              <a:rPr lang="en-US" sz="1050" spc="-13" dirty="0" err="1">
                <a:solidFill>
                  <a:schemeClr val="tx2"/>
                </a:solidFill>
              </a:rPr>
              <a:t>veya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başbakanları</a:t>
            </a:r>
            <a:r>
              <a:rPr lang="en-US" sz="1050" spc="-4" dirty="0">
                <a:solidFill>
                  <a:schemeClr val="tx2"/>
                </a:solidFill>
              </a:rPr>
              <a:t>)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ve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Avrupa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Komisyonu</a:t>
            </a:r>
            <a:r>
              <a:rPr lang="en-US" sz="1050" spc="-4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Başkanı’ndan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30" dirty="0" err="1">
                <a:solidFill>
                  <a:schemeClr val="tx2"/>
                </a:solidFill>
              </a:rPr>
              <a:t>oluşur</a:t>
            </a:r>
            <a:r>
              <a:rPr lang="en-US" sz="1050" spc="-30" dirty="0">
                <a:solidFill>
                  <a:schemeClr val="tx2"/>
                </a:solidFill>
              </a:rPr>
              <a:t>.</a:t>
            </a:r>
            <a:endParaRPr lang="en-US" sz="1050" dirty="0">
              <a:solidFill>
                <a:schemeClr val="tx2"/>
              </a:solidFill>
            </a:endParaRPr>
          </a:p>
          <a:p>
            <a:pPr marL="303531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050" spc="-4" dirty="0">
                <a:solidFill>
                  <a:schemeClr val="tx2"/>
                </a:solidFill>
              </a:rPr>
              <a:t>Normal </a:t>
            </a:r>
            <a:r>
              <a:rPr lang="en-US" sz="1050" spc="-13" dirty="0" err="1">
                <a:solidFill>
                  <a:schemeClr val="tx2"/>
                </a:solidFill>
              </a:rPr>
              <a:t>olarak</a:t>
            </a:r>
            <a:r>
              <a:rPr lang="en-US" sz="1050" spc="13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yılda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dört</a:t>
            </a:r>
            <a:r>
              <a:rPr lang="en-US" sz="1050" spc="-4" dirty="0">
                <a:solidFill>
                  <a:schemeClr val="tx2"/>
                </a:solidFill>
              </a:rPr>
              <a:t> </a:t>
            </a:r>
            <a:r>
              <a:rPr lang="en-US" sz="1050" spc="-21" dirty="0" err="1">
                <a:solidFill>
                  <a:schemeClr val="tx2"/>
                </a:solidFill>
              </a:rPr>
              <a:t>kez</a:t>
            </a:r>
            <a:r>
              <a:rPr lang="en-US" sz="1050" spc="-21" dirty="0">
                <a:solidFill>
                  <a:schemeClr val="tx2"/>
                </a:solidFill>
              </a:rPr>
              <a:t>,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17" dirty="0" err="1">
                <a:solidFill>
                  <a:schemeClr val="tx2"/>
                </a:solidFill>
              </a:rPr>
              <a:t>Brüksel’de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26" dirty="0" err="1">
                <a:solidFill>
                  <a:schemeClr val="tx2"/>
                </a:solidFill>
              </a:rPr>
              <a:t>toplanır</a:t>
            </a:r>
            <a:r>
              <a:rPr lang="en-US" sz="1050" spc="-26" dirty="0">
                <a:solidFill>
                  <a:schemeClr val="tx2"/>
                </a:solidFill>
              </a:rPr>
              <a:t>.</a:t>
            </a:r>
            <a:endParaRPr lang="en-US" sz="1050" dirty="0">
              <a:solidFill>
                <a:schemeClr val="tx2"/>
              </a:solidFill>
            </a:endParaRPr>
          </a:p>
          <a:p>
            <a:pPr marL="303531" marR="204707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050" spc="-9" dirty="0" err="1">
                <a:solidFill>
                  <a:schemeClr val="tx2"/>
                </a:solidFill>
              </a:rPr>
              <a:t>Görevi</a:t>
            </a:r>
            <a:r>
              <a:rPr lang="en-US" sz="1050" spc="9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Zirve’nin</a:t>
            </a:r>
            <a:r>
              <a:rPr lang="en-US" sz="1050" spc="13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çalışmalarını</a:t>
            </a:r>
            <a:r>
              <a:rPr lang="en-US" sz="1050" spc="26" dirty="0">
                <a:solidFill>
                  <a:schemeClr val="tx2"/>
                </a:solidFill>
              </a:rPr>
              <a:t> </a:t>
            </a:r>
            <a:r>
              <a:rPr lang="en-US" sz="1050" spc="-17" dirty="0" err="1">
                <a:solidFill>
                  <a:schemeClr val="tx2"/>
                </a:solidFill>
              </a:rPr>
              <a:t>koordine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etmek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ve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devamlılığını</a:t>
            </a:r>
            <a:r>
              <a:rPr lang="en-US" sz="1050" spc="30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sağlamak</a:t>
            </a:r>
            <a:r>
              <a:rPr lang="en-US" sz="1050" spc="-4" dirty="0">
                <a:solidFill>
                  <a:schemeClr val="tx2"/>
                </a:solidFill>
              </a:rPr>
              <a:t> </a:t>
            </a:r>
            <a:r>
              <a:rPr lang="en-US" sz="1050" spc="-371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olan</a:t>
            </a:r>
            <a:r>
              <a:rPr lang="en-US" sz="1050" spc="-9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bir</a:t>
            </a:r>
            <a:r>
              <a:rPr lang="en-US" sz="1050" spc="-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daimi</a:t>
            </a:r>
            <a:r>
              <a:rPr lang="en-US" sz="1050" spc="17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Başkanlık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makamına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26" dirty="0" err="1">
                <a:solidFill>
                  <a:schemeClr val="tx2"/>
                </a:solidFill>
              </a:rPr>
              <a:t>sahiptir</a:t>
            </a:r>
            <a:r>
              <a:rPr lang="en-US" sz="1050" spc="-26" dirty="0">
                <a:solidFill>
                  <a:schemeClr val="tx2"/>
                </a:solidFill>
              </a:rPr>
              <a:t>.</a:t>
            </a:r>
            <a:endParaRPr lang="en-US" sz="1050" dirty="0">
              <a:solidFill>
                <a:schemeClr val="tx2"/>
              </a:solidFill>
            </a:endParaRPr>
          </a:p>
          <a:p>
            <a:pPr marL="303531" marR="4344" indent="-228600">
              <a:lnSpc>
                <a:spcPct val="90000"/>
              </a:lnSpc>
              <a:spcBef>
                <a:spcPts val="410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050" spc="-4" dirty="0" err="1">
                <a:solidFill>
                  <a:schemeClr val="tx2"/>
                </a:solidFill>
              </a:rPr>
              <a:t>Daimi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Başkan</a:t>
            </a:r>
            <a:r>
              <a:rPr lang="en-US" sz="1050" spc="17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iki</a:t>
            </a:r>
            <a:r>
              <a:rPr lang="en-US" sz="1050" spc="13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buçuk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yıllık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bir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süre</a:t>
            </a:r>
            <a:r>
              <a:rPr lang="en-US" sz="1050" spc="13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için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seçilir</a:t>
            </a:r>
            <a:r>
              <a:rPr lang="en-US" sz="1050" spc="21" dirty="0">
                <a:solidFill>
                  <a:schemeClr val="tx2"/>
                </a:solidFill>
              </a:rPr>
              <a:t> </a:t>
            </a:r>
            <a:r>
              <a:rPr lang="en-US" sz="1050" spc="-4" dirty="0">
                <a:solidFill>
                  <a:schemeClr val="tx2"/>
                </a:solidFill>
              </a:rPr>
              <a:t>(</a:t>
            </a:r>
            <a:r>
              <a:rPr lang="en-US" sz="1050" spc="-4" dirty="0" err="1">
                <a:solidFill>
                  <a:schemeClr val="tx2"/>
                </a:solidFill>
              </a:rPr>
              <a:t>üyelerin</a:t>
            </a:r>
            <a:r>
              <a:rPr lang="en-US" sz="1050" spc="17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nitelikli</a:t>
            </a:r>
            <a:r>
              <a:rPr lang="en-US" sz="1050" spc="26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çoğunluk</a:t>
            </a:r>
            <a:r>
              <a:rPr lang="en-US" sz="1050" spc="-9" dirty="0">
                <a:solidFill>
                  <a:schemeClr val="tx2"/>
                </a:solidFill>
              </a:rPr>
              <a:t> </a:t>
            </a:r>
            <a:r>
              <a:rPr lang="en-US" sz="1050" spc="-376" dirty="0">
                <a:solidFill>
                  <a:schemeClr val="tx2"/>
                </a:solidFill>
              </a:rPr>
              <a:t> </a:t>
            </a:r>
            <a:r>
              <a:rPr lang="en-US" sz="1050" spc="-9" dirty="0" err="1">
                <a:solidFill>
                  <a:schemeClr val="tx2"/>
                </a:solidFill>
              </a:rPr>
              <a:t>oyuyla</a:t>
            </a:r>
            <a:r>
              <a:rPr lang="en-US" sz="1050" spc="-9" dirty="0">
                <a:solidFill>
                  <a:schemeClr val="tx2"/>
                </a:solidFill>
              </a:rPr>
              <a:t>)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13" dirty="0" err="1">
                <a:solidFill>
                  <a:schemeClr val="tx2"/>
                </a:solidFill>
              </a:rPr>
              <a:t>ve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sadece</a:t>
            </a:r>
            <a:r>
              <a:rPr lang="en-US" sz="1050" spc="17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bir</a:t>
            </a:r>
            <a:r>
              <a:rPr lang="en-US" sz="1050" spc="4" dirty="0">
                <a:solidFill>
                  <a:schemeClr val="tx2"/>
                </a:solidFill>
              </a:rPr>
              <a:t> </a:t>
            </a:r>
            <a:r>
              <a:rPr lang="en-US" sz="1050" spc="-30" dirty="0" err="1">
                <a:solidFill>
                  <a:schemeClr val="tx2"/>
                </a:solidFill>
              </a:rPr>
              <a:t>kez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daha</a:t>
            </a:r>
            <a:r>
              <a:rPr lang="en-US" sz="1050" spc="-4" dirty="0">
                <a:solidFill>
                  <a:schemeClr val="tx2"/>
                </a:solidFill>
              </a:rPr>
              <a:t> </a:t>
            </a:r>
            <a:r>
              <a:rPr lang="en-US" sz="1050" spc="-4" dirty="0" err="1">
                <a:solidFill>
                  <a:schemeClr val="tx2"/>
                </a:solidFill>
              </a:rPr>
              <a:t>yeniden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spc="-17" dirty="0" err="1">
                <a:solidFill>
                  <a:schemeClr val="tx2"/>
                </a:solidFill>
              </a:rPr>
              <a:t>seçilebilir</a:t>
            </a:r>
            <a:r>
              <a:rPr lang="en-US" sz="1050" spc="-17" dirty="0">
                <a:solidFill>
                  <a:schemeClr val="tx2"/>
                </a:solidFill>
              </a:rPr>
              <a:t>..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4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2" y="1466299"/>
            <a:ext cx="6884607" cy="3818893"/>
          </a:xfrm>
          <a:prstGeom prst="rect">
            <a:avLst/>
          </a:prstGeom>
        </p:spPr>
        <p:txBody>
          <a:bodyPr vert="horz" wrap="square" lIns="0" tIns="41810" rIns="0" bIns="0" rtlCol="0">
            <a:spAutoFit/>
          </a:bodyPr>
          <a:lstStyle/>
          <a:p>
            <a:pPr marL="10860">
              <a:spcBef>
                <a:spcPts val="329"/>
              </a:spcBef>
            </a:pPr>
            <a:r>
              <a:rPr sz="2052" b="1" dirty="0">
                <a:solidFill>
                  <a:prstClr val="black"/>
                </a:solidFill>
                <a:cs typeface="Calibri"/>
              </a:rPr>
              <a:t>(b)</a:t>
            </a:r>
            <a:r>
              <a:rPr sz="2052" b="1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b="1" spc="-13" dirty="0" err="1">
                <a:solidFill>
                  <a:prstClr val="black"/>
                </a:solidFill>
                <a:cs typeface="Calibri"/>
              </a:rPr>
              <a:t>Konsey</a:t>
            </a:r>
            <a:r>
              <a:rPr sz="2052" b="1" spc="-13" dirty="0">
                <a:solidFill>
                  <a:prstClr val="black"/>
                </a:solidFill>
                <a:cs typeface="Calibri"/>
              </a:rPr>
              <a:t> </a:t>
            </a:r>
            <a:endParaRPr lang="tr-TR" sz="2052" b="1" spc="-4" dirty="0">
              <a:solidFill>
                <a:prstClr val="black"/>
              </a:solidFill>
              <a:cs typeface="Calibri"/>
            </a:endParaRPr>
          </a:p>
          <a:p>
            <a:pPr marL="353760" indent="-342900">
              <a:spcBef>
                <a:spcPts val="329"/>
              </a:spcBef>
              <a:buFont typeface="Arial" panose="020B0604020202020204" pitchFamily="34" charset="0"/>
              <a:buChar char="•"/>
            </a:pPr>
            <a:r>
              <a:rPr sz="2052" dirty="0">
                <a:solidFill>
                  <a:prstClr val="black"/>
                </a:solidFill>
                <a:cs typeface="Calibri"/>
              </a:rPr>
              <a:t>AB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ulusal hükümetlerinin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bakanlarından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oluşur.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Konsey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Başkanlığı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altı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aylık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dönemlerle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üye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devletlere</a:t>
            </a:r>
            <a:r>
              <a:rPr sz="2052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sırayla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verilir.</a:t>
            </a:r>
            <a:endParaRPr sz="2052" dirty="0">
              <a:solidFill>
                <a:prstClr val="black"/>
              </a:solidFill>
              <a:cs typeface="Calibri"/>
            </a:endParaRPr>
          </a:p>
          <a:p>
            <a:pPr marL="304074" marR="4344" indent="-293214">
              <a:lnSpc>
                <a:spcPts val="2215"/>
              </a:lnSpc>
              <a:spcBef>
                <a:spcPts val="49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Her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Konsey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toplantısına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her bir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AB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ülkesinden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bakan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katılır.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Bir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toplantıya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hangi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bakanın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katılacağı,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gündemdeki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konuya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bağlı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değişir: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dışişleri, tarım,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sanayi,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ulaştırma,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çevre</a:t>
            </a:r>
            <a:r>
              <a:rPr sz="2052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vb.</a:t>
            </a:r>
          </a:p>
          <a:p>
            <a:pPr marL="304074" indent="-293214">
              <a:spcBef>
                <a:spcPts val="217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Konsey’in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başlıca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görevi</a:t>
            </a:r>
            <a:r>
              <a:rPr sz="2052" dirty="0">
                <a:solidFill>
                  <a:prstClr val="black"/>
                </a:solidFill>
                <a:cs typeface="Calibri"/>
              </a:rPr>
              <a:t> AB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 kanunlarını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26" dirty="0">
                <a:solidFill>
                  <a:prstClr val="black"/>
                </a:solidFill>
                <a:cs typeface="Calibri"/>
              </a:rPr>
              <a:t>geçirmektir.</a:t>
            </a:r>
            <a:endParaRPr sz="2052" dirty="0">
              <a:solidFill>
                <a:prstClr val="black"/>
              </a:solidFill>
              <a:cs typeface="Calibri"/>
            </a:endParaRPr>
          </a:p>
          <a:p>
            <a:pPr marL="304074" marR="210137" indent="-293214" algn="just">
              <a:lnSpc>
                <a:spcPts val="2215"/>
              </a:lnSpc>
              <a:spcBef>
                <a:spcPts val="530"/>
              </a:spcBef>
              <a:buFont typeface="Arial MT"/>
              <a:buChar char="•"/>
              <a:tabLst>
                <a:tab pos="304074" algn="l"/>
              </a:tabLst>
            </a:pPr>
            <a:r>
              <a:rPr sz="2052" dirty="0">
                <a:solidFill>
                  <a:prstClr val="black"/>
                </a:solidFill>
                <a:cs typeface="Calibri"/>
              </a:rPr>
              <a:t>Normalde,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Konsey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bu sorumluluğu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Parlamentosu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ile </a:t>
            </a:r>
            <a:r>
              <a:rPr sz="2052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paylaşır.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Konsey ve Parlamento 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AB bütçesinin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kabulünde </a:t>
            </a:r>
            <a:r>
              <a:rPr sz="2052" dirty="0">
                <a:solidFill>
                  <a:prstClr val="black"/>
                </a:solidFill>
                <a:cs typeface="Calibri"/>
              </a:rPr>
              <a:t>eşit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sorumluluğa </a:t>
            </a:r>
            <a:r>
              <a:rPr sz="2052" spc="-30" dirty="0">
                <a:solidFill>
                  <a:prstClr val="black"/>
                </a:solidFill>
                <a:cs typeface="Calibri"/>
              </a:rPr>
              <a:t>sahiptir.</a:t>
            </a:r>
            <a:endParaRPr sz="2052" dirty="0">
              <a:solidFill>
                <a:prstClr val="black"/>
              </a:solidFill>
              <a:cs typeface="Calibri"/>
            </a:endParaRPr>
          </a:p>
          <a:p>
            <a:pPr marL="304074" marR="608690" indent="-293214" algn="just">
              <a:lnSpc>
                <a:spcPts val="2215"/>
              </a:lnSpc>
              <a:spcBef>
                <a:spcPts val="496"/>
              </a:spcBef>
              <a:buFont typeface="Arial MT"/>
              <a:buChar char="•"/>
              <a:tabLst>
                <a:tab pos="304074" algn="l"/>
              </a:tabLst>
            </a:pPr>
            <a:r>
              <a:rPr sz="2052" spc="-4" dirty="0">
                <a:solidFill>
                  <a:prstClr val="black"/>
                </a:solidFill>
                <a:cs typeface="Calibri"/>
              </a:rPr>
              <a:t>Ek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olarak,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Konsey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Komisyon </a:t>
            </a:r>
            <a:r>
              <a:rPr sz="2052" spc="-9" dirty="0">
                <a:solidFill>
                  <a:prstClr val="black"/>
                </a:solidFill>
                <a:cs typeface="Calibri"/>
              </a:rPr>
              <a:t>tarafından </a:t>
            </a:r>
            <a:r>
              <a:rPr sz="2052" spc="-17" dirty="0">
                <a:solidFill>
                  <a:prstClr val="black"/>
                </a:solidFill>
                <a:cs typeface="Calibri"/>
              </a:rPr>
              <a:t>müzakere </a:t>
            </a:r>
            <a:r>
              <a:rPr sz="2052" dirty="0">
                <a:solidFill>
                  <a:prstClr val="black"/>
                </a:solidFill>
                <a:cs typeface="Calibri"/>
              </a:rPr>
              <a:t>edilmiş </a:t>
            </a:r>
            <a:r>
              <a:rPr sz="2052" spc="-453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13" dirty="0">
                <a:solidFill>
                  <a:prstClr val="black"/>
                </a:solidFill>
                <a:cs typeface="Calibri"/>
              </a:rPr>
              <a:t>uluslararası</a:t>
            </a:r>
            <a:r>
              <a:rPr sz="2052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052" dirty="0">
                <a:solidFill>
                  <a:prstClr val="black"/>
                </a:solidFill>
                <a:cs typeface="Calibri"/>
              </a:rPr>
              <a:t>anlaşmaları</a:t>
            </a:r>
            <a:r>
              <a:rPr sz="2052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052" spc="-34" dirty="0">
                <a:solidFill>
                  <a:prstClr val="black"/>
                </a:solidFill>
                <a:cs typeface="Calibri"/>
              </a:rPr>
              <a:t>imzalar.</a:t>
            </a:r>
            <a:endParaRPr sz="2052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2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759" y="3752850"/>
            <a:ext cx="2468166" cy="2452687"/>
          </a:xfrm>
          <a:prstGeom prst="rect">
            <a:avLst/>
          </a:prstGeom>
        </p:spPr>
        <p:txBody>
          <a:bodyPr vert="horz" lIns="0" tIns="10860" rIns="0" bIns="0" rtlCol="0" anchor="ctr">
            <a:normAutofit/>
          </a:bodyPr>
          <a:lstStyle/>
          <a:p>
            <a:pPr marL="10860">
              <a:spcBef>
                <a:spcPts val="86"/>
              </a:spcBef>
            </a:pPr>
            <a:r>
              <a:rPr lang="tr-TR" sz="3100" b="1"/>
              <a:t>(c)</a:t>
            </a:r>
            <a:r>
              <a:rPr lang="tr-TR" sz="3100" b="1" spc="4"/>
              <a:t> </a:t>
            </a:r>
            <a:r>
              <a:rPr lang="tr-TR" sz="3100" b="1" spc="-13"/>
              <a:t>Avrupa Parlamentosu</a:t>
            </a:r>
            <a:r>
              <a:rPr lang="tr-TR" sz="3100" b="1" spc="-9"/>
              <a:t> </a:t>
            </a:r>
            <a:r>
              <a:rPr lang="tr-TR" sz="3100" b="1"/>
              <a:t>(AP)</a:t>
            </a:r>
            <a:endParaRPr lang="tr-TR" sz="3100"/>
          </a:p>
        </p:txBody>
      </p:sp>
      <p:pic>
        <p:nvPicPr>
          <p:cNvPr id="5" name="Picture 4" descr="Binanın tepesinde heykel">
            <a:extLst>
              <a:ext uri="{FF2B5EF4-FFF2-40B4-BE49-F238E27FC236}">
                <a16:creationId xmlns:a16="http://schemas.microsoft.com/office/drawing/2014/main" id="{4F1605F4-589E-8CBC-622E-69163394D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06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691986" y="3752851"/>
            <a:ext cx="5614060" cy="2452687"/>
          </a:xfrm>
          <a:prstGeom prst="rect">
            <a:avLst/>
          </a:prstGeom>
        </p:spPr>
        <p:txBody>
          <a:bodyPr vert="horz" lIns="0" tIns="62987" rIns="0" bIns="0" rtlCol="0" anchor="ctr">
            <a:normAutofit/>
          </a:bodyPr>
          <a:lstStyle/>
          <a:p>
            <a:pPr marL="303531" indent="-293214">
              <a:spcBef>
                <a:spcPts val="49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lang="tr-TR" sz="1600" spc="-9"/>
              <a:t>Avrupa</a:t>
            </a:r>
            <a:r>
              <a:rPr lang="tr-TR" sz="1600" spc="9"/>
              <a:t> </a:t>
            </a:r>
            <a:r>
              <a:rPr lang="tr-TR" sz="1600" spc="-9"/>
              <a:t>Parlamentosu</a:t>
            </a:r>
            <a:r>
              <a:rPr lang="tr-TR" sz="1600" spc="26"/>
              <a:t> </a:t>
            </a:r>
            <a:r>
              <a:rPr lang="tr-TR" sz="1600" spc="-4"/>
              <a:t>AB</a:t>
            </a:r>
            <a:r>
              <a:rPr lang="tr-TR" sz="1600" spc="4"/>
              <a:t> </a:t>
            </a:r>
            <a:r>
              <a:rPr lang="tr-TR" sz="1600" spc="-9"/>
              <a:t>vatandaşlarını</a:t>
            </a:r>
            <a:r>
              <a:rPr lang="tr-TR" sz="1600" spc="26"/>
              <a:t> </a:t>
            </a:r>
            <a:r>
              <a:rPr lang="tr-TR" sz="1600" spc="-4"/>
              <a:t>temsil</a:t>
            </a:r>
            <a:r>
              <a:rPr lang="tr-TR" sz="1600" spc="26"/>
              <a:t> </a:t>
            </a:r>
            <a:r>
              <a:rPr lang="tr-TR" sz="1600" spc="-4"/>
              <a:t>eden</a:t>
            </a:r>
            <a:r>
              <a:rPr lang="tr-TR" sz="1600"/>
              <a:t> </a:t>
            </a:r>
            <a:r>
              <a:rPr lang="tr-TR" sz="1600" spc="-4"/>
              <a:t>seçilmiş</a:t>
            </a:r>
            <a:r>
              <a:rPr lang="tr-TR" sz="1600" spc="26"/>
              <a:t> </a:t>
            </a:r>
            <a:r>
              <a:rPr lang="tr-TR" sz="1600" spc="-30"/>
              <a:t>organdır.</a:t>
            </a:r>
          </a:p>
          <a:p>
            <a:pPr marL="303531" marR="774844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lang="tr-TR" sz="1600" spc="-9"/>
              <a:t>Parlamento</a:t>
            </a:r>
            <a:r>
              <a:rPr lang="tr-TR" sz="1600" spc="21"/>
              <a:t> </a:t>
            </a:r>
            <a:r>
              <a:rPr lang="tr-TR" sz="1600" spc="-13"/>
              <a:t>Konsey</a:t>
            </a:r>
            <a:r>
              <a:rPr lang="tr-TR" sz="1600" spc="4"/>
              <a:t> </a:t>
            </a:r>
            <a:r>
              <a:rPr lang="tr-TR" sz="1600" spc="-4"/>
              <a:t>ile</a:t>
            </a:r>
            <a:r>
              <a:rPr lang="tr-TR" sz="1600" spc="13"/>
              <a:t> </a:t>
            </a:r>
            <a:r>
              <a:rPr lang="tr-TR" sz="1600" spc="-9"/>
              <a:t>birlikte</a:t>
            </a:r>
            <a:r>
              <a:rPr lang="tr-TR" sz="1600" spc="26"/>
              <a:t> </a:t>
            </a:r>
            <a:r>
              <a:rPr lang="tr-TR" sz="1600" spc="-13"/>
              <a:t>AB’nin</a:t>
            </a:r>
            <a:r>
              <a:rPr lang="tr-TR" sz="1600" spc="13"/>
              <a:t> </a:t>
            </a:r>
            <a:r>
              <a:rPr lang="tr-TR" sz="1600" spc="-9"/>
              <a:t>faaliyetlerini</a:t>
            </a:r>
            <a:r>
              <a:rPr lang="tr-TR" sz="1600" spc="30"/>
              <a:t> </a:t>
            </a:r>
            <a:r>
              <a:rPr lang="tr-TR" sz="1600" spc="-4"/>
              <a:t>denetler</a:t>
            </a:r>
            <a:r>
              <a:rPr lang="tr-TR" sz="1600" spc="21"/>
              <a:t> </a:t>
            </a:r>
            <a:r>
              <a:rPr lang="tr-TR" sz="1600" spc="-13"/>
              <a:t>ve</a:t>
            </a:r>
            <a:r>
              <a:rPr lang="tr-TR" sz="1600" spc="9"/>
              <a:t> </a:t>
            </a:r>
            <a:r>
              <a:rPr lang="tr-TR" sz="1600" spc="-4"/>
              <a:t>AB </a:t>
            </a:r>
            <a:r>
              <a:rPr lang="tr-TR" sz="1600" spc="-371"/>
              <a:t> </a:t>
            </a:r>
            <a:r>
              <a:rPr lang="tr-TR" sz="1600" spc="-13"/>
              <a:t>mevzuatını</a:t>
            </a:r>
            <a:r>
              <a:rPr lang="tr-TR" sz="1600" spc="13"/>
              <a:t> </a:t>
            </a:r>
            <a:r>
              <a:rPr lang="tr-TR" sz="1600" spc="-9"/>
              <a:t>yürürlüğe</a:t>
            </a:r>
            <a:r>
              <a:rPr lang="tr-TR" sz="1600" spc="9"/>
              <a:t> </a:t>
            </a:r>
            <a:r>
              <a:rPr lang="tr-TR" sz="1600" spc="-47"/>
              <a:t>koyar.</a:t>
            </a:r>
          </a:p>
          <a:p>
            <a:pPr marL="303531" marR="4344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lang="tr-TR" sz="1600" spc="-21"/>
              <a:t>1979’dan</a:t>
            </a:r>
            <a:r>
              <a:rPr lang="tr-TR" sz="1600" spc="4"/>
              <a:t> </a:t>
            </a:r>
            <a:r>
              <a:rPr lang="tr-TR" sz="1600" spc="-4"/>
              <a:t>bu</a:t>
            </a:r>
            <a:r>
              <a:rPr lang="tr-TR" sz="1600" spc="4"/>
              <a:t> </a:t>
            </a:r>
            <a:r>
              <a:rPr lang="tr-TR" sz="1600" spc="-9"/>
              <a:t>yana,</a:t>
            </a:r>
            <a:r>
              <a:rPr lang="tr-TR" sz="1600" spc="4"/>
              <a:t> </a:t>
            </a:r>
            <a:r>
              <a:rPr lang="tr-TR" sz="1600" spc="-9"/>
              <a:t>Avrupa</a:t>
            </a:r>
            <a:r>
              <a:rPr lang="tr-TR" sz="1600" spc="4"/>
              <a:t> </a:t>
            </a:r>
            <a:r>
              <a:rPr lang="tr-TR" sz="1600" spc="-9"/>
              <a:t>Parlamentosu</a:t>
            </a:r>
            <a:r>
              <a:rPr lang="tr-TR" sz="1600" spc="30"/>
              <a:t> </a:t>
            </a:r>
            <a:r>
              <a:rPr lang="tr-TR" sz="1600" spc="-4"/>
              <a:t>Milletvekilleri</a:t>
            </a:r>
            <a:r>
              <a:rPr lang="tr-TR" sz="1600" spc="30"/>
              <a:t> </a:t>
            </a:r>
            <a:r>
              <a:rPr lang="tr-TR" sz="1600" spc="-4"/>
              <a:t>(MEP)</a:t>
            </a:r>
            <a:r>
              <a:rPr lang="tr-TR" sz="1600" spc="17"/>
              <a:t> </a:t>
            </a:r>
            <a:r>
              <a:rPr lang="tr-TR" sz="1600" spc="-4"/>
              <a:t>beş</a:t>
            </a:r>
            <a:r>
              <a:rPr lang="tr-TR" sz="1600"/>
              <a:t> </a:t>
            </a:r>
            <a:r>
              <a:rPr lang="tr-TR" sz="1600" spc="-4"/>
              <a:t>yılda</a:t>
            </a:r>
            <a:r>
              <a:rPr lang="tr-TR" sz="1600" spc="9"/>
              <a:t> </a:t>
            </a:r>
            <a:r>
              <a:rPr lang="tr-TR" sz="1600" spc="-9"/>
              <a:t>bir </a:t>
            </a:r>
            <a:r>
              <a:rPr lang="tr-TR" sz="1600" spc="-376"/>
              <a:t> </a:t>
            </a:r>
            <a:r>
              <a:rPr lang="tr-TR" sz="1600" spc="-9"/>
              <a:t>genel</a:t>
            </a:r>
            <a:r>
              <a:rPr lang="tr-TR" sz="1600" spc="4"/>
              <a:t> </a:t>
            </a:r>
            <a:r>
              <a:rPr lang="tr-TR" sz="1600" spc="-4"/>
              <a:t>seçimlerle</a:t>
            </a:r>
            <a:r>
              <a:rPr lang="tr-TR" sz="1600" spc="21"/>
              <a:t> </a:t>
            </a:r>
            <a:r>
              <a:rPr lang="tr-TR" sz="1600" spc="-9"/>
              <a:t>doğrudan</a:t>
            </a:r>
            <a:r>
              <a:rPr lang="tr-TR" sz="1600" spc="-4"/>
              <a:t> </a:t>
            </a:r>
            <a:r>
              <a:rPr lang="tr-TR" sz="1600" spc="-17"/>
              <a:t>seçilmektedir.</a:t>
            </a:r>
          </a:p>
          <a:p>
            <a:pPr marL="303531" marR="71674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lang="tr-TR" sz="1600" spc="-9"/>
              <a:t>Avrupa</a:t>
            </a:r>
            <a:r>
              <a:rPr lang="tr-TR" sz="1600" spc="4"/>
              <a:t> </a:t>
            </a:r>
            <a:r>
              <a:rPr lang="tr-TR" sz="1600" spc="-9"/>
              <a:t>Parlamentosu</a:t>
            </a:r>
            <a:r>
              <a:rPr lang="tr-TR" sz="1600" spc="21"/>
              <a:t> </a:t>
            </a:r>
            <a:r>
              <a:rPr lang="tr-TR" sz="1600" spc="-9"/>
              <a:t>ayrıca</a:t>
            </a:r>
            <a:r>
              <a:rPr lang="tr-TR" sz="1600" spc="9"/>
              <a:t> </a:t>
            </a:r>
            <a:r>
              <a:rPr lang="tr-TR" sz="1600" spc="-4"/>
              <a:t>AB bütçesinin</a:t>
            </a:r>
            <a:r>
              <a:rPr lang="tr-TR" sz="1600" spc="21"/>
              <a:t> </a:t>
            </a:r>
            <a:r>
              <a:rPr lang="tr-TR" sz="1600" spc="-9"/>
              <a:t>(Avrupa</a:t>
            </a:r>
            <a:r>
              <a:rPr lang="tr-TR" sz="1600" spc="13"/>
              <a:t> </a:t>
            </a:r>
            <a:r>
              <a:rPr lang="tr-TR" sz="1600" spc="-13"/>
              <a:t>Komisyonu</a:t>
            </a:r>
            <a:r>
              <a:rPr lang="tr-TR" sz="1600" spc="-4"/>
              <a:t> </a:t>
            </a:r>
            <a:r>
              <a:rPr lang="tr-TR" sz="1600" spc="-13"/>
              <a:t>tarafından </a:t>
            </a:r>
            <a:r>
              <a:rPr lang="tr-TR" sz="1600" spc="-371"/>
              <a:t> </a:t>
            </a:r>
            <a:r>
              <a:rPr lang="tr-TR" sz="1600" spc="-4"/>
              <a:t>teklif</a:t>
            </a:r>
            <a:r>
              <a:rPr lang="tr-TR" sz="1600" spc="21"/>
              <a:t> </a:t>
            </a:r>
            <a:r>
              <a:rPr lang="tr-TR" sz="1600" spc="-4"/>
              <a:t>edilir)</a:t>
            </a:r>
            <a:r>
              <a:rPr lang="tr-TR" sz="1600" spc="21"/>
              <a:t> </a:t>
            </a:r>
            <a:r>
              <a:rPr lang="tr-TR" sz="1600" spc="-13"/>
              <a:t>kabulü</a:t>
            </a:r>
            <a:r>
              <a:rPr lang="tr-TR" sz="1600" spc="13"/>
              <a:t> </a:t>
            </a:r>
            <a:r>
              <a:rPr lang="tr-TR" sz="1600" spc="-13"/>
              <a:t>konusunda</a:t>
            </a:r>
            <a:r>
              <a:rPr lang="tr-TR" sz="1600" spc="-4"/>
              <a:t> da</a:t>
            </a:r>
            <a:r>
              <a:rPr lang="tr-TR" sz="1600"/>
              <a:t> </a:t>
            </a:r>
            <a:r>
              <a:rPr lang="tr-TR" sz="1600" spc="-9"/>
              <a:t>Konsey</a:t>
            </a:r>
            <a:r>
              <a:rPr lang="tr-TR" sz="1600" spc="-4"/>
              <a:t> ile</a:t>
            </a:r>
            <a:r>
              <a:rPr lang="tr-TR" sz="1600" spc="9"/>
              <a:t> </a:t>
            </a:r>
            <a:r>
              <a:rPr lang="tr-TR" sz="1600" spc="-4"/>
              <a:t>eşit</a:t>
            </a:r>
            <a:r>
              <a:rPr lang="tr-TR" sz="1600" spc="21"/>
              <a:t> </a:t>
            </a:r>
            <a:r>
              <a:rPr lang="tr-TR" sz="1600" spc="-9"/>
              <a:t>sorumluluğa</a:t>
            </a:r>
            <a:r>
              <a:rPr lang="tr-TR" sz="1600" spc="34"/>
              <a:t> </a:t>
            </a:r>
            <a:r>
              <a:rPr lang="tr-TR" sz="1600" spc="-26"/>
              <a:t>sahiptir.</a:t>
            </a:r>
          </a:p>
        </p:txBody>
      </p:sp>
    </p:spTree>
    <p:extLst>
      <p:ext uri="{BB962C8B-B14F-4D97-AF65-F5344CB8AC3E}">
        <p14:creationId xmlns:p14="http://schemas.microsoft.com/office/powerpoint/2010/main" val="86026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853" y="1889316"/>
            <a:ext cx="2413603" cy="295211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b="1" dirty="0"/>
              <a:t>(d)</a:t>
            </a:r>
            <a:r>
              <a:rPr sz="2052" b="1" spc="-26" dirty="0"/>
              <a:t> </a:t>
            </a:r>
            <a:r>
              <a:rPr sz="2052" b="1" spc="-13" dirty="0"/>
              <a:t>Avrupa</a:t>
            </a:r>
            <a:r>
              <a:rPr sz="2052" b="1" spc="-26" dirty="0"/>
              <a:t> </a:t>
            </a:r>
            <a:r>
              <a:rPr sz="2052" b="1" spc="-13" dirty="0"/>
              <a:t>Komisyonu</a:t>
            </a:r>
            <a:endParaRPr sz="2052"/>
          </a:p>
        </p:txBody>
      </p:sp>
      <p:sp>
        <p:nvSpPr>
          <p:cNvPr id="3" name="object 3"/>
          <p:cNvSpPr txBox="1"/>
          <p:nvPr/>
        </p:nvSpPr>
        <p:spPr>
          <a:xfrm>
            <a:off x="2644851" y="2241692"/>
            <a:ext cx="6786868" cy="248135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3531" marR="325793" indent="-293214">
              <a:spcBef>
                <a:spcPts val="81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Komisyon,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AB’nin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kilit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kurumlarından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30" dirty="0">
                <a:solidFill>
                  <a:prstClr val="black"/>
                </a:solidFill>
                <a:cs typeface="Calibri"/>
              </a:rPr>
              <a:t>biridir.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Sadece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Komisyon</a:t>
            </a:r>
            <a:r>
              <a:rPr sz="1710" dirty="0">
                <a:solidFill>
                  <a:prstClr val="black"/>
                </a:solidFill>
                <a:cs typeface="Calibri"/>
              </a:rPr>
              <a:t> yeni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AB </a:t>
            </a:r>
            <a:r>
              <a:rPr sz="1710" spc="-37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mevzuatı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ile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ilgili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teklifler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hazırlama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hakkına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sahiptir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bu</a:t>
            </a:r>
            <a:r>
              <a:rPr sz="1710" spc="38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teklifleri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görüşülmek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kabul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edilmek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üzere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Konsey’e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Parlamento’ya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34" dirty="0">
                <a:solidFill>
                  <a:prstClr val="black"/>
                </a:solidFill>
                <a:cs typeface="Calibri"/>
              </a:rPr>
              <a:t>sunar.</a:t>
            </a:r>
            <a:endParaRPr sz="1710">
              <a:solidFill>
                <a:prstClr val="black"/>
              </a:solidFill>
              <a:cs typeface="Calibri"/>
            </a:endParaRPr>
          </a:p>
          <a:p>
            <a:pPr marL="303531" marR="180814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Komisyon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üyeleri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Parlamentosu’nun</a:t>
            </a:r>
            <a:r>
              <a:rPr sz="1710" spc="3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(yukarıda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açıklandığı</a:t>
            </a:r>
            <a:r>
              <a:rPr sz="1710" spc="4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üzere) </a:t>
            </a:r>
            <a:r>
              <a:rPr sz="1710" spc="-37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onayına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tabi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olmak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suretiyle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üye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devletler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arasında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varılan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mutabakat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doğrultusunda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beş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yıllık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görev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süresi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için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26" dirty="0">
                <a:solidFill>
                  <a:prstClr val="black"/>
                </a:solidFill>
                <a:cs typeface="Calibri"/>
              </a:rPr>
              <a:t>atanırlar.</a:t>
            </a:r>
            <a:endParaRPr sz="1710">
              <a:solidFill>
                <a:prstClr val="black"/>
              </a:solidFill>
              <a:cs typeface="Calibri"/>
            </a:endParaRPr>
          </a:p>
          <a:p>
            <a:pPr marL="303531" marR="4344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Komisyon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Parlamento’ya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hesap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verir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Parlamento’nun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Komisyon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aleyhine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gensoru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çıkarması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durumunda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tüm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Komisyon’un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istifa</a:t>
            </a:r>
            <a:r>
              <a:rPr sz="1710" spc="5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etmesi </a:t>
            </a:r>
            <a:r>
              <a:rPr sz="1710" spc="-37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30" dirty="0">
                <a:solidFill>
                  <a:prstClr val="black"/>
                </a:solidFill>
                <a:cs typeface="Calibri"/>
              </a:rPr>
              <a:t>gerekir.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Her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AB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ülkesi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için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Komisyon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üyesi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olur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(‘Komisyon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Üyesi’)</a:t>
            </a:r>
            <a:endParaRPr sz="171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96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851" y="1889392"/>
            <a:ext cx="2426092" cy="389304"/>
          </a:xfrm>
          <a:prstGeom prst="rect">
            <a:avLst/>
          </a:prstGeom>
        </p:spPr>
        <p:txBody>
          <a:bodyPr vert="horz" wrap="square" lIns="0" tIns="10317" rIns="0" bIns="0" rtlCol="0" anchor="ctr">
            <a:spAutoFit/>
          </a:bodyPr>
          <a:lstStyle/>
          <a:p>
            <a:pPr marL="10860">
              <a:spcBef>
                <a:spcPts val="81"/>
              </a:spcBef>
            </a:pPr>
            <a:r>
              <a:rPr sz="2736" b="1" spc="-4" dirty="0"/>
              <a:t>(e)</a:t>
            </a:r>
            <a:r>
              <a:rPr sz="2736" b="1" spc="-26" dirty="0"/>
              <a:t> </a:t>
            </a:r>
            <a:r>
              <a:rPr sz="2736" b="1" spc="-9" dirty="0"/>
              <a:t>Adalet</a:t>
            </a:r>
            <a:r>
              <a:rPr sz="2736" b="1" spc="-26" dirty="0"/>
              <a:t> </a:t>
            </a:r>
            <a:r>
              <a:rPr sz="2736" b="1" spc="-9" dirty="0"/>
              <a:t>Divanı</a:t>
            </a:r>
            <a:endParaRPr sz="2736"/>
          </a:p>
        </p:txBody>
      </p:sp>
      <p:sp>
        <p:nvSpPr>
          <p:cNvPr id="3" name="object 3"/>
          <p:cNvSpPr txBox="1"/>
          <p:nvPr/>
        </p:nvSpPr>
        <p:spPr>
          <a:xfrm>
            <a:off x="2644852" y="2345947"/>
            <a:ext cx="6799357" cy="2006349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3531" marR="4344" indent="-293214">
              <a:spcBef>
                <a:spcPts val="81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13" dirty="0">
                <a:solidFill>
                  <a:prstClr val="black"/>
                </a:solidFill>
                <a:cs typeface="Calibri"/>
              </a:rPr>
              <a:t>Lüksemburg’da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bulunan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Birliği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Adalet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Divanı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her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AB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ülkesinden </a:t>
            </a:r>
            <a:r>
              <a:rPr sz="1710" spc="-37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yargıç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bunlara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yardımcı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olan 8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savcıdan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30" dirty="0">
                <a:solidFill>
                  <a:prstClr val="black"/>
                </a:solidFill>
                <a:cs typeface="Calibri"/>
              </a:rPr>
              <a:t>oluşur.</a:t>
            </a:r>
            <a:endParaRPr sz="1710">
              <a:solidFill>
                <a:prstClr val="black"/>
              </a:solidFill>
              <a:cs typeface="Calibri"/>
            </a:endParaRPr>
          </a:p>
          <a:p>
            <a:pPr marL="303531" marR="1246702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26" dirty="0">
                <a:solidFill>
                  <a:prstClr val="black"/>
                </a:solidFill>
                <a:cs typeface="Calibri"/>
              </a:rPr>
              <a:t>Bunlar,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yenilenebilir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altı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yıllık</a:t>
            </a:r>
            <a:r>
              <a:rPr sz="1710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bir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görev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süresi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için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üye</a:t>
            </a:r>
            <a:r>
              <a:rPr sz="1710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devlet </a:t>
            </a:r>
            <a:r>
              <a:rPr sz="1710" spc="-37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hükümetlerinin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ortak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mutabakatıyla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34" dirty="0">
                <a:solidFill>
                  <a:prstClr val="black"/>
                </a:solidFill>
                <a:cs typeface="Calibri"/>
              </a:rPr>
              <a:t>atanır.</a:t>
            </a:r>
            <a:endParaRPr sz="1710">
              <a:solidFill>
                <a:prstClr val="black"/>
              </a:solidFill>
              <a:cs typeface="Calibri"/>
            </a:endParaRPr>
          </a:p>
          <a:p>
            <a:pPr marL="303531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4" dirty="0">
                <a:solidFill>
                  <a:prstClr val="black"/>
                </a:solidFill>
                <a:cs typeface="Calibri"/>
              </a:rPr>
              <a:t>Bağımsızlıkları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garanti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 altına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21" dirty="0">
                <a:solidFill>
                  <a:prstClr val="black"/>
                </a:solidFill>
                <a:cs typeface="Calibri"/>
              </a:rPr>
              <a:t>alınmıştır.</a:t>
            </a:r>
            <a:endParaRPr sz="1710">
              <a:solidFill>
                <a:prstClr val="black"/>
              </a:solidFill>
              <a:cs typeface="Calibri"/>
            </a:endParaRPr>
          </a:p>
          <a:p>
            <a:pPr marL="303531" marR="561450" indent="-293214">
              <a:spcBef>
                <a:spcPts val="410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1710" spc="-9" dirty="0">
                <a:solidFill>
                  <a:prstClr val="black"/>
                </a:solidFill>
                <a:cs typeface="Calibri"/>
              </a:rPr>
              <a:t>Mahkemenin</a:t>
            </a:r>
            <a:r>
              <a:rPr sz="1710" spc="34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rolü,</a:t>
            </a:r>
            <a:r>
              <a:rPr sz="171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AB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hukukuna</a:t>
            </a:r>
            <a:r>
              <a:rPr sz="1710" spc="13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uyulmasını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Antlaşmaların</a:t>
            </a:r>
            <a:r>
              <a:rPr sz="171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doğru </a:t>
            </a:r>
            <a:r>
              <a:rPr sz="1710" spc="-37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şekilde</a:t>
            </a:r>
            <a:r>
              <a:rPr sz="1710" spc="21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4" dirty="0">
                <a:solidFill>
                  <a:prstClr val="black"/>
                </a:solidFill>
                <a:cs typeface="Calibri"/>
              </a:rPr>
              <a:t>yorumlanıp</a:t>
            </a:r>
            <a:r>
              <a:rPr sz="1710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9" dirty="0">
                <a:solidFill>
                  <a:prstClr val="black"/>
                </a:solidFill>
                <a:cs typeface="Calibri"/>
              </a:rPr>
              <a:t>uygulanmasını</a:t>
            </a:r>
            <a:r>
              <a:rPr sz="1710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1710" spc="-17" dirty="0">
                <a:solidFill>
                  <a:prstClr val="black"/>
                </a:solidFill>
                <a:cs typeface="Calibri"/>
              </a:rPr>
              <a:t>sağlamaktır.</a:t>
            </a:r>
            <a:endParaRPr sz="171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68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037" y="3789400"/>
            <a:ext cx="4355681" cy="226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860"/>
            <a:r>
              <a:rPr lang="en-US" b="1" spc="9"/>
              <a:t>(f)</a:t>
            </a:r>
            <a:r>
              <a:rPr lang="en-US" b="1" spc="-17"/>
              <a:t> </a:t>
            </a:r>
            <a:r>
              <a:rPr lang="en-US" b="1" spc="-13"/>
              <a:t>Avrupa</a:t>
            </a:r>
            <a:r>
              <a:rPr lang="en-US" b="1" spc="-21"/>
              <a:t> </a:t>
            </a:r>
            <a:r>
              <a:rPr lang="en-US" b="1" spc="-17"/>
              <a:t>Merkez</a:t>
            </a:r>
            <a:r>
              <a:rPr lang="en-US" b="1" spc="-4"/>
              <a:t> Bankası</a:t>
            </a:r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962D3B-03F1-8288-6F83-18229FB6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4" b="14445"/>
          <a:stretch/>
        </p:blipFill>
        <p:spPr>
          <a:xfrm>
            <a:off x="1524020" y="-2"/>
            <a:ext cx="9143980" cy="3657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96318" y="3789399"/>
            <a:ext cx="4063656" cy="238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4074" marR="4344" indent="-228600">
              <a:lnSpc>
                <a:spcPct val="90000"/>
              </a:lnSpc>
              <a:spcBef>
                <a:spcPts val="86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600" spc="-4"/>
              <a:t>Frankfurt’ta bulunan </a:t>
            </a:r>
            <a:r>
              <a:rPr lang="en-US" sz="1600" spc="-9"/>
              <a:t>Avrupa </a:t>
            </a:r>
            <a:r>
              <a:rPr lang="en-US" sz="1600" spc="-17"/>
              <a:t>Merkez </a:t>
            </a:r>
            <a:r>
              <a:rPr lang="en-US" sz="1600" spc="-9"/>
              <a:t>Bankası (ECB), </a:t>
            </a:r>
            <a:r>
              <a:rPr lang="en-US" sz="1600" spc="-17"/>
              <a:t>Euro’nun </a:t>
            </a:r>
            <a:r>
              <a:rPr lang="en-US" sz="1600" spc="-453"/>
              <a:t> </a:t>
            </a:r>
            <a:r>
              <a:rPr lang="en-US" sz="1600" spc="-13"/>
              <a:t>ve</a:t>
            </a:r>
            <a:r>
              <a:rPr lang="en-US" sz="1600"/>
              <a:t> AB</a:t>
            </a:r>
            <a:r>
              <a:rPr lang="en-US" sz="1600" spc="-13"/>
              <a:t> </a:t>
            </a:r>
            <a:r>
              <a:rPr lang="en-US" sz="1600" spc="-17"/>
              <a:t>para</a:t>
            </a:r>
            <a:r>
              <a:rPr lang="en-US" sz="1600" spc="4"/>
              <a:t> </a:t>
            </a:r>
            <a:r>
              <a:rPr lang="en-US" sz="1600" spc="-9"/>
              <a:t>politikasının</a:t>
            </a:r>
            <a:r>
              <a:rPr lang="en-US" sz="1600" spc="-21"/>
              <a:t> </a:t>
            </a:r>
            <a:r>
              <a:rPr lang="en-US" sz="1600" spc="-9"/>
              <a:t>yönetiminden</a:t>
            </a:r>
            <a:r>
              <a:rPr lang="en-US" sz="1600"/>
              <a:t> </a:t>
            </a:r>
            <a:r>
              <a:rPr lang="en-US" sz="1600" spc="-26"/>
              <a:t>sorumludur.</a:t>
            </a:r>
            <a:endParaRPr lang="en-US" sz="1600"/>
          </a:p>
          <a:p>
            <a:pPr marL="304074" indent="-22860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600" spc="-4"/>
              <a:t>Başlıca</a:t>
            </a:r>
            <a:r>
              <a:rPr lang="en-US" sz="1600" spc="-26"/>
              <a:t> </a:t>
            </a:r>
            <a:r>
              <a:rPr lang="en-US" sz="1600"/>
              <a:t>amacı</a:t>
            </a:r>
            <a:r>
              <a:rPr lang="en-US" sz="1600" spc="-21"/>
              <a:t> </a:t>
            </a:r>
            <a:r>
              <a:rPr lang="en-US" sz="1600" spc="-13"/>
              <a:t>Euro</a:t>
            </a:r>
            <a:r>
              <a:rPr lang="en-US" sz="1600"/>
              <a:t> </a:t>
            </a:r>
            <a:r>
              <a:rPr lang="en-US" sz="1600" spc="-9"/>
              <a:t>bölgesinde</a:t>
            </a:r>
            <a:r>
              <a:rPr lang="en-US" sz="1600"/>
              <a:t> </a:t>
            </a:r>
            <a:r>
              <a:rPr lang="en-US" sz="1600" spc="-13"/>
              <a:t>fiyat</a:t>
            </a:r>
            <a:r>
              <a:rPr lang="en-US" sz="1600"/>
              <a:t> </a:t>
            </a:r>
            <a:r>
              <a:rPr lang="en-US" sz="1600" spc="-9"/>
              <a:t>istikrarını</a:t>
            </a:r>
            <a:r>
              <a:rPr lang="en-US" sz="1600" spc="-13"/>
              <a:t> </a:t>
            </a:r>
            <a:r>
              <a:rPr lang="en-US" sz="1600" spc="-30"/>
              <a:t>korumaktır.</a:t>
            </a:r>
            <a:endParaRPr lang="en-US" sz="1600"/>
          </a:p>
          <a:p>
            <a:pPr marL="304074" marR="143349" indent="-22860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tabLst>
                <a:tab pos="303531" algn="l"/>
                <a:tab pos="304074" algn="l"/>
              </a:tabLst>
            </a:pPr>
            <a:r>
              <a:rPr lang="en-US" sz="1600" spc="-17"/>
              <a:t>Merkez </a:t>
            </a:r>
            <a:r>
              <a:rPr lang="en-US" sz="1600" spc="-9"/>
              <a:t>Bankası </a:t>
            </a:r>
            <a:r>
              <a:rPr lang="en-US" sz="1600" spc="-4"/>
              <a:t>Lizbon </a:t>
            </a:r>
            <a:r>
              <a:rPr lang="en-US" sz="1600" spc="-9"/>
              <a:t>Antlaşması çerçevesinde </a:t>
            </a:r>
            <a:r>
              <a:rPr lang="en-US" sz="1600"/>
              <a:t>AB </a:t>
            </a:r>
            <a:r>
              <a:rPr lang="en-US" sz="1600" spc="-9"/>
              <a:t>kurumu </a:t>
            </a:r>
            <a:r>
              <a:rPr lang="en-US" sz="1600" spc="-453"/>
              <a:t> </a:t>
            </a:r>
            <a:r>
              <a:rPr lang="en-US" sz="1600" spc="-13"/>
              <a:t>statüsü</a:t>
            </a:r>
            <a:r>
              <a:rPr lang="en-US" sz="1600" spc="-9"/>
              <a:t> </a:t>
            </a:r>
            <a:r>
              <a:rPr lang="en-US" sz="1600" spc="-30"/>
              <a:t>kazanmıştır.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2835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51" y="1808384"/>
            <a:ext cx="6712478" cy="372454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309" b="1" dirty="0">
                <a:solidFill>
                  <a:prstClr val="black"/>
                </a:solidFill>
                <a:cs typeface="Calibri"/>
              </a:rPr>
              <a:t>(g)</a:t>
            </a:r>
            <a:r>
              <a:rPr sz="2309" b="1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309" b="1" spc="-13" dirty="0">
                <a:solidFill>
                  <a:prstClr val="black"/>
                </a:solidFill>
                <a:cs typeface="Calibri"/>
              </a:rPr>
              <a:t>Avrupa</a:t>
            </a:r>
            <a:r>
              <a:rPr sz="2309" b="1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b="1" spc="-17" dirty="0">
                <a:solidFill>
                  <a:prstClr val="black"/>
                </a:solidFill>
                <a:cs typeface="Calibri"/>
              </a:rPr>
              <a:t>Sayıştayı</a:t>
            </a:r>
            <a:endParaRPr sz="2309">
              <a:solidFill>
                <a:prstClr val="black"/>
              </a:solidFill>
              <a:cs typeface="Calibri"/>
            </a:endParaRPr>
          </a:p>
          <a:p>
            <a:pPr marL="304074" marR="72217" indent="-293214">
              <a:lnSpc>
                <a:spcPct val="80000"/>
              </a:lnSpc>
              <a:spcBef>
                <a:spcPts val="552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309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Hesap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Mahkemesi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veya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dirty="0">
                <a:solidFill>
                  <a:prstClr val="black"/>
                </a:solidFill>
                <a:cs typeface="Calibri"/>
              </a:rPr>
              <a:t>AB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Sayıştayı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olarak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da </a:t>
            </a:r>
            <a:r>
              <a:rPr sz="2309" spc="-5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bilinen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Avrupa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Sayıştayı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Lüksemburg’da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olup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dirty="0">
                <a:solidFill>
                  <a:prstClr val="black"/>
                </a:solidFill>
                <a:cs typeface="Calibri"/>
              </a:rPr>
              <a:t>1975 </a:t>
            </a:r>
            <a:r>
              <a:rPr sz="230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309" dirty="0">
                <a:solidFill>
                  <a:prstClr val="black"/>
                </a:solidFill>
                <a:cs typeface="Calibri"/>
              </a:rPr>
              <a:t>yılında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30" dirty="0">
                <a:solidFill>
                  <a:prstClr val="black"/>
                </a:solidFill>
                <a:cs typeface="Calibri"/>
              </a:rPr>
              <a:t>kurulmuştur.</a:t>
            </a:r>
            <a:endParaRPr sz="2309">
              <a:solidFill>
                <a:prstClr val="black"/>
              </a:solidFill>
              <a:cs typeface="Calibri"/>
            </a:endParaRPr>
          </a:p>
          <a:p>
            <a:pPr marL="304074" marR="4344" indent="-293214">
              <a:lnSpc>
                <a:spcPct val="80000"/>
              </a:lnSpc>
              <a:spcBef>
                <a:spcPts val="55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309" spc="-4" dirty="0">
                <a:solidFill>
                  <a:prstClr val="black"/>
                </a:solidFill>
                <a:cs typeface="Calibri"/>
              </a:rPr>
              <a:t>Her bir </a:t>
            </a:r>
            <a:r>
              <a:rPr sz="2309" dirty="0">
                <a:solidFill>
                  <a:prstClr val="black"/>
                </a:solidFill>
                <a:cs typeface="Calibri"/>
              </a:rPr>
              <a:t>AB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ülkesinden birer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üye,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Avrupa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7" dirty="0">
                <a:solidFill>
                  <a:prstClr val="black"/>
                </a:solidFill>
                <a:cs typeface="Calibri"/>
              </a:rPr>
              <a:t>Parlamentosu’na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danışılmasını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takiben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üye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devletlerin </a:t>
            </a:r>
            <a:r>
              <a:rPr sz="2309" spc="-513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aralarında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vardığı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anlaşma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çerçevesinde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altı </a:t>
            </a:r>
            <a:r>
              <a:rPr sz="2309" dirty="0">
                <a:solidFill>
                  <a:prstClr val="black"/>
                </a:solidFill>
                <a:cs typeface="Calibri"/>
              </a:rPr>
              <a:t>yıllık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bir 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dönem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için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görevlendirilir.</a:t>
            </a:r>
            <a:endParaRPr sz="2309">
              <a:solidFill>
                <a:prstClr val="black"/>
              </a:solidFill>
              <a:cs typeface="Calibri"/>
            </a:endParaRPr>
          </a:p>
          <a:p>
            <a:pPr marL="304074" marR="70046" indent="-293214">
              <a:lnSpc>
                <a:spcPct val="80000"/>
              </a:lnSpc>
              <a:spcBef>
                <a:spcPts val="556"/>
              </a:spcBef>
              <a:buFont typeface="Arial MT"/>
              <a:buChar char="•"/>
              <a:tabLst>
                <a:tab pos="303531" algn="l"/>
                <a:tab pos="304074" algn="l"/>
              </a:tabLst>
            </a:pPr>
            <a:r>
              <a:rPr sz="2309" spc="-9" dirty="0">
                <a:solidFill>
                  <a:prstClr val="black"/>
                </a:solidFill>
                <a:cs typeface="Calibri"/>
              </a:rPr>
              <a:t>Avrupa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1" dirty="0">
                <a:solidFill>
                  <a:prstClr val="black"/>
                </a:solidFill>
                <a:cs typeface="Calibri"/>
              </a:rPr>
              <a:t>Sayıştayı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AB’nin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tüm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gelirlerinin</a:t>
            </a:r>
            <a:r>
              <a:rPr sz="230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alındığını</a:t>
            </a:r>
            <a:r>
              <a:rPr sz="2309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ve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tüm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harcamalarının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kanuni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usule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 uygun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şekilde </a:t>
            </a:r>
            <a:r>
              <a:rPr sz="23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gerçekleştirildiğini</a:t>
            </a:r>
            <a:r>
              <a:rPr sz="230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13" dirty="0">
                <a:solidFill>
                  <a:prstClr val="black"/>
                </a:solidFill>
                <a:cs typeface="Calibri"/>
              </a:rPr>
              <a:t>ve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 </a:t>
            </a:r>
            <a:r>
              <a:rPr sz="2309" dirty="0">
                <a:solidFill>
                  <a:prstClr val="black"/>
                </a:solidFill>
                <a:cs typeface="Calibri"/>
              </a:rPr>
              <a:t>AB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bütçesinin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sağlıklı</a:t>
            </a:r>
            <a:r>
              <a:rPr sz="2309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4" dirty="0">
                <a:solidFill>
                  <a:prstClr val="black"/>
                </a:solidFill>
                <a:cs typeface="Calibri"/>
              </a:rPr>
              <a:t>bir şekilde </a:t>
            </a:r>
            <a:r>
              <a:rPr sz="2309" spc="-50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yönetildiğini</a:t>
            </a:r>
            <a:r>
              <a:rPr sz="2309" spc="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26" dirty="0">
                <a:solidFill>
                  <a:prstClr val="black"/>
                </a:solidFill>
                <a:cs typeface="Calibri"/>
              </a:rPr>
              <a:t>kontrol</a:t>
            </a:r>
            <a:r>
              <a:rPr sz="2309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309" spc="-51" dirty="0">
                <a:solidFill>
                  <a:prstClr val="black"/>
                </a:solidFill>
                <a:cs typeface="Calibri"/>
              </a:rPr>
              <a:t>eder.</a:t>
            </a:r>
            <a:endParaRPr sz="2309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89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9668" y="839554"/>
            <a:ext cx="3852248" cy="14495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86570" y="2440861"/>
            <a:ext cx="7467238" cy="3778144"/>
            <a:chOff x="774839" y="2625851"/>
            <a:chExt cx="8732520" cy="44183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266" y="2625851"/>
              <a:ext cx="4718558" cy="3774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4786122"/>
              <a:ext cx="5115305" cy="2257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43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524</Words>
  <Application>Microsoft Office PowerPoint</Application>
  <PresentationFormat>Geniş ekran</PresentationFormat>
  <Paragraphs>34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Calibri Light</vt:lpstr>
      <vt:lpstr>Office Teması</vt:lpstr>
      <vt:lpstr>PowerPoint Sunusu</vt:lpstr>
      <vt:lpstr>AB Organları (Karar Alma Kurumları)</vt:lpstr>
      <vt:lpstr>PowerPoint Sunusu</vt:lpstr>
      <vt:lpstr>(c) Avrupa Parlamentosu (AP)</vt:lpstr>
      <vt:lpstr>(d) Avrupa Komisyonu</vt:lpstr>
      <vt:lpstr>(e) Adalet Divanı</vt:lpstr>
      <vt:lpstr>(f) Avrupa Merkez Bankası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altundal öncü</dc:creator>
  <cp:lastModifiedBy>merve altundal öncü</cp:lastModifiedBy>
  <cp:revision>1</cp:revision>
  <dcterms:created xsi:type="dcterms:W3CDTF">2024-08-01T07:12:20Z</dcterms:created>
  <dcterms:modified xsi:type="dcterms:W3CDTF">2024-08-01T07:14:01Z</dcterms:modified>
</cp:coreProperties>
</file>