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sldIdLst>
    <p:sldId id="256" r:id="rId2"/>
    <p:sldId id="257" r:id="rId3"/>
    <p:sldId id="282" r:id="rId4"/>
    <p:sldId id="283" r:id="rId5"/>
    <p:sldId id="285" r:id="rId6"/>
    <p:sldId id="286" r:id="rId7"/>
    <p:sldId id="287" r:id="rId8"/>
    <p:sldId id="288" r:id="rId9"/>
    <p:sldId id="284" r:id="rId10"/>
    <p:sldId id="289" r:id="rId11"/>
    <p:sldId id="290" r:id="rId12"/>
    <p:sldId id="291" r:id="rId13"/>
    <p:sldId id="293" r:id="rId14"/>
    <p:sldId id="294" r:id="rId15"/>
    <p:sldId id="292" r:id="rId16"/>
    <p:sldId id="295" r:id="rId17"/>
    <p:sldId id="260" r:id="rId18"/>
  </p:sldIdLst>
  <p:sldSz cx="9144000" cy="6858000" type="screen4x3"/>
  <p:notesSz cx="6858000" cy="9144000"/>
  <p:defaultTextStyle>
    <a:defPPr>
      <a:defRPr lang="es-E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FE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52" autoAdjust="0"/>
  </p:normalViewPr>
  <p:slideViewPr>
    <p:cSldViewPr>
      <p:cViewPr varScale="1">
        <p:scale>
          <a:sx n="70" d="100"/>
          <a:sy n="70" d="100"/>
        </p:scale>
        <p:origin x="132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vl1pPr>
          </a:lstStyle>
          <a:p>
            <a:pPr>
              <a:defRPr/>
            </a:pPr>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a:lvl1pPr>
          </a:lstStyle>
          <a:p>
            <a:pPr>
              <a:defRPr/>
            </a:pPr>
            <a:fld id="{A4B6B958-B071-4158-AE2E-70EC68E72484}" type="datetimeFigureOut">
              <a:rPr lang="tr-TR"/>
              <a:pPr>
                <a:defRPr/>
              </a:pPr>
              <a:t>26.02.2018</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noProof="0" smtClean="0"/>
              <a:t>Asıl metin stillerini düzenle</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a:lvl1pPr>
          </a:lstStyle>
          <a:p>
            <a:pPr>
              <a:defRPr/>
            </a:pPr>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hangingPunct="1">
              <a:defRPr sz="1200"/>
            </a:lvl1pPr>
          </a:lstStyle>
          <a:p>
            <a:pPr>
              <a:defRPr/>
            </a:pPr>
            <a:fld id="{6C94DF19-34D1-4D06-B024-477650297828}"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tr-TR"/>
          </a:p>
        </p:txBody>
      </p:sp>
      <p:sp>
        <p:nvSpPr>
          <p:cNvPr id="5" name="Rectangle 5"/>
          <p:cNvSpPr>
            <a:spLocks noGrp="1" noChangeArrowheads="1"/>
          </p:cNvSpPr>
          <p:nvPr>
            <p:ph type="ftr" sz="quarter" idx="11"/>
          </p:nvPr>
        </p:nvSpPr>
        <p:spPr>
          <a:ln/>
        </p:spPr>
        <p:txBody>
          <a:bodyPr/>
          <a:lstStyle>
            <a:lvl1pPr>
              <a:defRPr/>
            </a:lvl1pPr>
          </a:lstStyle>
          <a:p>
            <a:pPr>
              <a:defRPr/>
            </a:pPr>
            <a:r>
              <a:rPr lang="es-ES" altLang="tr-TR"/>
              <a:t>Dr. Nüket BİLGEN</a:t>
            </a:r>
          </a:p>
        </p:txBody>
      </p:sp>
      <p:sp>
        <p:nvSpPr>
          <p:cNvPr id="6" name="Rectangle 6"/>
          <p:cNvSpPr>
            <a:spLocks noGrp="1" noChangeArrowheads="1"/>
          </p:cNvSpPr>
          <p:nvPr>
            <p:ph type="sldNum" sz="quarter" idx="12"/>
          </p:nvPr>
        </p:nvSpPr>
        <p:spPr>
          <a:ln/>
        </p:spPr>
        <p:txBody>
          <a:bodyPr/>
          <a:lstStyle>
            <a:lvl1pPr>
              <a:defRPr/>
            </a:lvl1pPr>
          </a:lstStyle>
          <a:p>
            <a:pPr>
              <a:defRPr/>
            </a:pPr>
            <a:fld id="{182D2F1B-8A95-436E-93AE-0D1225D07AAC}" type="slidenum">
              <a:rPr lang="es-ES" altLang="tr-TR"/>
              <a:pPr>
                <a:defRPr/>
              </a:pPr>
              <a:t>‹#›</a:t>
            </a:fld>
            <a:endParaRPr lang="es-ES" altLang="tr-TR"/>
          </a:p>
        </p:txBody>
      </p:sp>
    </p:spTree>
    <p:extLst>
      <p:ext uri="{BB962C8B-B14F-4D97-AF65-F5344CB8AC3E}">
        <p14:creationId xmlns:p14="http://schemas.microsoft.com/office/powerpoint/2010/main" val="1060972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tr-TR"/>
          </a:p>
        </p:txBody>
      </p:sp>
      <p:sp>
        <p:nvSpPr>
          <p:cNvPr id="5" name="Rectangle 5"/>
          <p:cNvSpPr>
            <a:spLocks noGrp="1" noChangeArrowheads="1"/>
          </p:cNvSpPr>
          <p:nvPr>
            <p:ph type="ftr" sz="quarter" idx="11"/>
          </p:nvPr>
        </p:nvSpPr>
        <p:spPr>
          <a:ln/>
        </p:spPr>
        <p:txBody>
          <a:bodyPr/>
          <a:lstStyle>
            <a:lvl1pPr>
              <a:defRPr/>
            </a:lvl1pPr>
          </a:lstStyle>
          <a:p>
            <a:pPr>
              <a:defRPr/>
            </a:pPr>
            <a:r>
              <a:rPr lang="es-ES" altLang="tr-TR"/>
              <a:t>Dr. Nüket BİLGEN</a:t>
            </a:r>
          </a:p>
        </p:txBody>
      </p:sp>
      <p:sp>
        <p:nvSpPr>
          <p:cNvPr id="6" name="Rectangle 6"/>
          <p:cNvSpPr>
            <a:spLocks noGrp="1" noChangeArrowheads="1"/>
          </p:cNvSpPr>
          <p:nvPr>
            <p:ph type="sldNum" sz="quarter" idx="12"/>
          </p:nvPr>
        </p:nvSpPr>
        <p:spPr>
          <a:ln/>
        </p:spPr>
        <p:txBody>
          <a:bodyPr/>
          <a:lstStyle>
            <a:lvl1pPr>
              <a:defRPr/>
            </a:lvl1pPr>
          </a:lstStyle>
          <a:p>
            <a:pPr>
              <a:defRPr/>
            </a:pPr>
            <a:fld id="{0C55224F-4B7B-4348-8EFB-83BB6AEF8FE9}" type="slidenum">
              <a:rPr lang="es-ES" altLang="tr-TR"/>
              <a:pPr>
                <a:defRPr/>
              </a:pPr>
              <a:t>‹#›</a:t>
            </a:fld>
            <a:endParaRPr lang="es-ES" altLang="tr-TR"/>
          </a:p>
        </p:txBody>
      </p:sp>
    </p:spTree>
    <p:extLst>
      <p:ext uri="{BB962C8B-B14F-4D97-AF65-F5344CB8AC3E}">
        <p14:creationId xmlns:p14="http://schemas.microsoft.com/office/powerpoint/2010/main" val="152379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tr-TR"/>
          </a:p>
        </p:txBody>
      </p:sp>
      <p:sp>
        <p:nvSpPr>
          <p:cNvPr id="5" name="Rectangle 5"/>
          <p:cNvSpPr>
            <a:spLocks noGrp="1" noChangeArrowheads="1"/>
          </p:cNvSpPr>
          <p:nvPr>
            <p:ph type="ftr" sz="quarter" idx="11"/>
          </p:nvPr>
        </p:nvSpPr>
        <p:spPr>
          <a:ln/>
        </p:spPr>
        <p:txBody>
          <a:bodyPr/>
          <a:lstStyle>
            <a:lvl1pPr>
              <a:defRPr/>
            </a:lvl1pPr>
          </a:lstStyle>
          <a:p>
            <a:pPr>
              <a:defRPr/>
            </a:pPr>
            <a:r>
              <a:rPr lang="es-ES" altLang="tr-TR"/>
              <a:t>Dr. Nüket BİLGEN</a:t>
            </a:r>
          </a:p>
        </p:txBody>
      </p:sp>
      <p:sp>
        <p:nvSpPr>
          <p:cNvPr id="6" name="Rectangle 6"/>
          <p:cNvSpPr>
            <a:spLocks noGrp="1" noChangeArrowheads="1"/>
          </p:cNvSpPr>
          <p:nvPr>
            <p:ph type="sldNum" sz="quarter" idx="12"/>
          </p:nvPr>
        </p:nvSpPr>
        <p:spPr>
          <a:ln/>
        </p:spPr>
        <p:txBody>
          <a:bodyPr/>
          <a:lstStyle>
            <a:lvl1pPr>
              <a:defRPr/>
            </a:lvl1pPr>
          </a:lstStyle>
          <a:p>
            <a:pPr>
              <a:defRPr/>
            </a:pPr>
            <a:fld id="{3A9E18F7-051C-409A-B86C-6B6223E1874E}" type="slidenum">
              <a:rPr lang="es-ES" altLang="tr-TR"/>
              <a:pPr>
                <a:defRPr/>
              </a:pPr>
              <a:t>‹#›</a:t>
            </a:fld>
            <a:endParaRPr lang="es-ES" altLang="tr-TR"/>
          </a:p>
        </p:txBody>
      </p:sp>
    </p:spTree>
    <p:extLst>
      <p:ext uri="{BB962C8B-B14F-4D97-AF65-F5344CB8AC3E}">
        <p14:creationId xmlns:p14="http://schemas.microsoft.com/office/powerpoint/2010/main" val="4058306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tr-TR"/>
          </a:p>
        </p:txBody>
      </p:sp>
      <p:sp>
        <p:nvSpPr>
          <p:cNvPr id="5" name="Rectangle 5"/>
          <p:cNvSpPr>
            <a:spLocks noGrp="1" noChangeArrowheads="1"/>
          </p:cNvSpPr>
          <p:nvPr>
            <p:ph type="ftr" sz="quarter" idx="11"/>
          </p:nvPr>
        </p:nvSpPr>
        <p:spPr>
          <a:ln/>
        </p:spPr>
        <p:txBody>
          <a:bodyPr/>
          <a:lstStyle>
            <a:lvl1pPr>
              <a:defRPr/>
            </a:lvl1pPr>
          </a:lstStyle>
          <a:p>
            <a:pPr>
              <a:defRPr/>
            </a:pPr>
            <a:r>
              <a:rPr lang="es-ES" altLang="tr-TR"/>
              <a:t>Dr. Nüket BİLGEN</a:t>
            </a:r>
          </a:p>
        </p:txBody>
      </p:sp>
      <p:sp>
        <p:nvSpPr>
          <p:cNvPr id="6" name="Rectangle 6"/>
          <p:cNvSpPr>
            <a:spLocks noGrp="1" noChangeArrowheads="1"/>
          </p:cNvSpPr>
          <p:nvPr>
            <p:ph type="sldNum" sz="quarter" idx="12"/>
          </p:nvPr>
        </p:nvSpPr>
        <p:spPr>
          <a:ln/>
        </p:spPr>
        <p:txBody>
          <a:bodyPr/>
          <a:lstStyle>
            <a:lvl1pPr>
              <a:defRPr/>
            </a:lvl1pPr>
          </a:lstStyle>
          <a:p>
            <a:pPr>
              <a:defRPr/>
            </a:pPr>
            <a:fld id="{2E596FE9-E266-4783-BE76-CF786C02BEA0}" type="slidenum">
              <a:rPr lang="es-ES" altLang="tr-TR"/>
              <a:pPr>
                <a:defRPr/>
              </a:pPr>
              <a:t>‹#›</a:t>
            </a:fld>
            <a:endParaRPr lang="es-ES" altLang="tr-TR"/>
          </a:p>
        </p:txBody>
      </p:sp>
    </p:spTree>
    <p:extLst>
      <p:ext uri="{BB962C8B-B14F-4D97-AF65-F5344CB8AC3E}">
        <p14:creationId xmlns:p14="http://schemas.microsoft.com/office/powerpoint/2010/main" val="4026649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8"/>
            <a:ext cx="78867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a:t>
            </a:r>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tr-TR"/>
          </a:p>
        </p:txBody>
      </p:sp>
      <p:sp>
        <p:nvSpPr>
          <p:cNvPr id="5" name="Rectangle 5"/>
          <p:cNvSpPr>
            <a:spLocks noGrp="1" noChangeArrowheads="1"/>
          </p:cNvSpPr>
          <p:nvPr>
            <p:ph type="ftr" sz="quarter" idx="11"/>
          </p:nvPr>
        </p:nvSpPr>
        <p:spPr>
          <a:ln/>
        </p:spPr>
        <p:txBody>
          <a:bodyPr/>
          <a:lstStyle>
            <a:lvl1pPr>
              <a:defRPr/>
            </a:lvl1pPr>
          </a:lstStyle>
          <a:p>
            <a:pPr>
              <a:defRPr/>
            </a:pPr>
            <a:r>
              <a:rPr lang="es-ES" altLang="tr-TR"/>
              <a:t>Dr. Nüket BİLGEN</a:t>
            </a:r>
          </a:p>
        </p:txBody>
      </p:sp>
      <p:sp>
        <p:nvSpPr>
          <p:cNvPr id="6" name="Rectangle 6"/>
          <p:cNvSpPr>
            <a:spLocks noGrp="1" noChangeArrowheads="1"/>
          </p:cNvSpPr>
          <p:nvPr>
            <p:ph type="sldNum" sz="quarter" idx="12"/>
          </p:nvPr>
        </p:nvSpPr>
        <p:spPr>
          <a:ln/>
        </p:spPr>
        <p:txBody>
          <a:bodyPr/>
          <a:lstStyle>
            <a:lvl1pPr>
              <a:defRPr/>
            </a:lvl1pPr>
          </a:lstStyle>
          <a:p>
            <a:pPr>
              <a:defRPr/>
            </a:pPr>
            <a:fld id="{BDBF2080-B895-4A5B-95F7-F9B027931CAD}" type="slidenum">
              <a:rPr lang="es-ES" altLang="tr-TR"/>
              <a:pPr>
                <a:defRPr/>
              </a:pPr>
              <a:t>‹#›</a:t>
            </a:fld>
            <a:endParaRPr lang="es-ES" altLang="tr-TR"/>
          </a:p>
        </p:txBody>
      </p:sp>
    </p:spTree>
    <p:extLst>
      <p:ext uri="{BB962C8B-B14F-4D97-AF65-F5344CB8AC3E}">
        <p14:creationId xmlns:p14="http://schemas.microsoft.com/office/powerpoint/2010/main" val="2403973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tr-TR"/>
          </a:p>
        </p:txBody>
      </p:sp>
      <p:sp>
        <p:nvSpPr>
          <p:cNvPr id="6" name="Rectangle 5"/>
          <p:cNvSpPr>
            <a:spLocks noGrp="1" noChangeArrowheads="1"/>
          </p:cNvSpPr>
          <p:nvPr>
            <p:ph type="ftr" sz="quarter" idx="11"/>
          </p:nvPr>
        </p:nvSpPr>
        <p:spPr>
          <a:ln/>
        </p:spPr>
        <p:txBody>
          <a:bodyPr/>
          <a:lstStyle>
            <a:lvl1pPr>
              <a:defRPr/>
            </a:lvl1pPr>
          </a:lstStyle>
          <a:p>
            <a:pPr>
              <a:defRPr/>
            </a:pPr>
            <a:r>
              <a:rPr lang="es-ES" altLang="tr-TR"/>
              <a:t>Dr. Nüket BİLGEN</a:t>
            </a:r>
          </a:p>
        </p:txBody>
      </p:sp>
      <p:sp>
        <p:nvSpPr>
          <p:cNvPr id="7" name="Rectangle 6"/>
          <p:cNvSpPr>
            <a:spLocks noGrp="1" noChangeArrowheads="1"/>
          </p:cNvSpPr>
          <p:nvPr>
            <p:ph type="sldNum" sz="quarter" idx="12"/>
          </p:nvPr>
        </p:nvSpPr>
        <p:spPr>
          <a:ln/>
        </p:spPr>
        <p:txBody>
          <a:bodyPr/>
          <a:lstStyle>
            <a:lvl1pPr>
              <a:defRPr/>
            </a:lvl1pPr>
          </a:lstStyle>
          <a:p>
            <a:pPr>
              <a:defRPr/>
            </a:pPr>
            <a:fld id="{7B59A460-AFB9-4EDB-AF18-11865DC93AF4}" type="slidenum">
              <a:rPr lang="es-ES" altLang="tr-TR"/>
              <a:pPr>
                <a:defRPr/>
              </a:pPr>
              <a:t>‹#›</a:t>
            </a:fld>
            <a:endParaRPr lang="es-ES" altLang="tr-TR"/>
          </a:p>
        </p:txBody>
      </p:sp>
    </p:spTree>
    <p:extLst>
      <p:ext uri="{BB962C8B-B14F-4D97-AF65-F5344CB8AC3E}">
        <p14:creationId xmlns:p14="http://schemas.microsoft.com/office/powerpoint/2010/main" val="974492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30238" y="365125"/>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630238" y="2505075"/>
            <a:ext cx="386873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7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es-ES" altLang="tr-TR"/>
          </a:p>
        </p:txBody>
      </p:sp>
      <p:sp>
        <p:nvSpPr>
          <p:cNvPr id="8" name="Rectangle 5"/>
          <p:cNvSpPr>
            <a:spLocks noGrp="1" noChangeArrowheads="1"/>
          </p:cNvSpPr>
          <p:nvPr>
            <p:ph type="ftr" sz="quarter" idx="11"/>
          </p:nvPr>
        </p:nvSpPr>
        <p:spPr>
          <a:ln/>
        </p:spPr>
        <p:txBody>
          <a:bodyPr/>
          <a:lstStyle>
            <a:lvl1pPr>
              <a:defRPr/>
            </a:lvl1pPr>
          </a:lstStyle>
          <a:p>
            <a:pPr>
              <a:defRPr/>
            </a:pPr>
            <a:r>
              <a:rPr lang="es-ES" altLang="tr-TR"/>
              <a:t>Dr. Nüket BİLGEN</a:t>
            </a:r>
          </a:p>
        </p:txBody>
      </p:sp>
      <p:sp>
        <p:nvSpPr>
          <p:cNvPr id="9" name="Rectangle 6"/>
          <p:cNvSpPr>
            <a:spLocks noGrp="1" noChangeArrowheads="1"/>
          </p:cNvSpPr>
          <p:nvPr>
            <p:ph type="sldNum" sz="quarter" idx="12"/>
          </p:nvPr>
        </p:nvSpPr>
        <p:spPr>
          <a:ln/>
        </p:spPr>
        <p:txBody>
          <a:bodyPr/>
          <a:lstStyle>
            <a:lvl1pPr>
              <a:defRPr/>
            </a:lvl1pPr>
          </a:lstStyle>
          <a:p>
            <a:pPr>
              <a:defRPr/>
            </a:pPr>
            <a:fld id="{E0E302F7-032D-46BD-84E3-CD61E4311A2D}" type="slidenum">
              <a:rPr lang="es-ES" altLang="tr-TR"/>
              <a:pPr>
                <a:defRPr/>
              </a:pPr>
              <a:t>‹#›</a:t>
            </a:fld>
            <a:endParaRPr lang="es-ES" altLang="tr-TR"/>
          </a:p>
        </p:txBody>
      </p:sp>
    </p:spTree>
    <p:extLst>
      <p:ext uri="{BB962C8B-B14F-4D97-AF65-F5344CB8AC3E}">
        <p14:creationId xmlns:p14="http://schemas.microsoft.com/office/powerpoint/2010/main" val="3798802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es-ES" altLang="tr-TR"/>
          </a:p>
        </p:txBody>
      </p:sp>
      <p:sp>
        <p:nvSpPr>
          <p:cNvPr id="4" name="Rectangle 5"/>
          <p:cNvSpPr>
            <a:spLocks noGrp="1" noChangeArrowheads="1"/>
          </p:cNvSpPr>
          <p:nvPr>
            <p:ph type="ftr" sz="quarter" idx="11"/>
          </p:nvPr>
        </p:nvSpPr>
        <p:spPr>
          <a:ln/>
        </p:spPr>
        <p:txBody>
          <a:bodyPr/>
          <a:lstStyle>
            <a:lvl1pPr>
              <a:defRPr/>
            </a:lvl1pPr>
          </a:lstStyle>
          <a:p>
            <a:pPr>
              <a:defRPr/>
            </a:pPr>
            <a:r>
              <a:rPr lang="es-ES" altLang="tr-TR"/>
              <a:t>Dr. Nüket BİLGEN</a:t>
            </a:r>
          </a:p>
        </p:txBody>
      </p:sp>
      <p:sp>
        <p:nvSpPr>
          <p:cNvPr id="5" name="Rectangle 6"/>
          <p:cNvSpPr>
            <a:spLocks noGrp="1" noChangeArrowheads="1"/>
          </p:cNvSpPr>
          <p:nvPr>
            <p:ph type="sldNum" sz="quarter" idx="12"/>
          </p:nvPr>
        </p:nvSpPr>
        <p:spPr>
          <a:ln/>
        </p:spPr>
        <p:txBody>
          <a:bodyPr/>
          <a:lstStyle>
            <a:lvl1pPr>
              <a:defRPr/>
            </a:lvl1pPr>
          </a:lstStyle>
          <a:p>
            <a:pPr>
              <a:defRPr/>
            </a:pPr>
            <a:fld id="{DC828F58-D83A-4EA0-A737-89BC1B54ED61}" type="slidenum">
              <a:rPr lang="es-ES" altLang="tr-TR"/>
              <a:pPr>
                <a:defRPr/>
              </a:pPr>
              <a:t>‹#›</a:t>
            </a:fld>
            <a:endParaRPr lang="es-ES" altLang="tr-TR"/>
          </a:p>
        </p:txBody>
      </p:sp>
    </p:spTree>
    <p:extLst>
      <p:ext uri="{BB962C8B-B14F-4D97-AF65-F5344CB8AC3E}">
        <p14:creationId xmlns:p14="http://schemas.microsoft.com/office/powerpoint/2010/main" val="3332595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ltLang="tr-TR"/>
          </a:p>
        </p:txBody>
      </p:sp>
      <p:sp>
        <p:nvSpPr>
          <p:cNvPr id="3" name="Rectangle 5"/>
          <p:cNvSpPr>
            <a:spLocks noGrp="1" noChangeArrowheads="1"/>
          </p:cNvSpPr>
          <p:nvPr>
            <p:ph type="ftr" sz="quarter" idx="11"/>
          </p:nvPr>
        </p:nvSpPr>
        <p:spPr>
          <a:ln/>
        </p:spPr>
        <p:txBody>
          <a:bodyPr/>
          <a:lstStyle>
            <a:lvl1pPr>
              <a:defRPr/>
            </a:lvl1pPr>
          </a:lstStyle>
          <a:p>
            <a:pPr>
              <a:defRPr/>
            </a:pPr>
            <a:r>
              <a:rPr lang="es-ES" altLang="tr-TR"/>
              <a:t>Dr. Nüket BİLGEN</a:t>
            </a:r>
          </a:p>
        </p:txBody>
      </p:sp>
      <p:sp>
        <p:nvSpPr>
          <p:cNvPr id="4" name="Rectangle 6"/>
          <p:cNvSpPr>
            <a:spLocks noGrp="1" noChangeArrowheads="1"/>
          </p:cNvSpPr>
          <p:nvPr>
            <p:ph type="sldNum" sz="quarter" idx="12"/>
          </p:nvPr>
        </p:nvSpPr>
        <p:spPr>
          <a:ln/>
        </p:spPr>
        <p:txBody>
          <a:bodyPr/>
          <a:lstStyle>
            <a:lvl1pPr>
              <a:defRPr/>
            </a:lvl1pPr>
          </a:lstStyle>
          <a:p>
            <a:pPr>
              <a:defRPr/>
            </a:pPr>
            <a:fld id="{B17773E3-8980-4844-AC50-097BF8A4483D}" type="slidenum">
              <a:rPr lang="es-ES" altLang="tr-TR"/>
              <a:pPr>
                <a:defRPr/>
              </a:pPr>
              <a:t>‹#›</a:t>
            </a:fld>
            <a:endParaRPr lang="es-ES" altLang="tr-TR"/>
          </a:p>
        </p:txBody>
      </p:sp>
    </p:spTree>
    <p:extLst>
      <p:ext uri="{BB962C8B-B14F-4D97-AF65-F5344CB8AC3E}">
        <p14:creationId xmlns:p14="http://schemas.microsoft.com/office/powerpoint/2010/main" val="1990531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30238" y="457200"/>
            <a:ext cx="2949575"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tr-TR"/>
          </a:p>
        </p:txBody>
      </p:sp>
      <p:sp>
        <p:nvSpPr>
          <p:cNvPr id="6" name="Rectangle 5"/>
          <p:cNvSpPr>
            <a:spLocks noGrp="1" noChangeArrowheads="1"/>
          </p:cNvSpPr>
          <p:nvPr>
            <p:ph type="ftr" sz="quarter" idx="11"/>
          </p:nvPr>
        </p:nvSpPr>
        <p:spPr>
          <a:ln/>
        </p:spPr>
        <p:txBody>
          <a:bodyPr/>
          <a:lstStyle>
            <a:lvl1pPr>
              <a:defRPr/>
            </a:lvl1pPr>
          </a:lstStyle>
          <a:p>
            <a:pPr>
              <a:defRPr/>
            </a:pPr>
            <a:r>
              <a:rPr lang="es-ES" altLang="tr-TR"/>
              <a:t>Dr. Nüket BİLGEN</a:t>
            </a:r>
          </a:p>
        </p:txBody>
      </p:sp>
      <p:sp>
        <p:nvSpPr>
          <p:cNvPr id="7" name="Rectangle 6"/>
          <p:cNvSpPr>
            <a:spLocks noGrp="1" noChangeArrowheads="1"/>
          </p:cNvSpPr>
          <p:nvPr>
            <p:ph type="sldNum" sz="quarter" idx="12"/>
          </p:nvPr>
        </p:nvSpPr>
        <p:spPr>
          <a:ln/>
        </p:spPr>
        <p:txBody>
          <a:bodyPr/>
          <a:lstStyle>
            <a:lvl1pPr>
              <a:defRPr/>
            </a:lvl1pPr>
          </a:lstStyle>
          <a:p>
            <a:pPr>
              <a:defRPr/>
            </a:pPr>
            <a:fld id="{F02B1C5A-F05E-4BA6-80AE-26579B71B311}" type="slidenum">
              <a:rPr lang="es-ES" altLang="tr-TR"/>
              <a:pPr>
                <a:defRPr/>
              </a:pPr>
              <a:t>‹#›</a:t>
            </a:fld>
            <a:endParaRPr lang="es-ES" altLang="tr-TR"/>
          </a:p>
        </p:txBody>
      </p:sp>
    </p:spTree>
    <p:extLst>
      <p:ext uri="{BB962C8B-B14F-4D97-AF65-F5344CB8AC3E}">
        <p14:creationId xmlns:p14="http://schemas.microsoft.com/office/powerpoint/2010/main" val="3753788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30238" y="457200"/>
            <a:ext cx="2949575"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tr-TR"/>
          </a:p>
        </p:txBody>
      </p:sp>
      <p:sp>
        <p:nvSpPr>
          <p:cNvPr id="6" name="Rectangle 5"/>
          <p:cNvSpPr>
            <a:spLocks noGrp="1" noChangeArrowheads="1"/>
          </p:cNvSpPr>
          <p:nvPr>
            <p:ph type="ftr" sz="quarter" idx="11"/>
          </p:nvPr>
        </p:nvSpPr>
        <p:spPr>
          <a:ln/>
        </p:spPr>
        <p:txBody>
          <a:bodyPr/>
          <a:lstStyle>
            <a:lvl1pPr>
              <a:defRPr/>
            </a:lvl1pPr>
          </a:lstStyle>
          <a:p>
            <a:pPr>
              <a:defRPr/>
            </a:pPr>
            <a:r>
              <a:rPr lang="es-ES" altLang="tr-TR"/>
              <a:t>Dr. Nüket BİLGEN</a:t>
            </a:r>
          </a:p>
        </p:txBody>
      </p:sp>
      <p:sp>
        <p:nvSpPr>
          <p:cNvPr id="7" name="Rectangle 6"/>
          <p:cNvSpPr>
            <a:spLocks noGrp="1" noChangeArrowheads="1"/>
          </p:cNvSpPr>
          <p:nvPr>
            <p:ph type="sldNum" sz="quarter" idx="12"/>
          </p:nvPr>
        </p:nvSpPr>
        <p:spPr>
          <a:ln/>
        </p:spPr>
        <p:txBody>
          <a:bodyPr/>
          <a:lstStyle>
            <a:lvl1pPr>
              <a:defRPr/>
            </a:lvl1pPr>
          </a:lstStyle>
          <a:p>
            <a:pPr>
              <a:defRPr/>
            </a:pPr>
            <a:fld id="{74CC2ECB-7DC2-4516-BBF0-F474F02BC46E}" type="slidenum">
              <a:rPr lang="es-ES" altLang="tr-TR"/>
              <a:pPr>
                <a:defRPr/>
              </a:pPr>
              <a:t>‹#›</a:t>
            </a:fld>
            <a:endParaRPr lang="es-ES" altLang="tr-TR"/>
          </a:p>
        </p:txBody>
      </p:sp>
    </p:spTree>
    <p:extLst>
      <p:ext uri="{BB962C8B-B14F-4D97-AF65-F5344CB8AC3E}">
        <p14:creationId xmlns:p14="http://schemas.microsoft.com/office/powerpoint/2010/main" val="2011664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tr-TR"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tr-TR" smtClean="0"/>
              <a:t>Haga clic para modificar el estilo de texto del patrón</a:t>
            </a:r>
          </a:p>
          <a:p>
            <a:pPr lvl="1"/>
            <a:r>
              <a:rPr lang="es-ES" altLang="tr-TR" smtClean="0"/>
              <a:t>Segundo nivel</a:t>
            </a:r>
          </a:p>
          <a:p>
            <a:pPr lvl="2"/>
            <a:r>
              <a:rPr lang="es-ES" altLang="tr-TR" smtClean="0"/>
              <a:t>Tercer nivel</a:t>
            </a:r>
          </a:p>
          <a:p>
            <a:pPr lvl="3"/>
            <a:r>
              <a:rPr lang="es-ES" altLang="tr-TR" smtClean="0"/>
              <a:t>Cuarto nivel</a:t>
            </a:r>
          </a:p>
          <a:p>
            <a:pPr lvl="4"/>
            <a:r>
              <a:rPr lang="es-ES" altLang="tr-TR"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s-ES" altLang="tr-T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r>
              <a:rPr lang="es-ES" altLang="tr-TR"/>
              <a:t>Dr. Nüket BİLGEN</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7F131EDB-54DA-41B6-A68E-E2AD250373A4}" type="slidenum">
              <a:rPr lang="es-ES" altLang="tr-TR"/>
              <a:pPr>
                <a:defRPr/>
              </a:pPr>
              <a:t>‹#›</a:t>
            </a:fld>
            <a:endParaRPr lang="es-ES" alt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youtube.com/watch?v=qqTa5WbDKzo" TargetMode="External"/><Relationship Id="rId2" Type="http://schemas.openxmlformats.org/officeDocument/2006/relationships/hyperlink" Target="https://www.youtube.com/watch?v=NqCF_CCTu1E" TargetMode="External"/><Relationship Id="rId1" Type="http://schemas.openxmlformats.org/officeDocument/2006/relationships/slideLayout" Target="../slideLayouts/slideLayout2.xml"/><Relationship Id="rId4" Type="http://schemas.openxmlformats.org/officeDocument/2006/relationships/hyperlink" Target="https://www.youtube.com/watch?v=yoLScIGffyk"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climatedata.info/forcing/albedo/" TargetMode="External"/><Relationship Id="rId2" Type="http://schemas.openxmlformats.org/officeDocument/2006/relationships/hyperlink" Target="https://www.youtube.com/watch?v=ZouWWVyz9v8" TargetMode="Externa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2.xml"/><Relationship Id="rId6" Type="http://schemas.openxmlformats.org/officeDocument/2006/relationships/hyperlink" Target="https://www.youtube.com/watch?v=ZouWWVyz9v8" TargetMode="External"/><Relationship Id="rId5" Type="http://schemas.openxmlformats.org/officeDocument/2006/relationships/image" Target="../media/image5.jpg"/><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2"/>
          <p:cNvSpPr>
            <a:spLocks noGrp="1" noChangeArrowheads="1"/>
          </p:cNvSpPr>
          <p:nvPr>
            <p:ph type="ctrTitle"/>
          </p:nvPr>
        </p:nvSpPr>
        <p:spPr>
          <a:xfrm>
            <a:off x="684213" y="1844675"/>
            <a:ext cx="7772400" cy="1830388"/>
          </a:xfrm>
        </p:spPr>
        <p:txBody>
          <a:bodyPr anchor="ctr"/>
          <a:lstStyle/>
          <a:p>
            <a:pPr eaLnBrk="1" hangingPunct="1"/>
            <a:r>
              <a:rPr lang="en-US" altLang="tr-TR" sz="4400" b="1" dirty="0" smtClean="0">
                <a:solidFill>
                  <a:srgbClr val="00B050"/>
                </a:solidFill>
                <a:effectLst>
                  <a:outerShdw blurRad="38100" dist="38100" dir="2700000" algn="tl">
                    <a:srgbClr val="000000">
                      <a:alpha val="43137"/>
                    </a:srgbClr>
                  </a:outerShdw>
                </a:effectLst>
              </a:rPr>
              <a:t>Ecology and Environmental Biology</a:t>
            </a:r>
            <a:r>
              <a:rPr lang="tr-TR" altLang="tr-TR" sz="4400" b="1" dirty="0" smtClean="0">
                <a:solidFill>
                  <a:srgbClr val="00B050"/>
                </a:solidFill>
                <a:effectLst>
                  <a:outerShdw blurRad="38100" dist="38100" dir="2700000" algn="tl">
                    <a:srgbClr val="000000">
                      <a:alpha val="43137"/>
                    </a:srgbClr>
                  </a:outerShdw>
                </a:effectLst>
              </a:rPr>
              <a:t/>
            </a:r>
            <a:br>
              <a:rPr lang="tr-TR" altLang="tr-TR" sz="4400" b="1" dirty="0" smtClean="0">
                <a:solidFill>
                  <a:srgbClr val="00B050"/>
                </a:solidFill>
                <a:effectLst>
                  <a:outerShdw blurRad="38100" dist="38100" dir="2700000" algn="tl">
                    <a:srgbClr val="000000">
                      <a:alpha val="43137"/>
                    </a:srgbClr>
                  </a:outerShdw>
                </a:effectLst>
              </a:rPr>
            </a:br>
            <a:endParaRPr lang="en-US" altLang="tr-TR" sz="4400" b="1" dirty="0" smtClean="0">
              <a:solidFill>
                <a:srgbClr val="00B050"/>
              </a:solidFill>
              <a:effectLst>
                <a:outerShdw blurRad="38100" dist="38100" dir="2700000" algn="tl">
                  <a:srgbClr val="000000">
                    <a:alpha val="43137"/>
                  </a:srgbClr>
                </a:outerShdw>
              </a:effectLst>
            </a:endParaRPr>
          </a:p>
        </p:txBody>
      </p:sp>
      <p:sp>
        <p:nvSpPr>
          <p:cNvPr id="3075" name="Metin kutusu 5"/>
          <p:cNvSpPr txBox="1">
            <a:spLocks noChangeArrowheads="1"/>
          </p:cNvSpPr>
          <p:nvPr/>
        </p:nvSpPr>
        <p:spPr bwMode="auto">
          <a:xfrm>
            <a:off x="2987675" y="4581525"/>
            <a:ext cx="396081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tr-TR" altLang="tr-TR" sz="2800" b="1" dirty="0">
                <a:solidFill>
                  <a:srgbClr val="FFC000"/>
                </a:solidFill>
                <a:effectLst>
                  <a:outerShdw blurRad="38100" dist="38100" dir="2700000" algn="tl">
                    <a:srgbClr val="000000">
                      <a:alpha val="43137"/>
                    </a:srgbClr>
                  </a:outerShdw>
                </a:effectLst>
              </a:rPr>
              <a:t>Dr. Nüket BİLGEN</a:t>
            </a:r>
            <a:r>
              <a:rPr lang="en-US" altLang="tr-TR" sz="2800" b="1" dirty="0">
                <a:solidFill>
                  <a:srgbClr val="FFC000"/>
                </a:solidFill>
                <a:effectLst>
                  <a:outerShdw blurRad="38100" dist="38100" dir="2700000" algn="tl">
                    <a:srgbClr val="000000">
                      <a:alpha val="43137"/>
                    </a:srgbClr>
                  </a:outerShdw>
                </a:effectLst>
              </a:rPr>
              <a:t/>
            </a:r>
            <a:br>
              <a:rPr lang="en-US" altLang="tr-TR" sz="2800" b="1" dirty="0">
                <a:solidFill>
                  <a:srgbClr val="FFC000"/>
                </a:solidFill>
                <a:effectLst>
                  <a:outerShdw blurRad="38100" dist="38100" dir="2700000" algn="tl">
                    <a:srgbClr val="000000">
                      <a:alpha val="43137"/>
                    </a:srgbClr>
                  </a:outerShdw>
                </a:effectLst>
              </a:rPr>
            </a:br>
            <a:endParaRPr lang="tr-TR" altLang="en-US" sz="2800" b="1" dirty="0">
              <a:solidFill>
                <a:srgbClr val="FFC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Green</a:t>
            </a:r>
            <a:r>
              <a:rPr lang="tr-TR" dirty="0"/>
              <a:t> </a:t>
            </a:r>
            <a:r>
              <a:rPr lang="tr-TR" dirty="0" err="1"/>
              <a:t>house</a:t>
            </a:r>
            <a:r>
              <a:rPr lang="tr-TR" dirty="0"/>
              <a:t> </a:t>
            </a:r>
            <a:r>
              <a:rPr lang="tr-TR" dirty="0" err="1"/>
              <a:t>gases</a:t>
            </a:r>
            <a:endParaRPr lang="en-US" dirty="0"/>
          </a:p>
        </p:txBody>
      </p:sp>
      <p:sp>
        <p:nvSpPr>
          <p:cNvPr id="3" name="İçerik Yer Tutucusu 2"/>
          <p:cNvSpPr>
            <a:spLocks noGrp="1"/>
          </p:cNvSpPr>
          <p:nvPr>
            <p:ph idx="1"/>
          </p:nvPr>
        </p:nvSpPr>
        <p:spPr>
          <a:xfrm>
            <a:off x="457200" y="1268760"/>
            <a:ext cx="8229600" cy="4525963"/>
          </a:xfrm>
        </p:spPr>
        <p:txBody>
          <a:bodyPr/>
          <a:lstStyle/>
          <a:p>
            <a:r>
              <a:rPr lang="tr-TR" dirty="0" smtClean="0"/>
              <a:t>Since </a:t>
            </a:r>
            <a:r>
              <a:rPr lang="tr-TR" dirty="0" err="1" smtClean="0"/>
              <a:t>so</a:t>
            </a:r>
            <a:r>
              <a:rPr lang="tr-TR" dirty="0" smtClean="0"/>
              <a:t> </a:t>
            </a:r>
            <a:r>
              <a:rPr lang="tr-TR" dirty="0" err="1" smtClean="0"/>
              <a:t>called</a:t>
            </a:r>
            <a:r>
              <a:rPr lang="tr-TR" dirty="0" smtClean="0"/>
              <a:t> </a:t>
            </a:r>
            <a:r>
              <a:rPr lang="tr-TR" dirty="0" err="1" smtClean="0"/>
              <a:t>gases</a:t>
            </a:r>
            <a:r>
              <a:rPr lang="tr-TR" dirty="0" smtClean="0"/>
              <a:t> </a:t>
            </a:r>
            <a:r>
              <a:rPr lang="tr-TR" dirty="0" err="1" smtClean="0"/>
              <a:t>are</a:t>
            </a:r>
            <a:r>
              <a:rPr lang="tr-TR" dirty="0" smtClean="0"/>
              <a:t> GREEN </a:t>
            </a:r>
            <a:br>
              <a:rPr lang="tr-TR" dirty="0" smtClean="0"/>
            </a:br>
            <a:r>
              <a:rPr lang="tr-TR" dirty="0" err="1" smtClean="0"/>
              <a:t>the</a:t>
            </a:r>
            <a:r>
              <a:rPr lang="tr-TR" dirty="0" smtClean="0"/>
              <a:t> </a:t>
            </a:r>
            <a:r>
              <a:rPr lang="en-US" dirty="0" smtClean="0"/>
              <a:t>carbon </a:t>
            </a:r>
            <a:r>
              <a:rPr lang="en-US" dirty="0"/>
              <a:t>dioxide, </a:t>
            </a:r>
            <a:r>
              <a:rPr lang="en-US" dirty="0" smtClean="0"/>
              <a:t>methane</a:t>
            </a:r>
            <a:r>
              <a:rPr lang="tr-TR" dirty="0" smtClean="0"/>
              <a:t> </a:t>
            </a:r>
          </a:p>
          <a:p>
            <a:r>
              <a:rPr lang="tr-TR" i="1" dirty="0" err="1" smtClean="0"/>
              <a:t>why</a:t>
            </a:r>
            <a:r>
              <a:rPr lang="tr-TR" i="1" dirty="0" smtClean="0"/>
              <a:t> do </a:t>
            </a:r>
            <a:r>
              <a:rPr lang="tr-TR" i="1" dirty="0" err="1" smtClean="0"/>
              <a:t>we</a:t>
            </a:r>
            <a:r>
              <a:rPr lang="tr-TR" i="1" dirty="0" smtClean="0"/>
              <a:t> </a:t>
            </a:r>
            <a:r>
              <a:rPr lang="tr-TR" i="1" dirty="0" err="1" smtClean="0"/>
              <a:t>have</a:t>
            </a:r>
            <a:r>
              <a:rPr lang="tr-TR" i="1" dirty="0" smtClean="0"/>
              <a:t> a </a:t>
            </a:r>
            <a:r>
              <a:rPr lang="tr-TR" i="1" dirty="0" err="1" smtClean="0"/>
              <a:t>negative</a:t>
            </a:r>
            <a:r>
              <a:rPr lang="tr-TR" i="1" dirty="0" smtClean="0"/>
              <a:t> </a:t>
            </a:r>
            <a:r>
              <a:rPr lang="tr-TR" i="1" dirty="0" err="1" smtClean="0"/>
              <a:t>impression</a:t>
            </a:r>
            <a:r>
              <a:rPr lang="tr-TR" dirty="0" smtClean="0"/>
              <a:t>? </a:t>
            </a:r>
          </a:p>
          <a:p>
            <a:r>
              <a:rPr lang="tr-TR" dirty="0" err="1" smtClean="0"/>
              <a:t>Because</a:t>
            </a:r>
            <a:r>
              <a:rPr lang="tr-TR" dirty="0" smtClean="0"/>
              <a:t> </a:t>
            </a:r>
            <a:r>
              <a:rPr lang="en-US" dirty="0"/>
              <a:t>agriculture and land </a:t>
            </a:r>
            <a:r>
              <a:rPr lang="en-US" dirty="0" smtClean="0"/>
              <a:t>clearing</a:t>
            </a:r>
            <a:r>
              <a:rPr lang="tr-TR" dirty="0" smtClean="0"/>
              <a:t> </a:t>
            </a:r>
            <a:r>
              <a:rPr lang="tr-TR" dirty="0" err="1" smtClean="0"/>
              <a:t>and</a:t>
            </a:r>
            <a:r>
              <a:rPr lang="tr-TR" dirty="0" smtClean="0"/>
              <a:t> </a:t>
            </a:r>
            <a:r>
              <a:rPr lang="en-US" dirty="0" smtClean="0"/>
              <a:t>particularly </a:t>
            </a:r>
            <a:r>
              <a:rPr lang="en-US" dirty="0"/>
              <a:t>burning fossil fuels (coal, oil and natural </a:t>
            </a:r>
            <a:r>
              <a:rPr lang="en-US" dirty="0" smtClean="0"/>
              <a:t>gas)</a:t>
            </a:r>
            <a:r>
              <a:rPr lang="tr-TR" dirty="0" smtClean="0"/>
              <a:t> </a:t>
            </a:r>
            <a:r>
              <a:rPr lang="en-US" dirty="0" smtClean="0"/>
              <a:t>are </a:t>
            </a:r>
            <a:r>
              <a:rPr lang="en-US" b="1" dirty="0"/>
              <a:t>increasing the concentrations of greenhouse gases</a:t>
            </a:r>
            <a:r>
              <a:rPr lang="en-US" dirty="0"/>
              <a:t>. </a:t>
            </a:r>
            <a:endParaRPr lang="tr-TR" dirty="0" smtClean="0"/>
          </a:p>
          <a:p>
            <a:r>
              <a:rPr lang="en-US" dirty="0" smtClean="0"/>
              <a:t>This </a:t>
            </a:r>
            <a:r>
              <a:rPr lang="en-US" dirty="0"/>
              <a:t>is the </a:t>
            </a:r>
            <a:r>
              <a:rPr lang="en-US" b="1" dirty="0"/>
              <a:t>enhanced greenhouse effect</a:t>
            </a:r>
            <a:r>
              <a:rPr lang="en-US" dirty="0"/>
              <a:t>, which is contributing to </a:t>
            </a:r>
            <a:r>
              <a:rPr lang="tr-TR" dirty="0" smtClean="0"/>
              <a:t/>
            </a:r>
            <a:br>
              <a:rPr lang="tr-TR" dirty="0" smtClean="0"/>
            </a:br>
            <a:r>
              <a:rPr lang="tr-TR" dirty="0" smtClean="0"/>
              <a:t>				</a:t>
            </a:r>
            <a:r>
              <a:rPr lang="en-US" b="1" dirty="0" smtClean="0"/>
              <a:t>warming </a:t>
            </a:r>
            <a:r>
              <a:rPr lang="en-US" b="1" dirty="0"/>
              <a:t>of the </a:t>
            </a:r>
            <a:r>
              <a:rPr lang="en-US" b="1" dirty="0" smtClean="0"/>
              <a:t>Earth.</a:t>
            </a:r>
            <a:endParaRPr lang="tr-TR" dirty="0"/>
          </a:p>
          <a:p>
            <a:pPr marL="0" indent="0">
              <a:buNone/>
            </a:pPr>
            <a:r>
              <a:rPr lang="en-US" sz="1800" dirty="0" smtClean="0"/>
              <a:t>https</a:t>
            </a:r>
            <a:r>
              <a:rPr lang="en-US" sz="1800" dirty="0"/>
              <a:t>://sites.google.com/a/gsbi.org/gvc1506/environment/greenhouse-effect</a:t>
            </a:r>
            <a:endParaRPr lang="en-US" dirty="0"/>
          </a:p>
        </p:txBody>
      </p:sp>
      <p:sp>
        <p:nvSpPr>
          <p:cNvPr id="4" name="Slayt Numarası Yer Tutucusu 3"/>
          <p:cNvSpPr>
            <a:spLocks noGrp="1"/>
          </p:cNvSpPr>
          <p:nvPr>
            <p:ph type="sldNum" sz="quarter" idx="12"/>
          </p:nvPr>
        </p:nvSpPr>
        <p:spPr/>
        <p:txBody>
          <a:bodyPr/>
          <a:lstStyle/>
          <a:p>
            <a:pPr>
              <a:defRPr/>
            </a:pPr>
            <a:fld id="{2E596FE9-E266-4783-BE76-CF786C02BEA0}" type="slidenum">
              <a:rPr lang="es-ES" altLang="tr-TR" smtClean="0"/>
              <a:pPr>
                <a:defRPr/>
              </a:pPr>
              <a:t>10</a:t>
            </a:fld>
            <a:endParaRPr lang="es-ES" altLang="tr-TR" dirty="0"/>
          </a:p>
        </p:txBody>
      </p:sp>
    </p:spTree>
    <p:extLst>
      <p:ext uri="{BB962C8B-B14F-4D97-AF65-F5344CB8AC3E}">
        <p14:creationId xmlns:p14="http://schemas.microsoft.com/office/powerpoint/2010/main" val="23034978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Seasons</a:t>
            </a:r>
            <a:endParaRPr lang="en-US" dirty="0"/>
          </a:p>
        </p:txBody>
      </p:sp>
      <p:sp>
        <p:nvSpPr>
          <p:cNvPr id="3" name="İçerik Yer Tutucusu 2"/>
          <p:cNvSpPr>
            <a:spLocks noGrp="1"/>
          </p:cNvSpPr>
          <p:nvPr>
            <p:ph idx="1"/>
          </p:nvPr>
        </p:nvSpPr>
        <p:spPr/>
        <p:txBody>
          <a:bodyPr/>
          <a:lstStyle/>
          <a:p>
            <a:r>
              <a:rPr lang="tr-TR" dirty="0" err="1" smtClean="0"/>
              <a:t>What</a:t>
            </a:r>
            <a:r>
              <a:rPr lang="tr-TR" dirty="0" smtClean="0"/>
              <a:t> </a:t>
            </a:r>
            <a:r>
              <a:rPr lang="tr-TR" dirty="0" err="1" smtClean="0"/>
              <a:t>gives</a:t>
            </a:r>
            <a:r>
              <a:rPr lang="tr-TR" dirty="0" smtClean="0"/>
              <a:t> </a:t>
            </a:r>
            <a:r>
              <a:rPr lang="tr-TR" dirty="0" err="1" smtClean="0"/>
              <a:t>rise</a:t>
            </a:r>
            <a:r>
              <a:rPr lang="tr-TR" dirty="0" smtClean="0"/>
              <a:t> </a:t>
            </a:r>
            <a:r>
              <a:rPr lang="tr-TR" dirty="0" err="1" smtClean="0"/>
              <a:t>to</a:t>
            </a:r>
            <a:r>
              <a:rPr lang="tr-TR" dirty="0" smtClean="0"/>
              <a:t> </a:t>
            </a:r>
            <a:r>
              <a:rPr lang="tr-TR" dirty="0" err="1" smtClean="0"/>
              <a:t>seasons</a:t>
            </a:r>
            <a:r>
              <a:rPr lang="tr-TR" dirty="0" smtClean="0"/>
              <a:t>?</a:t>
            </a:r>
          </a:p>
          <a:p>
            <a:r>
              <a:rPr lang="tr-TR" dirty="0" err="1" smtClean="0"/>
              <a:t>Winter</a:t>
            </a:r>
            <a:r>
              <a:rPr lang="tr-TR" dirty="0" smtClean="0"/>
              <a:t>? </a:t>
            </a:r>
            <a:r>
              <a:rPr lang="tr-TR" dirty="0" err="1" smtClean="0"/>
              <a:t>Summer</a:t>
            </a:r>
            <a:r>
              <a:rPr lang="tr-TR" dirty="0" smtClean="0"/>
              <a:t>? Spring? Fall?</a:t>
            </a:r>
          </a:p>
          <a:p>
            <a:r>
              <a:rPr lang="tr-TR" dirty="0" err="1" smtClean="0"/>
              <a:t>Because</a:t>
            </a:r>
            <a:r>
              <a:rPr lang="tr-TR" dirty="0" smtClean="0"/>
              <a:t> Earth </a:t>
            </a:r>
            <a:r>
              <a:rPr lang="tr-TR" dirty="0" err="1" smtClean="0"/>
              <a:t>tilts</a:t>
            </a:r>
            <a:r>
              <a:rPr lang="tr-TR" dirty="0" smtClean="0"/>
              <a:t> on </a:t>
            </a:r>
            <a:r>
              <a:rPr lang="tr-TR" dirty="0" err="1" smtClean="0"/>
              <a:t>its</a:t>
            </a:r>
            <a:r>
              <a:rPr lang="tr-TR" dirty="0" smtClean="0"/>
              <a:t> </a:t>
            </a:r>
            <a:r>
              <a:rPr lang="tr-TR" dirty="0" err="1" smtClean="0"/>
              <a:t>axis</a:t>
            </a:r>
            <a:r>
              <a:rPr lang="tr-TR" dirty="0"/>
              <a:t> </a:t>
            </a:r>
            <a:r>
              <a:rPr lang="tr-TR" dirty="0" err="1" smtClean="0"/>
              <a:t>and</a:t>
            </a:r>
            <a:r>
              <a:rPr lang="tr-TR" dirty="0" smtClean="0"/>
              <a:t> Earth </a:t>
            </a:r>
            <a:r>
              <a:rPr lang="tr-TR" dirty="0" err="1" smtClean="0"/>
              <a:t>motion</a:t>
            </a:r>
            <a:r>
              <a:rPr lang="tr-TR" dirty="0" smtClean="0"/>
              <a:t> </a:t>
            </a:r>
            <a:r>
              <a:rPr lang="tr-TR" dirty="0" err="1" smtClean="0"/>
              <a:t>around</a:t>
            </a:r>
            <a:r>
              <a:rPr lang="tr-TR" dirty="0" smtClean="0"/>
              <a:t> </a:t>
            </a:r>
            <a:r>
              <a:rPr lang="tr-TR" dirty="0" err="1" smtClean="0"/>
              <a:t>the</a:t>
            </a:r>
            <a:r>
              <a:rPr lang="tr-TR" dirty="0" smtClean="0"/>
              <a:t> sun </a:t>
            </a:r>
            <a:r>
              <a:rPr lang="tr-TR" dirty="0" err="1" smtClean="0"/>
              <a:t>gives</a:t>
            </a:r>
            <a:r>
              <a:rPr lang="tr-TR" dirty="0" smtClean="0"/>
              <a:t> </a:t>
            </a:r>
            <a:r>
              <a:rPr lang="tr-TR" dirty="0" err="1" smtClean="0"/>
              <a:t>rise</a:t>
            </a:r>
            <a:r>
              <a:rPr lang="tr-TR" dirty="0" smtClean="0"/>
              <a:t> </a:t>
            </a:r>
            <a:r>
              <a:rPr lang="tr-TR" dirty="0" err="1" smtClean="0"/>
              <a:t>to</a:t>
            </a:r>
            <a:r>
              <a:rPr lang="tr-TR" dirty="0" smtClean="0"/>
              <a:t> </a:t>
            </a:r>
            <a:r>
              <a:rPr lang="tr-TR" dirty="0" err="1" smtClean="0"/>
              <a:t>seasons</a:t>
            </a:r>
            <a:r>
              <a:rPr lang="tr-TR" dirty="0" smtClean="0"/>
              <a:t>. </a:t>
            </a:r>
          </a:p>
          <a:p>
            <a:r>
              <a:rPr lang="tr-TR" dirty="0" err="1" smtClean="0"/>
              <a:t>Than</a:t>
            </a:r>
            <a:r>
              <a:rPr lang="tr-TR" dirty="0" smtClean="0"/>
              <a:t>, </a:t>
            </a:r>
            <a:r>
              <a:rPr lang="tr-TR" dirty="0" err="1" smtClean="0"/>
              <a:t>parts</a:t>
            </a:r>
            <a:r>
              <a:rPr lang="tr-TR" dirty="0" smtClean="0"/>
              <a:t> of Earth </a:t>
            </a:r>
            <a:r>
              <a:rPr lang="tr-TR" dirty="0" err="1" smtClean="0"/>
              <a:t>encounter</a:t>
            </a:r>
            <a:r>
              <a:rPr lang="tr-TR" dirty="0" smtClean="0"/>
              <a:t> </a:t>
            </a:r>
            <a:r>
              <a:rPr lang="tr-TR" dirty="0" err="1" smtClean="0"/>
              <a:t>seasonal</a:t>
            </a:r>
            <a:r>
              <a:rPr lang="tr-TR" dirty="0" smtClean="0"/>
              <a:t> </a:t>
            </a:r>
            <a:r>
              <a:rPr lang="tr-TR" dirty="0" err="1" smtClean="0"/>
              <a:t>differentiation</a:t>
            </a:r>
            <a:r>
              <a:rPr lang="tr-TR" dirty="0" smtClean="0"/>
              <a:t> in sun </a:t>
            </a:r>
            <a:r>
              <a:rPr lang="tr-TR" dirty="0" err="1" smtClean="0"/>
              <a:t>light</a:t>
            </a:r>
            <a:r>
              <a:rPr lang="tr-TR" dirty="0" smtClean="0"/>
              <a:t>.</a:t>
            </a:r>
            <a:endParaRPr lang="en-US" dirty="0"/>
          </a:p>
        </p:txBody>
      </p:sp>
      <p:sp>
        <p:nvSpPr>
          <p:cNvPr id="4" name="Slayt Numarası Yer Tutucusu 3"/>
          <p:cNvSpPr>
            <a:spLocks noGrp="1"/>
          </p:cNvSpPr>
          <p:nvPr>
            <p:ph type="sldNum" sz="quarter" idx="12"/>
          </p:nvPr>
        </p:nvSpPr>
        <p:spPr/>
        <p:txBody>
          <a:bodyPr/>
          <a:lstStyle/>
          <a:p>
            <a:pPr>
              <a:defRPr/>
            </a:pPr>
            <a:fld id="{2E596FE9-E266-4783-BE76-CF786C02BEA0}" type="slidenum">
              <a:rPr lang="es-ES" altLang="tr-TR" smtClean="0"/>
              <a:pPr>
                <a:defRPr/>
              </a:pPr>
              <a:t>11</a:t>
            </a:fld>
            <a:endParaRPr lang="es-ES" altLang="tr-TR"/>
          </a:p>
        </p:txBody>
      </p:sp>
    </p:spTree>
    <p:extLst>
      <p:ext uri="{BB962C8B-B14F-4D97-AF65-F5344CB8AC3E}">
        <p14:creationId xmlns:p14="http://schemas.microsoft.com/office/powerpoint/2010/main" val="12045695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471818" y="3391074"/>
            <a:ext cx="3178696" cy="1143000"/>
          </a:xfrm>
        </p:spPr>
        <p:txBody>
          <a:bodyPr/>
          <a:lstStyle/>
          <a:p>
            <a:r>
              <a:rPr lang="tr-TR" dirty="0" err="1" smtClean="0"/>
              <a:t>Why</a:t>
            </a:r>
            <a:r>
              <a:rPr lang="tr-TR" dirty="0" smtClean="0"/>
              <a:t> Earth has a </a:t>
            </a:r>
            <a:r>
              <a:rPr lang="tr-TR" dirty="0" err="1" smtClean="0"/>
              <a:t>tilt</a:t>
            </a:r>
            <a:r>
              <a:rPr lang="tr-TR" dirty="0" smtClean="0"/>
              <a:t>?</a:t>
            </a:r>
            <a:endParaRPr lang="en-US" dirty="0"/>
          </a:p>
        </p:txBody>
      </p:sp>
      <p:sp>
        <p:nvSpPr>
          <p:cNvPr id="3" name="İçerik Yer Tutucusu 2"/>
          <p:cNvSpPr>
            <a:spLocks noGrp="1"/>
          </p:cNvSpPr>
          <p:nvPr>
            <p:ph idx="1"/>
          </p:nvPr>
        </p:nvSpPr>
        <p:spPr>
          <a:xfrm>
            <a:off x="5508104" y="4653136"/>
            <a:ext cx="3178696" cy="1473027"/>
          </a:xfrm>
        </p:spPr>
        <p:txBody>
          <a:bodyPr/>
          <a:lstStyle/>
          <a:p>
            <a:r>
              <a:rPr lang="en-US" dirty="0" smtClean="0"/>
              <a:t>Theia</a:t>
            </a:r>
            <a:endParaRPr lang="tr-TR" dirty="0" smtClean="0"/>
          </a:p>
          <a:p>
            <a:r>
              <a:rPr lang="tr-TR" dirty="0" smtClean="0"/>
              <a:t>Moon…</a:t>
            </a:r>
            <a:endParaRPr lang="en-US" dirty="0"/>
          </a:p>
        </p:txBody>
      </p:sp>
      <p:sp>
        <p:nvSpPr>
          <p:cNvPr id="4" name="Slayt Numarası Yer Tutucusu 3"/>
          <p:cNvSpPr>
            <a:spLocks noGrp="1"/>
          </p:cNvSpPr>
          <p:nvPr>
            <p:ph type="sldNum" sz="quarter" idx="12"/>
          </p:nvPr>
        </p:nvSpPr>
        <p:spPr/>
        <p:txBody>
          <a:bodyPr/>
          <a:lstStyle/>
          <a:p>
            <a:pPr>
              <a:defRPr/>
            </a:pPr>
            <a:fld id="{2E596FE9-E266-4783-BE76-CF786C02BEA0}" type="slidenum">
              <a:rPr lang="es-ES" altLang="tr-TR" smtClean="0"/>
              <a:pPr>
                <a:defRPr/>
              </a:pPr>
              <a:t>12</a:t>
            </a:fld>
            <a:endParaRPr lang="es-ES" altLang="tr-TR"/>
          </a:p>
        </p:txBody>
      </p:sp>
      <p:pic>
        <p:nvPicPr>
          <p:cNvPr id="4098" name="Picture 2" descr="Earth's tilt is the reason for the seasons. View of Earth in relation to sun during each of the four seasons. The hemisphere receiving the direct rays of the sun has summer while the hemisphere tilted away from the sun, thus getting its rays from more of an angle, has win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22" y="0"/>
            <a:ext cx="5356065" cy="6930748"/>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5388490" y="6413698"/>
            <a:ext cx="3417923" cy="307777"/>
          </a:xfrm>
          <a:prstGeom prst="rect">
            <a:avLst/>
          </a:prstGeom>
        </p:spPr>
        <p:txBody>
          <a:bodyPr wrap="none">
            <a:spAutoFit/>
          </a:bodyPr>
          <a:lstStyle/>
          <a:p>
            <a:r>
              <a:rPr lang="en-US" sz="1400" dirty="0"/>
              <a:t>https://spaceplace.nasa.gov/seasons/en/</a:t>
            </a:r>
          </a:p>
        </p:txBody>
      </p:sp>
      <p:sp>
        <p:nvSpPr>
          <p:cNvPr id="6" name="Dikdörtgen 5"/>
          <p:cNvSpPr/>
          <p:nvPr/>
        </p:nvSpPr>
        <p:spPr>
          <a:xfrm>
            <a:off x="5652120" y="404664"/>
            <a:ext cx="3154293" cy="2246769"/>
          </a:xfrm>
          <a:prstGeom prst="rect">
            <a:avLst/>
          </a:prstGeom>
        </p:spPr>
        <p:txBody>
          <a:bodyPr wrap="square">
            <a:spAutoFit/>
          </a:bodyPr>
          <a:lstStyle/>
          <a:p>
            <a:r>
              <a:rPr lang="en-US" sz="2800" dirty="0">
                <a:solidFill>
                  <a:srgbClr val="000000"/>
                </a:solidFill>
              </a:rPr>
              <a:t>throughout the year, different parts of Earth get the sun’s direct rays.</a:t>
            </a:r>
            <a:endParaRPr lang="en-US" sz="2800" dirty="0"/>
          </a:p>
        </p:txBody>
      </p:sp>
    </p:spTree>
    <p:extLst>
      <p:ext uri="{BB962C8B-B14F-4D97-AF65-F5344CB8AC3E}">
        <p14:creationId xmlns:p14="http://schemas.microsoft.com/office/powerpoint/2010/main" val="17457754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The</a:t>
            </a:r>
            <a:r>
              <a:rPr lang="tr-TR" dirty="0" smtClean="0"/>
              <a:t> </a:t>
            </a:r>
            <a:r>
              <a:rPr lang="tr-TR" dirty="0" err="1" smtClean="0"/>
              <a:t>importance</a:t>
            </a:r>
            <a:r>
              <a:rPr lang="tr-TR" dirty="0" smtClean="0"/>
              <a:t> of </a:t>
            </a:r>
            <a:r>
              <a:rPr lang="tr-TR" dirty="0" err="1" smtClean="0"/>
              <a:t>Climate</a:t>
            </a:r>
            <a:endParaRPr lang="en-US" dirty="0"/>
          </a:p>
        </p:txBody>
      </p:sp>
      <p:sp>
        <p:nvSpPr>
          <p:cNvPr id="3" name="İçerik Yer Tutucusu 2"/>
          <p:cNvSpPr>
            <a:spLocks noGrp="1"/>
          </p:cNvSpPr>
          <p:nvPr>
            <p:ph idx="1"/>
          </p:nvPr>
        </p:nvSpPr>
        <p:spPr>
          <a:xfrm>
            <a:off x="457200" y="1600200"/>
            <a:ext cx="8686800" cy="4525963"/>
          </a:xfrm>
        </p:spPr>
        <p:txBody>
          <a:bodyPr/>
          <a:lstStyle/>
          <a:p>
            <a:r>
              <a:rPr lang="tr-TR" dirty="0" smtClean="0"/>
              <a:t>C</a:t>
            </a:r>
            <a:r>
              <a:rPr lang="en-US" dirty="0" err="1" smtClean="0"/>
              <a:t>hange</a:t>
            </a:r>
            <a:r>
              <a:rPr lang="tr-TR" dirty="0" smtClean="0"/>
              <a:t> in </a:t>
            </a:r>
            <a:r>
              <a:rPr lang="en-US" dirty="0" smtClean="0"/>
              <a:t>Climate can </a:t>
            </a:r>
            <a:r>
              <a:rPr lang="en-US" dirty="0"/>
              <a:t>disrupt </a:t>
            </a:r>
            <a:r>
              <a:rPr lang="en-US" dirty="0" smtClean="0"/>
              <a:t>the</a:t>
            </a:r>
            <a:r>
              <a:rPr lang="tr-TR" dirty="0" smtClean="0"/>
              <a:t> </a:t>
            </a:r>
            <a:r>
              <a:rPr lang="tr-TR" dirty="0" err="1" smtClean="0"/>
              <a:t>survival</a:t>
            </a:r>
            <a:r>
              <a:rPr lang="en-US" dirty="0" smtClean="0"/>
              <a:t> </a:t>
            </a:r>
            <a:r>
              <a:rPr lang="en-US" dirty="0"/>
              <a:t>match between organisms and </a:t>
            </a:r>
            <a:r>
              <a:rPr lang="tr-TR" dirty="0" err="1" smtClean="0"/>
              <a:t>adaptation</a:t>
            </a:r>
            <a:r>
              <a:rPr lang="tr-TR" dirty="0" smtClean="0"/>
              <a:t> </a:t>
            </a:r>
            <a:r>
              <a:rPr lang="tr-TR" dirty="0" err="1" smtClean="0"/>
              <a:t>to</a:t>
            </a:r>
            <a:r>
              <a:rPr lang="tr-TR" dirty="0" smtClean="0"/>
              <a:t> </a:t>
            </a:r>
            <a:r>
              <a:rPr lang="en-US" dirty="0" smtClean="0"/>
              <a:t>their </a:t>
            </a:r>
            <a:r>
              <a:rPr lang="en-US" dirty="0"/>
              <a:t>local environment, </a:t>
            </a:r>
            <a:endParaRPr lang="tr-TR" dirty="0" smtClean="0"/>
          </a:p>
          <a:p>
            <a:r>
              <a:rPr lang="tr-TR" dirty="0" smtClean="0"/>
              <a:t>R</a:t>
            </a:r>
            <a:r>
              <a:rPr lang="en-US" dirty="0" smtClean="0"/>
              <a:t>educing </a:t>
            </a:r>
            <a:r>
              <a:rPr lang="en-US" dirty="0"/>
              <a:t>survival and </a:t>
            </a:r>
            <a:r>
              <a:rPr lang="en-US" dirty="0" smtClean="0"/>
              <a:t>reproduction</a:t>
            </a:r>
            <a:r>
              <a:rPr lang="tr-TR" dirty="0" smtClean="0"/>
              <a:t> </a:t>
            </a:r>
            <a:r>
              <a:rPr lang="en-US" dirty="0" smtClean="0"/>
              <a:t>causing </a:t>
            </a:r>
            <a:r>
              <a:rPr lang="en-US" dirty="0"/>
              <a:t>subsequent impacts on populations </a:t>
            </a:r>
            <a:r>
              <a:rPr lang="en-US" dirty="0" smtClean="0"/>
              <a:t>distributions </a:t>
            </a:r>
            <a:r>
              <a:rPr lang="en-US" dirty="0"/>
              <a:t>across geographic regions. </a:t>
            </a:r>
            <a:endParaRPr lang="tr-TR" dirty="0" smtClean="0"/>
          </a:p>
          <a:p>
            <a:r>
              <a:rPr lang="en-US" dirty="0" smtClean="0"/>
              <a:t>Changes </a:t>
            </a:r>
            <a:r>
              <a:rPr lang="en-US" dirty="0"/>
              <a:t>in climate may benefit some species and cause extinction for others. </a:t>
            </a:r>
          </a:p>
        </p:txBody>
      </p:sp>
      <p:sp>
        <p:nvSpPr>
          <p:cNvPr id="4" name="Slayt Numarası Yer Tutucusu 3"/>
          <p:cNvSpPr>
            <a:spLocks noGrp="1"/>
          </p:cNvSpPr>
          <p:nvPr>
            <p:ph type="sldNum" sz="quarter" idx="12"/>
          </p:nvPr>
        </p:nvSpPr>
        <p:spPr/>
        <p:txBody>
          <a:bodyPr/>
          <a:lstStyle/>
          <a:p>
            <a:pPr>
              <a:defRPr/>
            </a:pPr>
            <a:fld id="{2E596FE9-E266-4783-BE76-CF786C02BEA0}" type="slidenum">
              <a:rPr lang="es-ES" altLang="tr-TR" smtClean="0"/>
              <a:pPr>
                <a:defRPr/>
              </a:pPr>
              <a:t>13</a:t>
            </a:fld>
            <a:endParaRPr lang="es-ES" altLang="tr-TR"/>
          </a:p>
        </p:txBody>
      </p:sp>
    </p:spTree>
    <p:extLst>
      <p:ext uri="{BB962C8B-B14F-4D97-AF65-F5344CB8AC3E}">
        <p14:creationId xmlns:p14="http://schemas.microsoft.com/office/powerpoint/2010/main" val="36969791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The</a:t>
            </a:r>
            <a:r>
              <a:rPr lang="tr-TR" dirty="0"/>
              <a:t> </a:t>
            </a:r>
            <a:r>
              <a:rPr lang="tr-TR" dirty="0" err="1"/>
              <a:t>importance</a:t>
            </a:r>
            <a:r>
              <a:rPr lang="tr-TR" dirty="0"/>
              <a:t> of </a:t>
            </a:r>
            <a:r>
              <a:rPr lang="tr-TR" dirty="0" err="1"/>
              <a:t>Climate</a:t>
            </a:r>
            <a:endParaRPr lang="en-US" dirty="0"/>
          </a:p>
        </p:txBody>
      </p:sp>
      <p:sp>
        <p:nvSpPr>
          <p:cNvPr id="3" name="İçerik Yer Tutucusu 2"/>
          <p:cNvSpPr>
            <a:spLocks noGrp="1"/>
          </p:cNvSpPr>
          <p:nvPr>
            <p:ph idx="1"/>
          </p:nvPr>
        </p:nvSpPr>
        <p:spPr/>
        <p:txBody>
          <a:bodyPr/>
          <a:lstStyle/>
          <a:p>
            <a:r>
              <a:rPr lang="en-US" dirty="0"/>
              <a:t>Survival and reproduction depend on how well adapted individuals are to local climate patterns</a:t>
            </a:r>
            <a:r>
              <a:rPr lang="en-US" dirty="0" smtClean="0"/>
              <a:t>.</a:t>
            </a:r>
            <a:endParaRPr lang="tr-TR" dirty="0" smtClean="0"/>
          </a:p>
          <a:p>
            <a:r>
              <a:rPr lang="en-US" dirty="0"/>
              <a:t>Cumulatively, </a:t>
            </a:r>
            <a:r>
              <a:rPr lang="tr-TR" dirty="0" err="1" smtClean="0"/>
              <a:t>change</a:t>
            </a:r>
            <a:r>
              <a:rPr lang="tr-TR" dirty="0" smtClean="0"/>
              <a:t> in </a:t>
            </a:r>
            <a:r>
              <a:rPr lang="tr-TR" dirty="0" err="1" smtClean="0"/>
              <a:t>climate</a:t>
            </a:r>
            <a:r>
              <a:rPr lang="en-US" dirty="0" smtClean="0"/>
              <a:t> </a:t>
            </a:r>
            <a:r>
              <a:rPr lang="en-US" dirty="0"/>
              <a:t>will alter biological communities and the functioning of ecosystems. </a:t>
            </a:r>
          </a:p>
          <a:p>
            <a:endParaRPr lang="en-US" dirty="0"/>
          </a:p>
        </p:txBody>
      </p:sp>
      <p:sp>
        <p:nvSpPr>
          <p:cNvPr id="4" name="Slayt Numarası Yer Tutucusu 3"/>
          <p:cNvSpPr>
            <a:spLocks noGrp="1"/>
          </p:cNvSpPr>
          <p:nvPr>
            <p:ph type="sldNum" sz="quarter" idx="12"/>
          </p:nvPr>
        </p:nvSpPr>
        <p:spPr/>
        <p:txBody>
          <a:bodyPr/>
          <a:lstStyle/>
          <a:p>
            <a:pPr>
              <a:defRPr/>
            </a:pPr>
            <a:fld id="{2E596FE9-E266-4783-BE76-CF786C02BEA0}" type="slidenum">
              <a:rPr lang="es-ES" altLang="tr-TR" smtClean="0"/>
              <a:pPr>
                <a:defRPr/>
              </a:pPr>
              <a:t>14</a:t>
            </a:fld>
            <a:endParaRPr lang="es-ES" altLang="tr-TR"/>
          </a:p>
        </p:txBody>
      </p:sp>
    </p:spTree>
    <p:extLst>
      <p:ext uri="{BB962C8B-B14F-4D97-AF65-F5344CB8AC3E}">
        <p14:creationId xmlns:p14="http://schemas.microsoft.com/office/powerpoint/2010/main" val="38847181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Definitions</a:t>
            </a:r>
            <a:endParaRPr lang="en-US" dirty="0"/>
          </a:p>
        </p:txBody>
      </p:sp>
      <p:sp>
        <p:nvSpPr>
          <p:cNvPr id="3" name="İçerik Yer Tutucusu 2"/>
          <p:cNvSpPr>
            <a:spLocks noGrp="1"/>
          </p:cNvSpPr>
          <p:nvPr>
            <p:ph idx="1"/>
          </p:nvPr>
        </p:nvSpPr>
        <p:spPr/>
        <p:txBody>
          <a:bodyPr/>
          <a:lstStyle/>
          <a:p>
            <a:r>
              <a:rPr lang="en-US" b="1" dirty="0"/>
              <a:t>Climate </a:t>
            </a:r>
            <a:r>
              <a:rPr lang="en-US" b="1" dirty="0" err="1" smtClean="0"/>
              <a:t>chang</a:t>
            </a:r>
            <a:r>
              <a:rPr lang="tr-TR" b="1" dirty="0" smtClean="0"/>
              <a:t>e: </a:t>
            </a:r>
            <a:r>
              <a:rPr lang="en-US" dirty="0" smtClean="0"/>
              <a:t>significant </a:t>
            </a:r>
            <a:r>
              <a:rPr lang="en-US" dirty="0"/>
              <a:t>and sustained (over decades or longer) change from one climatic condition to another.</a:t>
            </a:r>
          </a:p>
          <a:p>
            <a:r>
              <a:rPr lang="tr-TR" b="1" dirty="0" smtClean="0"/>
              <a:t>G</a:t>
            </a:r>
            <a:r>
              <a:rPr lang="en-US" b="1" dirty="0" err="1" smtClean="0"/>
              <a:t>lobal</a:t>
            </a:r>
            <a:r>
              <a:rPr lang="en-US" b="1" dirty="0" smtClean="0"/>
              <a:t> warming</a:t>
            </a:r>
            <a:r>
              <a:rPr lang="tr-TR" b="1" dirty="0" smtClean="0"/>
              <a:t>:</a:t>
            </a:r>
            <a:r>
              <a:rPr lang="en-US" dirty="0" smtClean="0"/>
              <a:t> </a:t>
            </a:r>
            <a:r>
              <a:rPr lang="en-US" dirty="0"/>
              <a:t>refers to a specific kind of climate change </a:t>
            </a:r>
            <a:r>
              <a:rPr lang="en-US" i="1" dirty="0"/>
              <a:t>in which Earth’s average temperature is increasing</a:t>
            </a:r>
            <a:r>
              <a:rPr lang="en-US" dirty="0" smtClean="0"/>
              <a:t>.</a:t>
            </a:r>
            <a:endParaRPr lang="en-US" dirty="0"/>
          </a:p>
        </p:txBody>
      </p:sp>
      <p:sp>
        <p:nvSpPr>
          <p:cNvPr id="4" name="Slayt Numarası Yer Tutucusu 3"/>
          <p:cNvSpPr>
            <a:spLocks noGrp="1"/>
          </p:cNvSpPr>
          <p:nvPr>
            <p:ph type="sldNum" sz="quarter" idx="12"/>
          </p:nvPr>
        </p:nvSpPr>
        <p:spPr/>
        <p:txBody>
          <a:bodyPr/>
          <a:lstStyle/>
          <a:p>
            <a:pPr>
              <a:defRPr/>
            </a:pPr>
            <a:fld id="{2E596FE9-E266-4783-BE76-CF786C02BEA0}" type="slidenum">
              <a:rPr lang="es-ES" altLang="tr-TR" smtClean="0"/>
              <a:pPr>
                <a:defRPr/>
              </a:pPr>
              <a:t>15</a:t>
            </a:fld>
            <a:endParaRPr lang="es-ES" altLang="tr-TR"/>
          </a:p>
        </p:txBody>
      </p:sp>
    </p:spTree>
    <p:extLst>
      <p:ext uri="{BB962C8B-B14F-4D97-AF65-F5344CB8AC3E}">
        <p14:creationId xmlns:p14="http://schemas.microsoft.com/office/powerpoint/2010/main" val="19129210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Watch </a:t>
            </a:r>
            <a:r>
              <a:rPr lang="tr-TR" dirty="0" err="1" smtClean="0"/>
              <a:t>this</a:t>
            </a:r>
            <a:r>
              <a:rPr lang="tr-TR" dirty="0" smtClean="0"/>
              <a:t> </a:t>
            </a:r>
            <a:r>
              <a:rPr lang="tr-TR" dirty="0" err="1" smtClean="0"/>
              <a:t>documentary</a:t>
            </a:r>
            <a:endParaRPr lang="en-US" dirty="0"/>
          </a:p>
        </p:txBody>
      </p:sp>
      <p:sp>
        <p:nvSpPr>
          <p:cNvPr id="3" name="İçerik Yer Tutucusu 2"/>
          <p:cNvSpPr>
            <a:spLocks noGrp="1"/>
          </p:cNvSpPr>
          <p:nvPr>
            <p:ph idx="1"/>
          </p:nvPr>
        </p:nvSpPr>
        <p:spPr/>
        <p:txBody>
          <a:bodyPr/>
          <a:lstStyle/>
          <a:p>
            <a:r>
              <a:rPr lang="en-US" dirty="0">
                <a:hlinkClick r:id="rId2"/>
              </a:rPr>
              <a:t>https://</a:t>
            </a:r>
            <a:r>
              <a:rPr lang="en-US" dirty="0" smtClean="0">
                <a:hlinkClick r:id="rId2"/>
              </a:rPr>
              <a:t>www.youtube.com/watch?v=NqCF_CCTu1E</a:t>
            </a:r>
            <a:r>
              <a:rPr lang="tr-TR" dirty="0" smtClean="0"/>
              <a:t> (TR)</a:t>
            </a:r>
          </a:p>
          <a:p>
            <a:r>
              <a:rPr lang="en-US" dirty="0">
                <a:hlinkClick r:id="rId3"/>
              </a:rPr>
              <a:t>https://</a:t>
            </a:r>
            <a:r>
              <a:rPr lang="en-US" dirty="0" smtClean="0">
                <a:hlinkClick r:id="rId3"/>
              </a:rPr>
              <a:t>www.youtube.com/watch?v=qqTa5WbDKzo</a:t>
            </a:r>
            <a:r>
              <a:rPr lang="tr-TR" dirty="0" smtClean="0"/>
              <a:t> (ENG)</a:t>
            </a:r>
          </a:p>
          <a:p>
            <a:r>
              <a:rPr lang="en-US" dirty="0">
                <a:hlinkClick r:id="rId4"/>
              </a:rPr>
              <a:t>https://</a:t>
            </a:r>
            <a:r>
              <a:rPr lang="en-US" dirty="0" smtClean="0">
                <a:hlinkClick r:id="rId4"/>
              </a:rPr>
              <a:t>www.youtube.com/watch?v=yoLScIGffyk</a:t>
            </a:r>
            <a:endParaRPr lang="tr-TR" dirty="0" smtClean="0"/>
          </a:p>
          <a:p>
            <a:endParaRPr lang="en-US" dirty="0"/>
          </a:p>
        </p:txBody>
      </p:sp>
      <p:sp>
        <p:nvSpPr>
          <p:cNvPr id="4" name="Slayt Numarası Yer Tutucusu 3"/>
          <p:cNvSpPr>
            <a:spLocks noGrp="1"/>
          </p:cNvSpPr>
          <p:nvPr>
            <p:ph type="sldNum" sz="quarter" idx="12"/>
          </p:nvPr>
        </p:nvSpPr>
        <p:spPr/>
        <p:txBody>
          <a:bodyPr/>
          <a:lstStyle/>
          <a:p>
            <a:pPr>
              <a:defRPr/>
            </a:pPr>
            <a:fld id="{2E596FE9-E266-4783-BE76-CF786C02BEA0}" type="slidenum">
              <a:rPr lang="es-ES" altLang="tr-TR" smtClean="0"/>
              <a:pPr>
                <a:defRPr/>
              </a:pPr>
              <a:t>16</a:t>
            </a:fld>
            <a:endParaRPr lang="es-ES" altLang="tr-TR"/>
          </a:p>
        </p:txBody>
      </p:sp>
    </p:spTree>
    <p:extLst>
      <p:ext uri="{BB962C8B-B14F-4D97-AF65-F5344CB8AC3E}">
        <p14:creationId xmlns:p14="http://schemas.microsoft.com/office/powerpoint/2010/main" val="31482861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References</a:t>
            </a:r>
            <a:endParaRPr lang="en-US" dirty="0"/>
          </a:p>
        </p:txBody>
      </p:sp>
      <p:sp>
        <p:nvSpPr>
          <p:cNvPr id="3" name="İçerik Yer Tutucusu 2"/>
          <p:cNvSpPr>
            <a:spLocks noGrp="1"/>
          </p:cNvSpPr>
          <p:nvPr>
            <p:ph idx="1"/>
          </p:nvPr>
        </p:nvSpPr>
        <p:spPr>
          <a:xfrm>
            <a:off x="386864" y="1196752"/>
            <a:ext cx="8229600" cy="4525963"/>
          </a:xfrm>
        </p:spPr>
        <p:txBody>
          <a:bodyPr/>
          <a:lstStyle/>
          <a:p>
            <a:pPr marL="0" indent="0">
              <a:buNone/>
            </a:pPr>
            <a:r>
              <a:rPr lang="tr-TR" sz="1800" dirty="0" smtClean="0">
                <a:latin typeface="+mj-lt"/>
              </a:rPr>
              <a:t>1- </a:t>
            </a:r>
            <a:r>
              <a:rPr lang="en-US" sz="1800" dirty="0">
                <a:hlinkClick r:id="rId2"/>
              </a:rPr>
              <a:t>https://www.youtube.com/watch?v=ZouWWVyz9v8</a:t>
            </a:r>
            <a:endParaRPr lang="tr-TR" sz="1800" dirty="0"/>
          </a:p>
          <a:p>
            <a:pPr marL="0" indent="0">
              <a:buNone/>
            </a:pPr>
            <a:r>
              <a:rPr lang="tr-TR" sz="1800" dirty="0" smtClean="0"/>
              <a:t>2- </a:t>
            </a:r>
            <a:r>
              <a:rPr lang="en-US" sz="1800" dirty="0" smtClean="0">
                <a:hlinkClick r:id="rId3"/>
              </a:rPr>
              <a:t>http</a:t>
            </a:r>
            <a:r>
              <a:rPr lang="en-US" sz="1800" dirty="0">
                <a:hlinkClick r:id="rId3"/>
              </a:rPr>
              <a:t>://</a:t>
            </a:r>
            <a:r>
              <a:rPr lang="en-US" sz="1800" dirty="0" smtClean="0">
                <a:hlinkClick r:id="rId3"/>
              </a:rPr>
              <a:t>www.climatedata.info/forcing/albedo/</a:t>
            </a:r>
            <a:endParaRPr lang="tr-TR" sz="1800" dirty="0" smtClean="0"/>
          </a:p>
          <a:p>
            <a:pPr marL="0" indent="0">
              <a:buNone/>
            </a:pPr>
            <a:r>
              <a:rPr lang="tr-TR" sz="1800" dirty="0" smtClean="0"/>
              <a:t>3- </a:t>
            </a:r>
            <a:r>
              <a:rPr lang="en-US" sz="1800" dirty="0" smtClean="0">
                <a:solidFill>
                  <a:srgbClr val="000000"/>
                </a:solidFill>
              </a:rPr>
              <a:t>http</a:t>
            </a:r>
            <a:r>
              <a:rPr lang="en-US" sz="1800" dirty="0">
                <a:solidFill>
                  <a:srgbClr val="000000"/>
                </a:solidFill>
              </a:rPr>
              <a:t>://astrocampschool.org/greenhouse-effect</a:t>
            </a:r>
            <a:r>
              <a:rPr lang="en-US" sz="1800" dirty="0" smtClean="0">
                <a:solidFill>
                  <a:srgbClr val="000000"/>
                </a:solidFill>
              </a:rPr>
              <a:t>/</a:t>
            </a:r>
            <a:endParaRPr lang="tr-TR" sz="1800" dirty="0" smtClean="0"/>
          </a:p>
          <a:p>
            <a:pPr marL="0" indent="0">
              <a:buNone/>
            </a:pPr>
            <a:r>
              <a:rPr lang="tr-TR" sz="1800" dirty="0" smtClean="0"/>
              <a:t>4- </a:t>
            </a:r>
            <a:r>
              <a:rPr lang="en-US" sz="1800" dirty="0" smtClean="0"/>
              <a:t>https</a:t>
            </a:r>
            <a:r>
              <a:rPr lang="en-US" sz="1800" dirty="0"/>
              <a:t>://</a:t>
            </a:r>
            <a:r>
              <a:rPr lang="en-US" sz="1800" dirty="0" smtClean="0"/>
              <a:t>sites.google.com/a/gsbi.org/gvc1506/environment/greenhouse-effect</a:t>
            </a:r>
            <a:endParaRPr lang="tr-TR" sz="1800" dirty="0" smtClean="0"/>
          </a:p>
          <a:p>
            <a:pPr marL="0" indent="0">
              <a:buNone/>
            </a:pPr>
            <a:r>
              <a:rPr lang="tr-TR" sz="1800" dirty="0" smtClean="0"/>
              <a:t>5- </a:t>
            </a:r>
            <a:r>
              <a:rPr lang="en-US" sz="2000" dirty="0"/>
              <a:t>https://spaceplace.nasa.gov/seasons/en/</a:t>
            </a:r>
          </a:p>
          <a:p>
            <a:pPr marL="0" indent="0">
              <a:buNone/>
            </a:pPr>
            <a:endParaRPr lang="tr-TR" sz="2000" dirty="0" smtClean="0"/>
          </a:p>
          <a:p>
            <a:pPr marL="0" indent="0">
              <a:buNone/>
            </a:pPr>
            <a:endParaRPr lang="tr-TR" sz="2000" dirty="0"/>
          </a:p>
          <a:p>
            <a:pPr marL="0" indent="0">
              <a:buNone/>
            </a:pPr>
            <a:r>
              <a:rPr lang="tr-TR" sz="2000" dirty="0" smtClean="0"/>
              <a:t>			 </a:t>
            </a:r>
          </a:p>
          <a:p>
            <a:pPr marL="0" indent="0">
              <a:buNone/>
            </a:pPr>
            <a:endParaRPr lang="tr-TR" sz="2000" dirty="0">
              <a:sym typeface="Wingdings" panose="05000000000000000000" pitchFamily="2" charset="2"/>
            </a:endParaRPr>
          </a:p>
          <a:p>
            <a:pPr marL="0" indent="0">
              <a:buNone/>
            </a:pPr>
            <a:endParaRPr lang="tr-TR" sz="2000" dirty="0" smtClean="0">
              <a:sym typeface="Wingdings" panose="05000000000000000000" pitchFamily="2" charset="2"/>
            </a:endParaRPr>
          </a:p>
          <a:p>
            <a:pPr marL="0" indent="0">
              <a:buNone/>
            </a:pPr>
            <a:r>
              <a:rPr lang="tr-TR" sz="2000" dirty="0">
                <a:sym typeface="Wingdings" panose="05000000000000000000" pitchFamily="2" charset="2"/>
              </a:rPr>
              <a:t>	</a:t>
            </a:r>
            <a:r>
              <a:rPr lang="tr-TR" sz="2000" dirty="0" smtClean="0">
                <a:sym typeface="Wingdings" panose="05000000000000000000" pitchFamily="2" charset="2"/>
              </a:rPr>
              <a:t>	 </a:t>
            </a:r>
            <a:r>
              <a:rPr lang="tr-TR" sz="2000" dirty="0" smtClean="0"/>
              <a:t>Source </a:t>
            </a:r>
            <a:r>
              <a:rPr lang="tr-TR" sz="2000" dirty="0" err="1" smtClean="0"/>
              <a:t>material</a:t>
            </a:r>
            <a:r>
              <a:rPr lang="tr-TR" sz="2000" dirty="0" smtClean="0"/>
              <a:t> of </a:t>
            </a:r>
            <a:r>
              <a:rPr lang="tr-TR" sz="2000" dirty="0" err="1" smtClean="0"/>
              <a:t>this</a:t>
            </a:r>
            <a:r>
              <a:rPr lang="tr-TR" sz="2000" dirty="0" smtClean="0"/>
              <a:t> </a:t>
            </a:r>
            <a:r>
              <a:rPr lang="tr-TR" sz="2000" dirty="0" err="1" smtClean="0"/>
              <a:t>lecture</a:t>
            </a:r>
            <a:endParaRPr lang="tr-TR" sz="2000" dirty="0" smtClean="0"/>
          </a:p>
          <a:p>
            <a:pPr marL="0" indent="0">
              <a:buNone/>
            </a:pPr>
            <a:endParaRPr lang="tr-TR" sz="2000" dirty="0"/>
          </a:p>
          <a:p>
            <a:pPr marL="0" indent="0">
              <a:buNone/>
            </a:pPr>
            <a:endParaRPr lang="tr-TR" sz="2000" dirty="0" smtClean="0"/>
          </a:p>
          <a:p>
            <a:pPr marL="0" indent="0">
              <a:buNone/>
            </a:pPr>
            <a:endParaRPr lang="tr-TR" sz="2000" dirty="0"/>
          </a:p>
          <a:p>
            <a:pPr marL="0" indent="0">
              <a:buNone/>
            </a:pPr>
            <a:endParaRPr lang="tr-TR" sz="2000" dirty="0" smtClean="0"/>
          </a:p>
          <a:p>
            <a:pPr marL="0" indent="0">
              <a:buNone/>
            </a:pPr>
            <a:endParaRPr lang="tr-TR" sz="2000" dirty="0"/>
          </a:p>
          <a:p>
            <a:pPr marL="0" indent="0">
              <a:buNone/>
            </a:pPr>
            <a:endParaRPr lang="tr-TR" sz="2000" dirty="0" smtClean="0"/>
          </a:p>
          <a:p>
            <a:pPr marL="0" indent="0">
              <a:buNone/>
            </a:pPr>
            <a:endParaRPr lang="tr-TR" sz="2000" dirty="0"/>
          </a:p>
          <a:p>
            <a:pPr marL="0" indent="0">
              <a:buNone/>
            </a:pPr>
            <a:endParaRPr lang="tr-TR" sz="2000" dirty="0" smtClean="0"/>
          </a:p>
          <a:p>
            <a:pPr marL="0" indent="0">
              <a:buNone/>
            </a:pPr>
            <a:endParaRPr lang="en-US" sz="2000" dirty="0" smtClean="0"/>
          </a:p>
          <a:p>
            <a:pPr marL="0" indent="0">
              <a:buNone/>
            </a:pPr>
            <a:endParaRPr lang="en-US" sz="1800" dirty="0"/>
          </a:p>
        </p:txBody>
      </p:sp>
      <p:sp>
        <p:nvSpPr>
          <p:cNvPr id="4" name="Slayt Numarası Yer Tutucusu 3"/>
          <p:cNvSpPr>
            <a:spLocks noGrp="1"/>
          </p:cNvSpPr>
          <p:nvPr>
            <p:ph type="sldNum" sz="quarter" idx="12"/>
          </p:nvPr>
        </p:nvSpPr>
        <p:spPr/>
        <p:txBody>
          <a:bodyPr/>
          <a:lstStyle/>
          <a:p>
            <a:pPr>
              <a:defRPr/>
            </a:pPr>
            <a:fld id="{2E596FE9-E266-4783-BE76-CF786C02BEA0}" type="slidenum">
              <a:rPr lang="es-ES" altLang="tr-TR" smtClean="0"/>
              <a:pPr>
                <a:defRPr/>
              </a:pPr>
              <a:t>17</a:t>
            </a:fld>
            <a:endParaRPr lang="es-ES" altLang="tr-TR"/>
          </a:p>
        </p:txBody>
      </p:sp>
      <p:pic>
        <p:nvPicPr>
          <p:cNvPr id="5" name="Picture 2" descr="Elements of Ecology, Global Editi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372" y="3610283"/>
            <a:ext cx="1882552" cy="2413528"/>
          </a:xfrm>
          <a:prstGeom prst="rect">
            <a:avLst/>
          </a:prstGeom>
          <a:noFill/>
          <a:extLst>
            <a:ext uri="{909E8E84-426E-40DD-AFC4-6F175D3DCCD1}">
              <a14:hiddenFill xmlns:a14="http://schemas.microsoft.com/office/drawing/2010/main">
                <a:solidFill>
                  <a:srgbClr val="FFFFFF"/>
                </a:solidFill>
              </a14:hiddenFill>
            </a:ext>
          </a:extLst>
        </p:spPr>
      </p:pic>
      <p:sp>
        <p:nvSpPr>
          <p:cNvPr id="6" name="Metin kutusu 5"/>
          <p:cNvSpPr txBox="1"/>
          <p:nvPr/>
        </p:nvSpPr>
        <p:spPr>
          <a:xfrm>
            <a:off x="1033600" y="5956865"/>
            <a:ext cx="8110400" cy="646331"/>
          </a:xfrm>
          <a:prstGeom prst="rect">
            <a:avLst/>
          </a:prstGeom>
          <a:noFill/>
        </p:spPr>
        <p:txBody>
          <a:bodyPr wrap="square" rtlCol="0">
            <a:spAutoFit/>
          </a:bodyPr>
          <a:lstStyle/>
          <a:p>
            <a:pPr marL="0" indent="0">
              <a:buNone/>
            </a:pPr>
            <a:r>
              <a:rPr lang="en-US" dirty="0"/>
              <a:t>McCarty, J. P., </a:t>
            </a:r>
            <a:r>
              <a:rPr lang="en-US" dirty="0" err="1"/>
              <a:t>Wolfenbarger</a:t>
            </a:r>
            <a:r>
              <a:rPr lang="en-US" dirty="0"/>
              <a:t>, L. L. and Wilson, J. A. 2017. Biological Impacts of Climate Change. </a:t>
            </a:r>
            <a:r>
              <a:rPr lang="en-US" dirty="0" err="1"/>
              <a:t>eLS</a:t>
            </a:r>
            <a:r>
              <a:rPr lang="en-US" dirty="0"/>
              <a:t>. 1–13.</a:t>
            </a:r>
            <a:endParaRPr lang="tr-TR" sz="1800" b="1" dirty="0" smtClean="0">
              <a:solidFill>
                <a:srgbClr val="0070C0"/>
              </a:solidFill>
            </a:endParaRPr>
          </a:p>
        </p:txBody>
      </p:sp>
      <p:sp>
        <p:nvSpPr>
          <p:cNvPr id="7" name="Metin kutusu 6"/>
          <p:cNvSpPr txBox="1"/>
          <p:nvPr/>
        </p:nvSpPr>
        <p:spPr>
          <a:xfrm>
            <a:off x="5088800" y="5638531"/>
            <a:ext cx="2079415" cy="400110"/>
          </a:xfrm>
          <a:prstGeom prst="rect">
            <a:avLst/>
          </a:prstGeom>
          <a:noFill/>
        </p:spPr>
        <p:txBody>
          <a:bodyPr wrap="none" rtlCol="0">
            <a:spAutoFit/>
          </a:bodyPr>
          <a:lstStyle/>
          <a:p>
            <a:r>
              <a:rPr lang="tr-TR" sz="2000" b="1" dirty="0" err="1" smtClean="0">
                <a:solidFill>
                  <a:srgbClr val="0070C0"/>
                </a:solidFill>
              </a:rPr>
              <a:t>Further</a:t>
            </a:r>
            <a:r>
              <a:rPr lang="tr-TR" sz="2000" b="1" dirty="0" smtClean="0">
                <a:solidFill>
                  <a:srgbClr val="0070C0"/>
                </a:solidFill>
              </a:rPr>
              <a:t> </a:t>
            </a:r>
            <a:r>
              <a:rPr lang="tr-TR" sz="2000" b="1" dirty="0" err="1" smtClean="0">
                <a:solidFill>
                  <a:srgbClr val="0070C0"/>
                </a:solidFill>
              </a:rPr>
              <a:t>reading</a:t>
            </a:r>
            <a:endParaRPr lang="en-US" sz="2000" b="1" dirty="0">
              <a:solidFill>
                <a:srgbClr val="0070C0"/>
              </a:solidFill>
            </a:endParaRPr>
          </a:p>
        </p:txBody>
      </p:sp>
    </p:spTree>
    <p:extLst>
      <p:ext uri="{BB962C8B-B14F-4D97-AF65-F5344CB8AC3E}">
        <p14:creationId xmlns:p14="http://schemas.microsoft.com/office/powerpoint/2010/main" val="24512860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tr-TR" altLang="tr-TR" dirty="0" err="1" smtClean="0"/>
              <a:t>Weather</a:t>
            </a:r>
            <a:r>
              <a:rPr lang="tr-TR" altLang="tr-TR" dirty="0" smtClean="0"/>
              <a:t> </a:t>
            </a:r>
            <a:r>
              <a:rPr lang="tr-TR" altLang="tr-TR" dirty="0" err="1" smtClean="0"/>
              <a:t>and</a:t>
            </a:r>
            <a:r>
              <a:rPr lang="tr-TR" altLang="tr-TR" dirty="0" smtClean="0"/>
              <a:t> </a:t>
            </a:r>
            <a:r>
              <a:rPr lang="tr-TR" altLang="tr-TR" dirty="0" err="1" smtClean="0"/>
              <a:t>Climate</a:t>
            </a:r>
            <a:endParaRPr lang="en-US" altLang="tr-TR" dirty="0" smtClean="0"/>
          </a:p>
        </p:txBody>
      </p:sp>
      <p:sp>
        <p:nvSpPr>
          <p:cNvPr id="4099" name="Rectangle 3"/>
          <p:cNvSpPr>
            <a:spLocks noGrp="1" noChangeArrowheads="1"/>
          </p:cNvSpPr>
          <p:nvPr>
            <p:ph type="body" idx="1"/>
          </p:nvPr>
        </p:nvSpPr>
        <p:spPr>
          <a:xfrm>
            <a:off x="457200" y="1600200"/>
            <a:ext cx="8435280" cy="4525963"/>
          </a:xfrm>
        </p:spPr>
        <p:txBody>
          <a:bodyPr/>
          <a:lstStyle/>
          <a:p>
            <a:r>
              <a:rPr lang="tr-TR" altLang="tr-TR" dirty="0" err="1" smtClean="0"/>
              <a:t>Weather</a:t>
            </a:r>
            <a:r>
              <a:rPr lang="tr-TR" altLang="tr-TR" dirty="0" smtClean="0"/>
              <a:t> is </a:t>
            </a:r>
            <a:r>
              <a:rPr lang="tr-TR" altLang="tr-TR" dirty="0" err="1" smtClean="0"/>
              <a:t>the</a:t>
            </a:r>
            <a:r>
              <a:rPr lang="tr-TR" altLang="tr-TR" dirty="0" smtClean="0"/>
              <a:t> </a:t>
            </a:r>
            <a:r>
              <a:rPr lang="tr-TR" altLang="tr-TR" dirty="0" err="1" smtClean="0"/>
              <a:t>combination</a:t>
            </a:r>
            <a:r>
              <a:rPr lang="tr-TR" altLang="tr-TR" dirty="0" smtClean="0"/>
              <a:t> of </a:t>
            </a:r>
            <a:r>
              <a:rPr lang="en-US" dirty="0" smtClean="0"/>
              <a:t>temperature</a:t>
            </a:r>
            <a:r>
              <a:rPr lang="en-US" dirty="0"/>
              <a:t>, air pressure, humidity, wind speed and direction, precipitation, and </a:t>
            </a:r>
            <a:r>
              <a:rPr lang="en-US" dirty="0" smtClean="0"/>
              <a:t>cloudiness</a:t>
            </a:r>
            <a:r>
              <a:rPr lang="tr-TR" dirty="0" smtClean="0"/>
              <a:t> </a:t>
            </a:r>
            <a:r>
              <a:rPr lang="tr-TR" dirty="0" err="1" smtClean="0"/>
              <a:t>conditions</a:t>
            </a:r>
            <a:r>
              <a:rPr lang="tr-TR" dirty="0" smtClean="0"/>
              <a:t> </a:t>
            </a:r>
            <a:r>
              <a:rPr lang="tr-TR" dirty="0" err="1" smtClean="0"/>
              <a:t>occuring</a:t>
            </a:r>
            <a:r>
              <a:rPr lang="tr-TR" dirty="0" smtClean="0"/>
              <a:t> at a </a:t>
            </a:r>
            <a:r>
              <a:rPr lang="tr-TR" dirty="0" err="1" smtClean="0"/>
              <a:t>specific</a:t>
            </a:r>
            <a:r>
              <a:rPr lang="tr-TR" dirty="0" smtClean="0"/>
              <a:t> </a:t>
            </a:r>
            <a:r>
              <a:rPr lang="tr-TR" dirty="0" err="1" smtClean="0"/>
              <a:t>place</a:t>
            </a:r>
            <a:r>
              <a:rPr lang="tr-TR" dirty="0" smtClean="0"/>
              <a:t> </a:t>
            </a:r>
            <a:r>
              <a:rPr lang="tr-TR" dirty="0" err="1" smtClean="0"/>
              <a:t>and</a:t>
            </a:r>
            <a:r>
              <a:rPr lang="tr-TR" dirty="0" smtClean="0"/>
              <a:t> time.</a:t>
            </a:r>
            <a:endParaRPr lang="en-US" dirty="0"/>
          </a:p>
          <a:p>
            <a:r>
              <a:rPr lang="en-US" dirty="0"/>
              <a:t>Meteorologists study weather.</a:t>
            </a:r>
          </a:p>
          <a:p>
            <a:pPr eaLnBrk="1" hangingPunct="1">
              <a:defRPr/>
            </a:pPr>
            <a:endParaRPr lang="en-US" altLang="tr-TR" dirty="0" smtClean="0"/>
          </a:p>
        </p:txBody>
      </p:sp>
      <p:sp>
        <p:nvSpPr>
          <p:cNvPr id="4101" name="Slayt Numarası Yer Tutucusu 2"/>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6FEA1D3-717F-4F8D-A259-E65EBCFC4ED3}" type="slidenum">
              <a:rPr lang="es-ES" altLang="tr-TR" sz="1400" smtClean="0"/>
              <a:pPr>
                <a:spcBef>
                  <a:spcPct val="0"/>
                </a:spcBef>
                <a:buFontTx/>
                <a:buNone/>
              </a:pPr>
              <a:t>2</a:t>
            </a:fld>
            <a:endParaRPr lang="es-ES" altLang="tr-TR" sz="14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err="1"/>
              <a:t>Weather</a:t>
            </a:r>
            <a:r>
              <a:rPr lang="tr-TR" altLang="tr-TR" dirty="0"/>
              <a:t> </a:t>
            </a:r>
            <a:r>
              <a:rPr lang="tr-TR" altLang="tr-TR" dirty="0" err="1"/>
              <a:t>and</a:t>
            </a:r>
            <a:r>
              <a:rPr lang="tr-TR" altLang="tr-TR" dirty="0"/>
              <a:t> </a:t>
            </a:r>
            <a:r>
              <a:rPr lang="tr-TR" altLang="tr-TR" dirty="0" err="1"/>
              <a:t>Climate</a:t>
            </a:r>
            <a:endParaRPr lang="en-US" dirty="0"/>
          </a:p>
        </p:txBody>
      </p:sp>
      <p:sp>
        <p:nvSpPr>
          <p:cNvPr id="3" name="İçerik Yer Tutucusu 2"/>
          <p:cNvSpPr>
            <a:spLocks noGrp="1"/>
          </p:cNvSpPr>
          <p:nvPr>
            <p:ph idx="1"/>
          </p:nvPr>
        </p:nvSpPr>
        <p:spPr/>
        <p:txBody>
          <a:bodyPr/>
          <a:lstStyle/>
          <a:p>
            <a:r>
              <a:rPr lang="tr-TR" dirty="0" err="1" smtClean="0"/>
              <a:t>Climate</a:t>
            </a:r>
            <a:r>
              <a:rPr lang="tr-TR" dirty="0" smtClean="0"/>
              <a:t> is </a:t>
            </a:r>
            <a:r>
              <a:rPr lang="tr-TR" dirty="0" err="1" smtClean="0"/>
              <a:t>the</a:t>
            </a:r>
            <a:r>
              <a:rPr lang="tr-TR" dirty="0" smtClean="0"/>
              <a:t> </a:t>
            </a:r>
            <a:r>
              <a:rPr lang="tr-TR" dirty="0" err="1" smtClean="0"/>
              <a:t>long</a:t>
            </a:r>
            <a:r>
              <a:rPr lang="tr-TR" dirty="0" smtClean="0"/>
              <a:t> </a:t>
            </a:r>
            <a:r>
              <a:rPr lang="tr-TR" dirty="0" err="1" smtClean="0"/>
              <a:t>term</a:t>
            </a:r>
            <a:r>
              <a:rPr lang="tr-TR" dirty="0" smtClean="0"/>
              <a:t> </a:t>
            </a:r>
            <a:r>
              <a:rPr lang="tr-TR" dirty="0" err="1" smtClean="0"/>
              <a:t>avarage</a:t>
            </a:r>
            <a:r>
              <a:rPr lang="tr-TR" dirty="0" smtClean="0"/>
              <a:t> </a:t>
            </a:r>
            <a:r>
              <a:rPr lang="tr-TR" dirty="0" err="1" smtClean="0"/>
              <a:t>pattern</a:t>
            </a:r>
            <a:r>
              <a:rPr lang="tr-TR" dirty="0" smtClean="0"/>
              <a:t> of </a:t>
            </a:r>
            <a:r>
              <a:rPr lang="en-US" dirty="0" smtClean="0"/>
              <a:t>weather elements</a:t>
            </a:r>
            <a:r>
              <a:rPr lang="tr-TR" dirty="0" smtClean="0"/>
              <a:t>. </a:t>
            </a:r>
            <a:r>
              <a:rPr lang="en-US" dirty="0" smtClean="0"/>
              <a:t> </a:t>
            </a:r>
            <a:endParaRPr lang="tr-TR" dirty="0" smtClean="0"/>
          </a:p>
          <a:p>
            <a:r>
              <a:rPr lang="tr-TR" dirty="0" smtClean="0"/>
              <a:t>May be </a:t>
            </a:r>
            <a:r>
              <a:rPr lang="tr-TR" dirty="0" err="1" smtClean="0"/>
              <a:t>local</a:t>
            </a:r>
            <a:r>
              <a:rPr lang="tr-TR" dirty="0" smtClean="0"/>
              <a:t>, </a:t>
            </a:r>
            <a:r>
              <a:rPr lang="tr-TR" dirty="0" err="1" smtClean="0"/>
              <a:t>regional</a:t>
            </a:r>
            <a:r>
              <a:rPr lang="tr-TR" dirty="0" smtClean="0"/>
              <a:t> </a:t>
            </a:r>
            <a:r>
              <a:rPr lang="tr-TR" dirty="0" err="1" smtClean="0"/>
              <a:t>or</a:t>
            </a:r>
            <a:r>
              <a:rPr lang="tr-TR" dirty="0" smtClean="0"/>
              <a:t> global.</a:t>
            </a:r>
          </a:p>
          <a:p>
            <a:pPr marL="0" indent="0">
              <a:buNone/>
            </a:pPr>
            <a:endParaRPr lang="en-US" dirty="0"/>
          </a:p>
        </p:txBody>
      </p:sp>
      <p:sp>
        <p:nvSpPr>
          <p:cNvPr id="4" name="Slayt Numarası Yer Tutucusu 3"/>
          <p:cNvSpPr>
            <a:spLocks noGrp="1"/>
          </p:cNvSpPr>
          <p:nvPr>
            <p:ph type="sldNum" sz="quarter" idx="12"/>
          </p:nvPr>
        </p:nvSpPr>
        <p:spPr/>
        <p:txBody>
          <a:bodyPr/>
          <a:lstStyle/>
          <a:p>
            <a:pPr>
              <a:defRPr/>
            </a:pPr>
            <a:fld id="{2E596FE9-E266-4783-BE76-CF786C02BEA0}" type="slidenum">
              <a:rPr lang="es-ES" altLang="tr-TR" smtClean="0"/>
              <a:pPr>
                <a:defRPr/>
              </a:pPr>
              <a:t>3</a:t>
            </a:fld>
            <a:endParaRPr lang="es-ES" altLang="tr-TR"/>
          </a:p>
        </p:txBody>
      </p:sp>
    </p:spTree>
    <p:extLst>
      <p:ext uri="{BB962C8B-B14F-4D97-AF65-F5344CB8AC3E}">
        <p14:creationId xmlns:p14="http://schemas.microsoft.com/office/powerpoint/2010/main" val="13284580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4" name="Slayt Numarası Yer Tutucusu 3"/>
          <p:cNvSpPr>
            <a:spLocks noGrp="1"/>
          </p:cNvSpPr>
          <p:nvPr>
            <p:ph type="sldNum" sz="quarter" idx="12"/>
          </p:nvPr>
        </p:nvSpPr>
        <p:spPr/>
        <p:txBody>
          <a:bodyPr/>
          <a:lstStyle/>
          <a:p>
            <a:pPr>
              <a:defRPr/>
            </a:pPr>
            <a:fld id="{2E596FE9-E266-4783-BE76-CF786C02BEA0}" type="slidenum">
              <a:rPr lang="es-ES" altLang="tr-TR" smtClean="0"/>
              <a:pPr>
                <a:defRPr/>
              </a:pPr>
              <a:t>4</a:t>
            </a:fld>
            <a:endParaRPr lang="es-ES" altLang="tr-TR"/>
          </a:p>
        </p:txBody>
      </p:sp>
      <p:pic>
        <p:nvPicPr>
          <p:cNvPr id="5" name="Picture 2" descr="Weather - the state of the atmosphere at some place and time"/>
          <p:cNvPicPr>
            <a:picLocks noChangeAspect="1" noChangeArrowheads="1"/>
          </p:cNvPicPr>
          <p:nvPr/>
        </p:nvPicPr>
        <p:blipFill>
          <a:blip r:embed="rId2" cstate="print"/>
          <a:srcRect/>
          <a:stretch>
            <a:fillRect/>
          </a:stretch>
        </p:blipFill>
        <p:spPr bwMode="auto">
          <a:xfrm>
            <a:off x="642774" y="1720344"/>
            <a:ext cx="2801620" cy="2271584"/>
          </a:xfrm>
          <a:prstGeom prst="rect">
            <a:avLst/>
          </a:prstGeom>
          <a:ln>
            <a:noFill/>
          </a:ln>
          <a:effectLst>
            <a:outerShdw blurRad="292100" dist="139700" dir="2700000" algn="tl" rotWithShape="0">
              <a:srgbClr val="333333">
                <a:alpha val="65000"/>
              </a:srgbClr>
            </a:outerShdw>
          </a:effectLst>
        </p:spPr>
      </p:pic>
      <p:pic>
        <p:nvPicPr>
          <p:cNvPr id="6" name="Picture 4" descr="Climate - the average of weather elements over a specified period of time "/>
          <p:cNvPicPr>
            <a:picLocks noChangeAspect="1" noChangeArrowheads="1"/>
          </p:cNvPicPr>
          <p:nvPr/>
        </p:nvPicPr>
        <p:blipFill>
          <a:blip r:embed="rId3" cstate="print"/>
          <a:srcRect/>
          <a:stretch>
            <a:fillRect/>
          </a:stretch>
        </p:blipFill>
        <p:spPr bwMode="auto">
          <a:xfrm>
            <a:off x="5884168" y="3789040"/>
            <a:ext cx="2819400" cy="2246355"/>
          </a:xfrm>
          <a:prstGeom prst="rect">
            <a:avLst/>
          </a:prstGeom>
          <a:ln>
            <a:noFill/>
          </a:ln>
          <a:effectLst>
            <a:outerShdw blurRad="292100" dist="139700" dir="2700000" algn="tl" rotWithShape="0">
              <a:srgbClr val="333333">
                <a:alpha val="65000"/>
              </a:srgbClr>
            </a:outerShdw>
          </a:effectLst>
        </p:spPr>
      </p:pic>
      <p:pic>
        <p:nvPicPr>
          <p:cNvPr id="9" name="Resim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00936" y="1960580"/>
            <a:ext cx="2857500" cy="1600200"/>
          </a:xfrm>
          <a:prstGeom prst="rect">
            <a:avLst/>
          </a:prstGeom>
        </p:spPr>
      </p:pic>
      <p:pic>
        <p:nvPicPr>
          <p:cNvPr id="10" name="Resim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00437" y="2932931"/>
            <a:ext cx="2143125" cy="2143125"/>
          </a:xfrm>
          <a:prstGeom prst="rect">
            <a:avLst/>
          </a:prstGeom>
        </p:spPr>
      </p:pic>
      <p:sp>
        <p:nvSpPr>
          <p:cNvPr id="11" name="Dikdörtgen 10"/>
          <p:cNvSpPr/>
          <p:nvPr/>
        </p:nvSpPr>
        <p:spPr>
          <a:xfrm>
            <a:off x="424926" y="5583875"/>
            <a:ext cx="5970045" cy="646331"/>
          </a:xfrm>
          <a:prstGeom prst="rect">
            <a:avLst/>
          </a:prstGeom>
        </p:spPr>
        <p:txBody>
          <a:bodyPr wrap="square">
            <a:spAutoFit/>
          </a:bodyPr>
          <a:lstStyle/>
          <a:p>
            <a:pPr marL="0" indent="0">
              <a:buNone/>
            </a:pPr>
            <a:r>
              <a:rPr lang="en-US" dirty="0">
                <a:hlinkClick r:id="rId6"/>
              </a:rPr>
              <a:t>https://</a:t>
            </a:r>
            <a:r>
              <a:rPr lang="en-US" dirty="0" smtClean="0">
                <a:hlinkClick r:id="rId6"/>
              </a:rPr>
              <a:t>www.youtube.com/watch?v=ZouWWVyz9v8</a:t>
            </a:r>
            <a:endParaRPr lang="tr-TR" dirty="0" smtClean="0"/>
          </a:p>
          <a:p>
            <a:pPr marL="0" indent="0">
              <a:buNone/>
            </a:pPr>
            <a:endParaRPr lang="tr-TR" dirty="0" smtClean="0"/>
          </a:p>
        </p:txBody>
      </p:sp>
    </p:spTree>
    <p:extLst>
      <p:ext uri="{BB962C8B-B14F-4D97-AF65-F5344CB8AC3E}">
        <p14:creationId xmlns:p14="http://schemas.microsoft.com/office/powerpoint/2010/main" val="9602465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Albedo</a:t>
            </a:r>
            <a:r>
              <a:rPr lang="tr-TR" dirty="0" smtClean="0"/>
              <a:t> (</a:t>
            </a:r>
            <a:r>
              <a:rPr lang="tr-TR" dirty="0" err="1" smtClean="0"/>
              <a:t>reflection</a:t>
            </a:r>
            <a:r>
              <a:rPr lang="tr-TR" dirty="0" smtClean="0"/>
              <a:t>) </a:t>
            </a:r>
            <a:r>
              <a:rPr lang="tr-TR" dirty="0" err="1" smtClean="0"/>
              <a:t>effect</a:t>
            </a:r>
            <a:endParaRPr lang="en-US" dirty="0"/>
          </a:p>
        </p:txBody>
      </p:sp>
      <p:sp>
        <p:nvSpPr>
          <p:cNvPr id="3" name="İçerik Yer Tutucusu 2"/>
          <p:cNvSpPr>
            <a:spLocks noGrp="1"/>
          </p:cNvSpPr>
          <p:nvPr>
            <p:ph idx="1"/>
          </p:nvPr>
        </p:nvSpPr>
        <p:spPr>
          <a:xfrm>
            <a:off x="457200" y="1600201"/>
            <a:ext cx="8229600" cy="3556991"/>
          </a:xfrm>
        </p:spPr>
        <p:txBody>
          <a:bodyPr/>
          <a:lstStyle/>
          <a:p>
            <a:r>
              <a:rPr lang="tr-TR" dirty="0" err="1" smtClean="0"/>
              <a:t>The</a:t>
            </a:r>
            <a:r>
              <a:rPr lang="tr-TR" dirty="0" smtClean="0"/>
              <a:t> </a:t>
            </a:r>
            <a:r>
              <a:rPr lang="tr-TR" dirty="0" err="1" smtClean="0"/>
              <a:t>quantitity</a:t>
            </a:r>
            <a:r>
              <a:rPr lang="tr-TR" dirty="0" smtClean="0"/>
              <a:t> of </a:t>
            </a:r>
            <a:r>
              <a:rPr lang="tr-TR" dirty="0" err="1" smtClean="0"/>
              <a:t>the</a:t>
            </a:r>
            <a:r>
              <a:rPr lang="tr-TR" dirty="0" smtClean="0"/>
              <a:t> sun </a:t>
            </a:r>
            <a:r>
              <a:rPr lang="tr-TR" dirty="0" err="1" smtClean="0"/>
              <a:t>light</a:t>
            </a:r>
            <a:r>
              <a:rPr lang="tr-TR" dirty="0" smtClean="0"/>
              <a:t> </a:t>
            </a:r>
            <a:r>
              <a:rPr lang="tr-TR" dirty="0" err="1" smtClean="0"/>
              <a:t>reflected</a:t>
            </a:r>
            <a:r>
              <a:rPr lang="tr-TR" dirty="0" smtClean="0"/>
              <a:t> </a:t>
            </a:r>
            <a:r>
              <a:rPr lang="tr-TR" dirty="0" err="1" smtClean="0"/>
              <a:t>back</a:t>
            </a:r>
            <a:r>
              <a:rPr lang="tr-TR" dirty="0" smtClean="0"/>
              <a:t> </a:t>
            </a:r>
            <a:r>
              <a:rPr lang="tr-TR" dirty="0" err="1" smtClean="0"/>
              <a:t>from</a:t>
            </a:r>
            <a:r>
              <a:rPr lang="tr-TR" dirty="0" smtClean="0"/>
              <a:t> </a:t>
            </a:r>
            <a:r>
              <a:rPr lang="tr-TR" dirty="0" err="1" smtClean="0"/>
              <a:t>earth</a:t>
            </a:r>
            <a:r>
              <a:rPr lang="tr-TR" dirty="0" smtClean="0"/>
              <a:t> </a:t>
            </a:r>
            <a:r>
              <a:rPr lang="tr-TR" dirty="0" err="1" smtClean="0"/>
              <a:t>surface</a:t>
            </a:r>
            <a:r>
              <a:rPr lang="tr-TR" dirty="0" smtClean="0"/>
              <a:t> </a:t>
            </a:r>
            <a:r>
              <a:rPr lang="tr-TR" dirty="0" err="1" smtClean="0"/>
              <a:t>to</a:t>
            </a:r>
            <a:r>
              <a:rPr lang="tr-TR" dirty="0" smtClean="0"/>
              <a:t> </a:t>
            </a:r>
            <a:r>
              <a:rPr lang="tr-TR" dirty="0" err="1" smtClean="0"/>
              <a:t>the</a:t>
            </a:r>
            <a:r>
              <a:rPr lang="tr-TR" dirty="0" smtClean="0"/>
              <a:t> </a:t>
            </a:r>
            <a:r>
              <a:rPr lang="tr-TR" dirty="0" err="1" smtClean="0"/>
              <a:t>space</a:t>
            </a:r>
            <a:r>
              <a:rPr lang="tr-TR" dirty="0" smtClean="0"/>
              <a:t>.</a:t>
            </a:r>
          </a:p>
          <a:p>
            <a:endParaRPr lang="tr-TR" dirty="0"/>
          </a:p>
          <a:p>
            <a:r>
              <a:rPr lang="tr-TR" dirty="0" err="1" smtClean="0"/>
              <a:t>It</a:t>
            </a:r>
            <a:r>
              <a:rPr lang="tr-TR" dirty="0" smtClean="0"/>
              <a:t> </a:t>
            </a:r>
            <a:r>
              <a:rPr lang="tr-TR" dirty="0" err="1" smtClean="0"/>
              <a:t>differs</a:t>
            </a:r>
            <a:r>
              <a:rPr lang="tr-TR" dirty="0" smtClean="0"/>
              <a:t> </a:t>
            </a:r>
            <a:r>
              <a:rPr lang="tr-TR" dirty="0" err="1" smtClean="0"/>
              <a:t>for</a:t>
            </a:r>
            <a:r>
              <a:rPr lang="tr-TR" dirty="0" smtClean="0"/>
              <a:t> </a:t>
            </a:r>
            <a:r>
              <a:rPr lang="tr-TR" dirty="0" err="1" smtClean="0"/>
              <a:t>different</a:t>
            </a:r>
            <a:r>
              <a:rPr lang="tr-TR" dirty="0" smtClean="0"/>
              <a:t> </a:t>
            </a:r>
            <a:r>
              <a:rPr lang="tr-TR" dirty="0" err="1" smtClean="0"/>
              <a:t>surfaces</a:t>
            </a:r>
            <a:r>
              <a:rPr lang="tr-TR" dirty="0" smtClean="0"/>
              <a:t>:</a:t>
            </a:r>
          </a:p>
          <a:p>
            <a:r>
              <a:rPr lang="tr-TR" dirty="0" smtClean="0"/>
              <a:t>Is </a:t>
            </a:r>
            <a:r>
              <a:rPr lang="tr-TR" dirty="0" err="1" smtClean="0"/>
              <a:t>the</a:t>
            </a:r>
            <a:r>
              <a:rPr lang="tr-TR" dirty="0" smtClean="0"/>
              <a:t> </a:t>
            </a:r>
            <a:r>
              <a:rPr lang="tr-TR" dirty="0" err="1" smtClean="0"/>
              <a:t>albedo</a:t>
            </a:r>
            <a:r>
              <a:rPr lang="tr-TR" dirty="0" smtClean="0"/>
              <a:t> </a:t>
            </a:r>
            <a:r>
              <a:rPr lang="tr-TR" dirty="0" err="1" smtClean="0"/>
              <a:t>high</a:t>
            </a:r>
            <a:r>
              <a:rPr lang="tr-TR" dirty="0" smtClean="0"/>
              <a:t> </a:t>
            </a:r>
            <a:r>
              <a:rPr lang="tr-TR" dirty="0" err="1" smtClean="0"/>
              <a:t>or</a:t>
            </a:r>
            <a:r>
              <a:rPr lang="tr-TR" dirty="0" smtClean="0"/>
              <a:t> </a:t>
            </a:r>
            <a:r>
              <a:rPr lang="tr-TR" dirty="0" err="1" smtClean="0"/>
              <a:t>low</a:t>
            </a:r>
            <a:r>
              <a:rPr lang="tr-TR" dirty="0" smtClean="0"/>
              <a:t> </a:t>
            </a:r>
            <a:r>
              <a:rPr lang="tr-TR" dirty="0" err="1" smtClean="0"/>
              <a:t>for</a:t>
            </a:r>
            <a:r>
              <a:rPr lang="tr-TR" dirty="0" smtClean="0"/>
              <a:t> </a:t>
            </a:r>
            <a:r>
              <a:rPr lang="tr-TR" dirty="0" err="1" smtClean="0"/>
              <a:t>ice</a:t>
            </a:r>
            <a:r>
              <a:rPr lang="tr-TR" dirty="0" smtClean="0"/>
              <a:t> </a:t>
            </a:r>
            <a:r>
              <a:rPr lang="tr-TR" dirty="0" err="1" smtClean="0"/>
              <a:t>and</a:t>
            </a:r>
            <a:r>
              <a:rPr lang="tr-TR" dirty="0" smtClean="0"/>
              <a:t> </a:t>
            </a:r>
            <a:r>
              <a:rPr lang="tr-TR" dirty="0" err="1" smtClean="0"/>
              <a:t>snow</a:t>
            </a:r>
            <a:r>
              <a:rPr lang="tr-TR" dirty="0" smtClean="0"/>
              <a:t>?</a:t>
            </a:r>
          </a:p>
          <a:p>
            <a:r>
              <a:rPr lang="tr-TR" dirty="0" err="1" smtClean="0"/>
              <a:t>What</a:t>
            </a:r>
            <a:r>
              <a:rPr lang="tr-TR" dirty="0" smtClean="0"/>
              <a:t> </a:t>
            </a:r>
            <a:r>
              <a:rPr lang="tr-TR" dirty="0" err="1" smtClean="0"/>
              <a:t>about</a:t>
            </a:r>
            <a:r>
              <a:rPr lang="tr-TR" dirty="0" smtClean="0"/>
              <a:t> </a:t>
            </a:r>
            <a:r>
              <a:rPr lang="tr-TR" dirty="0" err="1" smtClean="0"/>
              <a:t>forest</a:t>
            </a:r>
            <a:r>
              <a:rPr lang="tr-TR" dirty="0"/>
              <a:t>?</a:t>
            </a:r>
            <a:endParaRPr lang="en-US" dirty="0"/>
          </a:p>
        </p:txBody>
      </p:sp>
      <p:sp>
        <p:nvSpPr>
          <p:cNvPr id="4" name="Slayt Numarası Yer Tutucusu 3"/>
          <p:cNvSpPr>
            <a:spLocks noGrp="1"/>
          </p:cNvSpPr>
          <p:nvPr>
            <p:ph type="sldNum" sz="quarter" idx="12"/>
          </p:nvPr>
        </p:nvSpPr>
        <p:spPr/>
        <p:txBody>
          <a:bodyPr/>
          <a:lstStyle/>
          <a:p>
            <a:pPr>
              <a:defRPr/>
            </a:pPr>
            <a:fld id="{2E596FE9-E266-4783-BE76-CF786C02BEA0}" type="slidenum">
              <a:rPr lang="es-ES" altLang="tr-TR" smtClean="0"/>
              <a:pPr>
                <a:defRPr/>
              </a:pPr>
              <a:t>5</a:t>
            </a:fld>
            <a:endParaRPr lang="es-ES" altLang="tr-TR"/>
          </a:p>
        </p:txBody>
      </p:sp>
    </p:spTree>
    <p:extLst>
      <p:ext uri="{BB962C8B-B14F-4D97-AF65-F5344CB8AC3E}">
        <p14:creationId xmlns:p14="http://schemas.microsoft.com/office/powerpoint/2010/main" val="3901487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Albedo</a:t>
            </a:r>
            <a:endParaRPr lang="en-US" dirty="0"/>
          </a:p>
        </p:txBody>
      </p:sp>
      <p:sp>
        <p:nvSpPr>
          <p:cNvPr id="3" name="İçerik Yer Tutucusu 2"/>
          <p:cNvSpPr>
            <a:spLocks noGrp="1"/>
          </p:cNvSpPr>
          <p:nvPr>
            <p:ph idx="1"/>
          </p:nvPr>
        </p:nvSpPr>
        <p:spPr/>
        <p:txBody>
          <a:bodyPr/>
          <a:lstStyle/>
          <a:p>
            <a:r>
              <a:rPr lang="tr-TR" dirty="0" err="1" smtClean="0"/>
              <a:t>Ice</a:t>
            </a:r>
            <a:r>
              <a:rPr lang="tr-TR" dirty="0" smtClean="0"/>
              <a:t> </a:t>
            </a:r>
            <a:r>
              <a:rPr lang="tr-TR" dirty="0" err="1" smtClean="0"/>
              <a:t>and</a:t>
            </a:r>
            <a:r>
              <a:rPr lang="tr-TR" dirty="0" smtClean="0"/>
              <a:t> </a:t>
            </a:r>
            <a:r>
              <a:rPr lang="tr-TR" dirty="0" err="1" smtClean="0"/>
              <a:t>snow</a:t>
            </a:r>
            <a:r>
              <a:rPr lang="tr-TR" dirty="0" smtClean="0"/>
              <a:t> </a:t>
            </a:r>
            <a:r>
              <a:rPr lang="tr-TR" dirty="0" err="1" smtClean="0"/>
              <a:t>have</a:t>
            </a:r>
            <a:r>
              <a:rPr lang="tr-TR" dirty="0" smtClean="0"/>
              <a:t> </a:t>
            </a:r>
            <a:r>
              <a:rPr lang="tr-TR" dirty="0" err="1" smtClean="0"/>
              <a:t>high</a:t>
            </a:r>
            <a:r>
              <a:rPr lang="tr-TR" dirty="0" smtClean="0"/>
              <a:t> </a:t>
            </a:r>
            <a:r>
              <a:rPr lang="tr-TR" dirty="0" err="1" smtClean="0"/>
              <a:t>albedo</a:t>
            </a:r>
            <a:r>
              <a:rPr lang="tr-TR" dirty="0" smtClean="0"/>
              <a:t> 0.8-0.9</a:t>
            </a:r>
          </a:p>
          <a:p>
            <a:pPr marL="0" indent="0">
              <a:buNone/>
            </a:pPr>
            <a:r>
              <a:rPr lang="tr-TR" dirty="0" smtClean="0">
                <a:sym typeface="Wingdings" panose="05000000000000000000" pitchFamily="2" charset="2"/>
              </a:rPr>
              <a:t></a:t>
            </a:r>
            <a:r>
              <a:rPr lang="tr-TR" dirty="0" err="1" smtClean="0">
                <a:sym typeface="Wingdings" panose="05000000000000000000" pitchFamily="2" charset="2"/>
              </a:rPr>
              <a:t>Meaning</a:t>
            </a:r>
            <a:r>
              <a:rPr lang="tr-TR" dirty="0" smtClean="0">
                <a:sym typeface="Wingdings" panose="05000000000000000000" pitchFamily="2" charset="2"/>
              </a:rPr>
              <a:t> </a:t>
            </a:r>
            <a:r>
              <a:rPr lang="tr-TR" dirty="0">
                <a:sym typeface="Wingdings" panose="05000000000000000000" pitchFamily="2" charset="2"/>
              </a:rPr>
              <a:t>80 </a:t>
            </a:r>
            <a:r>
              <a:rPr lang="tr-TR" dirty="0" err="1">
                <a:sym typeface="Wingdings" panose="05000000000000000000" pitchFamily="2" charset="2"/>
              </a:rPr>
              <a:t>to</a:t>
            </a:r>
            <a:r>
              <a:rPr lang="tr-TR" dirty="0">
                <a:sym typeface="Wingdings" panose="05000000000000000000" pitchFamily="2" charset="2"/>
              </a:rPr>
              <a:t> 90 </a:t>
            </a:r>
            <a:r>
              <a:rPr lang="tr-TR" dirty="0" err="1">
                <a:sym typeface="Wingdings" panose="05000000000000000000" pitchFamily="2" charset="2"/>
              </a:rPr>
              <a:t>percent</a:t>
            </a:r>
            <a:r>
              <a:rPr lang="tr-TR" dirty="0">
                <a:sym typeface="Wingdings" panose="05000000000000000000" pitchFamily="2" charset="2"/>
              </a:rPr>
              <a:t> of </a:t>
            </a:r>
            <a:r>
              <a:rPr lang="tr-TR" dirty="0" err="1">
                <a:sym typeface="Wingdings" panose="05000000000000000000" pitchFamily="2" charset="2"/>
              </a:rPr>
              <a:t>the</a:t>
            </a:r>
            <a:r>
              <a:rPr lang="tr-TR" dirty="0">
                <a:sym typeface="Wingdings" panose="05000000000000000000" pitchFamily="2" charset="2"/>
              </a:rPr>
              <a:t> </a:t>
            </a:r>
            <a:r>
              <a:rPr lang="tr-TR" dirty="0" err="1">
                <a:sym typeface="Wingdings" panose="05000000000000000000" pitchFamily="2" charset="2"/>
              </a:rPr>
              <a:t>incoming</a:t>
            </a:r>
            <a:r>
              <a:rPr lang="tr-TR" dirty="0">
                <a:sym typeface="Wingdings" panose="05000000000000000000" pitchFamily="2" charset="2"/>
              </a:rPr>
              <a:t> solar </a:t>
            </a:r>
            <a:r>
              <a:rPr lang="tr-TR" dirty="0" err="1">
                <a:sym typeface="Wingdings" panose="05000000000000000000" pitchFamily="2" charset="2"/>
              </a:rPr>
              <a:t>radiation</a:t>
            </a:r>
            <a:r>
              <a:rPr lang="tr-TR" dirty="0">
                <a:sym typeface="Wingdings" panose="05000000000000000000" pitchFamily="2" charset="2"/>
              </a:rPr>
              <a:t> </a:t>
            </a:r>
            <a:r>
              <a:rPr lang="tr-TR" dirty="0" err="1">
                <a:sym typeface="Wingdings" panose="05000000000000000000" pitchFamily="2" charset="2"/>
              </a:rPr>
              <a:t>reflected</a:t>
            </a:r>
            <a:r>
              <a:rPr lang="tr-TR" dirty="0">
                <a:sym typeface="Wingdings" panose="05000000000000000000" pitchFamily="2" charset="2"/>
              </a:rPr>
              <a:t> </a:t>
            </a:r>
            <a:r>
              <a:rPr lang="tr-TR" dirty="0" err="1">
                <a:sym typeface="Wingdings" panose="05000000000000000000" pitchFamily="2" charset="2"/>
              </a:rPr>
              <a:t>back</a:t>
            </a:r>
            <a:r>
              <a:rPr lang="tr-TR" dirty="0">
                <a:sym typeface="Wingdings" panose="05000000000000000000" pitchFamily="2" charset="2"/>
              </a:rPr>
              <a:t> </a:t>
            </a:r>
            <a:r>
              <a:rPr lang="tr-TR" dirty="0" err="1">
                <a:sym typeface="Wingdings" panose="05000000000000000000" pitchFamily="2" charset="2"/>
              </a:rPr>
              <a:t>to</a:t>
            </a:r>
            <a:r>
              <a:rPr lang="tr-TR" dirty="0">
                <a:sym typeface="Wingdings" panose="05000000000000000000" pitchFamily="2" charset="2"/>
              </a:rPr>
              <a:t> </a:t>
            </a:r>
            <a:r>
              <a:rPr lang="tr-TR" dirty="0" err="1">
                <a:sym typeface="Wingdings" panose="05000000000000000000" pitchFamily="2" charset="2"/>
              </a:rPr>
              <a:t>space</a:t>
            </a:r>
            <a:endParaRPr lang="tr-TR" dirty="0">
              <a:sym typeface="Wingdings" panose="05000000000000000000" pitchFamily="2" charset="2"/>
            </a:endParaRPr>
          </a:p>
          <a:p>
            <a:r>
              <a:rPr lang="tr-TR" dirty="0" err="1" smtClean="0"/>
              <a:t>Forest</a:t>
            </a:r>
            <a:r>
              <a:rPr lang="tr-TR" dirty="0" smtClean="0"/>
              <a:t> has </a:t>
            </a:r>
            <a:r>
              <a:rPr lang="tr-TR" dirty="0" err="1" smtClean="0"/>
              <a:t>relatively</a:t>
            </a:r>
            <a:r>
              <a:rPr lang="tr-TR" dirty="0" smtClean="0"/>
              <a:t> </a:t>
            </a:r>
            <a:r>
              <a:rPr lang="tr-TR" dirty="0" err="1" smtClean="0"/>
              <a:t>low</a:t>
            </a:r>
            <a:r>
              <a:rPr lang="tr-TR" dirty="0" smtClean="0"/>
              <a:t> </a:t>
            </a:r>
            <a:r>
              <a:rPr lang="tr-TR" dirty="0" err="1" smtClean="0"/>
              <a:t>albedı</a:t>
            </a:r>
            <a:r>
              <a:rPr lang="tr-TR" dirty="0" smtClean="0"/>
              <a:t> 0.05</a:t>
            </a:r>
          </a:p>
          <a:p>
            <a:pPr marL="0" indent="0">
              <a:buNone/>
            </a:pPr>
            <a:r>
              <a:rPr lang="tr-TR" dirty="0" smtClean="0">
                <a:sym typeface="Wingdings" panose="05000000000000000000" pitchFamily="2" charset="2"/>
              </a:rPr>
              <a:t> </a:t>
            </a:r>
            <a:r>
              <a:rPr lang="tr-TR" dirty="0" err="1" smtClean="0">
                <a:sym typeface="Wingdings" panose="05000000000000000000" pitchFamily="2" charset="2"/>
              </a:rPr>
              <a:t>reflecting</a:t>
            </a:r>
            <a:r>
              <a:rPr lang="tr-TR" dirty="0" smtClean="0">
                <a:sym typeface="Wingdings" panose="05000000000000000000" pitchFamily="2" charset="2"/>
              </a:rPr>
              <a:t> 5 </a:t>
            </a:r>
            <a:r>
              <a:rPr lang="tr-TR" dirty="0" err="1" smtClean="0">
                <a:sym typeface="Wingdings" panose="05000000000000000000" pitchFamily="2" charset="2"/>
              </a:rPr>
              <a:t>percent</a:t>
            </a:r>
            <a:r>
              <a:rPr lang="tr-TR" dirty="0" smtClean="0">
                <a:sym typeface="Wingdings" panose="05000000000000000000" pitchFamily="2" charset="2"/>
              </a:rPr>
              <a:t> of </a:t>
            </a:r>
            <a:r>
              <a:rPr lang="tr-TR" dirty="0" err="1" smtClean="0">
                <a:sym typeface="Wingdings" panose="05000000000000000000" pitchFamily="2" charset="2"/>
              </a:rPr>
              <a:t>sunlight</a:t>
            </a:r>
            <a:r>
              <a:rPr lang="tr-TR" dirty="0" smtClean="0">
                <a:sym typeface="Wingdings" panose="05000000000000000000" pitchFamily="2" charset="2"/>
              </a:rPr>
              <a:t>. </a:t>
            </a:r>
          </a:p>
          <a:p>
            <a:r>
              <a:rPr lang="tr-TR" dirty="0" err="1" smtClean="0">
                <a:sym typeface="Wingdings" panose="05000000000000000000" pitchFamily="2" charset="2"/>
              </a:rPr>
              <a:t>Resulting</a:t>
            </a:r>
            <a:r>
              <a:rPr lang="tr-TR" dirty="0" smtClean="0">
                <a:sym typeface="Wingdings" panose="05000000000000000000" pitchFamily="2" charset="2"/>
              </a:rPr>
              <a:t> </a:t>
            </a:r>
            <a:r>
              <a:rPr lang="tr-TR" dirty="0" err="1" smtClean="0">
                <a:sym typeface="Wingdings" panose="05000000000000000000" pitchFamily="2" charset="2"/>
              </a:rPr>
              <a:t>the</a:t>
            </a:r>
            <a:r>
              <a:rPr lang="tr-TR" dirty="0" smtClean="0">
                <a:sym typeface="Wingdings" panose="05000000000000000000" pitchFamily="2" charset="2"/>
              </a:rPr>
              <a:t> </a:t>
            </a:r>
            <a:r>
              <a:rPr lang="tr-TR" b="1" dirty="0" smtClean="0">
                <a:sym typeface="Wingdings" panose="05000000000000000000" pitchFamily="2" charset="2"/>
              </a:rPr>
              <a:t>global</a:t>
            </a:r>
            <a:r>
              <a:rPr lang="tr-TR" dirty="0" smtClean="0">
                <a:sym typeface="Wingdings" panose="05000000000000000000" pitchFamily="2" charset="2"/>
              </a:rPr>
              <a:t> </a:t>
            </a:r>
            <a:r>
              <a:rPr lang="tr-TR" dirty="0" err="1" smtClean="0">
                <a:sym typeface="Wingdings" panose="05000000000000000000" pitchFamily="2" charset="2"/>
              </a:rPr>
              <a:t>annual</a:t>
            </a:r>
            <a:r>
              <a:rPr lang="tr-TR" dirty="0" smtClean="0">
                <a:sym typeface="Wingdings" panose="05000000000000000000" pitchFamily="2" charset="2"/>
              </a:rPr>
              <a:t> </a:t>
            </a:r>
            <a:r>
              <a:rPr lang="tr-TR" dirty="0" err="1" smtClean="0">
                <a:sym typeface="Wingdings" panose="05000000000000000000" pitchFamily="2" charset="2"/>
              </a:rPr>
              <a:t>average</a:t>
            </a:r>
            <a:r>
              <a:rPr lang="tr-TR" dirty="0" smtClean="0">
                <a:sym typeface="Wingdings" panose="05000000000000000000" pitchFamily="2" charset="2"/>
              </a:rPr>
              <a:t> </a:t>
            </a:r>
            <a:r>
              <a:rPr lang="tr-TR" dirty="0" err="1" smtClean="0">
                <a:sym typeface="Wingdings" panose="05000000000000000000" pitchFamily="2" charset="2"/>
              </a:rPr>
              <a:t>albedo</a:t>
            </a:r>
            <a:r>
              <a:rPr lang="tr-TR" dirty="0" smtClean="0">
                <a:sym typeface="Wingdings" panose="05000000000000000000" pitchFamily="2" charset="2"/>
              </a:rPr>
              <a:t> is </a:t>
            </a:r>
            <a:r>
              <a:rPr lang="tr-TR" b="1" dirty="0" smtClean="0">
                <a:sym typeface="Wingdings" panose="05000000000000000000" pitchFamily="2" charset="2"/>
              </a:rPr>
              <a:t>30 </a:t>
            </a:r>
            <a:r>
              <a:rPr lang="tr-TR" b="1" dirty="0" err="1" smtClean="0">
                <a:sym typeface="Wingdings" panose="05000000000000000000" pitchFamily="2" charset="2"/>
              </a:rPr>
              <a:t>percent</a:t>
            </a:r>
            <a:r>
              <a:rPr lang="tr-TR" dirty="0" smtClean="0">
                <a:sym typeface="Wingdings" panose="05000000000000000000" pitchFamily="2" charset="2"/>
              </a:rPr>
              <a:t>.</a:t>
            </a:r>
            <a:endParaRPr lang="tr-TR" dirty="0" smtClean="0"/>
          </a:p>
          <a:p>
            <a:pPr marL="0" indent="0">
              <a:buNone/>
            </a:pPr>
            <a:endParaRPr lang="tr-TR" dirty="0"/>
          </a:p>
        </p:txBody>
      </p:sp>
      <p:sp>
        <p:nvSpPr>
          <p:cNvPr id="4" name="Slayt Numarası Yer Tutucusu 3"/>
          <p:cNvSpPr>
            <a:spLocks noGrp="1"/>
          </p:cNvSpPr>
          <p:nvPr>
            <p:ph type="sldNum" sz="quarter" idx="12"/>
          </p:nvPr>
        </p:nvSpPr>
        <p:spPr/>
        <p:txBody>
          <a:bodyPr/>
          <a:lstStyle/>
          <a:p>
            <a:pPr>
              <a:defRPr/>
            </a:pPr>
            <a:fld id="{2E596FE9-E266-4783-BE76-CF786C02BEA0}" type="slidenum">
              <a:rPr lang="es-ES" altLang="tr-TR" smtClean="0"/>
              <a:pPr>
                <a:defRPr/>
              </a:pPr>
              <a:t>6</a:t>
            </a:fld>
            <a:endParaRPr lang="es-ES" altLang="tr-TR"/>
          </a:p>
        </p:txBody>
      </p:sp>
    </p:spTree>
    <p:extLst>
      <p:ext uri="{BB962C8B-B14F-4D97-AF65-F5344CB8AC3E}">
        <p14:creationId xmlns:p14="http://schemas.microsoft.com/office/powerpoint/2010/main" val="119216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317394"/>
            <a:ext cx="8229600" cy="1143000"/>
          </a:xfrm>
        </p:spPr>
        <p:txBody>
          <a:bodyPr/>
          <a:lstStyle/>
          <a:p>
            <a:r>
              <a:rPr lang="tr-TR" dirty="0" err="1"/>
              <a:t>Albedo</a:t>
            </a:r>
            <a:endParaRPr lang="en-US"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2989457305"/>
              </p:ext>
            </p:extLst>
          </p:nvPr>
        </p:nvGraphicFramePr>
        <p:xfrm>
          <a:off x="463826" y="4278491"/>
          <a:ext cx="3960440" cy="2468880"/>
        </p:xfrm>
        <a:graphic>
          <a:graphicData uri="http://schemas.openxmlformats.org/drawingml/2006/table">
            <a:tbl>
              <a:tblPr/>
              <a:tblGrid>
                <a:gridCol w="2020633">
                  <a:extLst>
                    <a:ext uri="{9D8B030D-6E8A-4147-A177-3AD203B41FA5}">
                      <a16:colId xmlns:a16="http://schemas.microsoft.com/office/drawing/2014/main" val="2717352293"/>
                    </a:ext>
                  </a:extLst>
                </a:gridCol>
                <a:gridCol w="1939807">
                  <a:extLst>
                    <a:ext uri="{9D8B030D-6E8A-4147-A177-3AD203B41FA5}">
                      <a16:colId xmlns:a16="http://schemas.microsoft.com/office/drawing/2014/main" val="351661326"/>
                    </a:ext>
                  </a:extLst>
                </a:gridCol>
              </a:tblGrid>
              <a:tr h="261933">
                <a:tc>
                  <a:txBody>
                    <a:bodyPr/>
                    <a:lstStyle/>
                    <a:p>
                      <a:pPr fontAlgn="t"/>
                      <a:r>
                        <a:rPr lang="en-US" b="1" dirty="0">
                          <a:effectLst/>
                          <a:latin typeface="inherit"/>
                        </a:rPr>
                        <a:t>Surface</a:t>
                      </a:r>
                      <a:endParaRPr lang="en-US" dirty="0">
                        <a:effectLst/>
                        <a:latin typeface="inherit"/>
                      </a:endParaRPr>
                    </a:p>
                  </a:txBody>
                  <a:tcPr marL="0" marR="0" marT="0" marB="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92D050"/>
                    </a:solidFill>
                  </a:tcPr>
                </a:tc>
                <a:tc>
                  <a:txBody>
                    <a:bodyPr/>
                    <a:lstStyle/>
                    <a:p>
                      <a:pPr fontAlgn="t"/>
                      <a:r>
                        <a:rPr lang="en-US" b="1" dirty="0">
                          <a:effectLst/>
                          <a:latin typeface="inherit"/>
                        </a:rPr>
                        <a:t>Range of Albedo</a:t>
                      </a:r>
                      <a:endParaRPr lang="en-US" dirty="0">
                        <a:effectLst/>
                        <a:latin typeface="inherit"/>
                      </a:endParaRPr>
                    </a:p>
                  </a:txBody>
                  <a:tcPr marL="0" marR="0" marT="0" marB="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92D050"/>
                    </a:solidFill>
                  </a:tcPr>
                </a:tc>
                <a:extLst>
                  <a:ext uri="{0D108BD9-81ED-4DB2-BD59-A6C34878D82A}">
                    <a16:rowId xmlns:a16="http://schemas.microsoft.com/office/drawing/2014/main" val="226603467"/>
                  </a:ext>
                </a:extLst>
              </a:tr>
              <a:tr h="261933">
                <a:tc>
                  <a:txBody>
                    <a:bodyPr/>
                    <a:lstStyle/>
                    <a:p>
                      <a:pPr fontAlgn="t"/>
                      <a:r>
                        <a:rPr lang="en-US" dirty="0">
                          <a:effectLst/>
                          <a:latin typeface="inherit"/>
                        </a:rPr>
                        <a:t>Fresh Snow</a:t>
                      </a:r>
                    </a:p>
                  </a:txBody>
                  <a:tcPr marL="0" marR="0" marT="0" marB="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FFFFFF"/>
                    </a:solidFill>
                  </a:tcPr>
                </a:tc>
                <a:tc>
                  <a:txBody>
                    <a:bodyPr/>
                    <a:lstStyle/>
                    <a:p>
                      <a:pPr fontAlgn="t"/>
                      <a:r>
                        <a:rPr lang="en-US" dirty="0">
                          <a:effectLst/>
                          <a:latin typeface="inherit"/>
                        </a:rPr>
                        <a:t>0.80 to 0.90</a:t>
                      </a:r>
                    </a:p>
                  </a:txBody>
                  <a:tcPr marL="0" marR="0" marT="0" marB="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3982364946"/>
                  </a:ext>
                </a:extLst>
              </a:tr>
              <a:tr h="261933">
                <a:tc>
                  <a:txBody>
                    <a:bodyPr/>
                    <a:lstStyle/>
                    <a:p>
                      <a:pPr fontAlgn="t"/>
                      <a:r>
                        <a:rPr lang="en-US" dirty="0">
                          <a:effectLst/>
                          <a:latin typeface="inherit"/>
                        </a:rPr>
                        <a:t>Old/Melting Snow</a:t>
                      </a:r>
                    </a:p>
                  </a:txBody>
                  <a:tcPr marL="0" marR="0" marT="0" marB="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BEFEC4"/>
                    </a:solidFill>
                  </a:tcPr>
                </a:tc>
                <a:tc>
                  <a:txBody>
                    <a:bodyPr/>
                    <a:lstStyle/>
                    <a:p>
                      <a:pPr fontAlgn="t"/>
                      <a:r>
                        <a:rPr lang="en-US" dirty="0">
                          <a:effectLst/>
                          <a:latin typeface="inherit"/>
                        </a:rPr>
                        <a:t>0.40 to 0.80</a:t>
                      </a:r>
                    </a:p>
                  </a:txBody>
                  <a:tcPr marL="0" marR="0" marT="0" marB="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BEFEC4"/>
                    </a:solidFill>
                  </a:tcPr>
                </a:tc>
                <a:extLst>
                  <a:ext uri="{0D108BD9-81ED-4DB2-BD59-A6C34878D82A}">
                    <a16:rowId xmlns:a16="http://schemas.microsoft.com/office/drawing/2014/main" val="2819211042"/>
                  </a:ext>
                </a:extLst>
              </a:tr>
              <a:tr h="261933">
                <a:tc>
                  <a:txBody>
                    <a:bodyPr/>
                    <a:lstStyle/>
                    <a:p>
                      <a:pPr fontAlgn="t"/>
                      <a:r>
                        <a:rPr lang="en-US" dirty="0">
                          <a:effectLst/>
                          <a:latin typeface="inherit"/>
                        </a:rPr>
                        <a:t>Desert Sand</a:t>
                      </a:r>
                    </a:p>
                  </a:txBody>
                  <a:tcPr marL="0" marR="0" marT="0" marB="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FFFFFF"/>
                    </a:solidFill>
                  </a:tcPr>
                </a:tc>
                <a:tc>
                  <a:txBody>
                    <a:bodyPr/>
                    <a:lstStyle/>
                    <a:p>
                      <a:pPr fontAlgn="t"/>
                      <a:r>
                        <a:rPr lang="en-US" dirty="0">
                          <a:effectLst/>
                          <a:latin typeface="inherit"/>
                        </a:rPr>
                        <a:t>0.40</a:t>
                      </a:r>
                    </a:p>
                  </a:txBody>
                  <a:tcPr marL="0" marR="0" marT="0" marB="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2808529302"/>
                  </a:ext>
                </a:extLst>
              </a:tr>
              <a:tr h="261933">
                <a:tc>
                  <a:txBody>
                    <a:bodyPr/>
                    <a:lstStyle/>
                    <a:p>
                      <a:pPr fontAlgn="t"/>
                      <a:r>
                        <a:rPr lang="en-US" dirty="0">
                          <a:effectLst/>
                          <a:latin typeface="inherit"/>
                        </a:rPr>
                        <a:t>Grassland</a:t>
                      </a:r>
                    </a:p>
                  </a:txBody>
                  <a:tcPr marL="0" marR="0" marT="0" marB="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BEFEC4"/>
                    </a:solidFill>
                  </a:tcPr>
                </a:tc>
                <a:tc>
                  <a:txBody>
                    <a:bodyPr/>
                    <a:lstStyle/>
                    <a:p>
                      <a:pPr fontAlgn="t"/>
                      <a:r>
                        <a:rPr lang="en-US" dirty="0">
                          <a:effectLst/>
                          <a:latin typeface="inherit"/>
                        </a:rPr>
                        <a:t>0.25</a:t>
                      </a:r>
                    </a:p>
                  </a:txBody>
                  <a:tcPr marL="0" marR="0" marT="0" marB="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BEFEC4"/>
                    </a:solidFill>
                  </a:tcPr>
                </a:tc>
                <a:extLst>
                  <a:ext uri="{0D108BD9-81ED-4DB2-BD59-A6C34878D82A}">
                    <a16:rowId xmlns:a16="http://schemas.microsoft.com/office/drawing/2014/main" val="2983605243"/>
                  </a:ext>
                </a:extLst>
              </a:tr>
              <a:tr h="261933">
                <a:tc>
                  <a:txBody>
                    <a:bodyPr/>
                    <a:lstStyle/>
                    <a:p>
                      <a:pPr fontAlgn="t"/>
                      <a:r>
                        <a:rPr lang="en-US">
                          <a:effectLst/>
                          <a:latin typeface="inherit"/>
                        </a:rPr>
                        <a:t>Deciduous Trees</a:t>
                      </a:r>
                    </a:p>
                  </a:txBody>
                  <a:tcPr marL="0" marR="0" marT="0" marB="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FFFFFF"/>
                    </a:solidFill>
                  </a:tcPr>
                </a:tc>
                <a:tc>
                  <a:txBody>
                    <a:bodyPr/>
                    <a:lstStyle/>
                    <a:p>
                      <a:pPr fontAlgn="t"/>
                      <a:r>
                        <a:rPr lang="en-US">
                          <a:effectLst/>
                          <a:latin typeface="inherit"/>
                        </a:rPr>
                        <a:t>0.15 to 0.18</a:t>
                      </a:r>
                    </a:p>
                  </a:txBody>
                  <a:tcPr marL="0" marR="0" marT="0" marB="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404258000"/>
                  </a:ext>
                </a:extLst>
              </a:tr>
              <a:tr h="261933">
                <a:tc>
                  <a:txBody>
                    <a:bodyPr/>
                    <a:lstStyle/>
                    <a:p>
                      <a:pPr fontAlgn="t"/>
                      <a:r>
                        <a:rPr lang="en-US" dirty="0">
                          <a:effectLst/>
                          <a:latin typeface="inherit"/>
                        </a:rPr>
                        <a:t>Coniferous Forest</a:t>
                      </a:r>
                    </a:p>
                  </a:txBody>
                  <a:tcPr marL="0" marR="0" marT="0" marB="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BEFEC4"/>
                    </a:solidFill>
                  </a:tcPr>
                </a:tc>
                <a:tc>
                  <a:txBody>
                    <a:bodyPr/>
                    <a:lstStyle/>
                    <a:p>
                      <a:pPr fontAlgn="t"/>
                      <a:r>
                        <a:rPr lang="en-US" dirty="0">
                          <a:effectLst/>
                          <a:latin typeface="inherit"/>
                        </a:rPr>
                        <a:t>0.08 to 0.15</a:t>
                      </a:r>
                    </a:p>
                  </a:txBody>
                  <a:tcPr marL="0" marR="0" marT="0" marB="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BEFEC4"/>
                    </a:solidFill>
                  </a:tcPr>
                </a:tc>
                <a:extLst>
                  <a:ext uri="{0D108BD9-81ED-4DB2-BD59-A6C34878D82A}">
                    <a16:rowId xmlns:a16="http://schemas.microsoft.com/office/drawing/2014/main" val="1843811031"/>
                  </a:ext>
                </a:extLst>
              </a:tr>
              <a:tr h="261933">
                <a:tc>
                  <a:txBody>
                    <a:bodyPr/>
                    <a:lstStyle/>
                    <a:p>
                      <a:pPr fontAlgn="t"/>
                      <a:r>
                        <a:rPr lang="en-US">
                          <a:effectLst/>
                          <a:latin typeface="inherit"/>
                        </a:rPr>
                        <a:t>Tundra</a:t>
                      </a:r>
                    </a:p>
                  </a:txBody>
                  <a:tcPr marL="0" marR="0" marT="0" marB="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FFFFFF"/>
                    </a:solidFill>
                  </a:tcPr>
                </a:tc>
                <a:tc>
                  <a:txBody>
                    <a:bodyPr/>
                    <a:lstStyle/>
                    <a:p>
                      <a:pPr fontAlgn="t"/>
                      <a:r>
                        <a:rPr lang="en-US">
                          <a:effectLst/>
                          <a:latin typeface="inherit"/>
                        </a:rPr>
                        <a:t>0.2</a:t>
                      </a:r>
                    </a:p>
                  </a:txBody>
                  <a:tcPr marL="0" marR="0" marT="0" marB="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874590149"/>
                  </a:ext>
                </a:extLst>
              </a:tr>
              <a:tr h="261933">
                <a:tc>
                  <a:txBody>
                    <a:bodyPr/>
                    <a:lstStyle/>
                    <a:p>
                      <a:pPr fontAlgn="t"/>
                      <a:r>
                        <a:rPr lang="en-US" dirty="0">
                          <a:effectLst/>
                          <a:latin typeface="inherit"/>
                        </a:rPr>
                        <a:t>Ocean</a:t>
                      </a:r>
                    </a:p>
                  </a:txBody>
                  <a:tcPr marL="0" marR="0" marT="0" marB="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BEFEC4"/>
                    </a:solidFill>
                  </a:tcPr>
                </a:tc>
                <a:tc>
                  <a:txBody>
                    <a:bodyPr/>
                    <a:lstStyle/>
                    <a:p>
                      <a:pPr fontAlgn="t"/>
                      <a:r>
                        <a:rPr lang="en-US" dirty="0">
                          <a:effectLst/>
                          <a:latin typeface="inherit"/>
                        </a:rPr>
                        <a:t>0.07 to 0.10</a:t>
                      </a:r>
                    </a:p>
                  </a:txBody>
                  <a:tcPr marL="0" marR="0" marT="0" marB="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BEFEC4"/>
                    </a:solidFill>
                  </a:tcPr>
                </a:tc>
                <a:extLst>
                  <a:ext uri="{0D108BD9-81ED-4DB2-BD59-A6C34878D82A}">
                    <a16:rowId xmlns:a16="http://schemas.microsoft.com/office/drawing/2014/main" val="2098231214"/>
                  </a:ext>
                </a:extLst>
              </a:tr>
            </a:tbl>
          </a:graphicData>
        </a:graphic>
      </p:graphicFrame>
      <p:sp>
        <p:nvSpPr>
          <p:cNvPr id="4" name="Slayt Numarası Yer Tutucusu 3"/>
          <p:cNvSpPr>
            <a:spLocks noGrp="1"/>
          </p:cNvSpPr>
          <p:nvPr>
            <p:ph type="sldNum" sz="quarter" idx="12"/>
          </p:nvPr>
        </p:nvSpPr>
        <p:spPr/>
        <p:txBody>
          <a:bodyPr/>
          <a:lstStyle/>
          <a:p>
            <a:pPr>
              <a:defRPr/>
            </a:pPr>
            <a:fld id="{2E596FE9-E266-4783-BE76-CF786C02BEA0}" type="slidenum">
              <a:rPr lang="es-ES" altLang="tr-TR" smtClean="0"/>
              <a:pPr>
                <a:defRPr/>
              </a:pPr>
              <a:t>7</a:t>
            </a:fld>
            <a:endParaRPr lang="es-ES" altLang="tr-TR"/>
          </a:p>
        </p:txBody>
      </p:sp>
      <p:sp>
        <p:nvSpPr>
          <p:cNvPr id="7" name="İçerik Yer Tutucusu 2"/>
          <p:cNvSpPr txBox="1">
            <a:spLocks/>
          </p:cNvSpPr>
          <p:nvPr/>
        </p:nvSpPr>
        <p:spPr bwMode="auto">
          <a:xfrm>
            <a:off x="457200" y="1772816"/>
            <a:ext cx="8229600" cy="1769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n-US" sz="2000" dirty="0" smtClean="0">
                <a:latin typeface="inherit"/>
              </a:rPr>
              <a:t>The albedo (from the Latin for ‘white’) of the planet is an important feedback mechanism </a:t>
            </a:r>
            <a:endParaRPr lang="tr-TR" altLang="en-US" sz="2000" dirty="0" smtClean="0">
              <a:latin typeface="inherit"/>
            </a:endParaRPr>
          </a:p>
          <a:p>
            <a:r>
              <a:rPr lang="tr-TR" altLang="en-US" sz="2000" dirty="0" smtClean="0">
                <a:latin typeface="inherit"/>
              </a:rPr>
              <a:t>A</a:t>
            </a:r>
            <a:r>
              <a:rPr lang="en-US" altLang="en-US" sz="2000" dirty="0" err="1" smtClean="0">
                <a:latin typeface="inherit"/>
              </a:rPr>
              <a:t>lbedo</a:t>
            </a:r>
            <a:r>
              <a:rPr lang="en-US" altLang="en-US" sz="2000" dirty="0" smtClean="0">
                <a:latin typeface="inherit"/>
              </a:rPr>
              <a:t> has an important bearing on the earth’s response to climate change. </a:t>
            </a:r>
            <a:endParaRPr lang="tr-TR" altLang="en-US" sz="2000" dirty="0" smtClean="0">
              <a:latin typeface="inherit"/>
            </a:endParaRPr>
          </a:p>
          <a:p>
            <a:r>
              <a:rPr lang="en-US" altLang="en-US" sz="2000" dirty="0" smtClean="0">
                <a:latin typeface="inherit"/>
              </a:rPr>
              <a:t>The albedo of different surfaces varies with vegetation and cover. </a:t>
            </a:r>
            <a:endParaRPr lang="tr-TR" altLang="en-US" sz="2000" dirty="0" smtClean="0">
              <a:latin typeface="inherit"/>
            </a:endParaRPr>
          </a:p>
          <a:p>
            <a:endParaRPr lang="tr-TR" altLang="en-US" sz="2000" dirty="0">
              <a:latin typeface="inherit"/>
            </a:endParaRPr>
          </a:p>
          <a:p>
            <a:r>
              <a:rPr lang="en-US" altLang="en-US" sz="2000" dirty="0" smtClean="0">
                <a:latin typeface="inherit"/>
              </a:rPr>
              <a:t>Typical ranges of values are:</a:t>
            </a:r>
            <a:endParaRPr lang="en-US" altLang="en-US" sz="1200" dirty="0" smtClean="0"/>
          </a:p>
          <a:p>
            <a:endParaRPr lang="en-US" sz="2800" dirty="0"/>
          </a:p>
        </p:txBody>
      </p:sp>
      <p:sp>
        <p:nvSpPr>
          <p:cNvPr id="8" name="Dikdörtgen 7"/>
          <p:cNvSpPr/>
          <p:nvPr/>
        </p:nvSpPr>
        <p:spPr>
          <a:xfrm>
            <a:off x="4456112" y="5661248"/>
            <a:ext cx="4506426" cy="369332"/>
          </a:xfrm>
          <a:prstGeom prst="rect">
            <a:avLst/>
          </a:prstGeom>
        </p:spPr>
        <p:txBody>
          <a:bodyPr wrap="none">
            <a:spAutoFit/>
          </a:bodyPr>
          <a:lstStyle/>
          <a:p>
            <a:r>
              <a:rPr lang="en-US" dirty="0"/>
              <a:t>http://www.climatedata.info/forcing/albedo/</a:t>
            </a:r>
          </a:p>
        </p:txBody>
      </p:sp>
    </p:spTree>
    <p:extLst>
      <p:ext uri="{BB962C8B-B14F-4D97-AF65-F5344CB8AC3E}">
        <p14:creationId xmlns:p14="http://schemas.microsoft.com/office/powerpoint/2010/main" val="5559415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404664"/>
            <a:ext cx="8507288" cy="1012974"/>
          </a:xfrm>
        </p:spPr>
        <p:txBody>
          <a:bodyPr/>
          <a:lstStyle/>
          <a:p>
            <a:r>
              <a:rPr lang="tr-TR" dirty="0" err="1" smtClean="0"/>
              <a:t>Green</a:t>
            </a:r>
            <a:r>
              <a:rPr lang="tr-TR" dirty="0" smtClean="0"/>
              <a:t> </a:t>
            </a:r>
            <a:r>
              <a:rPr lang="tr-TR" dirty="0" err="1" smtClean="0"/>
              <a:t>house</a:t>
            </a:r>
            <a:r>
              <a:rPr lang="tr-TR" dirty="0" smtClean="0"/>
              <a:t> </a:t>
            </a:r>
            <a:r>
              <a:rPr lang="tr-TR" dirty="0" err="1" smtClean="0"/>
              <a:t>effect</a:t>
            </a:r>
            <a:r>
              <a:rPr lang="tr-TR" dirty="0" smtClean="0"/>
              <a:t>/ </a:t>
            </a:r>
            <a:br>
              <a:rPr lang="tr-TR" dirty="0" smtClean="0"/>
            </a:br>
            <a:r>
              <a:rPr lang="tr-TR" dirty="0" err="1" smtClean="0"/>
              <a:t>Green</a:t>
            </a:r>
            <a:r>
              <a:rPr lang="tr-TR" dirty="0" smtClean="0"/>
              <a:t> </a:t>
            </a:r>
            <a:r>
              <a:rPr lang="tr-TR" dirty="0" err="1" smtClean="0"/>
              <a:t>house</a:t>
            </a:r>
            <a:r>
              <a:rPr lang="tr-TR" dirty="0" smtClean="0"/>
              <a:t> </a:t>
            </a:r>
            <a:r>
              <a:rPr lang="tr-TR" dirty="0" err="1" smtClean="0"/>
              <a:t>gases</a:t>
            </a:r>
            <a:endParaRPr lang="en-US" dirty="0"/>
          </a:p>
        </p:txBody>
      </p:sp>
      <p:sp>
        <p:nvSpPr>
          <p:cNvPr id="3" name="İçerik Yer Tutucusu 2"/>
          <p:cNvSpPr>
            <a:spLocks noGrp="1"/>
          </p:cNvSpPr>
          <p:nvPr>
            <p:ph idx="1"/>
          </p:nvPr>
        </p:nvSpPr>
        <p:spPr>
          <a:xfrm>
            <a:off x="457200" y="1600200"/>
            <a:ext cx="8229600" cy="5121275"/>
          </a:xfrm>
        </p:spPr>
        <p:txBody>
          <a:bodyPr/>
          <a:lstStyle/>
          <a:p>
            <a:r>
              <a:rPr lang="tr-TR" dirty="0" smtClean="0"/>
              <a:t>How World is </a:t>
            </a:r>
            <a:r>
              <a:rPr lang="tr-TR" dirty="0" err="1" smtClean="0"/>
              <a:t>heated</a:t>
            </a:r>
            <a:r>
              <a:rPr lang="tr-TR" dirty="0" smtClean="0"/>
              <a:t>? </a:t>
            </a:r>
            <a:endParaRPr lang="tr-TR" dirty="0"/>
          </a:p>
          <a:p>
            <a:r>
              <a:rPr lang="en-US" dirty="0"/>
              <a:t>The world is heated by sunlight reflected from the world rather than the sun </a:t>
            </a:r>
            <a:r>
              <a:rPr lang="tr-TR" dirty="0" err="1" smtClean="0"/>
              <a:t>light</a:t>
            </a:r>
            <a:r>
              <a:rPr lang="en-US" dirty="0" smtClean="0"/>
              <a:t> </a:t>
            </a:r>
            <a:r>
              <a:rPr lang="en-US" dirty="0"/>
              <a:t>falling on it. </a:t>
            </a:r>
            <a:endParaRPr lang="tr-TR" dirty="0" smtClean="0"/>
          </a:p>
          <a:p>
            <a:r>
              <a:rPr lang="en-US" dirty="0" smtClean="0"/>
              <a:t>These </a:t>
            </a:r>
            <a:r>
              <a:rPr lang="en-US" dirty="0"/>
              <a:t>reflected </a:t>
            </a:r>
            <a:r>
              <a:rPr lang="tr-TR" dirty="0" err="1" smtClean="0"/>
              <a:t>light</a:t>
            </a:r>
            <a:r>
              <a:rPr lang="en-US" dirty="0" smtClean="0"/>
              <a:t> </a:t>
            </a:r>
            <a:r>
              <a:rPr lang="en-US" dirty="0"/>
              <a:t>are trapped by gases in the </a:t>
            </a:r>
            <a:r>
              <a:rPr lang="en-US" dirty="0" smtClean="0"/>
              <a:t>atmosphere</a:t>
            </a:r>
            <a:r>
              <a:rPr lang="tr-TR" dirty="0"/>
              <a:t> </a:t>
            </a:r>
            <a:r>
              <a:rPr lang="tr-TR" dirty="0" smtClean="0"/>
              <a:t>is </a:t>
            </a:r>
            <a:r>
              <a:rPr lang="tr-TR" dirty="0" err="1" smtClean="0"/>
              <a:t>called</a:t>
            </a:r>
            <a:r>
              <a:rPr lang="tr-TR" dirty="0" smtClean="0"/>
              <a:t> </a:t>
            </a:r>
            <a:r>
              <a:rPr lang="tr-TR" dirty="0" err="1" smtClean="0"/>
              <a:t>green</a:t>
            </a:r>
            <a:r>
              <a:rPr lang="tr-TR" dirty="0" smtClean="0"/>
              <a:t> </a:t>
            </a:r>
            <a:r>
              <a:rPr lang="tr-TR" dirty="0" err="1" smtClean="0"/>
              <a:t>house</a:t>
            </a:r>
            <a:r>
              <a:rPr lang="tr-TR" dirty="0" smtClean="0"/>
              <a:t> </a:t>
            </a:r>
            <a:r>
              <a:rPr lang="tr-TR" dirty="0" err="1" smtClean="0"/>
              <a:t>effect</a:t>
            </a:r>
            <a:r>
              <a:rPr lang="tr-TR" dirty="0" smtClean="0"/>
              <a:t>.</a:t>
            </a:r>
          </a:p>
          <a:p>
            <a:r>
              <a:rPr lang="tr-TR" dirty="0" err="1" smtClean="0"/>
              <a:t>Green</a:t>
            </a:r>
            <a:r>
              <a:rPr lang="tr-TR" dirty="0" smtClean="0"/>
              <a:t> </a:t>
            </a:r>
            <a:r>
              <a:rPr lang="tr-TR" dirty="0" err="1" smtClean="0"/>
              <a:t>house</a:t>
            </a:r>
            <a:r>
              <a:rPr lang="tr-TR" dirty="0" smtClean="0"/>
              <a:t> </a:t>
            </a:r>
            <a:r>
              <a:rPr lang="tr-TR" dirty="0" err="1" smtClean="0"/>
              <a:t>gases</a:t>
            </a:r>
            <a:r>
              <a:rPr lang="tr-TR" dirty="0" smtClean="0"/>
              <a:t> </a:t>
            </a:r>
            <a:r>
              <a:rPr lang="tr-TR" dirty="0" err="1" smtClean="0"/>
              <a:t>are</a:t>
            </a:r>
            <a:r>
              <a:rPr lang="tr-TR" dirty="0" smtClean="0"/>
              <a:t> </a:t>
            </a:r>
            <a:r>
              <a:rPr lang="en-US" dirty="0" smtClean="0"/>
              <a:t>carbon </a:t>
            </a:r>
            <a:r>
              <a:rPr lang="en-US" dirty="0"/>
              <a:t>dioxide, methane and water vapor, so the world warms up.</a:t>
            </a:r>
          </a:p>
          <a:p>
            <a:endParaRPr lang="en-US" dirty="0"/>
          </a:p>
        </p:txBody>
      </p:sp>
      <p:sp>
        <p:nvSpPr>
          <p:cNvPr id="4" name="Slayt Numarası Yer Tutucusu 3"/>
          <p:cNvSpPr>
            <a:spLocks noGrp="1"/>
          </p:cNvSpPr>
          <p:nvPr>
            <p:ph type="sldNum" sz="quarter" idx="12"/>
          </p:nvPr>
        </p:nvSpPr>
        <p:spPr/>
        <p:txBody>
          <a:bodyPr/>
          <a:lstStyle/>
          <a:p>
            <a:pPr>
              <a:defRPr/>
            </a:pPr>
            <a:fld id="{2E596FE9-E266-4783-BE76-CF786C02BEA0}" type="slidenum">
              <a:rPr lang="es-ES" altLang="tr-TR" smtClean="0"/>
              <a:pPr>
                <a:defRPr/>
              </a:pPr>
              <a:t>8</a:t>
            </a:fld>
            <a:endParaRPr lang="es-ES" altLang="tr-TR"/>
          </a:p>
        </p:txBody>
      </p:sp>
    </p:spTree>
    <p:extLst>
      <p:ext uri="{BB962C8B-B14F-4D97-AF65-F5344CB8AC3E}">
        <p14:creationId xmlns:p14="http://schemas.microsoft.com/office/powerpoint/2010/main" val="3921568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pPr>
              <a:defRPr/>
            </a:pPr>
            <a:fld id="{2E596FE9-E266-4783-BE76-CF786C02BEA0}" type="slidenum">
              <a:rPr lang="es-ES" altLang="tr-TR" smtClean="0"/>
              <a:pPr>
                <a:defRPr/>
              </a:pPr>
              <a:t>9</a:t>
            </a:fld>
            <a:endParaRPr lang="es-ES" altLang="tr-TR"/>
          </a:p>
        </p:txBody>
      </p:sp>
      <p:pic>
        <p:nvPicPr>
          <p:cNvPr id="2052" name="Picture 4" descr="https://sites.google.com/a/gsbi.org/gvc1506/_/rsrc/1458822664881/environment/greenhouse-effect/g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3" y="0"/>
            <a:ext cx="9140147" cy="6245225"/>
          </a:xfrm>
          <a:prstGeom prst="rect">
            <a:avLst/>
          </a:prstGeom>
          <a:noFill/>
          <a:extLst>
            <a:ext uri="{909E8E84-426E-40DD-AFC4-6F175D3DCCD1}">
              <a14:hiddenFill xmlns:a14="http://schemas.microsoft.com/office/drawing/2010/main">
                <a:solidFill>
                  <a:srgbClr val="FFFFFF"/>
                </a:solidFill>
              </a14:hiddenFill>
            </a:ext>
          </a:extLst>
        </p:spPr>
      </p:pic>
      <p:sp>
        <p:nvSpPr>
          <p:cNvPr id="6" name="Dikdörtgen 5"/>
          <p:cNvSpPr/>
          <p:nvPr/>
        </p:nvSpPr>
        <p:spPr>
          <a:xfrm>
            <a:off x="467544" y="6181063"/>
            <a:ext cx="6552728" cy="646331"/>
          </a:xfrm>
          <a:prstGeom prst="rect">
            <a:avLst/>
          </a:prstGeom>
        </p:spPr>
        <p:txBody>
          <a:bodyPr wrap="square">
            <a:spAutoFit/>
          </a:bodyPr>
          <a:lstStyle/>
          <a:p>
            <a:r>
              <a:rPr lang="en-US" dirty="0"/>
              <a:t/>
            </a:r>
            <a:br>
              <a:rPr lang="en-US" dirty="0"/>
            </a:br>
            <a:r>
              <a:rPr lang="en-US" dirty="0">
                <a:solidFill>
                  <a:srgbClr val="000000"/>
                </a:solidFill>
              </a:rPr>
              <a:t>http://astrocampschool.org/greenhouse-effect/</a:t>
            </a:r>
            <a:endParaRPr lang="en-US" dirty="0"/>
          </a:p>
        </p:txBody>
      </p:sp>
    </p:spTree>
    <p:extLst>
      <p:ext uri="{BB962C8B-B14F-4D97-AF65-F5344CB8AC3E}">
        <p14:creationId xmlns:p14="http://schemas.microsoft.com/office/powerpoint/2010/main" val="1864586799"/>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1755</TotalTime>
  <Words>605</Words>
  <Application>Microsoft Office PowerPoint</Application>
  <PresentationFormat>Ekran Gösterisi (4:3)</PresentationFormat>
  <Paragraphs>120</Paragraphs>
  <Slides>17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vt:i4>
      </vt:variant>
    </vt:vector>
  </HeadingPairs>
  <TitlesOfParts>
    <vt:vector size="22" baseType="lpstr">
      <vt:lpstr>Arial</vt:lpstr>
      <vt:lpstr>Calibri</vt:lpstr>
      <vt:lpstr>inherit</vt:lpstr>
      <vt:lpstr>Wingdings</vt:lpstr>
      <vt:lpstr>Diseño predeterminado</vt:lpstr>
      <vt:lpstr>Ecology and Environmental Biology </vt:lpstr>
      <vt:lpstr>Weather and Climate</vt:lpstr>
      <vt:lpstr>Weather and Climate</vt:lpstr>
      <vt:lpstr>PowerPoint Sunusu</vt:lpstr>
      <vt:lpstr>Albedo (reflection) effect</vt:lpstr>
      <vt:lpstr>Albedo</vt:lpstr>
      <vt:lpstr>Albedo</vt:lpstr>
      <vt:lpstr>Green house effect/  Green house gases</vt:lpstr>
      <vt:lpstr>PowerPoint Sunusu</vt:lpstr>
      <vt:lpstr>Green house gases</vt:lpstr>
      <vt:lpstr>Seasons</vt:lpstr>
      <vt:lpstr>Why Earth has a tilt?</vt:lpstr>
      <vt:lpstr>The importance of Climate</vt:lpstr>
      <vt:lpstr>The importance of Climate</vt:lpstr>
      <vt:lpstr>Definitions</vt:lpstr>
      <vt:lpstr>Watch this documentary</vt:lpstr>
      <vt:lpstr>References</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Mariajose</dc:creator>
  <cp:lastModifiedBy>Nuket Bilgen</cp:lastModifiedBy>
  <cp:revision>132</cp:revision>
  <dcterms:created xsi:type="dcterms:W3CDTF">2010-05-23T14:28:12Z</dcterms:created>
  <dcterms:modified xsi:type="dcterms:W3CDTF">2018-02-26T05:56:05Z</dcterms:modified>
</cp:coreProperties>
</file>