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9" r:id="rId3"/>
    <p:sldId id="262" r:id="rId4"/>
    <p:sldId id="261" r:id="rId5"/>
    <p:sldId id="266" r:id="rId6"/>
    <p:sldId id="267" r:id="rId7"/>
    <p:sldId id="263" r:id="rId8"/>
    <p:sldId id="268" r:id="rId9"/>
    <p:sldId id="270" r:id="rId10"/>
    <p:sldId id="271" r:id="rId11"/>
    <p:sldId id="272" r:id="rId12"/>
    <p:sldId id="276" r:id="rId13"/>
    <p:sldId id="275" r:id="rId14"/>
    <p:sldId id="27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9056B07-5D1E-49D8-8C7E-50271FC1AF4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58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9684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10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28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6951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76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01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63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62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29532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30.07.2018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02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41262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B14387E-42A6-42CE-9959-D3C04CFBAF3C}" type="datetimeFigureOut">
              <a:rPr lang="tr-TR" smtClean="0"/>
              <a:t>30.07.2018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9056B07-5D1E-49D8-8C7E-50271FC1AF4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52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B14387E-42A6-42CE-9959-D3C04CFBAF3C}" type="datetimeFigureOut">
              <a:rPr lang="tr-TR" smtClean="0"/>
              <a:t>30.07.2018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68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387E-42A6-42CE-9959-D3C04CFBAF3C}" type="datetimeFigureOut">
              <a:rPr lang="tr-TR" smtClean="0"/>
              <a:t>30.07.2018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923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39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30.07.2018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69000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14387E-42A6-42CE-9959-D3C04CFBAF3C}" type="datetimeFigureOut">
              <a:rPr lang="tr-TR" smtClean="0"/>
              <a:t>30.07.2018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056B07-5D1E-49D8-8C7E-50271FC1AF49}" type="slidenum">
              <a:rPr lang="tr-TR" smtClean="0"/>
              <a:t>‹#›</a:t>
            </a:fld>
            <a:endParaRPr lang="tr-TR"/>
          </a:p>
        </p:txBody>
      </p:sp>
    </p:spTree>
    <p:extLst>
      <p:ext uri="{BB962C8B-B14F-4D97-AF65-F5344CB8AC3E}">
        <p14:creationId xmlns:p14="http://schemas.microsoft.com/office/powerpoint/2010/main" val="24277206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111827"/>
            <a:ext cx="6815669" cy="2545770"/>
          </a:xfrm>
        </p:spPr>
        <p:txBody>
          <a:bodyPr/>
          <a:lstStyle/>
          <a:p>
            <a:r>
              <a:rPr lang="tr-TR" sz="4400" dirty="0" smtClean="0"/>
              <a:t>GELİŞME VE AZGELİŞME SOSYOLOJİSİ</a:t>
            </a:r>
            <a:endParaRPr lang="tr-TR" sz="4400" dirty="0"/>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428091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II. Kalkışa Hazırlık Aşaması:</a:t>
            </a:r>
          </a:p>
        </p:txBody>
      </p:sp>
      <p:sp>
        <p:nvSpPr>
          <p:cNvPr id="3" name="İçerik Yer Tutucusu 2"/>
          <p:cNvSpPr>
            <a:spLocks noGrp="1"/>
          </p:cNvSpPr>
          <p:nvPr>
            <p:ph idx="1"/>
          </p:nvPr>
        </p:nvSpPr>
        <p:spPr/>
        <p:txBody>
          <a:bodyPr/>
          <a:lstStyle/>
          <a:p>
            <a:r>
              <a:rPr lang="tr-TR" dirty="0">
                <a:solidFill>
                  <a:srgbClr val="262626"/>
                </a:solidFill>
              </a:rPr>
              <a:t>Aile ve klan bağlarının toplumda önemli bir yeri vardır. Değerler sisteminde kaderci bir anlayış hakimdir. Üretim faaliyetlerinde bilimsel ve teknik icatlar kullanılmadığı için Newton öncesi topluluk olarak da ifade edilmektedir. Geleneksel toplumların tamamen durağan bir yapıda olduğu söylenemez ancak bilimsel ve teknik icatların üretim faaliyetlerine tam olarak  katılmamış olmasından dolayı kişi başına elde edilebilen gelir seviyesinde bir tavan mevcuttur.(Rostow,1970,s.4-5)</a:t>
            </a:r>
            <a:endParaRPr lang="en-US" dirty="0">
              <a:solidFill>
                <a:srgbClr val="262626"/>
              </a:solidFill>
            </a:endParaRPr>
          </a:p>
          <a:p>
            <a:endParaRPr lang="tr-TR" dirty="0"/>
          </a:p>
        </p:txBody>
      </p:sp>
    </p:spTree>
    <p:extLst>
      <p:ext uri="{BB962C8B-B14F-4D97-AF65-F5344CB8AC3E}">
        <p14:creationId xmlns:p14="http://schemas.microsoft.com/office/powerpoint/2010/main" val="25676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III. Kalkış Aşaması</a:t>
            </a:r>
            <a:endParaRPr lang="tr-TR" dirty="0"/>
          </a:p>
        </p:txBody>
      </p:sp>
      <p:sp>
        <p:nvSpPr>
          <p:cNvPr id="3" name="İçerik Yer Tutucusu 2"/>
          <p:cNvSpPr>
            <a:spLocks noGrp="1"/>
          </p:cNvSpPr>
          <p:nvPr>
            <p:ph idx="1"/>
          </p:nvPr>
        </p:nvSpPr>
        <p:spPr/>
        <p:txBody>
          <a:bodyPr>
            <a:normAutofit lnSpcReduction="10000"/>
          </a:bodyPr>
          <a:lstStyle/>
          <a:p>
            <a:r>
              <a:rPr lang="tr-TR" dirty="0">
                <a:solidFill>
                  <a:srgbClr val="262626"/>
                </a:solidFill>
              </a:rPr>
              <a:t>Modern toplumların tarihindeki en önemli aşamadır. Yaklaşık yirmi yıl sürmektedir.  Kalkış aşamasında, düzgün bir gelişmenin önündeki engeller tamamen ortadan kaldırılmış, sermaye yatırımları milli gelirin % 5-10’unun üzerine çıkmış, yeni sanayi kolları gelişmiş ve buradan elde edilen gelirler yeni yatırımlar için kullanılmıştır. Ekonomik faaliyetlerde daha önce kullanılmamış doğal kaynaklardan ve bilimsel yöntemlerden faydalanılmıştır. Kalkış aşaması sadece sermaye birikimi, ziraat ve sanayideki teknolojik gelişmelerle sağlanamaz aynı zamanda ekonomik </a:t>
            </a:r>
            <a:r>
              <a:rPr lang="tr-TR" dirty="0" err="1">
                <a:solidFill>
                  <a:srgbClr val="262626"/>
                </a:solidFill>
              </a:rPr>
              <a:t>modernizmi</a:t>
            </a:r>
            <a:r>
              <a:rPr lang="tr-TR" dirty="0">
                <a:solidFill>
                  <a:srgbClr val="262626"/>
                </a:solidFill>
              </a:rPr>
              <a:t> önemseyen bir siyasi grubun iktidara gelmesi de önemlidir. (Rostow,1970,s.7-9)</a:t>
            </a:r>
            <a:endParaRPr lang="en-US" dirty="0">
              <a:solidFill>
                <a:srgbClr val="262626"/>
              </a:solidFill>
            </a:endParaRPr>
          </a:p>
          <a:p>
            <a:endParaRPr lang="tr-TR" dirty="0"/>
          </a:p>
        </p:txBody>
      </p:sp>
    </p:spTree>
    <p:extLst>
      <p:ext uri="{BB962C8B-B14F-4D97-AF65-F5344CB8AC3E}">
        <p14:creationId xmlns:p14="http://schemas.microsoft.com/office/powerpoint/2010/main" val="264888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DF0A57-8565-4CE3-93B8-6BCC44931EBD}"/>
              </a:ext>
            </a:extLst>
          </p:cNvPr>
          <p:cNvSpPr>
            <a:spLocks noGrp="1"/>
          </p:cNvSpPr>
          <p:nvPr>
            <p:ph type="title"/>
          </p:nvPr>
        </p:nvSpPr>
        <p:spPr/>
        <p:txBody>
          <a:bodyPr/>
          <a:lstStyle/>
          <a:p>
            <a:r>
              <a:rPr lang="tr-TR" dirty="0"/>
              <a:t>Bazı Ülkelerin Kalkış Tarihleri</a:t>
            </a:r>
          </a:p>
        </p:txBody>
      </p:sp>
      <p:graphicFrame>
        <p:nvGraphicFramePr>
          <p:cNvPr id="4" name="İçerik Yer Tutucusu 3">
            <a:extLst>
              <a:ext uri="{FF2B5EF4-FFF2-40B4-BE49-F238E27FC236}">
                <a16:creationId xmlns:a16="http://schemas.microsoft.com/office/drawing/2014/main" id="{C032230D-9461-4DAA-831B-D121C8515BC7}"/>
              </a:ext>
            </a:extLst>
          </p:cNvPr>
          <p:cNvGraphicFramePr>
            <a:graphicFrameLocks noGrp="1"/>
          </p:cNvGraphicFramePr>
          <p:nvPr>
            <p:ph idx="1"/>
            <p:extLst/>
          </p:nvPr>
        </p:nvGraphicFramePr>
        <p:xfrm>
          <a:off x="1414670" y="2517707"/>
          <a:ext cx="9481928" cy="3708400"/>
        </p:xfrm>
        <a:graphic>
          <a:graphicData uri="http://schemas.openxmlformats.org/drawingml/2006/table">
            <a:tbl>
              <a:tblPr firstRow="1" bandRow="1">
                <a:tableStyleId>{5C22544A-7EE6-4342-B048-85BDC9FD1C3A}</a:tableStyleId>
              </a:tblPr>
              <a:tblGrid>
                <a:gridCol w="4740964">
                  <a:extLst>
                    <a:ext uri="{9D8B030D-6E8A-4147-A177-3AD203B41FA5}">
                      <a16:colId xmlns:a16="http://schemas.microsoft.com/office/drawing/2014/main" val="3504140362"/>
                    </a:ext>
                  </a:extLst>
                </a:gridCol>
                <a:gridCol w="4740964">
                  <a:extLst>
                    <a:ext uri="{9D8B030D-6E8A-4147-A177-3AD203B41FA5}">
                      <a16:colId xmlns:a16="http://schemas.microsoft.com/office/drawing/2014/main" val="4119265397"/>
                    </a:ext>
                  </a:extLst>
                </a:gridCol>
              </a:tblGrid>
              <a:tr h="370840">
                <a:tc>
                  <a:txBody>
                    <a:bodyPr/>
                    <a:lstStyle/>
                    <a:p>
                      <a:r>
                        <a:rPr lang="tr-TR" dirty="0"/>
                        <a:t>ÜLKE</a:t>
                      </a:r>
                    </a:p>
                  </a:txBody>
                  <a:tcPr/>
                </a:tc>
                <a:tc>
                  <a:txBody>
                    <a:bodyPr/>
                    <a:lstStyle/>
                    <a:p>
                      <a:r>
                        <a:rPr lang="tr-TR" dirty="0"/>
                        <a:t>KALKIŞ</a:t>
                      </a:r>
                    </a:p>
                  </a:txBody>
                  <a:tcPr/>
                </a:tc>
                <a:extLst>
                  <a:ext uri="{0D108BD9-81ED-4DB2-BD59-A6C34878D82A}">
                    <a16:rowId xmlns:a16="http://schemas.microsoft.com/office/drawing/2014/main" val="2295205752"/>
                  </a:ext>
                </a:extLst>
              </a:tr>
              <a:tr h="370840">
                <a:tc>
                  <a:txBody>
                    <a:bodyPr/>
                    <a:lstStyle/>
                    <a:p>
                      <a:r>
                        <a:rPr lang="tr-TR" dirty="0"/>
                        <a:t>İNGİLTERE</a:t>
                      </a:r>
                    </a:p>
                  </a:txBody>
                  <a:tcPr/>
                </a:tc>
                <a:tc>
                  <a:txBody>
                    <a:bodyPr/>
                    <a:lstStyle/>
                    <a:p>
                      <a:r>
                        <a:rPr lang="tr-TR" dirty="0"/>
                        <a:t>1783-1803</a:t>
                      </a:r>
                    </a:p>
                  </a:txBody>
                  <a:tcPr/>
                </a:tc>
                <a:extLst>
                  <a:ext uri="{0D108BD9-81ED-4DB2-BD59-A6C34878D82A}">
                    <a16:rowId xmlns:a16="http://schemas.microsoft.com/office/drawing/2014/main" val="1120909806"/>
                  </a:ext>
                </a:extLst>
              </a:tr>
              <a:tr h="370840">
                <a:tc>
                  <a:txBody>
                    <a:bodyPr/>
                    <a:lstStyle/>
                    <a:p>
                      <a:r>
                        <a:rPr lang="tr-TR" dirty="0"/>
                        <a:t>FRANSA</a:t>
                      </a:r>
                    </a:p>
                  </a:txBody>
                  <a:tcPr/>
                </a:tc>
                <a:tc>
                  <a:txBody>
                    <a:bodyPr/>
                    <a:lstStyle/>
                    <a:p>
                      <a:r>
                        <a:rPr lang="tr-TR" dirty="0"/>
                        <a:t>1860 öncesi</a:t>
                      </a:r>
                    </a:p>
                  </a:txBody>
                  <a:tcPr/>
                </a:tc>
                <a:extLst>
                  <a:ext uri="{0D108BD9-81ED-4DB2-BD59-A6C34878D82A}">
                    <a16:rowId xmlns:a16="http://schemas.microsoft.com/office/drawing/2014/main" val="3332797796"/>
                  </a:ext>
                </a:extLst>
              </a:tr>
              <a:tr h="370840">
                <a:tc>
                  <a:txBody>
                    <a:bodyPr/>
                    <a:lstStyle/>
                    <a:p>
                      <a:r>
                        <a:rPr lang="tr-TR" dirty="0"/>
                        <a:t>ALMANYA</a:t>
                      </a:r>
                    </a:p>
                  </a:txBody>
                  <a:tcPr/>
                </a:tc>
                <a:tc>
                  <a:txBody>
                    <a:bodyPr/>
                    <a:lstStyle/>
                    <a:p>
                      <a:r>
                        <a:rPr lang="tr-TR" dirty="0"/>
                        <a:t>19.yy’ın üçüncü </a:t>
                      </a:r>
                      <a:r>
                        <a:rPr lang="tr-TR" dirty="0" err="1"/>
                        <a:t>çeğreği</a:t>
                      </a:r>
                      <a:endParaRPr lang="tr-TR" dirty="0"/>
                    </a:p>
                  </a:txBody>
                  <a:tcPr/>
                </a:tc>
                <a:extLst>
                  <a:ext uri="{0D108BD9-81ED-4DB2-BD59-A6C34878D82A}">
                    <a16:rowId xmlns:a16="http://schemas.microsoft.com/office/drawing/2014/main" val="3474502955"/>
                  </a:ext>
                </a:extLst>
              </a:tr>
              <a:tr h="370840">
                <a:tc>
                  <a:txBody>
                    <a:bodyPr/>
                    <a:lstStyle/>
                    <a:p>
                      <a:r>
                        <a:rPr lang="tr-TR" dirty="0"/>
                        <a:t>ABD</a:t>
                      </a:r>
                    </a:p>
                  </a:txBody>
                  <a:tcPr/>
                </a:tc>
                <a:tc>
                  <a:txBody>
                    <a:bodyPr/>
                    <a:lstStyle/>
                    <a:p>
                      <a:r>
                        <a:rPr lang="tr-TR" dirty="0"/>
                        <a:t>1860 öncesi</a:t>
                      </a:r>
                    </a:p>
                  </a:txBody>
                  <a:tcPr/>
                </a:tc>
                <a:extLst>
                  <a:ext uri="{0D108BD9-81ED-4DB2-BD59-A6C34878D82A}">
                    <a16:rowId xmlns:a16="http://schemas.microsoft.com/office/drawing/2014/main" val="1761887130"/>
                  </a:ext>
                </a:extLst>
              </a:tr>
              <a:tr h="370840">
                <a:tc>
                  <a:txBody>
                    <a:bodyPr/>
                    <a:lstStyle/>
                    <a:p>
                      <a:r>
                        <a:rPr lang="tr-TR" dirty="0"/>
                        <a:t>KANADA</a:t>
                      </a:r>
                    </a:p>
                  </a:txBody>
                  <a:tcPr/>
                </a:tc>
                <a:tc>
                  <a:txBody>
                    <a:bodyPr/>
                    <a:lstStyle/>
                    <a:p>
                      <a:r>
                        <a:rPr lang="tr-TR" dirty="0"/>
                        <a:t>1914 öncesi</a:t>
                      </a:r>
                    </a:p>
                  </a:txBody>
                  <a:tcPr/>
                </a:tc>
                <a:extLst>
                  <a:ext uri="{0D108BD9-81ED-4DB2-BD59-A6C34878D82A}">
                    <a16:rowId xmlns:a16="http://schemas.microsoft.com/office/drawing/2014/main" val="3426452969"/>
                  </a:ext>
                </a:extLst>
              </a:tr>
              <a:tr h="370840">
                <a:tc>
                  <a:txBody>
                    <a:bodyPr/>
                    <a:lstStyle/>
                    <a:p>
                      <a:r>
                        <a:rPr lang="tr-TR" dirty="0"/>
                        <a:t>RUSYA</a:t>
                      </a:r>
                    </a:p>
                  </a:txBody>
                  <a:tcPr/>
                </a:tc>
                <a:tc>
                  <a:txBody>
                    <a:bodyPr/>
                    <a:lstStyle/>
                    <a:p>
                      <a:r>
                        <a:rPr lang="tr-TR" dirty="0"/>
                        <a:t>1914 öncesi</a:t>
                      </a:r>
                    </a:p>
                  </a:txBody>
                  <a:tcPr/>
                </a:tc>
                <a:extLst>
                  <a:ext uri="{0D108BD9-81ED-4DB2-BD59-A6C34878D82A}">
                    <a16:rowId xmlns:a16="http://schemas.microsoft.com/office/drawing/2014/main" val="284651268"/>
                  </a:ext>
                </a:extLst>
              </a:tr>
              <a:tr h="370840">
                <a:tc>
                  <a:txBody>
                    <a:bodyPr/>
                    <a:lstStyle/>
                    <a:p>
                      <a:r>
                        <a:rPr lang="tr-TR" dirty="0"/>
                        <a:t>HİNDİSTAN</a:t>
                      </a:r>
                    </a:p>
                  </a:txBody>
                  <a:tcPr/>
                </a:tc>
                <a:tc>
                  <a:txBody>
                    <a:bodyPr/>
                    <a:lstStyle/>
                    <a:p>
                      <a:r>
                        <a:rPr lang="tr-TR" dirty="0"/>
                        <a:t>1950’ler</a:t>
                      </a:r>
                    </a:p>
                  </a:txBody>
                  <a:tcPr/>
                </a:tc>
                <a:extLst>
                  <a:ext uri="{0D108BD9-81ED-4DB2-BD59-A6C34878D82A}">
                    <a16:rowId xmlns:a16="http://schemas.microsoft.com/office/drawing/2014/main" val="3123198719"/>
                  </a:ext>
                </a:extLst>
              </a:tr>
              <a:tr h="370840">
                <a:tc>
                  <a:txBody>
                    <a:bodyPr/>
                    <a:lstStyle/>
                    <a:p>
                      <a:r>
                        <a:rPr lang="tr-TR" dirty="0"/>
                        <a:t>ÇİN</a:t>
                      </a:r>
                    </a:p>
                  </a:txBody>
                  <a:tcPr/>
                </a:tc>
                <a:tc>
                  <a:txBody>
                    <a:bodyPr/>
                    <a:lstStyle/>
                    <a:p>
                      <a:r>
                        <a:rPr lang="tr-TR" dirty="0"/>
                        <a:t>1950’ler</a:t>
                      </a:r>
                    </a:p>
                  </a:txBody>
                  <a:tcPr/>
                </a:tc>
                <a:extLst>
                  <a:ext uri="{0D108BD9-81ED-4DB2-BD59-A6C34878D82A}">
                    <a16:rowId xmlns:a16="http://schemas.microsoft.com/office/drawing/2014/main" val="2372874488"/>
                  </a:ext>
                </a:extLst>
              </a:tr>
              <a:tr h="370840">
                <a:tc>
                  <a:txBody>
                    <a:bodyPr/>
                    <a:lstStyle/>
                    <a:p>
                      <a:r>
                        <a:rPr lang="tr-TR" dirty="0"/>
                        <a:t>JAPONYA</a:t>
                      </a:r>
                    </a:p>
                  </a:txBody>
                  <a:tcPr/>
                </a:tc>
                <a:tc>
                  <a:txBody>
                    <a:bodyPr/>
                    <a:lstStyle/>
                    <a:p>
                      <a:r>
                        <a:rPr lang="tr-TR" dirty="0"/>
                        <a:t>19.yy’ın dördüncü </a:t>
                      </a:r>
                      <a:r>
                        <a:rPr lang="tr-TR" dirty="0" err="1"/>
                        <a:t>çeğreği</a:t>
                      </a:r>
                      <a:endParaRPr lang="tr-TR" dirty="0"/>
                    </a:p>
                  </a:txBody>
                  <a:tcPr/>
                </a:tc>
                <a:extLst>
                  <a:ext uri="{0D108BD9-81ED-4DB2-BD59-A6C34878D82A}">
                    <a16:rowId xmlns:a16="http://schemas.microsoft.com/office/drawing/2014/main" val="331829563"/>
                  </a:ext>
                </a:extLst>
              </a:tr>
            </a:tbl>
          </a:graphicData>
        </a:graphic>
      </p:graphicFrame>
    </p:spTree>
    <p:extLst>
      <p:ext uri="{BB962C8B-B14F-4D97-AF65-F5344CB8AC3E}">
        <p14:creationId xmlns:p14="http://schemas.microsoft.com/office/powerpoint/2010/main" val="39020114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IV. Olgunluk Aşaması</a:t>
            </a:r>
            <a:br>
              <a:rPr lang="tr-TR" dirty="0" smtClean="0"/>
            </a:br>
            <a:endParaRPr lang="tr-TR" dirty="0"/>
          </a:p>
        </p:txBody>
      </p:sp>
      <p:sp>
        <p:nvSpPr>
          <p:cNvPr id="3" name="İçerik Yer Tutucusu 2"/>
          <p:cNvSpPr>
            <a:spLocks noGrp="1"/>
          </p:cNvSpPr>
          <p:nvPr>
            <p:ph idx="1"/>
          </p:nvPr>
        </p:nvSpPr>
        <p:spPr/>
        <p:txBody>
          <a:bodyPr>
            <a:normAutofit/>
          </a:bodyPr>
          <a:lstStyle/>
          <a:p>
            <a:r>
              <a:rPr lang="tr-TR" dirty="0">
                <a:solidFill>
                  <a:schemeClr val="tx1"/>
                </a:solidFill>
              </a:rPr>
              <a:t>Kalkış aşamasının başlamasından 60 yıl sonra başlamış olan aşamaya olgunlaşma aşaması adı verilir . Olgunlaşma aşamasında milli gelirin %10-20 kadarı devamlı bir şekilde yatırıma aktarılır, uluslararası ekonomik faaliyetler gelişmiştir, gelir artış hızı nüfus artış hızından daha fazladır. Olgunlaşma aşamasındaki ekonomi, kalkışına yardım eden ilk sanayi faaliyetlerinin yerine daha ince ve teknolojik olarak daha karmaşık faaliyetlere yönelmiştir.(Rostow,1970,s.8-9</a:t>
            </a:r>
            <a:r>
              <a:rPr lang="tr-TR"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51925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483FE1D-8F01-4C65-8892-498CA7A91A99}"/>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194C5688-C625-40AA-9259-5ECBE74BDB29}"/>
              </a:ext>
            </a:extLst>
          </p:cNvPr>
          <p:cNvSpPr>
            <a:spLocks noGrp="1"/>
          </p:cNvSpPr>
          <p:nvPr>
            <p:ph idx="1"/>
          </p:nvPr>
        </p:nvSpPr>
        <p:spPr/>
        <p:txBody>
          <a:bodyPr>
            <a:normAutofit fontScale="77500" lnSpcReduction="20000"/>
          </a:bodyPr>
          <a:lstStyle/>
          <a:p>
            <a:r>
              <a:rPr lang="tr-TR" dirty="0"/>
              <a:t>Erbaş, H. (2009) Küreselleşme, Kapitalizm ve Toplumsal dönüşümler. Ankara: </a:t>
            </a:r>
            <a:r>
              <a:rPr lang="tr-TR" dirty="0" err="1"/>
              <a:t>Palme</a:t>
            </a:r>
            <a:r>
              <a:rPr lang="tr-TR" dirty="0"/>
              <a:t> Yayıncılık.</a:t>
            </a:r>
          </a:p>
          <a:p>
            <a:r>
              <a:rPr lang="tr-TR" dirty="0" err="1" smtClean="0"/>
              <a:t>Rostow</a:t>
            </a:r>
            <a:r>
              <a:rPr lang="tr-TR" dirty="0"/>
              <a:t>, W.W. (1970) İktisadi Gelişmenin Merhaleleri. E. Güngör (çev.) İstanbul: Milli Eğitim Basımevi</a:t>
            </a:r>
            <a:r>
              <a:rPr lang="tr-TR" dirty="0" smtClean="0"/>
              <a:t>.</a:t>
            </a:r>
          </a:p>
          <a:p>
            <a:pPr hangingPunct="0">
              <a:buFont typeface="Wingdings" panose="05000000000000000000" pitchFamily="2" charset="2"/>
              <a:buChar char="Ø"/>
            </a:pPr>
            <a:r>
              <a:rPr lang="tr-TR" dirty="0" err="1"/>
              <a:t>Cirhinlioğlu</a:t>
            </a:r>
            <a:r>
              <a:rPr lang="tr-TR" dirty="0"/>
              <a:t>, Zafer (1999) Azgelişmişliğin Toplumsal Boyutu, Ankara: İmge Kitabevi.</a:t>
            </a:r>
          </a:p>
          <a:p>
            <a:pPr hangingPunct="0">
              <a:buFont typeface="Wingdings" panose="05000000000000000000" pitchFamily="2" charset="2"/>
              <a:buChar char="Ø"/>
            </a:pPr>
            <a:r>
              <a:rPr lang="tr-TR" dirty="0"/>
              <a:t>Erbaş, Hayriye (2009) Küreselleşme, Kapitalizm ve Toplumsal Dönüşümler, Ankara, </a:t>
            </a:r>
            <a:r>
              <a:rPr lang="tr-TR" dirty="0" err="1"/>
              <a:t>Palme</a:t>
            </a:r>
            <a:r>
              <a:rPr lang="tr-TR" dirty="0"/>
              <a:t> Yayıncılık.</a:t>
            </a:r>
          </a:p>
          <a:p>
            <a:pPr algn="just">
              <a:buFont typeface="Wingdings" panose="05000000000000000000" pitchFamily="2" charset="2"/>
              <a:buChar char="Ø"/>
            </a:pPr>
            <a:r>
              <a:rPr lang="tr-TR" sz="2200" dirty="0">
                <a:solidFill>
                  <a:srgbClr val="000000"/>
                </a:solidFill>
                <a:latin typeface="Garamond" panose="02020404030301010803" pitchFamily="18" charset="0"/>
                <a:ea typeface="Times New Roman" panose="02020603050405020304" pitchFamily="18" charset="0"/>
              </a:rPr>
              <a:t>Erbaş, Hayriye (2018) “Gelişme Sorunsalı: Unut(tur)ulan Ancak Terk Etmeyen ve Kanayan Yara”</a:t>
            </a:r>
            <a:r>
              <a:rPr lang="tr-TR" sz="2200" dirty="0">
                <a:latin typeface="Garamond" panose="02020404030301010803" pitchFamily="18" charset="0"/>
                <a:ea typeface="Times New Roman" panose="02020603050405020304" pitchFamily="18" charset="0"/>
              </a:rPr>
              <a:t> iç Hayriye Erbaş (Der.)  Türkiye’de Gelişme/Kalınma Yazınından Bir Seçki, Ankara: </a:t>
            </a:r>
            <a:r>
              <a:rPr lang="tr-TR" sz="2200" dirty="0" err="1">
                <a:latin typeface="Garamond" panose="02020404030301010803" pitchFamily="18" charset="0"/>
                <a:ea typeface="Times New Roman" panose="02020603050405020304" pitchFamily="18" charset="0"/>
              </a:rPr>
              <a:t>Palme</a:t>
            </a:r>
            <a:r>
              <a:rPr lang="tr-TR" sz="2200" dirty="0">
                <a:latin typeface="Garamond" panose="02020404030301010803" pitchFamily="18" charset="0"/>
                <a:ea typeface="Times New Roman" panose="02020603050405020304" pitchFamily="18" charset="0"/>
              </a:rPr>
              <a:t> Yayınevi.</a:t>
            </a:r>
          </a:p>
          <a:p>
            <a:pPr>
              <a:buFont typeface="Wingdings" panose="05000000000000000000" pitchFamily="2" charset="2"/>
              <a:buChar char="Ø"/>
            </a:pPr>
            <a:r>
              <a:rPr lang="tr-TR" dirty="0"/>
              <a:t>Ercan, Fuat (1996) Gelişme Yazını Açısından </a:t>
            </a:r>
            <a:r>
              <a:rPr lang="tr-TR" dirty="0" err="1"/>
              <a:t>Modernizm</a:t>
            </a:r>
            <a:r>
              <a:rPr lang="tr-TR" dirty="0"/>
              <a:t>, Kapitalizm ve Azgelişmişlik, Sarmal Yayınları, İstanbul.</a:t>
            </a:r>
          </a:p>
          <a:p>
            <a:endParaRPr lang="tr-TR" dirty="0"/>
          </a:p>
        </p:txBody>
      </p:sp>
    </p:spTree>
    <p:extLst>
      <p:ext uri="{BB962C8B-B14F-4D97-AF65-F5344CB8AC3E}">
        <p14:creationId xmlns:p14="http://schemas.microsoft.com/office/powerpoint/2010/main" val="9348755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Modernleşme Okulu’nun Temel Varsayımları</a:t>
            </a:r>
            <a:endParaRPr lang="tr-TR" dirty="0"/>
          </a:p>
        </p:txBody>
      </p:sp>
      <p:sp>
        <p:nvSpPr>
          <p:cNvPr id="3" name="İçerik Yer Tutucusu 2"/>
          <p:cNvSpPr>
            <a:spLocks noGrp="1"/>
          </p:cNvSpPr>
          <p:nvPr>
            <p:ph idx="1"/>
          </p:nvPr>
        </p:nvSpPr>
        <p:spPr/>
        <p:txBody>
          <a:bodyPr>
            <a:normAutofit lnSpcReduction="10000"/>
          </a:bodyPr>
          <a:lstStyle/>
          <a:p>
            <a:r>
              <a:rPr lang="tr-TR" dirty="0" smtClean="0"/>
              <a:t>Ülkeler arasında eşit ilişkilerin varlığını kabul etmesi</a:t>
            </a:r>
          </a:p>
          <a:p>
            <a:r>
              <a:rPr lang="tr-TR" dirty="0" smtClean="0"/>
              <a:t>Ülkeler arasındaki çatışma ilişkisi yerine dayanışma ve uyum ilişkisinin varlığını kabul etmesi</a:t>
            </a:r>
          </a:p>
          <a:p>
            <a:r>
              <a:rPr lang="tr-TR" dirty="0" smtClean="0"/>
              <a:t>İlerlemeci ve </a:t>
            </a:r>
            <a:r>
              <a:rPr lang="tr-TR" dirty="0" err="1" smtClean="0"/>
              <a:t>düzçizgisel</a:t>
            </a:r>
            <a:r>
              <a:rPr lang="tr-TR" dirty="0" smtClean="0"/>
              <a:t> bir gelişme/kalkınma anlayışını benimsemesi</a:t>
            </a:r>
          </a:p>
          <a:p>
            <a:r>
              <a:rPr lang="tr-TR" dirty="0" smtClean="0"/>
              <a:t>Gelişmenin tüm toplumlarda aynı aşamalardan geçerek gerçekleşeceğini kabul etmesi</a:t>
            </a:r>
          </a:p>
          <a:p>
            <a:r>
              <a:rPr lang="tr-TR" dirty="0" smtClean="0"/>
              <a:t>İlerlemenin gelişmiş ülkelerin desteği ile gerçekleşeceğini kabul etmesi</a:t>
            </a:r>
          </a:p>
          <a:p>
            <a:endParaRPr lang="tr-TR" dirty="0" smtClean="0"/>
          </a:p>
          <a:p>
            <a:endParaRPr lang="tr-TR" dirty="0"/>
          </a:p>
        </p:txBody>
      </p:sp>
    </p:spTree>
    <p:extLst>
      <p:ext uri="{BB962C8B-B14F-4D97-AF65-F5344CB8AC3E}">
        <p14:creationId xmlns:p14="http://schemas.microsoft.com/office/powerpoint/2010/main" val="12446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Gelişme/Modernleşme Okulunun Kuramsal/Teorik Temelleri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Sosyolojik kuram temelleri</a:t>
            </a:r>
          </a:p>
          <a:p>
            <a:pPr>
              <a:buFont typeface="Wingdings" panose="05000000000000000000" pitchFamily="2" charset="2"/>
              <a:buChar char="Ø"/>
            </a:pPr>
            <a:r>
              <a:rPr lang="tr-TR" dirty="0" smtClean="0"/>
              <a:t>Ekonomik kuram temelleri</a:t>
            </a:r>
          </a:p>
          <a:p>
            <a:pPr>
              <a:buFont typeface="Wingdings" panose="05000000000000000000" pitchFamily="2" charset="2"/>
              <a:buChar char="Ø"/>
            </a:pPr>
            <a:r>
              <a:rPr lang="tr-TR" dirty="0" smtClean="0"/>
              <a:t>Siyasal/uluslararası ilişkiler kuram temelleri</a:t>
            </a:r>
          </a:p>
          <a:p>
            <a:endParaRPr lang="tr-TR" dirty="0" smtClean="0"/>
          </a:p>
        </p:txBody>
      </p:sp>
    </p:spTree>
    <p:extLst>
      <p:ext uri="{BB962C8B-B14F-4D97-AF65-F5344CB8AC3E}">
        <p14:creationId xmlns:p14="http://schemas.microsoft.com/office/powerpoint/2010/main" val="395154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Ekonomik </a:t>
            </a:r>
            <a:r>
              <a:rPr lang="tr-TR" dirty="0" smtClean="0"/>
              <a:t>Kuram Temelleri</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smtClean="0"/>
              <a:t>Modernleşme Okulu’nun kuramsal temelleri </a:t>
            </a:r>
            <a:r>
              <a:rPr lang="tr-TR" dirty="0"/>
              <a:t>açısından Walt </a:t>
            </a:r>
            <a:r>
              <a:rPr lang="tr-TR" dirty="0" err="1"/>
              <a:t>Whitman</a:t>
            </a:r>
            <a:r>
              <a:rPr lang="tr-TR" dirty="0"/>
              <a:t> </a:t>
            </a:r>
            <a:r>
              <a:rPr lang="tr-TR" dirty="0" err="1" smtClean="0"/>
              <a:t>Rostow</a:t>
            </a:r>
            <a:r>
              <a:rPr lang="tr-TR" dirty="0" smtClean="0"/>
              <a:t> önemli bir isimdir. </a:t>
            </a:r>
            <a:r>
              <a:rPr lang="tr-TR" dirty="0" err="1" smtClean="0"/>
              <a:t>Rostow’un</a:t>
            </a:r>
            <a:r>
              <a:rPr lang="tr-TR" dirty="0" smtClean="0"/>
              <a:t> İktisadi Gelişmenin Merhaleleri: </a:t>
            </a:r>
            <a:r>
              <a:rPr lang="tr-TR" dirty="0" err="1" smtClean="0"/>
              <a:t>Kominist</a:t>
            </a:r>
            <a:r>
              <a:rPr lang="tr-TR" dirty="0" smtClean="0"/>
              <a:t> Olmayan bir Manifesto </a:t>
            </a:r>
            <a:r>
              <a:rPr lang="tr-TR" dirty="0"/>
              <a:t>(1960/1966) </a:t>
            </a:r>
            <a:r>
              <a:rPr lang="tr-TR" dirty="0" smtClean="0"/>
              <a:t>(</a:t>
            </a:r>
            <a:r>
              <a:rPr lang="en-US" dirty="0" smtClean="0"/>
              <a:t>The </a:t>
            </a:r>
            <a:r>
              <a:rPr lang="en-US" dirty="0"/>
              <a:t>Stages of Economic Growth: A Non-Communist </a:t>
            </a:r>
            <a:r>
              <a:rPr lang="en-US" dirty="0" smtClean="0"/>
              <a:t>Manifesto</a:t>
            </a:r>
            <a:r>
              <a:rPr lang="tr-TR" dirty="0" smtClean="0"/>
              <a:t>) adlı çalışması Modernleşme Okulu’nun temel kaynaklarındandır. (Ankara: Türkiye Ticaret Odaları Sanayi Odaları B, Çev. Erol Güngör).</a:t>
            </a:r>
            <a:endParaRPr lang="tr-TR" dirty="0"/>
          </a:p>
        </p:txBody>
      </p:sp>
    </p:spTree>
    <p:extLst>
      <p:ext uri="{BB962C8B-B14F-4D97-AF65-F5344CB8AC3E}">
        <p14:creationId xmlns:p14="http://schemas.microsoft.com/office/powerpoint/2010/main" val="178827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çerik Yer Tutucusu 4">
            <a:extLst>
              <a:ext uri="{FF2B5EF4-FFF2-40B4-BE49-F238E27FC236}">
                <a16:creationId xmlns:a16="http://schemas.microsoft.com/office/drawing/2014/main" id="{92B5CA99-B1C1-41B6-91ED-F028003EC492}"/>
              </a:ext>
            </a:extLst>
          </p:cNvPr>
          <p:cNvPicPr>
            <a:picLocks noChangeAspect="1"/>
          </p:cNvPicPr>
          <p:nvPr/>
        </p:nvPicPr>
        <p:blipFill>
          <a:blip r:embed="rId2"/>
          <a:stretch>
            <a:fillRect/>
          </a:stretch>
        </p:blipFill>
        <p:spPr>
          <a:xfrm>
            <a:off x="1790547" y="1410208"/>
            <a:ext cx="3121072" cy="3858780"/>
          </a:xfrm>
          <a:prstGeom prst="rect">
            <a:avLst/>
          </a:prstGeom>
        </p:spPr>
      </p:pic>
      <p:sp>
        <p:nvSpPr>
          <p:cNvPr id="2" name="Unvan 1">
            <a:extLst>
              <a:ext uri="{FF2B5EF4-FFF2-40B4-BE49-F238E27FC236}">
                <a16:creationId xmlns:a16="http://schemas.microsoft.com/office/drawing/2014/main" id="{3DC1CCDF-CE29-48B7-9309-A7B810C6E4D7}"/>
              </a:ext>
            </a:extLst>
          </p:cNvPr>
          <p:cNvSpPr>
            <a:spLocks noGrp="1"/>
          </p:cNvSpPr>
          <p:nvPr>
            <p:ph type="title"/>
          </p:nvPr>
        </p:nvSpPr>
        <p:spPr>
          <a:xfrm>
            <a:off x="6094412" y="982132"/>
            <a:ext cx="4802185" cy="1303867"/>
          </a:xfrm>
        </p:spPr>
        <p:txBody>
          <a:bodyPr>
            <a:normAutofit/>
          </a:bodyPr>
          <a:lstStyle/>
          <a:p>
            <a:pPr>
              <a:lnSpc>
                <a:spcPct val="90000"/>
              </a:lnSpc>
            </a:pPr>
            <a:r>
              <a:rPr lang="tr-TR" dirty="0" smtClean="0">
                <a:solidFill>
                  <a:srgbClr val="262626"/>
                </a:solidFill>
              </a:rPr>
              <a:t>Walt </a:t>
            </a:r>
            <a:r>
              <a:rPr lang="tr-TR" dirty="0" err="1" smtClean="0">
                <a:solidFill>
                  <a:srgbClr val="262626"/>
                </a:solidFill>
              </a:rPr>
              <a:t>Whitman</a:t>
            </a:r>
            <a:r>
              <a:rPr lang="tr-TR" dirty="0" smtClean="0">
                <a:solidFill>
                  <a:srgbClr val="262626"/>
                </a:solidFill>
              </a:rPr>
              <a:t> </a:t>
            </a:r>
            <a:r>
              <a:rPr lang="tr-TR" dirty="0" err="1" smtClean="0">
                <a:solidFill>
                  <a:srgbClr val="262626"/>
                </a:solidFill>
              </a:rPr>
              <a:t>Rostow</a:t>
            </a:r>
            <a:r>
              <a:rPr lang="tr-TR" dirty="0" smtClean="0">
                <a:solidFill>
                  <a:srgbClr val="262626"/>
                </a:solidFill>
              </a:rPr>
              <a:t> </a:t>
            </a:r>
            <a:endParaRPr lang="tr-TR" dirty="0">
              <a:solidFill>
                <a:srgbClr val="262626"/>
              </a:solidFill>
            </a:endParaRPr>
          </a:p>
        </p:txBody>
      </p:sp>
      <p:sp>
        <p:nvSpPr>
          <p:cNvPr id="14" name="Content Placeholder 9"/>
          <p:cNvSpPr>
            <a:spLocks noGrp="1"/>
          </p:cNvSpPr>
          <p:nvPr>
            <p:ph idx="1"/>
          </p:nvPr>
        </p:nvSpPr>
        <p:spPr>
          <a:xfrm>
            <a:off x="6094412" y="2556932"/>
            <a:ext cx="4802184" cy="3318936"/>
          </a:xfrm>
        </p:spPr>
        <p:txBody>
          <a:bodyPr>
            <a:normAutofit fontScale="70000" lnSpcReduction="20000"/>
          </a:bodyPr>
          <a:lstStyle/>
          <a:p>
            <a:r>
              <a:rPr lang="tr-TR" b="1" dirty="0">
                <a:solidFill>
                  <a:srgbClr val="262626"/>
                </a:solidFill>
              </a:rPr>
              <a:t>Doğum: </a:t>
            </a:r>
            <a:r>
              <a:rPr lang="tr-TR" dirty="0">
                <a:solidFill>
                  <a:srgbClr val="262626"/>
                </a:solidFill>
              </a:rPr>
              <a:t>7 Ekim 1916, New York</a:t>
            </a:r>
          </a:p>
          <a:p>
            <a:r>
              <a:rPr lang="tr-TR" b="1" dirty="0">
                <a:solidFill>
                  <a:srgbClr val="262626"/>
                </a:solidFill>
              </a:rPr>
              <a:t>Ölüm: </a:t>
            </a:r>
            <a:r>
              <a:rPr lang="tr-TR" dirty="0">
                <a:solidFill>
                  <a:srgbClr val="262626"/>
                </a:solidFill>
              </a:rPr>
              <a:t>13 Şubat 2003, Austin/Texas</a:t>
            </a:r>
          </a:p>
          <a:p>
            <a:r>
              <a:rPr lang="tr-TR" b="1" dirty="0">
                <a:solidFill>
                  <a:srgbClr val="262626"/>
                </a:solidFill>
              </a:rPr>
              <a:t>Çalışma Alanları: </a:t>
            </a:r>
            <a:r>
              <a:rPr lang="tr-TR" dirty="0">
                <a:solidFill>
                  <a:srgbClr val="262626"/>
                </a:solidFill>
              </a:rPr>
              <a:t>Uluslararası İktisat, Kalkınma ekonomisi</a:t>
            </a:r>
          </a:p>
          <a:p>
            <a:pPr marL="0" indent="0">
              <a:buNone/>
            </a:pPr>
            <a:r>
              <a:rPr lang="tr-TR" dirty="0">
                <a:solidFill>
                  <a:srgbClr val="262626"/>
                </a:solidFill>
              </a:rPr>
              <a:t>   Amerikalı ekonomi tarihçisi ve hükümet yetkilisi Walt </a:t>
            </a:r>
            <a:r>
              <a:rPr lang="tr-TR" dirty="0" err="1">
                <a:solidFill>
                  <a:srgbClr val="262626"/>
                </a:solidFill>
              </a:rPr>
              <a:t>Whitman</a:t>
            </a:r>
            <a:r>
              <a:rPr lang="tr-TR" dirty="0">
                <a:solidFill>
                  <a:srgbClr val="262626"/>
                </a:solidFill>
              </a:rPr>
              <a:t> </a:t>
            </a:r>
            <a:r>
              <a:rPr lang="tr-TR" dirty="0" err="1">
                <a:solidFill>
                  <a:srgbClr val="262626"/>
                </a:solidFill>
              </a:rPr>
              <a:t>Rostow</a:t>
            </a:r>
            <a:r>
              <a:rPr lang="tr-TR" dirty="0">
                <a:solidFill>
                  <a:srgbClr val="262626"/>
                </a:solidFill>
              </a:rPr>
              <a:t>, Columbia üniversitesinde 1940’ da başladığı kariyerine Oxford ve Cambridge üniversiteleri ile Massachusetts </a:t>
            </a:r>
            <a:r>
              <a:rPr lang="tr-TR" dirty="0" err="1">
                <a:solidFill>
                  <a:srgbClr val="262626"/>
                </a:solidFill>
              </a:rPr>
              <a:t>Instute</a:t>
            </a:r>
            <a:r>
              <a:rPr lang="tr-TR" dirty="0">
                <a:solidFill>
                  <a:srgbClr val="262626"/>
                </a:solidFill>
              </a:rPr>
              <a:t> of </a:t>
            </a:r>
            <a:r>
              <a:rPr lang="tr-TR" dirty="0" err="1">
                <a:solidFill>
                  <a:srgbClr val="262626"/>
                </a:solidFill>
              </a:rPr>
              <a:t>Technology</a:t>
            </a:r>
            <a:r>
              <a:rPr lang="tr-TR" dirty="0">
                <a:solidFill>
                  <a:srgbClr val="262626"/>
                </a:solidFill>
              </a:rPr>
              <a:t> (MIT)’de devam etmiştir. Aynı zamanda </a:t>
            </a:r>
            <a:r>
              <a:rPr lang="tr-TR" dirty="0" err="1">
                <a:solidFill>
                  <a:srgbClr val="262626"/>
                </a:solidFill>
              </a:rPr>
              <a:t>Lyndon</a:t>
            </a:r>
            <a:r>
              <a:rPr lang="tr-TR" dirty="0">
                <a:solidFill>
                  <a:srgbClr val="262626"/>
                </a:solidFill>
              </a:rPr>
              <a:t> </a:t>
            </a:r>
            <a:r>
              <a:rPr lang="tr-TR" dirty="0" err="1">
                <a:solidFill>
                  <a:srgbClr val="262626"/>
                </a:solidFill>
              </a:rPr>
              <a:t>Jhonson</a:t>
            </a:r>
            <a:r>
              <a:rPr lang="tr-TR" dirty="0">
                <a:solidFill>
                  <a:srgbClr val="262626"/>
                </a:solidFill>
              </a:rPr>
              <a:t> döneminde  ‘’Birleşmiş Milletler Ulusal Güvenlik Danışmanı’’ olarak görev yapmıştır. Ekonomik kalkınmanın en önemli modellerinden olan </a:t>
            </a:r>
            <a:r>
              <a:rPr lang="tr-TR" dirty="0" err="1">
                <a:solidFill>
                  <a:srgbClr val="262626"/>
                </a:solidFill>
              </a:rPr>
              <a:t>Take-off</a:t>
            </a:r>
            <a:r>
              <a:rPr lang="tr-TR" dirty="0">
                <a:solidFill>
                  <a:srgbClr val="262626"/>
                </a:solidFill>
              </a:rPr>
              <a:t> modelini geliştirmiştir.</a:t>
            </a:r>
          </a:p>
        </p:txBody>
      </p:sp>
    </p:spTree>
    <p:extLst>
      <p:ext uri="{BB962C8B-B14F-4D97-AF65-F5344CB8AC3E}">
        <p14:creationId xmlns:p14="http://schemas.microsoft.com/office/powerpoint/2010/main" val="40693289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67ABBF-87DB-4347-B01C-D82EB5C52055}"/>
              </a:ext>
            </a:extLst>
          </p:cNvPr>
          <p:cNvSpPr>
            <a:spLocks noGrp="1"/>
          </p:cNvSpPr>
          <p:nvPr>
            <p:ph type="title"/>
          </p:nvPr>
        </p:nvSpPr>
        <p:spPr>
          <a:xfrm>
            <a:off x="1295402" y="561475"/>
            <a:ext cx="9601196" cy="978568"/>
          </a:xfrm>
        </p:spPr>
        <p:txBody>
          <a:bodyPr/>
          <a:lstStyle/>
          <a:p>
            <a:r>
              <a:rPr lang="tr-TR" dirty="0" smtClean="0"/>
              <a:t>Teorik Çerçeve</a:t>
            </a:r>
            <a:endParaRPr lang="tr-TR" dirty="0"/>
          </a:p>
        </p:txBody>
      </p:sp>
      <p:sp>
        <p:nvSpPr>
          <p:cNvPr id="3" name="İçerik Yer Tutucusu 2">
            <a:extLst>
              <a:ext uri="{FF2B5EF4-FFF2-40B4-BE49-F238E27FC236}">
                <a16:creationId xmlns:a16="http://schemas.microsoft.com/office/drawing/2014/main" id="{86CB4616-90F8-4E9E-809B-A0E6D208E1C5}"/>
              </a:ext>
            </a:extLst>
          </p:cNvPr>
          <p:cNvSpPr>
            <a:spLocks noGrp="1"/>
          </p:cNvSpPr>
          <p:nvPr>
            <p:ph idx="1"/>
          </p:nvPr>
        </p:nvSpPr>
        <p:spPr>
          <a:xfrm>
            <a:off x="1295402" y="1540043"/>
            <a:ext cx="9601196" cy="5454315"/>
          </a:xfrm>
        </p:spPr>
        <p:txBody>
          <a:bodyPr>
            <a:normAutofit fontScale="92500" lnSpcReduction="20000"/>
          </a:bodyPr>
          <a:lstStyle/>
          <a:p>
            <a:pPr marL="0" indent="0">
              <a:buNone/>
            </a:pPr>
            <a:r>
              <a:rPr lang="tr-TR" dirty="0"/>
              <a:t>Walt </a:t>
            </a:r>
            <a:r>
              <a:rPr lang="tr-TR" dirty="0" err="1"/>
              <a:t>Rostow</a:t>
            </a:r>
            <a:r>
              <a:rPr lang="tr-TR" dirty="0"/>
              <a:t> teorik olarak, sosyolojinin kurucularından  </a:t>
            </a:r>
            <a:r>
              <a:rPr lang="tr-TR" dirty="0" err="1"/>
              <a:t>Auguste</a:t>
            </a:r>
            <a:r>
              <a:rPr lang="tr-TR" dirty="0"/>
              <a:t> </a:t>
            </a:r>
            <a:r>
              <a:rPr lang="tr-TR" dirty="0" err="1"/>
              <a:t>Comte</a:t>
            </a:r>
            <a:r>
              <a:rPr lang="tr-TR" dirty="0"/>
              <a:t> ve </a:t>
            </a:r>
            <a:r>
              <a:rPr lang="tr-TR" dirty="0" err="1"/>
              <a:t>Herbert</a:t>
            </a:r>
            <a:r>
              <a:rPr lang="tr-TR" dirty="0"/>
              <a:t> </a:t>
            </a:r>
            <a:r>
              <a:rPr lang="tr-TR" dirty="0" err="1"/>
              <a:t>Spencer</a:t>
            </a:r>
            <a:r>
              <a:rPr lang="tr-TR" dirty="0"/>
              <a:t>’ </a:t>
            </a:r>
            <a:r>
              <a:rPr lang="tr-TR" dirty="0" err="1"/>
              <a:t>ın</a:t>
            </a:r>
            <a:r>
              <a:rPr lang="tr-TR" dirty="0"/>
              <a:t> evrimsel kuramlarına kadar dayanmakta olan Modernleşme Okulu içerisinde konumlandırılmakta ve hatta bu okulun biçimlendiricileri arasında sayılmaktadır. (Erbaş, 2009, s.13)</a:t>
            </a:r>
          </a:p>
          <a:p>
            <a:pPr marL="0" indent="0">
              <a:buNone/>
            </a:pPr>
            <a:r>
              <a:rPr lang="tr-TR" dirty="0"/>
              <a:t>‘’(…) Modernleşme Okulu, dünya üzerinde var olan ekonomik yapıları ikili yapılar olarak ele almakta, az gelişmiş ülkelerin yapısal koşullarının gelişme dinamiklerinden yoksun oldukları ve bu anlamda kendi başlarına kaldıklarında değişime yabancı kalacakları ve azgelişmiş toplumların, içsel dinamiklerin yokluğundan, gelişmeye kapalı oldukları yönündeki vurguya rağmen, tüm azgelişmiş ülkelerin gelişmiş Batı ülkeleri aşamasına gelecekleri şeklinde bir evrimci anlayış nedeniyle, teleolojik (</a:t>
            </a:r>
            <a:r>
              <a:rPr lang="tr-TR" dirty="0" err="1"/>
              <a:t>ereksel</a:t>
            </a:r>
            <a:r>
              <a:rPr lang="tr-TR" dirty="0"/>
              <a:t>) ve bütün ülkeler için geçerli olabilecek gelişme stratejileri sunmaktadır.’’(Erbaş, 2009, s.14)</a:t>
            </a:r>
          </a:p>
          <a:p>
            <a:pPr marL="0" indent="0">
              <a:buNone/>
            </a:pPr>
            <a:r>
              <a:rPr lang="tr-TR" dirty="0"/>
              <a:t>Modernleşme Okuluna göre insanlar, giderek piyasalaşıp </a:t>
            </a:r>
            <a:r>
              <a:rPr lang="tr-TR" dirty="0" err="1"/>
              <a:t>uluslararasılaşmış</a:t>
            </a:r>
            <a:r>
              <a:rPr lang="tr-TR" dirty="0"/>
              <a:t> olan global, modern dünyanın bir parçası olmalı ve bu modern dünyanın gerisinde kalmamalıdırlar.(Erbaş, 2009, s.14) </a:t>
            </a:r>
          </a:p>
          <a:p>
            <a:pPr marL="0" indent="0">
              <a:buNone/>
            </a:pPr>
            <a:r>
              <a:rPr lang="tr-TR" dirty="0"/>
              <a:t> </a:t>
            </a:r>
            <a:r>
              <a:rPr lang="tr-TR" dirty="0" err="1"/>
              <a:t>Rostow’un</a:t>
            </a:r>
            <a:r>
              <a:rPr lang="tr-TR" dirty="0"/>
              <a:t> 1960 yılında yayımlanan ‘’Ekonomik Büyümenin Aşamaları: Bir antikomünist manifesto’’ kitabı Modernleşme Okulunun biçimlenmesinde ve Birleşmiş Milletler gibi uluslararası yardım fonlarının oluşturulmasında öncülük etmiştir. (Erbaş,2009,s.13)</a:t>
            </a:r>
          </a:p>
          <a:p>
            <a:pPr marL="0" indent="0">
              <a:buNone/>
            </a:pPr>
            <a:endParaRPr lang="tr-TR" dirty="0"/>
          </a:p>
        </p:txBody>
      </p:sp>
    </p:spTree>
    <p:extLst>
      <p:ext uri="{BB962C8B-B14F-4D97-AF65-F5344CB8AC3E}">
        <p14:creationId xmlns:p14="http://schemas.microsoft.com/office/powerpoint/2010/main" val="4069693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Siyasal/uluslararası </a:t>
            </a:r>
            <a:r>
              <a:rPr lang="tr-TR" dirty="0" smtClean="0"/>
              <a:t>İlişkiler Kuram Temelleri</a:t>
            </a:r>
            <a:r>
              <a:rPr lang="tr-TR" dirty="0"/>
              <a:t/>
            </a:r>
            <a:br>
              <a:rPr lang="tr-TR" dirty="0"/>
            </a:b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Modernleşme Okulu açısından </a:t>
            </a:r>
            <a:r>
              <a:rPr lang="tr-TR" b="1" dirty="0" smtClean="0"/>
              <a:t>David </a:t>
            </a:r>
            <a:r>
              <a:rPr lang="tr-TR" b="1" dirty="0" err="1" smtClean="0"/>
              <a:t>Ricardo</a:t>
            </a:r>
            <a:r>
              <a:rPr lang="tr-TR" dirty="0" err="1" smtClean="0"/>
              <a:t>’nun</a:t>
            </a:r>
            <a:r>
              <a:rPr lang="tr-TR" dirty="0" smtClean="0"/>
              <a:t> iktisat kuramı ve özellikle de </a:t>
            </a:r>
            <a:r>
              <a:rPr lang="tr-TR" b="1" dirty="0" smtClean="0"/>
              <a:t>Karşılıklı Üstünlükler Kuramı</a:t>
            </a:r>
            <a:r>
              <a:rPr lang="tr-TR" dirty="0" smtClean="0"/>
              <a:t> olarak adlandırılan kuramı önemlidir. </a:t>
            </a:r>
          </a:p>
          <a:p>
            <a:r>
              <a:rPr lang="tr-TR" dirty="0" err="1"/>
              <a:t>Ricardo</a:t>
            </a:r>
            <a:r>
              <a:rPr lang="tr-TR" dirty="0"/>
              <a:t>, </a:t>
            </a:r>
            <a:r>
              <a:rPr lang="tr-TR" dirty="0" smtClean="0"/>
              <a:t>her bir ülkenin belli açılardan diğer ülkelere göre daha avantajlı olduğunu ve önemli olan şeyin bu avantajının varlığını anlamak ve değerlendirmek olduğunu ileri sürer. </a:t>
            </a:r>
            <a:r>
              <a:rPr lang="tr-TR" dirty="0" err="1" smtClean="0"/>
              <a:t>Ricardo</a:t>
            </a:r>
            <a:r>
              <a:rPr lang="tr-TR" dirty="0" smtClean="0"/>
              <a:t> bir </a:t>
            </a:r>
            <a:r>
              <a:rPr lang="tr-TR" dirty="0"/>
              <a:t>ülkenin iki farklı malda mutlak olarak </a:t>
            </a:r>
            <a:r>
              <a:rPr lang="tr-TR" dirty="0" err="1"/>
              <a:t>dezatavantajı</a:t>
            </a:r>
            <a:r>
              <a:rPr lang="tr-TR" dirty="0"/>
              <a:t> olmasına ve diğer bir ülkenin bu malların üretiminde mutlak üstünlüğü olmasına rağmen, ülkeler arasında yine de ticaret </a:t>
            </a:r>
            <a:r>
              <a:rPr lang="tr-TR" dirty="0" smtClean="0"/>
              <a:t>yapılabileceği </a:t>
            </a:r>
            <a:r>
              <a:rPr lang="tr-TR" dirty="0"/>
              <a:t>ve bu ticaretten her iki ülkenin de kârlı çıkabileceğini </a:t>
            </a:r>
            <a:r>
              <a:rPr lang="tr-TR" dirty="0" smtClean="0"/>
              <a:t>ileri sürmektedir. Ona  </a:t>
            </a:r>
            <a:r>
              <a:rPr lang="tr-TR" dirty="0"/>
              <a:t>göre </a:t>
            </a:r>
            <a:r>
              <a:rPr lang="tr-TR" dirty="0" smtClean="0"/>
              <a:t>bir </a:t>
            </a:r>
            <a:r>
              <a:rPr lang="tr-TR" dirty="0"/>
              <a:t>ülke, daha az dezavantaja sahip olduğu malı üretip ihraç ederse, bu malın üretim ve ihracatında karşılaştırmalı üstünlüğe sahip </a:t>
            </a:r>
            <a:r>
              <a:rPr lang="tr-TR" dirty="0" smtClean="0"/>
              <a:t>olacak ve bu </a:t>
            </a:r>
            <a:r>
              <a:rPr lang="tr-TR" dirty="0"/>
              <a:t>ülke, daha fazla mutlak dezavantajı olduğu malın üretimini </a:t>
            </a:r>
            <a:r>
              <a:rPr lang="tr-TR" dirty="0" err="1" smtClean="0"/>
              <a:t>durdurack</a:t>
            </a:r>
            <a:r>
              <a:rPr lang="tr-TR" dirty="0" smtClean="0"/>
              <a:t> ve bu </a:t>
            </a:r>
            <a:r>
              <a:rPr lang="tr-TR" dirty="0"/>
              <a:t>malı diğer ülkeden ithal </a:t>
            </a:r>
            <a:r>
              <a:rPr lang="tr-TR" dirty="0" smtClean="0"/>
              <a:t>edecektir. Her ülkenin belli açılardan diğer ülkelerden üstün olabileceği varsayımına dayanan bu kuram ekonomi </a:t>
            </a:r>
            <a:r>
              <a:rPr lang="tr-TR" dirty="0"/>
              <a:t>öğretisinde, </a:t>
            </a:r>
            <a:r>
              <a:rPr lang="tr-TR" b="1" dirty="0"/>
              <a:t>Karşılaştırmalı Üstünlükler </a:t>
            </a:r>
            <a:r>
              <a:rPr lang="tr-TR" b="1" dirty="0" smtClean="0"/>
              <a:t>Kuramı </a:t>
            </a:r>
            <a:r>
              <a:rPr lang="tr-TR" dirty="0" smtClean="0"/>
              <a:t>olarak adlandırılmaktadır. </a:t>
            </a:r>
            <a:endParaRPr lang="tr-TR" dirty="0"/>
          </a:p>
        </p:txBody>
      </p:sp>
    </p:spTree>
    <p:extLst>
      <p:ext uri="{BB962C8B-B14F-4D97-AF65-F5344CB8AC3E}">
        <p14:creationId xmlns:p14="http://schemas.microsoft.com/office/powerpoint/2010/main" val="98941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4" descr="ekran görüntüsü içeren bir resim&#10;&#10;Çok yüksek güvenilirlikle oluşturulmuş açıklama">
            <a:extLst>
              <a:ext uri="{FF2B5EF4-FFF2-40B4-BE49-F238E27FC236}">
                <a16:creationId xmlns:a16="http://schemas.microsoft.com/office/drawing/2014/main" id="{FA88DA9B-6784-4ECE-9F73-785C48927F3D}"/>
              </a:ext>
            </a:extLst>
          </p:cNvPr>
          <p:cNvPicPr>
            <a:picLocks noChangeAspect="1"/>
          </p:cNvPicPr>
          <p:nvPr/>
        </p:nvPicPr>
        <p:blipFill>
          <a:blip r:embed="rId2"/>
          <a:stretch>
            <a:fillRect/>
          </a:stretch>
        </p:blipFill>
        <p:spPr>
          <a:xfrm>
            <a:off x="1855304" y="2114552"/>
            <a:ext cx="8945218" cy="4074213"/>
          </a:xfrm>
          <a:prstGeom prst="rect">
            <a:avLst/>
          </a:prstGeom>
        </p:spPr>
      </p:pic>
      <p:sp>
        <p:nvSpPr>
          <p:cNvPr id="2" name="Unvan 1">
            <a:extLst>
              <a:ext uri="{FF2B5EF4-FFF2-40B4-BE49-F238E27FC236}">
                <a16:creationId xmlns:a16="http://schemas.microsoft.com/office/drawing/2014/main" id="{77988391-D692-47DD-9513-A8F07DF58773}"/>
              </a:ext>
            </a:extLst>
          </p:cNvPr>
          <p:cNvSpPr>
            <a:spLocks noGrp="1"/>
          </p:cNvSpPr>
          <p:nvPr>
            <p:ph type="title" idx="4294967295"/>
          </p:nvPr>
        </p:nvSpPr>
        <p:spPr>
          <a:xfrm>
            <a:off x="1297402" y="0"/>
            <a:ext cx="9609137" cy="2243137"/>
          </a:xfrm>
        </p:spPr>
        <p:txBody>
          <a:bodyPr>
            <a:normAutofit/>
          </a:bodyPr>
          <a:lstStyle/>
          <a:p>
            <a:pPr>
              <a:lnSpc>
                <a:spcPct val="90000"/>
              </a:lnSpc>
            </a:pPr>
            <a:r>
              <a:rPr lang="tr-TR" sz="2800" dirty="0">
                <a:solidFill>
                  <a:srgbClr val="262626"/>
                </a:solidFill>
              </a:rPr>
              <a:t>EKONOMİK BÜYÜMENİN AŞAMALARI</a:t>
            </a:r>
          </a:p>
        </p:txBody>
      </p:sp>
    </p:spTree>
    <p:extLst>
      <p:ext uri="{BB962C8B-B14F-4D97-AF65-F5344CB8AC3E}">
        <p14:creationId xmlns:p14="http://schemas.microsoft.com/office/powerpoint/2010/main" val="338379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62626"/>
                </a:solidFill>
              </a:rPr>
              <a:t>I. Geleneksel Toplum Aşaması:</a:t>
            </a:r>
            <a:endParaRPr lang="tr-TR" dirty="0"/>
          </a:p>
        </p:txBody>
      </p:sp>
      <p:sp>
        <p:nvSpPr>
          <p:cNvPr id="3" name="İçerik Yer Tutucusu 2"/>
          <p:cNvSpPr>
            <a:spLocks noGrp="1"/>
          </p:cNvSpPr>
          <p:nvPr>
            <p:ph idx="1"/>
          </p:nvPr>
        </p:nvSpPr>
        <p:spPr/>
        <p:txBody>
          <a:bodyPr/>
          <a:lstStyle/>
          <a:p>
            <a:r>
              <a:rPr lang="tr-TR" dirty="0">
                <a:solidFill>
                  <a:srgbClr val="262626"/>
                </a:solidFill>
              </a:rPr>
              <a:t>Aile ve klan bağlarının toplumda önemli bir yeri vardır. Değerler sisteminde kaderci bir anlayış hakimdir. Üretim faaliyetlerinde bilimsel ve teknik icatlar kullanılmadığı için Newton öncesi topluluk olarak da ifade edilmektedir. Geleneksel toplumların tamamen durağan bir yapıda olduğu söylenemez ancak bilimsel ve teknik icatların üretim faaliyetlerine tam olarak  katılmamış olmasından dolayı kişi başına elde edilebilen gelir seviyesinde bir tavan mevcuttur.(Rostow,1970,s.4-5)</a:t>
            </a:r>
            <a:endParaRPr lang="en-US" dirty="0">
              <a:solidFill>
                <a:srgbClr val="262626"/>
              </a:solidFill>
            </a:endParaRPr>
          </a:p>
          <a:p>
            <a:endParaRPr lang="tr-TR" dirty="0"/>
          </a:p>
        </p:txBody>
      </p:sp>
    </p:spTree>
    <p:extLst>
      <p:ext uri="{BB962C8B-B14F-4D97-AF65-F5344CB8AC3E}">
        <p14:creationId xmlns:p14="http://schemas.microsoft.com/office/powerpoint/2010/main" val="25624787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446</TotalTime>
  <Words>1018</Words>
  <Application>Microsoft Office PowerPoint</Application>
  <PresentationFormat>Geniş ekran</PresentationFormat>
  <Paragraphs>64</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Garamond</vt:lpstr>
      <vt:lpstr>Times New Roman</vt:lpstr>
      <vt:lpstr>Wingdings</vt:lpstr>
      <vt:lpstr>Organik</vt:lpstr>
      <vt:lpstr>GELİŞME VE AZGELİŞME SOSYOLOJİSİ</vt:lpstr>
      <vt:lpstr>Modernleşme Okulu’nun Temel Varsayımları</vt:lpstr>
      <vt:lpstr>Gelişme/Modernleşme Okulunun Kuramsal/Teorik Temelleri</vt:lpstr>
      <vt:lpstr>Ekonomik Kuram Temelleri </vt:lpstr>
      <vt:lpstr>Walt Whitman Rostow </vt:lpstr>
      <vt:lpstr>Teorik Çerçeve</vt:lpstr>
      <vt:lpstr>Siyasal/uluslararası İlişkiler Kuram Temelleri </vt:lpstr>
      <vt:lpstr>EKONOMİK BÜYÜMENİN AŞAMALARI</vt:lpstr>
      <vt:lpstr>I. Geleneksel Toplum Aşaması:</vt:lpstr>
      <vt:lpstr>II. Kalkışa Hazırlık Aşaması:</vt:lpstr>
      <vt:lpstr>III. Kalkış Aşaması</vt:lpstr>
      <vt:lpstr>Bazı Ülkelerin Kalkış Tarihleri</vt:lpstr>
      <vt:lpstr>IV. Olgunluk Aşaması </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GELİŞME VE AZGELİŞME SOSYOLOJİSİ</dc:title>
  <dc:creator>Kullanıcı</dc:creator>
  <cp:lastModifiedBy>Kullanıcı</cp:lastModifiedBy>
  <cp:revision>28</cp:revision>
  <dcterms:created xsi:type="dcterms:W3CDTF">2018-07-23T14:29:22Z</dcterms:created>
  <dcterms:modified xsi:type="dcterms:W3CDTF">2018-07-30T11:13:20Z</dcterms:modified>
</cp:coreProperties>
</file>