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9"/>
  </p:notesMasterIdLst>
  <p:sldIdLst>
    <p:sldId id="271" r:id="rId2"/>
    <p:sldId id="291" r:id="rId3"/>
    <p:sldId id="292" r:id="rId4"/>
    <p:sldId id="293" r:id="rId5"/>
    <p:sldId id="294" r:id="rId6"/>
    <p:sldId id="295" r:id="rId7"/>
    <p:sldId id="290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3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B8D2D-ABD7-4A2E-A48A-48EE9336303D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87939-7771-4AEF-A0CD-691D93DB77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9266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BD185E0-26BA-421C-BCD2-099FB826AD83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Serbest Form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BD185E0-26BA-421C-BCD2-099FB826AD83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59832" y="2996952"/>
            <a:ext cx="5091336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/>
              <a:t>7</a:t>
            </a:r>
            <a:r>
              <a:rPr lang="tr-TR" sz="3200" b="1" dirty="0" smtClean="0"/>
              <a:t>. </a:t>
            </a:r>
            <a:r>
              <a:rPr lang="tr-TR" sz="3200" b="1" dirty="0" smtClean="0"/>
              <a:t>Bölüm:</a:t>
            </a:r>
            <a:br>
              <a:rPr lang="tr-TR" sz="3200" b="1" dirty="0" smtClean="0"/>
            </a:br>
            <a:r>
              <a:rPr lang="tr-TR" sz="3200" b="1" dirty="0" smtClean="0"/>
              <a:t>İşletmenin </a:t>
            </a:r>
            <a:r>
              <a:rPr lang="tr-TR" sz="3200" b="1" dirty="0" smtClean="0"/>
              <a:t>Yeri</a:t>
            </a:r>
            <a:r>
              <a:rPr lang="tr-TR" sz="3200" b="1" dirty="0" smtClean="0"/>
              <a:t/>
            </a:r>
            <a:br>
              <a:rPr lang="tr-TR" sz="3200" b="1" dirty="0" smtClean="0"/>
            </a:b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3235951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 </a:t>
            </a:r>
            <a:r>
              <a:rPr lang="en-US" dirty="0" err="1" smtClean="0"/>
              <a:t>hafta</a:t>
            </a:r>
            <a:r>
              <a:rPr lang="en-US" dirty="0" smtClean="0"/>
              <a:t> </a:t>
            </a:r>
            <a:r>
              <a:rPr lang="en-US" dirty="0" err="1" smtClean="0"/>
              <a:t>neler</a:t>
            </a:r>
            <a:r>
              <a:rPr lang="en-US" dirty="0" smtClean="0"/>
              <a:t> </a:t>
            </a:r>
            <a:r>
              <a:rPr lang="en-US" dirty="0" err="1" smtClean="0"/>
              <a:t>öğreneceğiz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Kuruluş Yerinin Önemi</a:t>
            </a:r>
          </a:p>
          <a:p>
            <a:r>
              <a:rPr lang="tr-TR" dirty="0" smtClean="0"/>
              <a:t>Kuruluş Yeri Seçiminde Önemli Faktörler</a:t>
            </a:r>
          </a:p>
          <a:p>
            <a:r>
              <a:rPr lang="tr-TR" dirty="0" smtClean="0"/>
              <a:t>Kuruluş Yeri Seçim Yöntemleri</a:t>
            </a:r>
          </a:p>
          <a:p>
            <a:r>
              <a:rPr lang="tr-TR" dirty="0" smtClean="0"/>
              <a:t>OSB’ler ve Sanayi Siteleri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1103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İşletme Kuruluş Yerinin Önemi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Uygun Olmayan bir yerde kurulan işletme, faaliyete geçtikten sonra maliyet giderleri veya personel temini gibi pek çok sorun ile karşılaşabilir. Bu nedenle İşletme daha kuruluş aşamasında ike</a:t>
            </a:r>
            <a:r>
              <a:rPr lang="tr-TR" dirty="0" smtClean="0"/>
              <a:t>n, yeri belirlenmeli ve fizibilitesi yapılmalıdır.</a:t>
            </a:r>
          </a:p>
          <a:p>
            <a:r>
              <a:rPr lang="tr-TR" dirty="0" smtClean="0"/>
              <a:t>Bir işletme için en uygun kuruluş yeri genel olarak, maliyetlerini en azda tutabileceği yerdir.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2681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Kuruluş Yerinin Seçimini etkileyen Faktörler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Pazara Yakınlık</a:t>
            </a:r>
          </a:p>
          <a:p>
            <a:r>
              <a:rPr lang="tr-TR" dirty="0" smtClean="0"/>
              <a:t>Hammadde, enerji, iklim, su</a:t>
            </a:r>
          </a:p>
          <a:p>
            <a:r>
              <a:rPr lang="tr-TR" dirty="0" smtClean="0"/>
              <a:t>İşgücü</a:t>
            </a:r>
          </a:p>
          <a:p>
            <a:r>
              <a:rPr lang="tr-TR" dirty="0" smtClean="0"/>
              <a:t>Taşıma</a:t>
            </a:r>
          </a:p>
          <a:p>
            <a:r>
              <a:rPr lang="tr-TR" dirty="0" smtClean="0"/>
              <a:t>Devlet teşvikleri ve sınırlamalar</a:t>
            </a:r>
          </a:p>
          <a:p>
            <a:r>
              <a:rPr lang="tr-TR" dirty="0" smtClean="0"/>
              <a:t>Diğer faktörler / Kültürel ve Sosyal Faktörler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4659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Kuruluş Yerinin Seçimi Yöntemleri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Kuruluş yeri seçimi, ölçülebilir maliyet unsurları ile uzun vadeli ve görünmeyen maliyet unsurlarının toplamını minimum kılan çözüm şeklinin bulunmasıdır. </a:t>
            </a:r>
          </a:p>
          <a:p>
            <a:r>
              <a:rPr lang="tr-TR" dirty="0" smtClean="0"/>
              <a:t>Faktör karşılaştırması, puanlama, maliyet karşılaştırma, kârlılık karşılaştırma başlıca seçim yöntemleridir.</a:t>
            </a:r>
            <a:r>
              <a:rPr lang="tr-TR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9202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OSB ve Sanayi Siteleri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Kentleşme ve kalkınma gibi ana politikalar çerçevesinde, şehrin belirli bir bölgesi sanayi bölgesi ve sanayi sitesi olarak ayrılır. </a:t>
            </a:r>
          </a:p>
          <a:p>
            <a:r>
              <a:rPr lang="tr-TR" dirty="0" smtClean="0"/>
              <a:t>Bu bölgeler, teşvikler ile yatırıma cazip hale getirilir. </a:t>
            </a:r>
          </a:p>
          <a:p>
            <a:r>
              <a:rPr lang="tr-TR" dirty="0" smtClean="0"/>
              <a:t>Organize sanayi bölgelerinde (OSB) kapsamlı bir plan doğrultusunda yol, elektrik su doğalgaz kanalizasyon gibi altyapı tesisleri kurulur. </a:t>
            </a:r>
            <a:r>
              <a:rPr lang="tr-TR" dirty="0" smtClean="0"/>
              <a:t>Ayrıca şehir </a:t>
            </a:r>
            <a:r>
              <a:rPr lang="tr-TR" dirty="0" err="1" smtClean="0"/>
              <a:t>içinn</a:t>
            </a:r>
            <a:r>
              <a:rPr lang="tr-TR" dirty="0" smtClean="0"/>
              <a:t> çevre sorunu yaratmayacak, istihdamı </a:t>
            </a:r>
            <a:r>
              <a:rPr lang="tr-TR" dirty="0" err="1" smtClean="0"/>
              <a:t>artıraka</a:t>
            </a:r>
            <a:r>
              <a:rPr lang="tr-TR" dirty="0" smtClean="0"/>
              <a:t> bazı tedbirler de alınarak bu </a:t>
            </a:r>
            <a:r>
              <a:rPr lang="tr-TR" smtClean="0"/>
              <a:t>bölgeler müteşebbislere açılır.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3737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smileyFace">
            <a:avLst/>
          </a:prstGeom>
        </p:spPr>
        <p:txBody>
          <a:bodyPr>
            <a:noAutofit/>
          </a:bodyPr>
          <a:lstStyle/>
          <a:p>
            <a:r>
              <a:rPr lang="en-US" sz="2800" dirty="0" err="1" smtClean="0"/>
              <a:t>Teşekkürler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/>
              </a:rPr>
              <a:t>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93776" lvl="1" indent="-457200">
              <a:buSzPct val="80000"/>
            </a:pPr>
            <a:endParaRPr lang="en-US" sz="2300" dirty="0" smtClean="0"/>
          </a:p>
          <a:p>
            <a:pPr marL="322326" lvl="1" indent="-285750">
              <a:buSzPct val="80000"/>
            </a:pPr>
            <a:endParaRPr lang="en-US" sz="1700" dirty="0"/>
          </a:p>
          <a:p>
            <a:pPr marL="322326" lvl="1" indent="-285750">
              <a:buSzPct val="80000"/>
            </a:pPr>
            <a:endParaRPr lang="en-US" sz="1700" dirty="0" smtClean="0"/>
          </a:p>
          <a:p>
            <a:pPr marL="420624" lvl="1" indent="-384048">
              <a:buSzPct val="80000"/>
              <a:buFont typeface="Wingdings 2"/>
              <a:buChar char=""/>
            </a:pPr>
            <a:endParaRPr lang="en-US" sz="1700" dirty="0" smtClean="0"/>
          </a:p>
          <a:p>
            <a:pPr marL="36576" lvl="1" indent="0">
              <a:buSzPct val="80000"/>
              <a:buNone/>
            </a:pPr>
            <a:r>
              <a:rPr lang="en-US" sz="1700" dirty="0"/>
              <a:t>	</a:t>
            </a:r>
            <a:r>
              <a:rPr lang="en-US" sz="1500" dirty="0"/>
              <a:t>	</a:t>
            </a:r>
          </a:p>
          <a:p>
            <a:pPr marL="320040" lvl="2" indent="0">
              <a:buSzPct val="80000"/>
              <a:buNone/>
            </a:pPr>
            <a:endParaRPr lang="en-US" sz="1500" dirty="0"/>
          </a:p>
          <a:p>
            <a:pPr marL="420624" lvl="1" indent="-384048">
              <a:buSzPct val="80000"/>
              <a:buFont typeface="Wingdings 2"/>
              <a:buChar char=""/>
            </a:pPr>
            <a:endParaRPr lang="en-US" sz="17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343581" y="9821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BU00537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024" y="1484783"/>
            <a:ext cx="4014200" cy="485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77585"/>
      </p:ext>
    </p:extLst>
  </p:cSld>
  <p:clrMapOvr>
    <a:masterClrMapping/>
  </p:clrMapOvr>
</p:sld>
</file>

<file path=ppt/theme/theme1.xml><?xml version="1.0" encoding="utf-8"?>
<a:theme xmlns:a="http://schemas.openxmlformats.org/drawingml/2006/main" name="Teknik">
  <a:themeElements>
    <a:clrScheme name="Teknik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knik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knik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1386</TotalTime>
  <Words>222</Words>
  <Application>Microsoft Office PowerPoint</Application>
  <PresentationFormat>Ekran Gösterisi (4:3)</PresentationFormat>
  <Paragraphs>29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3" baseType="lpstr">
      <vt:lpstr>Arial</vt:lpstr>
      <vt:lpstr>Calibri</vt:lpstr>
      <vt:lpstr>Franklin Gothic Book</vt:lpstr>
      <vt:lpstr>Wingdings</vt:lpstr>
      <vt:lpstr>Wingdings 2</vt:lpstr>
      <vt:lpstr>Teknik</vt:lpstr>
      <vt:lpstr>7. Bölüm: İşletmenin Yeri </vt:lpstr>
      <vt:lpstr>Bu hafta neler öğreneceğiz?</vt:lpstr>
      <vt:lpstr>İşletme Kuruluş Yerinin Önemi</vt:lpstr>
      <vt:lpstr>Kuruluş Yerinin Seçimini etkileyen Faktörler</vt:lpstr>
      <vt:lpstr>Kuruluş Yerinin Seçimi Yöntemleri</vt:lpstr>
      <vt:lpstr>OSB ve Sanayi Siteleri</vt:lpstr>
      <vt:lpstr>Teşekkürler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asuspc</dc:creator>
  <cp:lastModifiedBy>evin miser</cp:lastModifiedBy>
  <cp:revision>118</cp:revision>
  <dcterms:created xsi:type="dcterms:W3CDTF">2014-03-10T07:58:34Z</dcterms:created>
  <dcterms:modified xsi:type="dcterms:W3CDTF">2018-02-06T11:11:51Z</dcterms:modified>
</cp:coreProperties>
</file>