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62EB0-D298-4246-A3D3-DBC845DA56C5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70720-EBFE-417A-B9C9-1D3B23104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962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70720-EBFE-417A-B9C9-1D3B231045F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608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82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225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6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20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51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48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06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70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740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3342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69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D3FCF-413A-48DD-A66C-79697ECD9D28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A82D689-3FCB-4E1A-8E27-E1A02C491ED1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969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İSLAM DÜNYASINDA İHYACI/ISLAHÇI HAREKETLER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8917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700896"/>
          </a:xfrm>
        </p:spPr>
        <p:txBody>
          <a:bodyPr/>
          <a:lstStyle/>
          <a:p>
            <a:pPr algn="ctr"/>
            <a:r>
              <a:rPr lang="tr-TR" b="1" dirty="0" smtClean="0"/>
              <a:t>İSLAMCILIK HAREKETİ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4176" y="1825624"/>
            <a:ext cx="11742234" cy="4865107"/>
          </a:xfrm>
        </p:spPr>
        <p:txBody>
          <a:bodyPr>
            <a:normAutofit/>
          </a:bodyPr>
          <a:lstStyle/>
          <a:p>
            <a:r>
              <a:rPr lang="tr-TR" sz="2600" dirty="0" smtClean="0"/>
              <a:t>19.-20. yüzyıllarda, İslam’ı bir bütün olarak (inanç, ibadet, ahlak, felsefe, siyaset, hukuk, eğitim) yeniden hayata hakim kılmak ve akılcı bir </a:t>
            </a:r>
            <a:r>
              <a:rPr lang="tr-TR" sz="2600" dirty="0" err="1" smtClean="0"/>
              <a:t>metodla</a:t>
            </a:r>
            <a:r>
              <a:rPr lang="tr-TR" sz="2600" dirty="0" smtClean="0"/>
              <a:t> Müslümanları, İslam dünyasını batı sömürüsünden, zalim ve müstebit yöneticilerden, esaretten, taklitten, hurafelerden kurtarmak; medenileştirmek, birleştirmek ve kalkındırmak uğruna yapılan </a:t>
            </a:r>
            <a:r>
              <a:rPr lang="tr-TR" sz="2600" dirty="0" err="1" smtClean="0"/>
              <a:t>aktivist</a:t>
            </a:r>
            <a:r>
              <a:rPr lang="tr-TR" sz="2600" dirty="0" smtClean="0"/>
              <a:t>, </a:t>
            </a:r>
            <a:r>
              <a:rPr lang="tr-TR" sz="2600" dirty="0" err="1" smtClean="0"/>
              <a:t>modernist</a:t>
            </a:r>
            <a:r>
              <a:rPr lang="tr-TR" sz="2600" dirty="0" smtClean="0"/>
              <a:t> ve eklektik yönleri baskın siyasi, fikri ve ilmi çalışmaların, arayışların, teklif ve çözümlerin bütünün ihtiva eden bir harekettir. </a:t>
            </a:r>
          </a:p>
          <a:p>
            <a:r>
              <a:rPr lang="tr-TR" sz="2600" dirty="0" smtClean="0"/>
              <a:t>Hareketi tanımlamakta kullanılan kavramlar;</a:t>
            </a:r>
          </a:p>
          <a:p>
            <a:pPr lvl="1"/>
            <a:r>
              <a:rPr lang="tr-TR" sz="2400" dirty="0" smtClean="0"/>
              <a:t>İhya, Islah, </a:t>
            </a:r>
            <a:r>
              <a:rPr lang="tr-TR" sz="2400" dirty="0" err="1" smtClean="0"/>
              <a:t>Tecdid</a:t>
            </a:r>
            <a:r>
              <a:rPr lang="tr-TR" sz="2400" dirty="0" smtClean="0"/>
              <a:t>, </a:t>
            </a:r>
            <a:r>
              <a:rPr lang="tr-TR" sz="2400" dirty="0" err="1" smtClean="0"/>
              <a:t>Cedidçilik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472931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HAZIRLAYICI NEDENLER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200" dirty="0" smtClean="0"/>
              <a:t>Batı Medeniyetinin günden güne yükselişi</a:t>
            </a:r>
          </a:p>
          <a:p>
            <a:r>
              <a:rPr lang="tr-TR" sz="3200" dirty="0" smtClean="0"/>
              <a:t>Osmanlı’nın hakimiyeti altındaki toprakları birer birer kaybetmesi</a:t>
            </a:r>
          </a:p>
          <a:p>
            <a:r>
              <a:rPr lang="tr-TR" sz="3200" dirty="0" smtClean="0"/>
              <a:t>Batı ve emperyalizm karşıtlığının gündeme gelmesi</a:t>
            </a:r>
          </a:p>
          <a:p>
            <a:r>
              <a:rPr lang="tr-TR" sz="3200" dirty="0" smtClean="0"/>
              <a:t>İçeriye yönelik sorgulama sürecinin başlaması</a:t>
            </a:r>
          </a:p>
          <a:p>
            <a:r>
              <a:rPr lang="tr-TR" sz="3200" dirty="0" smtClean="0"/>
              <a:t>Aşağılık kompleksinin oluşmaya başlaması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0458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İSLAMCI FAALİYETLERİN SÖYLEMLERİ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7493" y="2207940"/>
            <a:ext cx="4348975" cy="3757961"/>
          </a:xfrm>
        </p:spPr>
        <p:txBody>
          <a:bodyPr>
            <a:normAutofit/>
          </a:bodyPr>
          <a:lstStyle/>
          <a:p>
            <a:r>
              <a:rPr lang="tr-TR" sz="2800" dirty="0" smtClean="0"/>
              <a:t>İlk Kaynaklara Dönüş</a:t>
            </a:r>
          </a:p>
          <a:p>
            <a:r>
              <a:rPr lang="tr-TR" sz="2800" dirty="0" smtClean="0"/>
              <a:t>Terakki İçin İçtihat</a:t>
            </a:r>
          </a:p>
          <a:p>
            <a:r>
              <a:rPr lang="tr-TR" sz="2800" dirty="0" smtClean="0"/>
              <a:t>Batı’dan Faydalanma</a:t>
            </a:r>
          </a:p>
          <a:p>
            <a:r>
              <a:rPr lang="tr-TR" sz="2800" dirty="0" smtClean="0"/>
              <a:t>Tasavvufa Çift Taraflı Bakış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253216" y="2207940"/>
            <a:ext cx="4348975" cy="37579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 smtClean="0"/>
              <a:t>Eğitimde Reform</a:t>
            </a:r>
          </a:p>
          <a:p>
            <a:r>
              <a:rPr lang="tr-TR" sz="2800" dirty="0" smtClean="0"/>
              <a:t>İslam Birliği</a:t>
            </a:r>
          </a:p>
          <a:p>
            <a:r>
              <a:rPr lang="tr-TR" sz="2800" dirty="0" smtClean="0"/>
              <a:t>Şuraya Dayalı Yönetim</a:t>
            </a:r>
          </a:p>
          <a:p>
            <a:r>
              <a:rPr lang="tr-TR" sz="2800" dirty="0" smtClean="0"/>
              <a:t>Yazılı Üretim 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06725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İSLAMCILARIN ORTAK YÖNLERİ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74127"/>
            <a:ext cx="10515600" cy="3936380"/>
          </a:xfrm>
        </p:spPr>
        <p:txBody>
          <a:bodyPr>
            <a:normAutofit fontScale="92500" lnSpcReduction="10000"/>
          </a:bodyPr>
          <a:lstStyle/>
          <a:p>
            <a:r>
              <a:rPr lang="tr-TR" sz="3200" dirty="0" smtClean="0"/>
              <a:t>İslam’ın ilerlemeye engel olmadığı düşüncesi</a:t>
            </a:r>
          </a:p>
          <a:p>
            <a:r>
              <a:rPr lang="tr-TR" sz="3200" dirty="0" smtClean="0"/>
              <a:t>Ümmetin birlik ve beraberliğinin önemli olduğu fikri</a:t>
            </a:r>
          </a:p>
          <a:p>
            <a:r>
              <a:rPr lang="tr-TR" sz="3200" dirty="0" smtClean="0"/>
              <a:t>Tevhidi merkeze alan sağlam inanca yönelik vurgu</a:t>
            </a:r>
          </a:p>
          <a:p>
            <a:r>
              <a:rPr lang="tr-TR" sz="3200" dirty="0" smtClean="0"/>
              <a:t>Taklitçi zihniyetle mücadele</a:t>
            </a:r>
          </a:p>
          <a:p>
            <a:r>
              <a:rPr lang="tr-TR" sz="3200" dirty="0" smtClean="0"/>
              <a:t>Müslüman bireyi daha aktif hale getirecek bir ahlak anlayışı</a:t>
            </a:r>
          </a:p>
          <a:p>
            <a:r>
              <a:rPr lang="tr-TR" sz="3200" dirty="0" smtClean="0"/>
              <a:t>Eğitimin ıslahı ve yeni bir dil kurulması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8678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İSLAMCILARIN FARKLI YÖNLERİ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4898" y="1853754"/>
            <a:ext cx="11541512" cy="3933729"/>
          </a:xfrm>
        </p:spPr>
        <p:txBody>
          <a:bodyPr>
            <a:noAutofit/>
          </a:bodyPr>
          <a:lstStyle/>
          <a:p>
            <a:r>
              <a:rPr lang="tr-TR" sz="2200" dirty="0" smtClean="0"/>
              <a:t>İhyaya nereden başlamalı? Sorusuna verilen cevaplar üzerinden bir farklılaşma söz konusu. </a:t>
            </a:r>
            <a:r>
              <a:rPr lang="tr-TR" sz="2200" dirty="0"/>
              <a:t>B</a:t>
            </a:r>
            <a:r>
              <a:rPr lang="tr-TR" sz="2200" dirty="0" smtClean="0"/>
              <a:t>u soruyu;</a:t>
            </a:r>
          </a:p>
          <a:p>
            <a:r>
              <a:rPr lang="tr-TR" sz="2200" dirty="0" err="1" smtClean="0"/>
              <a:t>Afgani</a:t>
            </a:r>
            <a:r>
              <a:rPr lang="tr-TR" sz="2200" dirty="0" smtClean="0"/>
              <a:t>, özgürlük ve inkılap olarak</a:t>
            </a:r>
          </a:p>
          <a:p>
            <a:r>
              <a:rPr lang="tr-TR" sz="2200" dirty="0" smtClean="0"/>
              <a:t>Muhammed </a:t>
            </a:r>
            <a:r>
              <a:rPr lang="tr-TR" sz="2200" dirty="0" err="1" smtClean="0"/>
              <a:t>Abduh</a:t>
            </a:r>
            <a:r>
              <a:rPr lang="tr-TR" sz="2200" dirty="0" smtClean="0"/>
              <a:t>, siyasete mesafeli durulması, kurumların iyileştirilmesi ve eğitimde köklü değişikliklere gidilmesi olarak</a:t>
            </a:r>
          </a:p>
          <a:p>
            <a:r>
              <a:rPr lang="tr-TR" sz="2200" dirty="0" err="1" smtClean="0"/>
              <a:t>Reşid</a:t>
            </a:r>
            <a:r>
              <a:rPr lang="tr-TR" sz="2200" dirty="0" smtClean="0"/>
              <a:t> Rıza, muhafazakar ve selefi bir tavır takınmak olarak </a:t>
            </a:r>
          </a:p>
          <a:p>
            <a:r>
              <a:rPr lang="tr-TR" sz="2200" dirty="0" err="1" smtClean="0"/>
              <a:t>Bengal’de</a:t>
            </a:r>
            <a:r>
              <a:rPr lang="tr-TR" sz="2200" dirty="0" smtClean="0"/>
              <a:t> </a:t>
            </a:r>
            <a:r>
              <a:rPr lang="tr-TR" sz="2200" dirty="0" err="1" smtClean="0"/>
              <a:t>Feraizi</a:t>
            </a:r>
            <a:r>
              <a:rPr lang="tr-TR" sz="2200" dirty="0" smtClean="0"/>
              <a:t> hareketi ve Hindistan’da </a:t>
            </a:r>
            <a:r>
              <a:rPr lang="tr-TR" sz="2200" dirty="0" err="1" smtClean="0"/>
              <a:t>Birelvi’nin</a:t>
            </a:r>
            <a:r>
              <a:rPr lang="tr-TR" sz="2200" dirty="0" smtClean="0"/>
              <a:t> Tarikat-ı </a:t>
            </a:r>
            <a:r>
              <a:rPr lang="tr-TR" sz="2200" dirty="0" err="1" smtClean="0"/>
              <a:t>Muhammediyye</a:t>
            </a:r>
            <a:r>
              <a:rPr lang="tr-TR" sz="2200" dirty="0" smtClean="0"/>
              <a:t> hareketi, Endonezya’da </a:t>
            </a:r>
            <a:r>
              <a:rPr lang="tr-TR" sz="2200" dirty="0" err="1" smtClean="0"/>
              <a:t>Pedri</a:t>
            </a:r>
            <a:r>
              <a:rPr lang="tr-TR" sz="2200" dirty="0" smtClean="0"/>
              <a:t> Hareketi, Batı Afrika’da Osman dan </a:t>
            </a:r>
            <a:r>
              <a:rPr lang="tr-TR" sz="2200" dirty="0" err="1" smtClean="0"/>
              <a:t>Fodio’nun</a:t>
            </a:r>
            <a:r>
              <a:rPr lang="tr-TR" sz="2200" dirty="0" smtClean="0"/>
              <a:t> hareketi, Kuzey Afrika’da </a:t>
            </a:r>
            <a:r>
              <a:rPr lang="tr-TR" sz="2200" dirty="0" err="1" smtClean="0"/>
              <a:t>Senusiyye</a:t>
            </a:r>
            <a:r>
              <a:rPr lang="tr-TR" sz="2200" dirty="0" smtClean="0"/>
              <a:t> Hareketi Batılı güçlerle </a:t>
            </a:r>
            <a:r>
              <a:rPr lang="tr-TR" sz="2200" dirty="0" err="1" smtClean="0"/>
              <a:t>cihad</a:t>
            </a:r>
            <a:r>
              <a:rPr lang="tr-TR" sz="2200" dirty="0" smtClean="0"/>
              <a:t> edilmesi olarak yanıtladılar. 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77450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İLK İHYACILAR / İSLAMCILAR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9909" y="1982279"/>
            <a:ext cx="11106614" cy="3883263"/>
          </a:xfrm>
        </p:spPr>
        <p:txBody>
          <a:bodyPr>
            <a:noAutofit/>
          </a:bodyPr>
          <a:lstStyle/>
          <a:p>
            <a:r>
              <a:rPr lang="tr-TR" sz="2200" dirty="0" err="1" smtClean="0"/>
              <a:t>Seyyid</a:t>
            </a:r>
            <a:r>
              <a:rPr lang="tr-TR" sz="2200" dirty="0" smtClean="0"/>
              <a:t> </a:t>
            </a:r>
            <a:r>
              <a:rPr lang="tr-TR" sz="2200" dirty="0" err="1" smtClean="0"/>
              <a:t>Ahmed</a:t>
            </a:r>
            <a:r>
              <a:rPr lang="tr-TR" sz="2200" dirty="0" smtClean="0"/>
              <a:t> Han </a:t>
            </a:r>
          </a:p>
          <a:p>
            <a:pPr lvl="1"/>
            <a:r>
              <a:rPr lang="tr-TR" sz="2200" dirty="0" smtClean="0"/>
              <a:t>Etkilediği Kişiler: Taha Hüseyin, Ali </a:t>
            </a:r>
            <a:r>
              <a:rPr lang="tr-TR" sz="2200" dirty="0" err="1" smtClean="0"/>
              <a:t>Abdurrazık</a:t>
            </a:r>
            <a:endParaRPr lang="tr-TR" sz="2200" dirty="0" smtClean="0"/>
          </a:p>
          <a:p>
            <a:r>
              <a:rPr lang="tr-TR" sz="2200" dirty="0" err="1" smtClean="0"/>
              <a:t>Cemaleddin</a:t>
            </a:r>
            <a:r>
              <a:rPr lang="tr-TR" sz="2200" dirty="0" smtClean="0"/>
              <a:t> </a:t>
            </a:r>
            <a:r>
              <a:rPr lang="tr-TR" sz="2200" dirty="0" err="1" smtClean="0"/>
              <a:t>Afgani</a:t>
            </a:r>
            <a:endParaRPr lang="tr-TR" sz="2200" dirty="0"/>
          </a:p>
          <a:p>
            <a:pPr lvl="1"/>
            <a:r>
              <a:rPr lang="tr-TR" sz="2200" dirty="0" smtClean="0"/>
              <a:t>Etkilediği Kişiler: Muhammed </a:t>
            </a:r>
            <a:r>
              <a:rPr lang="tr-TR" sz="2200" dirty="0" err="1" smtClean="0"/>
              <a:t>Abduh</a:t>
            </a:r>
            <a:r>
              <a:rPr lang="tr-TR" sz="2200" dirty="0" smtClean="0"/>
              <a:t>, </a:t>
            </a:r>
            <a:r>
              <a:rPr lang="tr-TR" sz="2200" dirty="0" err="1" smtClean="0"/>
              <a:t>Mehmed</a:t>
            </a:r>
            <a:r>
              <a:rPr lang="tr-TR" sz="2200" dirty="0" smtClean="0"/>
              <a:t> Akif</a:t>
            </a:r>
          </a:p>
          <a:p>
            <a:r>
              <a:rPr lang="tr-TR" sz="2200" dirty="0" smtClean="0"/>
              <a:t>Muhammed </a:t>
            </a:r>
            <a:r>
              <a:rPr lang="tr-TR" sz="2200" dirty="0" err="1" smtClean="0"/>
              <a:t>Abduh</a:t>
            </a:r>
            <a:endParaRPr lang="tr-TR" sz="2200" dirty="0"/>
          </a:p>
          <a:p>
            <a:pPr lvl="1"/>
            <a:r>
              <a:rPr lang="tr-TR" sz="2200" dirty="0" smtClean="0"/>
              <a:t>Etkilediği Kişiler: </a:t>
            </a:r>
            <a:r>
              <a:rPr lang="tr-TR" sz="2200" dirty="0" err="1" smtClean="0"/>
              <a:t>Reşid</a:t>
            </a:r>
            <a:r>
              <a:rPr lang="tr-TR" sz="2200" dirty="0" smtClean="0"/>
              <a:t> Rıza, </a:t>
            </a:r>
            <a:r>
              <a:rPr lang="tr-TR" sz="2200" dirty="0" err="1" smtClean="0"/>
              <a:t>Mehmed</a:t>
            </a:r>
            <a:r>
              <a:rPr lang="tr-TR" sz="2200" dirty="0" smtClean="0"/>
              <a:t> Akif, Musa </a:t>
            </a:r>
            <a:r>
              <a:rPr lang="tr-TR" sz="2200" dirty="0" err="1" smtClean="0"/>
              <a:t>Carullah</a:t>
            </a:r>
            <a:r>
              <a:rPr lang="tr-TR" sz="2200" dirty="0" smtClean="0"/>
              <a:t>, Muhammed İkbal </a:t>
            </a:r>
          </a:p>
          <a:p>
            <a:r>
              <a:rPr lang="tr-TR" sz="2200" dirty="0" smtClean="0"/>
              <a:t>Mustafa Sabri Efendi </a:t>
            </a:r>
          </a:p>
          <a:p>
            <a:pPr lvl="1"/>
            <a:r>
              <a:rPr lang="tr-TR" sz="2200" dirty="0" smtClean="0"/>
              <a:t>Etkilediği Kişiler: </a:t>
            </a:r>
            <a:r>
              <a:rPr lang="tr-TR" sz="2200" dirty="0" err="1" smtClean="0"/>
              <a:t>Ahmed</a:t>
            </a:r>
            <a:r>
              <a:rPr lang="tr-TR" sz="2200" dirty="0" smtClean="0"/>
              <a:t> </a:t>
            </a:r>
            <a:r>
              <a:rPr lang="tr-TR" sz="2200" dirty="0" err="1" smtClean="0"/>
              <a:t>Davudoğlu</a:t>
            </a:r>
            <a:r>
              <a:rPr lang="tr-TR" sz="2200" dirty="0" smtClean="0"/>
              <a:t>, </a:t>
            </a:r>
            <a:r>
              <a:rPr lang="tr-TR" sz="2200" dirty="0" err="1" smtClean="0"/>
              <a:t>Zahid</a:t>
            </a:r>
            <a:r>
              <a:rPr lang="tr-TR" sz="2200" dirty="0" smtClean="0"/>
              <a:t> </a:t>
            </a:r>
            <a:r>
              <a:rPr lang="tr-TR" sz="2200" dirty="0" err="1" smtClean="0"/>
              <a:t>Kevseri</a:t>
            </a:r>
            <a:r>
              <a:rPr lang="tr-TR" sz="2200" dirty="0" smtClean="0"/>
              <a:t>, Yusuf </a:t>
            </a:r>
            <a:r>
              <a:rPr lang="tr-TR" sz="2200" dirty="0" err="1" smtClean="0"/>
              <a:t>Nebhani</a:t>
            </a:r>
            <a:r>
              <a:rPr lang="tr-TR" sz="2200" dirty="0" smtClean="0"/>
              <a:t>, </a:t>
            </a:r>
            <a:r>
              <a:rPr lang="tr-TR" sz="2200" dirty="0" err="1" smtClean="0"/>
              <a:t>Abdulfettah</a:t>
            </a:r>
            <a:r>
              <a:rPr lang="tr-TR" sz="2200" dirty="0" smtClean="0"/>
              <a:t> Ebu Gudde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595033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OSMANLI İSLAMCILIĞI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5620" y="1962615"/>
            <a:ext cx="10718180" cy="4014440"/>
          </a:xfrm>
        </p:spPr>
        <p:txBody>
          <a:bodyPr>
            <a:normAutofit lnSpcReduction="10000"/>
          </a:bodyPr>
          <a:lstStyle/>
          <a:p>
            <a:r>
              <a:rPr lang="tr-TR" sz="2200" dirty="0" smtClean="0"/>
              <a:t>Sırat-ı Müstakim, </a:t>
            </a:r>
            <a:r>
              <a:rPr lang="tr-TR" sz="2200" dirty="0" err="1" smtClean="0"/>
              <a:t>Sebilürreşad</a:t>
            </a:r>
            <a:r>
              <a:rPr lang="tr-TR" sz="2200" dirty="0" smtClean="0"/>
              <a:t>, </a:t>
            </a:r>
            <a:r>
              <a:rPr lang="tr-TR" sz="2200" dirty="0" err="1" smtClean="0"/>
              <a:t>Beyanülhak</a:t>
            </a:r>
            <a:r>
              <a:rPr lang="tr-TR" sz="2200" dirty="0" smtClean="0"/>
              <a:t>, İslam Mecmuası, Volkan gibi dergilerde;</a:t>
            </a:r>
          </a:p>
          <a:p>
            <a:pPr lvl="1"/>
            <a:r>
              <a:rPr lang="tr-TR" sz="2200" b="1" dirty="0" smtClean="0"/>
              <a:t>Said Halim Paşa, </a:t>
            </a:r>
            <a:r>
              <a:rPr lang="tr-TR" sz="2200" b="1" dirty="0" err="1" smtClean="0"/>
              <a:t>Şehbenderzade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Ahmed</a:t>
            </a:r>
            <a:r>
              <a:rPr lang="tr-TR" sz="2200" b="1" dirty="0" smtClean="0"/>
              <a:t> Hilmi, Şeyhülislam Musa Kazım, </a:t>
            </a:r>
            <a:r>
              <a:rPr lang="tr-TR" sz="2200" b="1" dirty="0" err="1" smtClean="0"/>
              <a:t>Babanzade</a:t>
            </a:r>
            <a:r>
              <a:rPr lang="tr-TR" sz="2200" b="1" dirty="0" smtClean="0"/>
              <a:t> </a:t>
            </a:r>
            <a:r>
              <a:rPr lang="tr-TR" sz="2200" b="1" dirty="0" err="1" smtClean="0"/>
              <a:t>Ahmed</a:t>
            </a:r>
            <a:r>
              <a:rPr lang="tr-TR" sz="2200" b="1" dirty="0" smtClean="0"/>
              <a:t> Naim, </a:t>
            </a:r>
            <a:r>
              <a:rPr lang="tr-TR" sz="2200" b="1" dirty="0" err="1" smtClean="0"/>
              <a:t>Seyyid</a:t>
            </a:r>
            <a:r>
              <a:rPr lang="tr-TR" sz="2200" b="1" dirty="0" smtClean="0"/>
              <a:t> Bey, Mehmet Ali Ayni, </a:t>
            </a:r>
            <a:r>
              <a:rPr lang="tr-TR" sz="2200" b="1" dirty="0" err="1" smtClean="0"/>
              <a:t>Mehmed</a:t>
            </a:r>
            <a:r>
              <a:rPr lang="tr-TR" sz="2200" b="1" dirty="0" smtClean="0"/>
              <a:t> Akif, Said Nursi, Elmalılı Hamdi, Aksekili </a:t>
            </a:r>
            <a:r>
              <a:rPr lang="tr-TR" sz="2200" b="1" dirty="0" err="1" smtClean="0"/>
              <a:t>Ahmed</a:t>
            </a:r>
            <a:r>
              <a:rPr lang="tr-TR" sz="2200" b="1" dirty="0" smtClean="0"/>
              <a:t> Hamdi, </a:t>
            </a:r>
            <a:r>
              <a:rPr lang="tr-TR" sz="2200" b="1" dirty="0" err="1" smtClean="0"/>
              <a:t>Mehmed</a:t>
            </a:r>
            <a:r>
              <a:rPr lang="tr-TR" sz="2200" b="1" dirty="0" smtClean="0"/>
              <a:t> Şemseddin </a:t>
            </a:r>
          </a:p>
          <a:p>
            <a:r>
              <a:rPr lang="tr-TR" sz="2200" dirty="0"/>
              <a:t>g</a:t>
            </a:r>
            <a:r>
              <a:rPr lang="tr-TR" sz="2200" dirty="0" smtClean="0"/>
              <a:t>ibi isimlerin yazıp çizdikleri üzerinden çoğu kez temsil imkanı buldu.  Yeknesak değildi ve bir bütün halinde varlığın sürdüremedi. </a:t>
            </a:r>
          </a:p>
          <a:p>
            <a:r>
              <a:rPr lang="tr-TR" sz="2200" dirty="0" smtClean="0"/>
              <a:t>1960 sonrasında İslam dünyasından yapılan çeşitli çeviriler üzerinden yeni ve siyaset merkezli yeni bir İslamcılık kendisini gösterdi. Milli Görüş Hareketi temelde bunun üzerine inşa oldu. 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9558885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113</TotalTime>
  <Words>439</Words>
  <Application>Microsoft Office PowerPoint</Application>
  <PresentationFormat>Geniş ekran</PresentationFormat>
  <Paragraphs>48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Gallery</vt:lpstr>
      <vt:lpstr>İSLAM DÜNYASINDA İHYACI/ISLAHÇI HAREKETLER</vt:lpstr>
      <vt:lpstr>İSLAMCILIK HAREKETİ </vt:lpstr>
      <vt:lpstr>HAZIRLAYICI NEDENLER</vt:lpstr>
      <vt:lpstr>İSLAMCI FAALİYETLERİN SÖYLEMLERİ </vt:lpstr>
      <vt:lpstr>İSLAMCILARIN ORTAK YÖNLERİ</vt:lpstr>
      <vt:lpstr>İSLAMCILARIN FARKLI YÖNLERİ</vt:lpstr>
      <vt:lpstr>İLK İHYACILAR / İSLAMCILAR</vt:lpstr>
      <vt:lpstr>OSMANLI İSLAMCILIĞI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DÜNYASINDA İHYACI/ISLAHÇI HAREKETLER</dc:title>
  <dc:creator>user</dc:creator>
  <cp:lastModifiedBy>user</cp:lastModifiedBy>
  <cp:revision>7</cp:revision>
  <dcterms:created xsi:type="dcterms:W3CDTF">2019-03-13T10:26:31Z</dcterms:created>
  <dcterms:modified xsi:type="dcterms:W3CDTF">2019-03-13T12:21:36Z</dcterms:modified>
</cp:coreProperties>
</file>