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1" r:id="rId4"/>
    <p:sldId id="262" r:id="rId5"/>
    <p:sldId id="263" r:id="rId6"/>
    <p:sldId id="266" r:id="rId7"/>
    <p:sldId id="264" r:id="rId8"/>
    <p:sldId id="267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6A871-2FC1-491A-B5C1-FDEBBC60C960}" type="doc">
      <dgm:prSet loTypeId="urn:microsoft.com/office/officeart/2005/8/layout/vList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101BF304-629D-476D-9B3F-05A0531196A6}">
      <dgm:prSet phldrT="[Metin]"/>
      <dgm:spPr/>
      <dgm:t>
        <a:bodyPr/>
        <a:lstStyle/>
        <a:p>
          <a:r>
            <a:rPr lang="tr-TR" dirty="0" smtClean="0"/>
            <a:t>İlişkisel </a:t>
          </a:r>
          <a:r>
            <a:rPr lang="tr-TR" dirty="0" err="1" smtClean="0"/>
            <a:t>Veritabanı</a:t>
          </a:r>
          <a:endParaRPr lang="tr-TR" dirty="0"/>
        </a:p>
      </dgm:t>
    </dgm:pt>
    <dgm:pt modelId="{11419E47-A7EC-443A-9AC9-502F04511F2D}" type="parTrans" cxnId="{E8E944B1-E75B-42BC-98B0-122FC8780E4C}">
      <dgm:prSet/>
      <dgm:spPr/>
      <dgm:t>
        <a:bodyPr/>
        <a:lstStyle/>
        <a:p>
          <a:endParaRPr lang="tr-TR"/>
        </a:p>
      </dgm:t>
    </dgm:pt>
    <dgm:pt modelId="{DE68300B-EC33-47DB-852E-1CF5A4A3C77D}" type="sibTrans" cxnId="{E8E944B1-E75B-42BC-98B0-122FC8780E4C}">
      <dgm:prSet/>
      <dgm:spPr/>
      <dgm:t>
        <a:bodyPr/>
        <a:lstStyle/>
        <a:p>
          <a:endParaRPr lang="tr-TR"/>
        </a:p>
      </dgm:t>
    </dgm:pt>
    <dgm:pt modelId="{FAA900A1-1381-46D6-BFA2-F730177F325C}">
      <dgm:prSet phldrT="[Metin]"/>
      <dgm:spPr/>
      <dgm:t>
        <a:bodyPr/>
        <a:lstStyle/>
        <a:p>
          <a:r>
            <a:rPr lang="tr-TR" b="0" i="0" dirty="0" err="1" smtClean="0"/>
            <a:t>lişkisel</a:t>
          </a:r>
          <a:r>
            <a:rPr lang="tr-TR" b="0" i="0" dirty="0" smtClean="0"/>
            <a:t> </a:t>
          </a:r>
          <a:r>
            <a:rPr lang="tr-TR" b="0" i="0" dirty="0" err="1" smtClean="0"/>
            <a:t>veritabanı</a:t>
          </a:r>
          <a:r>
            <a:rPr lang="tr-TR" b="0" i="0" dirty="0" smtClean="0"/>
            <a:t> en yaygın ve en yaygın kullanılan </a:t>
          </a:r>
          <a:r>
            <a:rPr lang="tr-TR" b="0" i="0" dirty="0" err="1" smtClean="0"/>
            <a:t>veritabanıdır</a:t>
          </a:r>
          <a:r>
            <a:rPr lang="tr-TR" b="0" i="0" dirty="0" smtClean="0"/>
            <a:t>. İlişkisel </a:t>
          </a:r>
          <a:r>
            <a:rPr lang="tr-TR" b="0" i="0" dirty="0" err="1" smtClean="0"/>
            <a:t>veritabanı</a:t>
          </a:r>
          <a:r>
            <a:rPr lang="tr-TR" b="0" i="0" dirty="0" smtClean="0"/>
            <a:t>, farklı verileri veri tablosu biçiminde depolar.</a:t>
          </a:r>
          <a:endParaRPr lang="tr-TR" dirty="0"/>
        </a:p>
      </dgm:t>
    </dgm:pt>
    <dgm:pt modelId="{ABB2ECC9-0E36-4429-9306-888780BB0B4D}" type="parTrans" cxnId="{7C024280-0BD1-4AE8-B4BA-E56C4307E74A}">
      <dgm:prSet/>
      <dgm:spPr/>
      <dgm:t>
        <a:bodyPr/>
        <a:lstStyle/>
        <a:p>
          <a:endParaRPr lang="tr-TR"/>
        </a:p>
      </dgm:t>
    </dgm:pt>
    <dgm:pt modelId="{A120E4F4-F3B1-4133-B74E-21E36288F9E5}" type="sibTrans" cxnId="{7C024280-0BD1-4AE8-B4BA-E56C4307E74A}">
      <dgm:prSet/>
      <dgm:spPr/>
      <dgm:t>
        <a:bodyPr/>
        <a:lstStyle/>
        <a:p>
          <a:endParaRPr lang="tr-TR"/>
        </a:p>
      </dgm:t>
    </dgm:pt>
    <dgm:pt modelId="{8FA51AA1-A027-4409-B9C9-5EB29C4914EB}">
      <dgm:prSet phldrT="[Metin]"/>
      <dgm:spPr/>
      <dgm:t>
        <a:bodyPr/>
        <a:lstStyle/>
        <a:p>
          <a:r>
            <a:rPr lang="tr-TR" dirty="0" smtClean="0"/>
            <a:t>Dağıtılmış </a:t>
          </a:r>
          <a:r>
            <a:rPr lang="tr-TR" dirty="0" err="1" smtClean="0"/>
            <a:t>Veritabanı</a:t>
          </a:r>
          <a:endParaRPr lang="tr-TR" dirty="0"/>
        </a:p>
      </dgm:t>
    </dgm:pt>
    <dgm:pt modelId="{35DE54E1-9378-453E-8675-B79A0D350F8C}" type="parTrans" cxnId="{6F9EEBBF-853C-48F1-8A86-9CE71572EF43}">
      <dgm:prSet/>
      <dgm:spPr/>
      <dgm:t>
        <a:bodyPr/>
        <a:lstStyle/>
        <a:p>
          <a:endParaRPr lang="tr-TR"/>
        </a:p>
      </dgm:t>
    </dgm:pt>
    <dgm:pt modelId="{BE2B4CC7-062D-44FE-823F-CB0398F7CD93}" type="sibTrans" cxnId="{6F9EEBBF-853C-48F1-8A86-9CE71572EF43}">
      <dgm:prSet/>
      <dgm:spPr/>
      <dgm:t>
        <a:bodyPr/>
        <a:lstStyle/>
        <a:p>
          <a:endParaRPr lang="tr-TR"/>
        </a:p>
      </dgm:t>
    </dgm:pt>
    <dgm:pt modelId="{E4D5E3EB-53C6-4446-9F55-CFFB0B4F1420}">
      <dgm:prSet phldrT="[Metin]"/>
      <dgm:spPr/>
      <dgm:t>
        <a:bodyPr/>
        <a:lstStyle/>
        <a:p>
          <a:r>
            <a:rPr lang="tr-TR" b="0" i="0" dirty="0" smtClean="0"/>
            <a:t>Adından da anlaşılacağı gibi, dağıtılmış </a:t>
          </a:r>
          <a:r>
            <a:rPr lang="tr-TR" b="0" i="0" dirty="0" err="1" smtClean="0"/>
            <a:t>veritabanları</a:t>
          </a:r>
          <a:r>
            <a:rPr lang="tr-TR" b="0" i="0" dirty="0" smtClean="0"/>
            <a:t> farklı işyeri mekanlarına sahip olan ve her konum için farklı </a:t>
          </a:r>
          <a:r>
            <a:rPr lang="tr-TR" b="0" i="0" dirty="0" err="1" smtClean="0"/>
            <a:t>veritabanlarına</a:t>
          </a:r>
          <a:r>
            <a:rPr lang="tr-TR" b="0" i="0" dirty="0" smtClean="0"/>
            <a:t> sahip olan kuruluşlar içindir.</a:t>
          </a:r>
          <a:endParaRPr lang="tr-TR" dirty="0"/>
        </a:p>
      </dgm:t>
    </dgm:pt>
    <dgm:pt modelId="{F4CB25B1-3FF2-4EB2-973C-213E6825197D}" type="parTrans" cxnId="{8CBF0531-9743-4C09-A678-001691A84D80}">
      <dgm:prSet/>
      <dgm:spPr/>
      <dgm:t>
        <a:bodyPr/>
        <a:lstStyle/>
        <a:p>
          <a:endParaRPr lang="tr-TR"/>
        </a:p>
      </dgm:t>
    </dgm:pt>
    <dgm:pt modelId="{D174DA92-05AC-4424-8A29-9E0D287F88F5}" type="sibTrans" cxnId="{8CBF0531-9743-4C09-A678-001691A84D80}">
      <dgm:prSet/>
      <dgm:spPr/>
      <dgm:t>
        <a:bodyPr/>
        <a:lstStyle/>
        <a:p>
          <a:endParaRPr lang="tr-TR"/>
        </a:p>
      </dgm:t>
    </dgm:pt>
    <dgm:pt modelId="{373803EC-60B5-4A84-A8E5-1A6DF4A0CF7D}">
      <dgm:prSet phldrT="[Metin]"/>
      <dgm:spPr/>
      <dgm:t>
        <a:bodyPr/>
        <a:lstStyle/>
        <a:p>
          <a:r>
            <a:rPr lang="tr-TR" dirty="0" smtClean="0"/>
            <a:t>Data </a:t>
          </a:r>
          <a:r>
            <a:rPr lang="tr-TR" dirty="0" err="1" smtClean="0"/>
            <a:t>Warehouse</a:t>
          </a:r>
          <a:endParaRPr lang="tr-TR" dirty="0"/>
        </a:p>
      </dgm:t>
    </dgm:pt>
    <dgm:pt modelId="{EE2792FC-9DB0-474C-A80F-3E796E65C377}" type="parTrans" cxnId="{06E55154-BD93-44DA-BEF8-3E257C5EECBA}">
      <dgm:prSet/>
      <dgm:spPr/>
      <dgm:t>
        <a:bodyPr/>
        <a:lstStyle/>
        <a:p>
          <a:endParaRPr lang="tr-TR"/>
        </a:p>
      </dgm:t>
    </dgm:pt>
    <dgm:pt modelId="{068DF816-A1E8-4C5A-B721-4757C32FDE38}" type="sibTrans" cxnId="{06E55154-BD93-44DA-BEF8-3E257C5EECBA}">
      <dgm:prSet/>
      <dgm:spPr/>
      <dgm:t>
        <a:bodyPr/>
        <a:lstStyle/>
        <a:p>
          <a:endParaRPr lang="tr-TR"/>
        </a:p>
      </dgm:t>
    </dgm:pt>
    <dgm:pt modelId="{8E5C3204-549B-4829-A4D3-4E8EDCC72332}">
      <dgm:prSet phldrT="[Metin]"/>
      <dgm:spPr/>
      <dgm:t>
        <a:bodyPr/>
        <a:lstStyle/>
        <a:p>
          <a:r>
            <a:rPr lang="tr-TR" b="0" i="0" dirty="0" smtClean="0"/>
            <a:t>Veri ambarı bir ortamdır bir mimari yapıdır. Veri ambarı farklı </a:t>
          </a:r>
          <a:r>
            <a:rPr lang="tr-TR" b="0" i="0" dirty="0" err="1" smtClean="0"/>
            <a:t>operasyonel</a:t>
          </a:r>
          <a:r>
            <a:rPr lang="tr-TR" b="0" i="0" dirty="0" smtClean="0"/>
            <a:t> sistemler,</a:t>
          </a:r>
          <a:endParaRPr lang="tr-TR" dirty="0"/>
        </a:p>
      </dgm:t>
    </dgm:pt>
    <dgm:pt modelId="{BB96B8B0-3FF0-4967-97B4-76A473130319}" type="parTrans" cxnId="{F00DE9BD-131C-48C5-B3D3-E83C5B129432}">
      <dgm:prSet/>
      <dgm:spPr/>
      <dgm:t>
        <a:bodyPr/>
        <a:lstStyle/>
        <a:p>
          <a:endParaRPr lang="tr-TR"/>
        </a:p>
      </dgm:t>
    </dgm:pt>
    <dgm:pt modelId="{BF04C53E-99BE-4D87-8175-F18B43159362}" type="sibTrans" cxnId="{F00DE9BD-131C-48C5-B3D3-E83C5B129432}">
      <dgm:prSet/>
      <dgm:spPr/>
      <dgm:t>
        <a:bodyPr/>
        <a:lstStyle/>
        <a:p>
          <a:endParaRPr lang="tr-TR"/>
        </a:p>
      </dgm:t>
    </dgm:pt>
    <dgm:pt modelId="{638A8234-08C9-40A7-9A38-59862AE8ED45}" type="pres">
      <dgm:prSet presAssocID="{4C16A871-2FC1-491A-B5C1-FDEBBC60C96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DEFD8F6-508C-4B53-9162-09E883468011}" type="pres">
      <dgm:prSet presAssocID="{101BF304-629D-476D-9B3F-05A0531196A6}" presName="comp" presStyleCnt="0"/>
      <dgm:spPr/>
    </dgm:pt>
    <dgm:pt modelId="{C9F744A9-7199-4B6D-A950-3BDB7E8C10BA}" type="pres">
      <dgm:prSet presAssocID="{101BF304-629D-476D-9B3F-05A0531196A6}" presName="box" presStyleLbl="node1" presStyleIdx="0" presStyleCnt="3"/>
      <dgm:spPr/>
      <dgm:t>
        <a:bodyPr/>
        <a:lstStyle/>
        <a:p>
          <a:endParaRPr lang="tr-TR"/>
        </a:p>
      </dgm:t>
    </dgm:pt>
    <dgm:pt modelId="{BD252D79-3C10-4836-B7F0-C14613437D08}" type="pres">
      <dgm:prSet presAssocID="{101BF304-629D-476D-9B3F-05A0531196A6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tr-TR"/>
        </a:p>
      </dgm:t>
    </dgm:pt>
    <dgm:pt modelId="{EA3FFDB1-EA1E-4A3A-B2C4-D0A0A673956E}" type="pres">
      <dgm:prSet presAssocID="{101BF304-629D-476D-9B3F-05A0531196A6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F33452-E8BD-4C12-8726-E7645B86EEC2}" type="pres">
      <dgm:prSet presAssocID="{DE68300B-EC33-47DB-852E-1CF5A4A3C77D}" presName="spacer" presStyleCnt="0"/>
      <dgm:spPr/>
    </dgm:pt>
    <dgm:pt modelId="{A968DEBA-FB15-4016-9B24-7814BDC549AF}" type="pres">
      <dgm:prSet presAssocID="{8FA51AA1-A027-4409-B9C9-5EB29C4914EB}" presName="comp" presStyleCnt="0"/>
      <dgm:spPr/>
    </dgm:pt>
    <dgm:pt modelId="{4469910D-D681-41FE-AF34-AAE29236D92E}" type="pres">
      <dgm:prSet presAssocID="{8FA51AA1-A027-4409-B9C9-5EB29C4914EB}" presName="box" presStyleLbl="node1" presStyleIdx="1" presStyleCnt="3"/>
      <dgm:spPr/>
      <dgm:t>
        <a:bodyPr/>
        <a:lstStyle/>
        <a:p>
          <a:endParaRPr lang="tr-TR"/>
        </a:p>
      </dgm:t>
    </dgm:pt>
    <dgm:pt modelId="{7D667D7F-787F-4040-8F64-CC343D636E79}" type="pres">
      <dgm:prSet presAssocID="{8FA51AA1-A027-4409-B9C9-5EB29C4914EB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</dgm:spPr>
    </dgm:pt>
    <dgm:pt modelId="{909BC32A-28E4-4A0E-BCCA-0624A7904791}" type="pres">
      <dgm:prSet presAssocID="{8FA51AA1-A027-4409-B9C9-5EB29C4914E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973480-E3A3-413C-90D7-78BEAF9C4EB2}" type="pres">
      <dgm:prSet presAssocID="{BE2B4CC7-062D-44FE-823F-CB0398F7CD93}" presName="spacer" presStyleCnt="0"/>
      <dgm:spPr/>
    </dgm:pt>
    <dgm:pt modelId="{7E2EF551-5783-47B9-8056-19BBF766F160}" type="pres">
      <dgm:prSet presAssocID="{373803EC-60B5-4A84-A8E5-1A6DF4A0CF7D}" presName="comp" presStyleCnt="0"/>
      <dgm:spPr/>
    </dgm:pt>
    <dgm:pt modelId="{3E6D74C3-5556-4A71-8122-3DEB4F8DD970}" type="pres">
      <dgm:prSet presAssocID="{373803EC-60B5-4A84-A8E5-1A6DF4A0CF7D}" presName="box" presStyleLbl="node1" presStyleIdx="2" presStyleCnt="3"/>
      <dgm:spPr/>
      <dgm:t>
        <a:bodyPr/>
        <a:lstStyle/>
        <a:p>
          <a:endParaRPr lang="tr-TR"/>
        </a:p>
      </dgm:t>
    </dgm:pt>
    <dgm:pt modelId="{55BC93C1-CD55-4CBC-850C-8439EB027FEA}" type="pres">
      <dgm:prSet presAssocID="{373803EC-60B5-4A84-A8E5-1A6DF4A0CF7D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6000" b="-26000"/>
          </a:stretch>
        </a:blipFill>
      </dgm:spPr>
    </dgm:pt>
    <dgm:pt modelId="{C26D7085-0F1A-4C31-ABB5-B4C856F7C31C}" type="pres">
      <dgm:prSet presAssocID="{373803EC-60B5-4A84-A8E5-1A6DF4A0CF7D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8FA1252-3ECA-47A5-91C5-2A4CB8A09130}" type="presOf" srcId="{373803EC-60B5-4A84-A8E5-1A6DF4A0CF7D}" destId="{3E6D74C3-5556-4A71-8122-3DEB4F8DD970}" srcOrd="0" destOrd="0" presId="urn:microsoft.com/office/officeart/2005/8/layout/vList4"/>
    <dgm:cxn modelId="{F1EF12EA-0A72-4626-B4D1-888A8D3B2445}" type="presOf" srcId="{101BF304-629D-476D-9B3F-05A0531196A6}" destId="{EA3FFDB1-EA1E-4A3A-B2C4-D0A0A673956E}" srcOrd="1" destOrd="0" presId="urn:microsoft.com/office/officeart/2005/8/layout/vList4"/>
    <dgm:cxn modelId="{55F26BB9-8EA8-419C-A53B-B14C8FA5A568}" type="presOf" srcId="{101BF304-629D-476D-9B3F-05A0531196A6}" destId="{C9F744A9-7199-4B6D-A950-3BDB7E8C10BA}" srcOrd="0" destOrd="0" presId="urn:microsoft.com/office/officeart/2005/8/layout/vList4"/>
    <dgm:cxn modelId="{7C024280-0BD1-4AE8-B4BA-E56C4307E74A}" srcId="{101BF304-629D-476D-9B3F-05A0531196A6}" destId="{FAA900A1-1381-46D6-BFA2-F730177F325C}" srcOrd="0" destOrd="0" parTransId="{ABB2ECC9-0E36-4429-9306-888780BB0B4D}" sibTransId="{A120E4F4-F3B1-4133-B74E-21E36288F9E5}"/>
    <dgm:cxn modelId="{F00DE9BD-131C-48C5-B3D3-E83C5B129432}" srcId="{373803EC-60B5-4A84-A8E5-1A6DF4A0CF7D}" destId="{8E5C3204-549B-4829-A4D3-4E8EDCC72332}" srcOrd="0" destOrd="0" parTransId="{BB96B8B0-3FF0-4967-97B4-76A473130319}" sibTransId="{BF04C53E-99BE-4D87-8175-F18B43159362}"/>
    <dgm:cxn modelId="{E01167DD-B122-4564-BA79-DDF134BD962E}" type="presOf" srcId="{4C16A871-2FC1-491A-B5C1-FDEBBC60C960}" destId="{638A8234-08C9-40A7-9A38-59862AE8ED45}" srcOrd="0" destOrd="0" presId="urn:microsoft.com/office/officeart/2005/8/layout/vList4"/>
    <dgm:cxn modelId="{073701C1-48A7-4A57-8039-B95E67B54353}" type="presOf" srcId="{8FA51AA1-A027-4409-B9C9-5EB29C4914EB}" destId="{4469910D-D681-41FE-AF34-AAE29236D92E}" srcOrd="0" destOrd="0" presId="urn:microsoft.com/office/officeart/2005/8/layout/vList4"/>
    <dgm:cxn modelId="{A1E33CD4-3586-4EDB-A79D-18E8390B90BE}" type="presOf" srcId="{373803EC-60B5-4A84-A8E5-1A6DF4A0CF7D}" destId="{C26D7085-0F1A-4C31-ABB5-B4C856F7C31C}" srcOrd="1" destOrd="0" presId="urn:microsoft.com/office/officeart/2005/8/layout/vList4"/>
    <dgm:cxn modelId="{E501A3C0-E545-47BB-9965-0BCD6B9ABBBD}" type="presOf" srcId="{FAA900A1-1381-46D6-BFA2-F730177F325C}" destId="{C9F744A9-7199-4B6D-A950-3BDB7E8C10BA}" srcOrd="0" destOrd="1" presId="urn:microsoft.com/office/officeart/2005/8/layout/vList4"/>
    <dgm:cxn modelId="{06E55154-BD93-44DA-BEF8-3E257C5EECBA}" srcId="{4C16A871-2FC1-491A-B5C1-FDEBBC60C960}" destId="{373803EC-60B5-4A84-A8E5-1A6DF4A0CF7D}" srcOrd="2" destOrd="0" parTransId="{EE2792FC-9DB0-474C-A80F-3E796E65C377}" sibTransId="{068DF816-A1E8-4C5A-B721-4757C32FDE38}"/>
    <dgm:cxn modelId="{E8E944B1-E75B-42BC-98B0-122FC8780E4C}" srcId="{4C16A871-2FC1-491A-B5C1-FDEBBC60C960}" destId="{101BF304-629D-476D-9B3F-05A0531196A6}" srcOrd="0" destOrd="0" parTransId="{11419E47-A7EC-443A-9AC9-502F04511F2D}" sibTransId="{DE68300B-EC33-47DB-852E-1CF5A4A3C77D}"/>
    <dgm:cxn modelId="{6B2BE503-3F71-4218-814E-DDCA1B3B5730}" type="presOf" srcId="{8E5C3204-549B-4829-A4D3-4E8EDCC72332}" destId="{C26D7085-0F1A-4C31-ABB5-B4C856F7C31C}" srcOrd="1" destOrd="1" presId="urn:microsoft.com/office/officeart/2005/8/layout/vList4"/>
    <dgm:cxn modelId="{6F9EEBBF-853C-48F1-8A86-9CE71572EF43}" srcId="{4C16A871-2FC1-491A-B5C1-FDEBBC60C960}" destId="{8FA51AA1-A027-4409-B9C9-5EB29C4914EB}" srcOrd="1" destOrd="0" parTransId="{35DE54E1-9378-453E-8675-B79A0D350F8C}" sibTransId="{BE2B4CC7-062D-44FE-823F-CB0398F7CD93}"/>
    <dgm:cxn modelId="{8CBF0531-9743-4C09-A678-001691A84D80}" srcId="{8FA51AA1-A027-4409-B9C9-5EB29C4914EB}" destId="{E4D5E3EB-53C6-4446-9F55-CFFB0B4F1420}" srcOrd="0" destOrd="0" parTransId="{F4CB25B1-3FF2-4EB2-973C-213E6825197D}" sibTransId="{D174DA92-05AC-4424-8A29-9E0D287F88F5}"/>
    <dgm:cxn modelId="{C664C3E3-B4DC-4DC6-B722-AE57F72AF54A}" type="presOf" srcId="{8FA51AA1-A027-4409-B9C9-5EB29C4914EB}" destId="{909BC32A-28E4-4A0E-BCCA-0624A7904791}" srcOrd="1" destOrd="0" presId="urn:microsoft.com/office/officeart/2005/8/layout/vList4"/>
    <dgm:cxn modelId="{F027B2AC-9ED0-4767-B5B3-0B8C005D7E8D}" type="presOf" srcId="{FAA900A1-1381-46D6-BFA2-F730177F325C}" destId="{EA3FFDB1-EA1E-4A3A-B2C4-D0A0A673956E}" srcOrd="1" destOrd="1" presId="urn:microsoft.com/office/officeart/2005/8/layout/vList4"/>
    <dgm:cxn modelId="{C178E7B7-E616-49CC-9061-E503506215A5}" type="presOf" srcId="{8E5C3204-549B-4829-A4D3-4E8EDCC72332}" destId="{3E6D74C3-5556-4A71-8122-3DEB4F8DD970}" srcOrd="0" destOrd="1" presId="urn:microsoft.com/office/officeart/2005/8/layout/vList4"/>
    <dgm:cxn modelId="{8B80C601-86B3-46D7-BA34-0FE041BF782F}" type="presOf" srcId="{E4D5E3EB-53C6-4446-9F55-CFFB0B4F1420}" destId="{4469910D-D681-41FE-AF34-AAE29236D92E}" srcOrd="0" destOrd="1" presId="urn:microsoft.com/office/officeart/2005/8/layout/vList4"/>
    <dgm:cxn modelId="{EB1F8BB5-9B87-4579-B5A6-723D0854AD92}" type="presOf" srcId="{E4D5E3EB-53C6-4446-9F55-CFFB0B4F1420}" destId="{909BC32A-28E4-4A0E-BCCA-0624A7904791}" srcOrd="1" destOrd="1" presId="urn:microsoft.com/office/officeart/2005/8/layout/vList4"/>
    <dgm:cxn modelId="{8CB43D26-7264-427D-AF40-853ADFA61B95}" type="presParOf" srcId="{638A8234-08C9-40A7-9A38-59862AE8ED45}" destId="{0DEFD8F6-508C-4B53-9162-09E883468011}" srcOrd="0" destOrd="0" presId="urn:microsoft.com/office/officeart/2005/8/layout/vList4"/>
    <dgm:cxn modelId="{05035EE5-D4C0-4DDC-93DB-CBE2B54C8F7F}" type="presParOf" srcId="{0DEFD8F6-508C-4B53-9162-09E883468011}" destId="{C9F744A9-7199-4B6D-A950-3BDB7E8C10BA}" srcOrd="0" destOrd="0" presId="urn:microsoft.com/office/officeart/2005/8/layout/vList4"/>
    <dgm:cxn modelId="{CFEFCD38-DBB7-49F8-B957-1D7946D9EF8B}" type="presParOf" srcId="{0DEFD8F6-508C-4B53-9162-09E883468011}" destId="{BD252D79-3C10-4836-B7F0-C14613437D08}" srcOrd="1" destOrd="0" presId="urn:microsoft.com/office/officeart/2005/8/layout/vList4"/>
    <dgm:cxn modelId="{8236E223-9C62-4099-ACB0-75291B7DD591}" type="presParOf" srcId="{0DEFD8F6-508C-4B53-9162-09E883468011}" destId="{EA3FFDB1-EA1E-4A3A-B2C4-D0A0A673956E}" srcOrd="2" destOrd="0" presId="urn:microsoft.com/office/officeart/2005/8/layout/vList4"/>
    <dgm:cxn modelId="{39EBC562-AB46-4A63-A6DB-419802665240}" type="presParOf" srcId="{638A8234-08C9-40A7-9A38-59862AE8ED45}" destId="{1CF33452-E8BD-4C12-8726-E7645B86EEC2}" srcOrd="1" destOrd="0" presId="urn:microsoft.com/office/officeart/2005/8/layout/vList4"/>
    <dgm:cxn modelId="{84B4CF77-3DD3-429D-BD04-C457F0359BBC}" type="presParOf" srcId="{638A8234-08C9-40A7-9A38-59862AE8ED45}" destId="{A968DEBA-FB15-4016-9B24-7814BDC549AF}" srcOrd="2" destOrd="0" presId="urn:microsoft.com/office/officeart/2005/8/layout/vList4"/>
    <dgm:cxn modelId="{834D795F-8C43-4F2D-8D27-6D2E877D6A96}" type="presParOf" srcId="{A968DEBA-FB15-4016-9B24-7814BDC549AF}" destId="{4469910D-D681-41FE-AF34-AAE29236D92E}" srcOrd="0" destOrd="0" presId="urn:microsoft.com/office/officeart/2005/8/layout/vList4"/>
    <dgm:cxn modelId="{2FC1CA48-1DE6-4333-B389-568C042AD01C}" type="presParOf" srcId="{A968DEBA-FB15-4016-9B24-7814BDC549AF}" destId="{7D667D7F-787F-4040-8F64-CC343D636E79}" srcOrd="1" destOrd="0" presId="urn:microsoft.com/office/officeart/2005/8/layout/vList4"/>
    <dgm:cxn modelId="{93745D14-9C6E-4ADF-A355-461DEF31952C}" type="presParOf" srcId="{A968DEBA-FB15-4016-9B24-7814BDC549AF}" destId="{909BC32A-28E4-4A0E-BCCA-0624A7904791}" srcOrd="2" destOrd="0" presId="urn:microsoft.com/office/officeart/2005/8/layout/vList4"/>
    <dgm:cxn modelId="{E8E53255-373E-4AAA-90BD-A31D0389E0C4}" type="presParOf" srcId="{638A8234-08C9-40A7-9A38-59862AE8ED45}" destId="{DF973480-E3A3-413C-90D7-78BEAF9C4EB2}" srcOrd="3" destOrd="0" presId="urn:microsoft.com/office/officeart/2005/8/layout/vList4"/>
    <dgm:cxn modelId="{B393F828-3DAB-41F0-92EF-4F98CB695860}" type="presParOf" srcId="{638A8234-08C9-40A7-9A38-59862AE8ED45}" destId="{7E2EF551-5783-47B9-8056-19BBF766F160}" srcOrd="4" destOrd="0" presId="urn:microsoft.com/office/officeart/2005/8/layout/vList4"/>
    <dgm:cxn modelId="{3AAF02AF-ADBA-479B-8C99-6BD61CB41682}" type="presParOf" srcId="{7E2EF551-5783-47B9-8056-19BBF766F160}" destId="{3E6D74C3-5556-4A71-8122-3DEB4F8DD970}" srcOrd="0" destOrd="0" presId="urn:microsoft.com/office/officeart/2005/8/layout/vList4"/>
    <dgm:cxn modelId="{D0145E93-0FFC-4C3E-8B2B-7897312F7C1C}" type="presParOf" srcId="{7E2EF551-5783-47B9-8056-19BBF766F160}" destId="{55BC93C1-CD55-4CBC-850C-8439EB027FEA}" srcOrd="1" destOrd="0" presId="urn:microsoft.com/office/officeart/2005/8/layout/vList4"/>
    <dgm:cxn modelId="{3960FA86-4F97-4E0C-9904-F17CABE29620}" type="presParOf" srcId="{7E2EF551-5783-47B9-8056-19BBF766F160}" destId="{C26D7085-0F1A-4C31-ABB5-B4C856F7C31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744A9-7199-4B6D-A950-3BDB7E8C10BA}">
      <dsp:nvSpPr>
        <dsp:cNvPr id="0" name=""/>
        <dsp:cNvSpPr/>
      </dsp:nvSpPr>
      <dsp:spPr>
        <a:xfrm>
          <a:off x="0" y="0"/>
          <a:ext cx="10058399" cy="12571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İlişkisel </a:t>
          </a:r>
          <a:r>
            <a:rPr lang="tr-TR" sz="2300" kern="1200" dirty="0" err="1" smtClean="0"/>
            <a:t>Veritabanı</a:t>
          </a:r>
          <a:endParaRPr lang="tr-TR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0" i="0" kern="1200" dirty="0" err="1" smtClean="0"/>
            <a:t>lişkisel</a:t>
          </a:r>
          <a:r>
            <a:rPr lang="tr-TR" sz="1800" b="0" i="0" kern="1200" dirty="0" smtClean="0"/>
            <a:t> </a:t>
          </a:r>
          <a:r>
            <a:rPr lang="tr-TR" sz="1800" b="0" i="0" kern="1200" dirty="0" err="1" smtClean="0"/>
            <a:t>veritabanı</a:t>
          </a:r>
          <a:r>
            <a:rPr lang="tr-TR" sz="1800" b="0" i="0" kern="1200" dirty="0" smtClean="0"/>
            <a:t> en yaygın ve en yaygın kullanılan </a:t>
          </a:r>
          <a:r>
            <a:rPr lang="tr-TR" sz="1800" b="0" i="0" kern="1200" dirty="0" err="1" smtClean="0"/>
            <a:t>veritabanıdır</a:t>
          </a:r>
          <a:r>
            <a:rPr lang="tr-TR" sz="1800" b="0" i="0" kern="1200" dirty="0" smtClean="0"/>
            <a:t>. İlişkisel </a:t>
          </a:r>
          <a:r>
            <a:rPr lang="tr-TR" sz="1800" b="0" i="0" kern="1200" dirty="0" err="1" smtClean="0"/>
            <a:t>veritabanı</a:t>
          </a:r>
          <a:r>
            <a:rPr lang="tr-TR" sz="1800" b="0" i="0" kern="1200" dirty="0" smtClean="0"/>
            <a:t>, farklı verileri veri tablosu biçiminde depolar.</a:t>
          </a:r>
          <a:endParaRPr lang="tr-TR" sz="1800" kern="1200" dirty="0"/>
        </a:p>
      </dsp:txBody>
      <dsp:txXfrm>
        <a:off x="2137390" y="0"/>
        <a:ext cx="7921009" cy="1257101"/>
      </dsp:txXfrm>
    </dsp:sp>
    <dsp:sp modelId="{BD252D79-3C10-4836-B7F0-C14613437D08}">
      <dsp:nvSpPr>
        <dsp:cNvPr id="0" name=""/>
        <dsp:cNvSpPr/>
      </dsp:nvSpPr>
      <dsp:spPr>
        <a:xfrm>
          <a:off x="125710" y="125710"/>
          <a:ext cx="2011680" cy="10056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9910D-D681-41FE-AF34-AAE29236D92E}">
      <dsp:nvSpPr>
        <dsp:cNvPr id="0" name=""/>
        <dsp:cNvSpPr/>
      </dsp:nvSpPr>
      <dsp:spPr>
        <a:xfrm>
          <a:off x="0" y="1382811"/>
          <a:ext cx="10058399" cy="12571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Dağıtılmış </a:t>
          </a:r>
          <a:r>
            <a:rPr lang="tr-TR" sz="2300" kern="1200" dirty="0" err="1" smtClean="0"/>
            <a:t>Veritabanı</a:t>
          </a:r>
          <a:endParaRPr lang="tr-TR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0" i="0" kern="1200" dirty="0" smtClean="0"/>
            <a:t>Adından da anlaşılacağı gibi, dağıtılmış </a:t>
          </a:r>
          <a:r>
            <a:rPr lang="tr-TR" sz="1800" b="0" i="0" kern="1200" dirty="0" err="1" smtClean="0"/>
            <a:t>veritabanları</a:t>
          </a:r>
          <a:r>
            <a:rPr lang="tr-TR" sz="1800" b="0" i="0" kern="1200" dirty="0" smtClean="0"/>
            <a:t> farklı işyeri mekanlarına sahip olan ve her konum için farklı </a:t>
          </a:r>
          <a:r>
            <a:rPr lang="tr-TR" sz="1800" b="0" i="0" kern="1200" dirty="0" err="1" smtClean="0"/>
            <a:t>veritabanlarına</a:t>
          </a:r>
          <a:r>
            <a:rPr lang="tr-TR" sz="1800" b="0" i="0" kern="1200" dirty="0" smtClean="0"/>
            <a:t> sahip olan kuruluşlar içindir.</a:t>
          </a:r>
          <a:endParaRPr lang="tr-TR" sz="1800" kern="1200" dirty="0"/>
        </a:p>
      </dsp:txBody>
      <dsp:txXfrm>
        <a:off x="2137390" y="1382811"/>
        <a:ext cx="7921009" cy="1257101"/>
      </dsp:txXfrm>
    </dsp:sp>
    <dsp:sp modelId="{7D667D7F-787F-4040-8F64-CC343D636E79}">
      <dsp:nvSpPr>
        <dsp:cNvPr id="0" name=""/>
        <dsp:cNvSpPr/>
      </dsp:nvSpPr>
      <dsp:spPr>
        <a:xfrm>
          <a:off x="125710" y="1508521"/>
          <a:ext cx="2011680" cy="10056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6D74C3-5556-4A71-8122-3DEB4F8DD970}">
      <dsp:nvSpPr>
        <dsp:cNvPr id="0" name=""/>
        <dsp:cNvSpPr/>
      </dsp:nvSpPr>
      <dsp:spPr>
        <a:xfrm>
          <a:off x="0" y="2765623"/>
          <a:ext cx="10058399" cy="12571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Data </a:t>
          </a:r>
          <a:r>
            <a:rPr lang="tr-TR" sz="2300" kern="1200" dirty="0" err="1" smtClean="0"/>
            <a:t>Warehouse</a:t>
          </a:r>
          <a:endParaRPr lang="tr-TR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0" i="0" kern="1200" dirty="0" smtClean="0"/>
            <a:t>Veri ambarı bir ortamdır bir mimari yapıdır. Veri ambarı farklı </a:t>
          </a:r>
          <a:r>
            <a:rPr lang="tr-TR" sz="1800" b="0" i="0" kern="1200" dirty="0" err="1" smtClean="0"/>
            <a:t>operasyonel</a:t>
          </a:r>
          <a:r>
            <a:rPr lang="tr-TR" sz="1800" b="0" i="0" kern="1200" dirty="0" smtClean="0"/>
            <a:t> sistemler,</a:t>
          </a:r>
          <a:endParaRPr lang="tr-TR" sz="1800" kern="1200" dirty="0"/>
        </a:p>
      </dsp:txBody>
      <dsp:txXfrm>
        <a:off x="2137390" y="2765623"/>
        <a:ext cx="7921009" cy="1257101"/>
      </dsp:txXfrm>
    </dsp:sp>
    <dsp:sp modelId="{55BC93C1-CD55-4CBC-850C-8439EB027FEA}">
      <dsp:nvSpPr>
        <dsp:cNvPr id="0" name=""/>
        <dsp:cNvSpPr/>
      </dsp:nvSpPr>
      <dsp:spPr>
        <a:xfrm>
          <a:off x="125710" y="2891333"/>
          <a:ext cx="2011680" cy="10056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6000" b="-26000"/>
          </a:stretch>
        </a:blip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click.com.tr/blog/database-ned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GİRİŞ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Veritabanı</a:t>
            </a:r>
            <a:r>
              <a:rPr lang="tr-TR" dirty="0" smtClean="0"/>
              <a:t> Kavramına Giriş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İlişkisel </a:t>
            </a:r>
            <a:r>
              <a:rPr lang="tr-TR" dirty="0" err="1" smtClean="0"/>
              <a:t>veritabanı</a:t>
            </a:r>
            <a:r>
              <a:rPr lang="tr-TR" dirty="0" smtClean="0"/>
              <a:t> temelleri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Sql</a:t>
            </a:r>
            <a:r>
              <a:rPr lang="tr-TR" dirty="0" smtClean="0"/>
              <a:t> Server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Veritabanı</a:t>
            </a:r>
            <a:r>
              <a:rPr lang="tr-TR" dirty="0" smtClean="0"/>
              <a:t> Tasarımı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Genel Bakış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Veritabanı</a:t>
            </a:r>
            <a:r>
              <a:rPr lang="tr-TR" dirty="0" smtClean="0"/>
              <a:t> nesnesinin temelleri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Tabloları tasarlamak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Veri Bütünlüğü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Verileri Sorgulama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Basit Sorgular</a:t>
            </a:r>
          </a:p>
          <a:p>
            <a:pPr marL="201168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53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Veritabanı</a:t>
            </a:r>
            <a:r>
              <a:rPr lang="tr-TR" dirty="0" smtClean="0"/>
              <a:t>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Veritabanı</a:t>
            </a:r>
            <a:r>
              <a:rPr lang="tr-TR" dirty="0" smtClean="0"/>
              <a:t>, verilerin belirli bir sistem içerisinde düzenlenmiş biçimine denir.</a:t>
            </a:r>
          </a:p>
          <a:p>
            <a:r>
              <a:rPr lang="tr-TR" altLang="tr-TR" dirty="0">
                <a:solidFill>
                  <a:schemeClr val="tx2"/>
                </a:solidFill>
              </a:rPr>
              <a:t>Üniversite</a:t>
            </a:r>
            <a:r>
              <a:rPr lang="tr-TR" altLang="tr-TR" dirty="0"/>
              <a:t>- </a:t>
            </a:r>
            <a:r>
              <a:rPr lang="tr-TR" altLang="tr-TR" dirty="0" smtClean="0"/>
              <a:t>Personel Sistemi</a:t>
            </a:r>
            <a:endParaRPr lang="tr-TR" altLang="tr-TR" dirty="0"/>
          </a:p>
          <a:p>
            <a:r>
              <a:rPr lang="tr-TR" altLang="tr-TR" dirty="0" smtClean="0">
                <a:solidFill>
                  <a:schemeClr val="tx2"/>
                </a:solidFill>
              </a:rPr>
              <a:t>Ticari İşletmeler</a:t>
            </a:r>
            <a:r>
              <a:rPr lang="tr-TR" altLang="tr-TR" dirty="0" smtClean="0"/>
              <a:t>-Ürün, </a:t>
            </a:r>
            <a:r>
              <a:rPr lang="tr-TR" altLang="tr-TR" dirty="0" err="1" smtClean="0"/>
              <a:t>Müşteri,Ödeme</a:t>
            </a:r>
            <a:endParaRPr lang="tr-TR" altLang="tr-TR" dirty="0" smtClean="0"/>
          </a:p>
          <a:p>
            <a:r>
              <a:rPr lang="tr-TR" altLang="tr-TR" dirty="0" smtClean="0">
                <a:solidFill>
                  <a:schemeClr val="tx2"/>
                </a:solidFill>
              </a:rPr>
              <a:t>Banka</a:t>
            </a:r>
            <a:r>
              <a:rPr lang="tr-TR" altLang="tr-TR" dirty="0" smtClean="0"/>
              <a:t>-Müşteri</a:t>
            </a:r>
            <a:r>
              <a:rPr lang="tr-TR" altLang="tr-TR" dirty="0"/>
              <a:t>, </a:t>
            </a:r>
            <a:r>
              <a:rPr lang="tr-TR" altLang="tr-TR" dirty="0" smtClean="0"/>
              <a:t>Kişisel bilgiler, Harcamalar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13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Tabanı Yönetim Sistemleri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450904" cy="4023360"/>
          </a:xfrm>
        </p:spPr>
        <p:txBody>
          <a:bodyPr/>
          <a:lstStyle/>
          <a:p>
            <a:r>
              <a:rPr lang="tr-TR" altLang="tr-TR" dirty="0" err="1" smtClean="0"/>
              <a:t>Veritabanı</a:t>
            </a:r>
            <a:r>
              <a:rPr lang="tr-TR" altLang="tr-TR" dirty="0" smtClean="0"/>
              <a:t> </a:t>
            </a:r>
            <a:r>
              <a:rPr lang="tr-TR" altLang="tr-TR" dirty="0"/>
              <a:t>oluşturmak</a:t>
            </a:r>
            <a:r>
              <a:rPr lang="tr-TR" altLang="tr-TR" dirty="0" smtClean="0"/>
              <a:t>,</a:t>
            </a:r>
            <a:r>
              <a:rPr lang="tr-TR" altLang="tr-TR" dirty="0"/>
              <a:t> düzenlemek</a:t>
            </a:r>
          </a:p>
          <a:p>
            <a:r>
              <a:rPr lang="tr-TR" altLang="tr-TR" dirty="0" smtClean="0"/>
              <a:t>Bakımını </a:t>
            </a:r>
            <a:r>
              <a:rPr lang="tr-TR" altLang="tr-TR" dirty="0"/>
              <a:t>yapmak </a:t>
            </a:r>
            <a:endParaRPr lang="tr-TR" altLang="tr-TR" dirty="0" smtClean="0"/>
          </a:p>
          <a:p>
            <a:r>
              <a:rPr lang="tr-TR" altLang="tr-TR" dirty="0" smtClean="0"/>
              <a:t>Çeşitli </a:t>
            </a:r>
            <a:r>
              <a:rPr lang="tr-TR" altLang="tr-TR" dirty="0"/>
              <a:t>karmaşık işlemlerin gerçekleştirildiği bir yazılım sistemidir</a:t>
            </a:r>
            <a:r>
              <a:rPr lang="tr-TR" altLang="tr-TR" dirty="0" smtClean="0"/>
              <a:t>.</a:t>
            </a:r>
          </a:p>
          <a:p>
            <a:pPr>
              <a:buNone/>
            </a:pPr>
            <a:r>
              <a:rPr lang="tr-TR" altLang="tr-TR" dirty="0"/>
              <a:t>Veri Tabanı Yönetim Sistemleri, </a:t>
            </a:r>
            <a:r>
              <a:rPr lang="tr-TR" altLang="tr-TR" dirty="0" smtClean="0"/>
              <a:t>verileri çeşitli özelliklerine </a:t>
            </a:r>
            <a:r>
              <a:rPr lang="tr-TR" altLang="tr-TR" dirty="0"/>
              <a:t>göre gruplandırıp </a:t>
            </a:r>
          </a:p>
          <a:p>
            <a:pPr>
              <a:buNone/>
            </a:pPr>
            <a:r>
              <a:rPr lang="tr-TR" altLang="tr-TR" dirty="0"/>
              <a:t>şekillendirdikten sonra saklayan </a:t>
            </a:r>
            <a:r>
              <a:rPr lang="tr-TR" altLang="tr-TR" dirty="0" smtClean="0"/>
              <a:t>programlardır</a:t>
            </a:r>
            <a:r>
              <a:rPr lang="tr-TR" altLang="tr-TR" dirty="0"/>
              <a:t>. </a:t>
            </a:r>
          </a:p>
          <a:p>
            <a:endParaRPr lang="tr-TR" alt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757" y="1940911"/>
            <a:ext cx="5783734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Veritabanı</a:t>
            </a:r>
            <a:r>
              <a:rPr lang="tr-TR" dirty="0" smtClean="0"/>
              <a:t> Çeşitleri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23591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701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İlişkisel </a:t>
            </a:r>
            <a:r>
              <a:rPr lang="tr-TR" dirty="0" err="1" smtClean="0"/>
              <a:t>Veritabanı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çok kullanılan </a:t>
            </a:r>
            <a:r>
              <a:rPr lang="tr-TR" dirty="0" err="1" smtClean="0"/>
              <a:t>veritabanıdır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1970 yıllarında IBM tarafından temelleri atılmıştır.</a:t>
            </a:r>
          </a:p>
          <a:p>
            <a:r>
              <a:rPr lang="tr-TR" dirty="0" err="1" smtClean="0"/>
              <a:t>Structural</a:t>
            </a:r>
            <a:r>
              <a:rPr lang="tr-TR" dirty="0" smtClean="0"/>
              <a:t> Query Language (SQL) standartları tanımlanmıştır.</a:t>
            </a:r>
          </a:p>
          <a:p>
            <a:r>
              <a:rPr lang="tr-TR" dirty="0" smtClean="0"/>
              <a:t>1987 yılında ISO ve ardından ANSI tarafından standart olarak kabul edilmiştir.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001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İlişkisel </a:t>
            </a:r>
            <a:r>
              <a:rPr lang="tr-TR" dirty="0" err="1" smtClean="0"/>
              <a:t>Veritabanı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önemli yanı tablolardan oluşmasıdır.</a:t>
            </a:r>
          </a:p>
          <a:p>
            <a:r>
              <a:rPr lang="tr-TR" dirty="0" smtClean="0"/>
              <a:t>Tablo kavramı günlük hayatımızdaki listelerdir.</a:t>
            </a:r>
          </a:p>
          <a:p>
            <a:r>
              <a:rPr lang="tr-TR" dirty="0" smtClean="0"/>
              <a:t>Tabloların birbiri ile ilişkisi olması bir diğer önemli yanıdır.</a:t>
            </a:r>
          </a:p>
          <a:p>
            <a:r>
              <a:rPr lang="tr-TR" dirty="0" smtClean="0"/>
              <a:t>Kullanıcılar ve Kullanıcı grupları vardır.</a:t>
            </a:r>
          </a:p>
          <a:p>
            <a:r>
              <a:rPr lang="tr-TR" dirty="0" smtClean="0"/>
              <a:t>Kullanıcıların belirli hakları vardır ve bunlar yönetilebilir.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043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İlişkisel </a:t>
            </a:r>
            <a:r>
              <a:rPr lang="tr-TR" dirty="0" err="1" smtClean="0"/>
              <a:t>Veritabanı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MS SQL Server</a:t>
            </a:r>
          </a:p>
          <a:p>
            <a:r>
              <a:rPr lang="tr-TR" dirty="0" err="1" smtClean="0"/>
              <a:t>Oracle</a:t>
            </a:r>
            <a:endParaRPr lang="tr-TR" dirty="0" smtClean="0"/>
          </a:p>
          <a:p>
            <a:r>
              <a:rPr lang="tr-TR" dirty="0" err="1" smtClean="0"/>
              <a:t>PostgreSQL</a:t>
            </a:r>
            <a:endParaRPr lang="tr-TR" dirty="0" smtClean="0"/>
          </a:p>
          <a:p>
            <a:r>
              <a:rPr lang="tr-TR" dirty="0" err="1" smtClean="0"/>
              <a:t>MySQL</a:t>
            </a:r>
            <a:endParaRPr lang="tr-TR" dirty="0" smtClean="0"/>
          </a:p>
          <a:p>
            <a:r>
              <a:rPr lang="tr-TR" dirty="0" err="1" smtClean="0"/>
              <a:t>Sybase</a:t>
            </a:r>
            <a:endParaRPr lang="tr-TR" dirty="0" smtClean="0"/>
          </a:p>
          <a:p>
            <a:r>
              <a:rPr lang="tr-TR" dirty="0" err="1" smtClean="0"/>
              <a:t>Informix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62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www.mediaclick.com.tr/blog/database-nedir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</a:t>
            </a:r>
            <a:r>
              <a:rPr lang="tr-TR" smtClean="0"/>
              <a:t>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1012</TotalTime>
  <Words>263</Words>
  <Application>Microsoft Office PowerPoint</Application>
  <PresentationFormat>Geniş ekran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Times New Roman</vt:lpstr>
      <vt:lpstr>Wingdings</vt:lpstr>
      <vt:lpstr>temaacik</vt:lpstr>
      <vt:lpstr> GİRİŞ</vt:lpstr>
      <vt:lpstr>Giriş</vt:lpstr>
      <vt:lpstr>Temel Veritabanı Kavramları</vt:lpstr>
      <vt:lpstr>Veri Tabanı Yönetim Sistemleri</vt:lpstr>
      <vt:lpstr>Veritabanı Çeşitleri</vt:lpstr>
      <vt:lpstr>İlişkisel Veritabanı</vt:lpstr>
      <vt:lpstr>İlişkisel Veritabanı</vt:lpstr>
      <vt:lpstr>İlişkisel Veritabanı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31</cp:revision>
  <dcterms:created xsi:type="dcterms:W3CDTF">2017-11-13T19:25:20Z</dcterms:created>
  <dcterms:modified xsi:type="dcterms:W3CDTF">2020-02-04T13:52:47Z</dcterms:modified>
</cp:coreProperties>
</file>