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719" autoAdjust="0"/>
    <p:restoredTop sz="94576" autoAdjust="0"/>
  </p:normalViewPr>
  <p:slideViewPr>
    <p:cSldViewPr>
      <p:cViewPr varScale="1">
        <p:scale>
          <a:sx n="102" d="100"/>
          <a:sy n="102" d="100"/>
        </p:scale>
        <p:origin x="-192" y="-84"/>
      </p:cViewPr>
      <p:guideLst>
        <p:guide orient="horz" pos="2160"/>
        <p:guide pos="2880"/>
      </p:guideLst>
    </p:cSldViewPr>
  </p:slideViewPr>
  <p:outlineViewPr>
    <p:cViewPr>
      <p:scale>
        <a:sx n="33" d="100"/>
        <a:sy n="33" d="100"/>
      </p:scale>
      <p:origin x="48" y="862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64F9C5-3849-40C2-A1B3-589FCE83BE98}" type="datetimeFigureOut">
              <a:rPr lang="tr-TR" smtClean="0"/>
              <a:pPr/>
              <a:t>27.09.2013</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16E521-DED6-4804-8AE0-7B14E8E7EAEB}"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803C83C-B3F2-4A69-9B33-02CF8378DA81}" type="datetimeFigureOut">
              <a:rPr lang="en-US" smtClean="0"/>
              <a:pPr/>
              <a:t>9/27/2013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18BC9C0-5929-447A-8BDA-54CAFA0AB455}" type="slidenum">
              <a:rPr lang="en-US" smtClean="0"/>
              <a:pPr/>
              <a:t>‹#›</a:t>
            </a:fld>
            <a:endParaRPr lang="en-US"/>
          </a:p>
        </p:txBody>
      </p:sp>
    </p:spTree>
  </p:cSld>
  <p:clrMapOvr>
    <a:masterClrMapping/>
  </p:clrMapOvr>
  <p:transition>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03C83C-B3F2-4A69-9B33-02CF8378DA81}" type="datetimeFigureOut">
              <a:rPr lang="en-US" smtClean="0"/>
              <a:pPr/>
              <a:t>9/27/2013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8BC9C0-5929-447A-8BDA-54CAFA0AB455}" type="slidenum">
              <a:rPr lang="en-US" smtClean="0"/>
              <a:pPr/>
              <a:t>‹#›</a:t>
            </a:fld>
            <a:endParaRPr lang="en-US"/>
          </a:p>
        </p:txBody>
      </p:sp>
    </p:spTree>
  </p:cSld>
  <p:clrMapOvr>
    <a:masterClrMapping/>
  </p:clrMapOvr>
  <p:transition>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03C83C-B3F2-4A69-9B33-02CF8378DA81}" type="datetimeFigureOut">
              <a:rPr lang="en-US" smtClean="0"/>
              <a:pPr/>
              <a:t>9/27/2013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8BC9C0-5929-447A-8BDA-54CAFA0AB455}" type="slidenum">
              <a:rPr lang="en-US" smtClean="0"/>
              <a:pPr/>
              <a:t>‹#›</a:t>
            </a:fld>
            <a:endParaRPr lang="en-US"/>
          </a:p>
        </p:txBody>
      </p:sp>
    </p:spTree>
  </p:cSld>
  <p:clrMapOvr>
    <a:masterClrMapping/>
  </p:clrMapOvr>
  <p:transition>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03C83C-B3F2-4A69-9B33-02CF8378DA81}" type="datetimeFigureOut">
              <a:rPr lang="en-US" smtClean="0"/>
              <a:pPr/>
              <a:t>9/27/2013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8BC9C0-5929-447A-8BDA-54CAFA0AB455}" type="slidenum">
              <a:rPr lang="en-US" smtClean="0"/>
              <a:pPr/>
              <a:t>‹#›</a:t>
            </a:fld>
            <a:endParaRPr lang="en-US"/>
          </a:p>
        </p:txBody>
      </p:sp>
    </p:spTree>
  </p:cSld>
  <p:clrMapOvr>
    <a:masterClrMapping/>
  </p:clrMapOvr>
  <p:transition>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03C83C-B3F2-4A69-9B33-02CF8378DA81}" type="datetimeFigureOut">
              <a:rPr lang="en-US" smtClean="0"/>
              <a:pPr/>
              <a:t>9/27/2013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8BC9C0-5929-447A-8BDA-54CAFA0AB455}" type="slidenum">
              <a:rPr lang="en-US" smtClean="0"/>
              <a:pPr/>
              <a:t>‹#›</a:t>
            </a:fld>
            <a:endParaRPr lang="en-US"/>
          </a:p>
        </p:txBody>
      </p:sp>
    </p:spTree>
  </p:cSld>
  <p:clrMapOvr>
    <a:masterClrMapping/>
  </p:clrMapOvr>
  <p:transition>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03C83C-B3F2-4A69-9B33-02CF8378DA81}" type="datetimeFigureOut">
              <a:rPr lang="en-US" smtClean="0"/>
              <a:pPr/>
              <a:t>9/27/2013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8BC9C0-5929-447A-8BDA-54CAFA0AB455}" type="slidenum">
              <a:rPr lang="en-US" smtClean="0"/>
              <a:pPr/>
              <a:t>‹#›</a:t>
            </a:fld>
            <a:endParaRPr lang="en-US"/>
          </a:p>
        </p:txBody>
      </p:sp>
    </p:spTree>
  </p:cSld>
  <p:clrMapOvr>
    <a:masterClrMapping/>
  </p:clrMapOvr>
  <p:transition>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803C83C-B3F2-4A69-9B33-02CF8378DA81}" type="datetimeFigureOut">
              <a:rPr lang="en-US" smtClean="0"/>
              <a:pPr/>
              <a:t>9/27/2013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8BC9C0-5929-447A-8BDA-54CAFA0AB455}" type="slidenum">
              <a:rPr lang="en-US" smtClean="0"/>
              <a:pPr/>
              <a:t>‹#›</a:t>
            </a:fld>
            <a:endParaRPr lang="en-US"/>
          </a:p>
        </p:txBody>
      </p:sp>
    </p:spTree>
  </p:cSld>
  <p:clrMapOvr>
    <a:masterClrMapping/>
  </p:clrMapOvr>
  <p:transition>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803C83C-B3F2-4A69-9B33-02CF8378DA81}" type="datetimeFigureOut">
              <a:rPr lang="en-US" smtClean="0"/>
              <a:pPr/>
              <a:t>9/27/2013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8BC9C0-5929-447A-8BDA-54CAFA0AB455}" type="slidenum">
              <a:rPr lang="en-US" smtClean="0"/>
              <a:pPr/>
              <a:t>‹#›</a:t>
            </a:fld>
            <a:endParaRPr lang="en-US"/>
          </a:p>
        </p:txBody>
      </p:sp>
    </p:spTree>
  </p:cSld>
  <p:clrMapOvr>
    <a:masterClrMapping/>
  </p:clrMapOvr>
  <p:transition>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03C83C-B3F2-4A69-9B33-02CF8378DA81}" type="datetimeFigureOut">
              <a:rPr lang="en-US" smtClean="0"/>
              <a:pPr/>
              <a:t>9/27/2013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8BC9C0-5929-447A-8BDA-54CAFA0AB455}" type="slidenum">
              <a:rPr lang="en-US" smtClean="0"/>
              <a:pPr/>
              <a:t>‹#›</a:t>
            </a:fld>
            <a:endParaRPr lang="en-US"/>
          </a:p>
        </p:txBody>
      </p:sp>
    </p:spTree>
  </p:cSld>
  <p:clrMapOvr>
    <a:masterClrMapping/>
  </p:clrMapOvr>
  <p:transition>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03C83C-B3F2-4A69-9B33-02CF8378DA81}" type="datetimeFigureOut">
              <a:rPr lang="en-US" smtClean="0"/>
              <a:pPr/>
              <a:t>9/27/2013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8BC9C0-5929-447A-8BDA-54CAFA0AB455}" type="slidenum">
              <a:rPr lang="en-US" smtClean="0"/>
              <a:pPr/>
              <a:t>‹#›</a:t>
            </a:fld>
            <a:endParaRPr lang="en-US"/>
          </a:p>
        </p:txBody>
      </p:sp>
    </p:spTree>
  </p:cSld>
  <p:clrMapOvr>
    <a:masterClrMapping/>
  </p:clrMapOvr>
  <p:transition>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03C83C-B3F2-4A69-9B33-02CF8378DA81}" type="datetimeFigureOut">
              <a:rPr lang="en-US" smtClean="0"/>
              <a:pPr/>
              <a:t>9/27/2013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18BC9C0-5929-447A-8BDA-54CAFA0AB455}"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803C83C-B3F2-4A69-9B33-02CF8378DA81}" type="datetimeFigureOut">
              <a:rPr lang="en-US" smtClean="0"/>
              <a:pPr/>
              <a:t>9/27/2013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18BC9C0-5929-447A-8BDA-54CAFA0AB455}"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p:newsflash/>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836712"/>
            <a:ext cx="9144000" cy="5040560"/>
          </a:xfrm>
        </p:spPr>
        <p:txBody>
          <a:bodyPr>
            <a:normAutofit/>
          </a:bodyPr>
          <a:lstStyle/>
          <a:p>
            <a:pPr algn="l"/>
            <a:r>
              <a:rPr lang="tr-TR" sz="2400" dirty="0" smtClean="0"/>
              <a:t>		PETROLÜN BİLEŞİMİ VE KİMYASI   </a:t>
            </a:r>
          </a:p>
          <a:p>
            <a:pPr algn="l"/>
            <a:r>
              <a:rPr lang="tr-TR" sz="2000" dirty="0" smtClean="0"/>
              <a:t>Petrol</a:t>
            </a:r>
            <a:r>
              <a:rPr lang="tr-TR" sz="2000" dirty="0" smtClean="0"/>
              <a:t>, tabii bir bitüm grubuna ait olup yerkabuğu içinde veya   </a:t>
            </a:r>
            <a:r>
              <a:rPr lang="tr-TR" sz="2000" dirty="0" smtClean="0"/>
              <a:t>yüzeyde  görülebilir</a:t>
            </a:r>
            <a:r>
              <a:rPr lang="tr-TR" sz="2000" dirty="0" smtClean="0"/>
              <a:t>. Esas bileşimi karbon ve hidrojen olup bünyesinde az miktarda kükürt, </a:t>
            </a:r>
            <a:r>
              <a:rPr lang="tr-TR" sz="2000" dirty="0" smtClean="0"/>
              <a:t> azot</a:t>
            </a:r>
            <a:r>
              <a:rPr lang="tr-TR" sz="2000" dirty="0" smtClean="0"/>
              <a:t>, hidrojen ve tali elementlerde bulundurur.</a:t>
            </a:r>
          </a:p>
          <a:p>
            <a:pPr algn="l"/>
            <a:r>
              <a:rPr lang="tr-TR" sz="2000" dirty="0" smtClean="0"/>
              <a:t>   Petrol bileşimini oluşturan hidrokarbonları iki ana grupta toplayabiliriz. Bunlar: 1)Doymuş hidrokarbonlar 2)Doymamış hidrokarbonlardır.</a:t>
            </a:r>
            <a:endParaRPr lang="en-US" sz="2000" dirty="0"/>
          </a:p>
        </p:txBody>
      </p:sp>
      <p:pic>
        <p:nvPicPr>
          <p:cNvPr id="4" name="Picture 3" descr="images (1).jpg"/>
          <p:cNvPicPr>
            <a:picLocks noChangeAspect="1"/>
          </p:cNvPicPr>
          <p:nvPr/>
        </p:nvPicPr>
        <p:blipFill>
          <a:blip r:embed="rId2" cstate="print"/>
          <a:stretch>
            <a:fillRect/>
          </a:stretch>
        </p:blipFill>
        <p:spPr>
          <a:xfrm>
            <a:off x="2195736" y="3717032"/>
            <a:ext cx="4212000" cy="2981521"/>
          </a:xfrm>
          <a:prstGeom prst="rect">
            <a:avLst/>
          </a:prstGeom>
        </p:spPr>
      </p:pic>
    </p:spTree>
  </p:cSld>
  <p:clrMapOvr>
    <a:masterClrMapping/>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6712"/>
            <a:ext cx="9144000" cy="5877272"/>
          </a:xfrm>
        </p:spPr>
        <p:txBody>
          <a:bodyPr>
            <a:normAutofit/>
          </a:bodyPr>
          <a:lstStyle/>
          <a:p>
            <a:pPr>
              <a:buNone/>
            </a:pPr>
            <a:r>
              <a:rPr lang="tr-TR" sz="2400" dirty="0" smtClean="0"/>
              <a:t>   Doğalgaz oluşum çeşitleri:</a:t>
            </a:r>
          </a:p>
          <a:p>
            <a:pPr>
              <a:buNone/>
            </a:pPr>
            <a:r>
              <a:rPr lang="tr-TR" sz="2400" dirty="0" smtClean="0"/>
              <a:t> </a:t>
            </a:r>
          </a:p>
          <a:p>
            <a:pPr>
              <a:buNone/>
            </a:pPr>
            <a:endParaRPr lang="tr-TR" sz="2400" dirty="0" smtClean="0"/>
          </a:p>
          <a:p>
            <a:pPr>
              <a:buNone/>
            </a:pPr>
            <a:endParaRPr lang="tr-TR" sz="2400" dirty="0" smtClean="0"/>
          </a:p>
          <a:p>
            <a:pPr>
              <a:buNone/>
            </a:pPr>
            <a:endParaRPr lang="tr-TR" sz="2400" dirty="0" smtClean="0"/>
          </a:p>
          <a:p>
            <a:pPr>
              <a:buNone/>
            </a:pPr>
            <a:endParaRPr lang="tr-TR" sz="2400" dirty="0" smtClean="0"/>
          </a:p>
          <a:p>
            <a:pPr>
              <a:buNone/>
            </a:pPr>
            <a:r>
              <a:rPr lang="tr-TR" sz="2400" dirty="0" smtClean="0"/>
              <a:t>   1)</a:t>
            </a:r>
            <a:r>
              <a:rPr lang="tr-TR" sz="2000" dirty="0" smtClean="0"/>
              <a:t>Bazı anaerobik bakteriler sığ derinliklerde ve düşük sıcaklıkta metabolik ürün olarak metan </a:t>
            </a:r>
            <a:r>
              <a:rPr lang="tr-TR" sz="2000" dirty="0" smtClean="0"/>
              <a:t>üretirler.Doğal gazlara </a:t>
            </a:r>
            <a:r>
              <a:rPr lang="tr-TR" sz="2000" dirty="0" smtClean="0"/>
              <a:t>ait pekçok yatak en azından </a:t>
            </a:r>
            <a:r>
              <a:rPr lang="tr-TR" sz="2000" dirty="0" smtClean="0"/>
              <a:t>kısmen de </a:t>
            </a:r>
            <a:r>
              <a:rPr lang="tr-TR" sz="2000" dirty="0" smtClean="0"/>
              <a:t>olsa </a:t>
            </a:r>
            <a:r>
              <a:rPr lang="tr-TR" sz="2000" dirty="0" err="1" smtClean="0"/>
              <a:t>biyojenik</a:t>
            </a:r>
            <a:r>
              <a:rPr lang="tr-TR" sz="2000" dirty="0" smtClean="0"/>
              <a:t> </a:t>
            </a:r>
            <a:r>
              <a:rPr lang="tr-TR" sz="2000" dirty="0" smtClean="0"/>
              <a:t>metandan oluşmaktadır.</a:t>
            </a:r>
          </a:p>
          <a:p>
            <a:pPr>
              <a:buNone/>
            </a:pPr>
            <a:r>
              <a:rPr lang="tr-TR" sz="2000" dirty="0" smtClean="0"/>
              <a:t>   </a:t>
            </a:r>
            <a:r>
              <a:rPr lang="tr-TR" sz="2400" dirty="0" smtClean="0"/>
              <a:t>2)</a:t>
            </a:r>
            <a:r>
              <a:rPr lang="tr-TR" sz="2000" dirty="0" smtClean="0"/>
              <a:t>Doğalgaz doğrudan doğruya kerojenden ısısal parçalanma </a:t>
            </a:r>
            <a:r>
              <a:rPr lang="tr-TR" sz="2000" dirty="0" smtClean="0"/>
              <a:t>yoluyla </a:t>
            </a:r>
            <a:r>
              <a:rPr lang="tr-TR" sz="2000" dirty="0" smtClean="0"/>
              <a:t>üretilebilir</a:t>
            </a:r>
            <a:r>
              <a:rPr lang="tr-TR" sz="2000" dirty="0" smtClean="0"/>
              <a:t>. Metan </a:t>
            </a:r>
            <a:r>
              <a:rPr lang="tr-TR" sz="2000" dirty="0" smtClean="0"/>
              <a:t>üreten tepkimelerin bitüm üreten tepkimelerden daha fazla enerjiye ihtiyacı vardır</a:t>
            </a:r>
            <a:r>
              <a:rPr lang="tr-TR" sz="2000" dirty="0" smtClean="0"/>
              <a:t>, onun </a:t>
            </a:r>
            <a:r>
              <a:rPr lang="tr-TR" sz="2000" dirty="0" smtClean="0"/>
              <a:t>için gaz bitüm oluştuktan sonra üretilir.</a:t>
            </a:r>
          </a:p>
          <a:p>
            <a:pPr>
              <a:buNone/>
            </a:pPr>
            <a:r>
              <a:rPr lang="tr-TR" sz="2000" dirty="0" smtClean="0"/>
              <a:t>   </a:t>
            </a:r>
            <a:r>
              <a:rPr lang="tr-TR" sz="2400" dirty="0" smtClean="0"/>
              <a:t>3)</a:t>
            </a:r>
            <a:r>
              <a:rPr lang="tr-TR" sz="2000" dirty="0" smtClean="0"/>
              <a:t>Doğal gaz </a:t>
            </a:r>
            <a:r>
              <a:rPr lang="tr-TR" sz="2000" dirty="0" smtClean="0"/>
              <a:t>bitüm yada petrolün yeraltında ısısal parçalanmasıyla oluşabilir.Bu dönüşüm fazla miktarda enerjiye ihtiyaç duyar</a:t>
            </a:r>
            <a:r>
              <a:rPr lang="tr-TR" sz="2000" dirty="0" smtClean="0"/>
              <a:t>. Dünyada </a:t>
            </a:r>
            <a:r>
              <a:rPr lang="tr-TR" sz="2000" dirty="0" smtClean="0"/>
              <a:t>pek çok gaz rezervi petrolün yerli yerinde parçalanmasıyla üretilir.</a:t>
            </a:r>
            <a:endParaRPr lang="en-US" sz="2400" dirty="0"/>
          </a:p>
        </p:txBody>
      </p:sp>
      <p:pic>
        <p:nvPicPr>
          <p:cNvPr id="4" name="Picture 3" descr="addl.jpg"/>
          <p:cNvPicPr>
            <a:picLocks noChangeAspect="1"/>
          </p:cNvPicPr>
          <p:nvPr/>
        </p:nvPicPr>
        <p:blipFill>
          <a:blip r:embed="rId2" cstate="print"/>
          <a:stretch>
            <a:fillRect/>
          </a:stretch>
        </p:blipFill>
        <p:spPr>
          <a:xfrm>
            <a:off x="2627784" y="1340768"/>
            <a:ext cx="3240000" cy="2101938"/>
          </a:xfrm>
          <a:prstGeom prst="rect">
            <a:avLst/>
          </a:prstGeom>
        </p:spPr>
      </p:pic>
    </p:spTree>
  </p:cSld>
  <p:clrMapOvr>
    <a:masterClrMapping/>
  </p:clrMapOvr>
  <p:transition>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80728"/>
            <a:ext cx="9144000" cy="5877272"/>
          </a:xfrm>
        </p:spPr>
        <p:txBody>
          <a:bodyPr>
            <a:normAutofit/>
          </a:bodyPr>
          <a:lstStyle/>
          <a:p>
            <a:r>
              <a:rPr lang="tr-TR" sz="2400" dirty="0" smtClean="0"/>
              <a:t>Kerojen:</a:t>
            </a:r>
          </a:p>
          <a:p>
            <a:pPr>
              <a:buNone/>
            </a:pPr>
            <a:r>
              <a:rPr lang="tr-TR" sz="2400" dirty="0" smtClean="0"/>
              <a:t>    </a:t>
            </a:r>
            <a:r>
              <a:rPr lang="tr-TR" sz="2000" dirty="0" smtClean="0"/>
              <a:t>Başlıca beş elementten oluşur</a:t>
            </a:r>
            <a:r>
              <a:rPr lang="tr-TR" sz="2000" dirty="0" smtClean="0"/>
              <a:t>. Bunlar:karbon</a:t>
            </a:r>
            <a:r>
              <a:rPr lang="tr-TR" sz="2000" dirty="0" smtClean="0"/>
              <a:t>, hidrojen, oksijen, azot ve </a:t>
            </a:r>
            <a:r>
              <a:rPr lang="tr-TR" sz="2000" dirty="0" err="1" smtClean="0"/>
              <a:t>kükürtdür</a:t>
            </a:r>
            <a:r>
              <a:rPr lang="tr-TR" sz="2000" dirty="0" smtClean="0"/>
              <a:t>. Bu </a:t>
            </a:r>
            <a:r>
              <a:rPr lang="tr-TR" sz="2000" dirty="0" smtClean="0"/>
              <a:t>elementlerin nisbi oranları çok geniş bir aralıkta değişmektedir</a:t>
            </a:r>
            <a:r>
              <a:rPr lang="tr-TR" sz="2000" dirty="0" smtClean="0"/>
              <a:t>. H/C </a:t>
            </a:r>
            <a:r>
              <a:rPr lang="tr-TR" sz="2000" dirty="0" smtClean="0"/>
              <a:t>ve O/C oranları </a:t>
            </a:r>
            <a:r>
              <a:rPr lang="tr-TR" sz="2000" dirty="0" smtClean="0"/>
              <a:t>önemli </a:t>
            </a:r>
            <a:r>
              <a:rPr lang="tr-TR" sz="2000" dirty="0" smtClean="0"/>
              <a:t>bir şekilde Tip 1 kerojenden Tip 4 kerojene kadar değişir. Düşük H/C oranlı kerojenler daha aromatiktir</a:t>
            </a:r>
            <a:r>
              <a:rPr lang="tr-TR" sz="2000" dirty="0" smtClean="0"/>
              <a:t>. </a:t>
            </a:r>
            <a:r>
              <a:rPr lang="tr-TR" sz="2000" dirty="0" err="1" smtClean="0"/>
              <a:t>Kerojen</a:t>
            </a:r>
            <a:r>
              <a:rPr lang="tr-TR" sz="2000" dirty="0" smtClean="0"/>
              <a:t> </a:t>
            </a:r>
            <a:r>
              <a:rPr lang="tr-TR" sz="2000" dirty="0" smtClean="0"/>
              <a:t>tiplerindeki </a:t>
            </a:r>
            <a:r>
              <a:rPr lang="tr-TR" sz="2000" dirty="0" smtClean="0"/>
              <a:t>farklılıklar  </a:t>
            </a:r>
            <a:r>
              <a:rPr lang="tr-TR" sz="2000" dirty="0" smtClean="0"/>
              <a:t>farklı tipteki organik </a:t>
            </a:r>
            <a:r>
              <a:rPr lang="tr-TR" sz="2000" dirty="0" smtClean="0"/>
              <a:t>materyaller kaynaklanmaktadır. Odunsu </a:t>
            </a:r>
            <a:r>
              <a:rPr lang="tr-TR" sz="2000" dirty="0" smtClean="0"/>
              <a:t>bitkiler çok fazla miktarda Lignin içerirler ve bunlar </a:t>
            </a:r>
            <a:r>
              <a:rPr lang="tr-TR" sz="2000" dirty="0" smtClean="0"/>
              <a:t>fenolleri (aromatik yapıya OH(-) grubunun bağlanması ile oluşur) üretmek </a:t>
            </a:r>
            <a:r>
              <a:rPr lang="tr-TR" sz="2000" dirty="0" smtClean="0"/>
              <a:t>üzere ayrışırlar</a:t>
            </a:r>
            <a:r>
              <a:rPr lang="tr-TR" sz="2000" dirty="0" smtClean="0"/>
              <a:t>. </a:t>
            </a:r>
            <a:r>
              <a:rPr lang="tr-TR" sz="2000" dirty="0" err="1" smtClean="0"/>
              <a:t>Kerojenlerin</a:t>
            </a:r>
            <a:r>
              <a:rPr lang="tr-TR" sz="2000" dirty="0" smtClean="0"/>
              <a:t> </a:t>
            </a:r>
            <a:r>
              <a:rPr lang="tr-TR" sz="2000" dirty="0" smtClean="0"/>
              <a:t>yapısında çok fazla miktarda </a:t>
            </a:r>
            <a:r>
              <a:rPr lang="tr-TR" sz="2000" dirty="0" smtClean="0"/>
              <a:t>fenol </a:t>
            </a:r>
            <a:r>
              <a:rPr lang="tr-TR" sz="2000" dirty="0" smtClean="0"/>
              <a:t>varsa kerojenler o </a:t>
            </a:r>
            <a:r>
              <a:rPr lang="tr-TR" sz="2000" dirty="0" smtClean="0"/>
              <a:t>kadar </a:t>
            </a:r>
            <a:r>
              <a:rPr lang="tr-TR" sz="2000" dirty="0" smtClean="0"/>
              <a:t>aromatiktir</a:t>
            </a:r>
            <a:r>
              <a:rPr lang="tr-TR" sz="2000" dirty="0" smtClean="0"/>
              <a:t>. Odunsu </a:t>
            </a:r>
            <a:r>
              <a:rPr lang="tr-TR" sz="2000" dirty="0" smtClean="0"/>
              <a:t>kerojenler bu yüzden düşük H/C oranına sahiptir.</a:t>
            </a:r>
          </a:p>
          <a:p>
            <a:pPr>
              <a:buNone/>
            </a:pPr>
            <a:r>
              <a:rPr lang="tr-TR" sz="2000" dirty="0" smtClean="0"/>
              <a:t>     Algal kerojenler farklı olarak hidrojence </a:t>
            </a:r>
            <a:r>
              <a:rPr lang="tr-TR" sz="2000" dirty="0" smtClean="0"/>
              <a:t>zengindir.Bu tip </a:t>
            </a:r>
            <a:r>
              <a:rPr lang="tr-TR" sz="2000" dirty="0" smtClean="0"/>
              <a:t>kerojenler genellikle yüksek oranda alkanlar ve yağ asitleri içerirler ve bu yüzdende hidrojence zengindirler.</a:t>
            </a:r>
          </a:p>
          <a:p>
            <a:pPr>
              <a:buNone/>
            </a:pPr>
            <a:r>
              <a:rPr lang="tr-TR" sz="2000" dirty="0" smtClean="0"/>
              <a:t>     Tip 2 kerojenler lipid bileşiklerden ve özelliklede polen tanelerinin parafinli dış kabuklarından ve  sporlardan oluşur</a:t>
            </a:r>
            <a:r>
              <a:rPr lang="tr-TR" sz="2000" dirty="0" smtClean="0"/>
              <a:t>. Bunlarda </a:t>
            </a:r>
            <a:r>
              <a:rPr lang="tr-TR" sz="2000" dirty="0" smtClean="0"/>
              <a:t>hidrojence zengindirler.</a:t>
            </a:r>
          </a:p>
        </p:txBody>
      </p:sp>
    </p:spTree>
  </p:cSld>
  <p:clrMapOvr>
    <a:masterClrMapping/>
  </p:clrMapOvr>
  <p:transition>
    <p:newsflash/>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80728"/>
            <a:ext cx="9144000" cy="5877272"/>
          </a:xfrm>
        </p:spPr>
        <p:txBody>
          <a:bodyPr/>
          <a:lstStyle/>
          <a:p>
            <a:pPr>
              <a:buNone/>
            </a:pPr>
            <a:r>
              <a:rPr lang="tr-TR" dirty="0" smtClean="0"/>
              <a:t>   </a:t>
            </a:r>
            <a:r>
              <a:rPr lang="tr-TR" sz="2000" dirty="0" smtClean="0"/>
              <a:t>Odunsu kerojenler, algal kerojenlerden daha fazla oksijen içerirler</a:t>
            </a:r>
            <a:r>
              <a:rPr lang="tr-TR" sz="2000" dirty="0" smtClean="0"/>
              <a:t>. Çünkü </a:t>
            </a:r>
            <a:r>
              <a:rPr lang="tr-TR" sz="2000" dirty="0" smtClean="0"/>
              <a:t>bunlar oksijence zengin olan selüloz ve ligninlerden oluşurlar.</a:t>
            </a:r>
          </a:p>
          <a:p>
            <a:pPr>
              <a:buNone/>
            </a:pPr>
            <a:r>
              <a:rPr lang="tr-TR" sz="2000" dirty="0" smtClean="0"/>
              <a:t>    Kerojenin kimyasal bileşimi onun mikroskobik incelemesinde de görülür.</a:t>
            </a:r>
          </a:p>
          <a:p>
            <a:pPr>
              <a:buNone/>
            </a:pPr>
            <a:r>
              <a:rPr lang="tr-TR" sz="2000" dirty="0" smtClean="0"/>
              <a:t>    </a:t>
            </a:r>
          </a:p>
          <a:p>
            <a:pPr>
              <a:buNone/>
            </a:pPr>
            <a:r>
              <a:rPr lang="tr-TR" sz="2000" dirty="0" smtClean="0"/>
              <a:t>     </a:t>
            </a:r>
            <a:r>
              <a:rPr lang="tr-TR" sz="2400" dirty="0" smtClean="0"/>
              <a:t>PETROL VE BİTÜM</a:t>
            </a:r>
          </a:p>
          <a:p>
            <a:pPr>
              <a:buNone/>
            </a:pPr>
            <a:r>
              <a:rPr lang="tr-TR" dirty="0" smtClean="0"/>
              <a:t>    </a:t>
            </a:r>
            <a:r>
              <a:rPr lang="tr-TR" sz="2000" dirty="0" smtClean="0"/>
              <a:t>Petrol ve bitümde bulunan bileşiklerin dört temel sınıfı; doymuş hidrokarbonlar, aromatik hidrokarbonlar, resinler ve asfaltenlerdir.</a:t>
            </a:r>
          </a:p>
          <a:p>
            <a:pPr>
              <a:buNone/>
            </a:pPr>
            <a:r>
              <a:rPr lang="tr-TR" sz="2000" dirty="0" smtClean="0"/>
              <a:t>     Resinler petrolde bulunan çok polar </a:t>
            </a:r>
            <a:r>
              <a:rPr lang="tr-TR" sz="2000" dirty="0" smtClean="0"/>
              <a:t>moleküllerdir. Bu </a:t>
            </a:r>
            <a:r>
              <a:rPr lang="tr-TR" sz="2000" dirty="0" smtClean="0"/>
              <a:t>nedenle bunlar ham petrolün tanımlanmasında çok önemlidirler.</a:t>
            </a:r>
          </a:p>
          <a:p>
            <a:pPr>
              <a:buNone/>
            </a:pPr>
            <a:r>
              <a:rPr lang="tr-TR" sz="2000" dirty="0" smtClean="0"/>
              <a:t>    Asfaltenler ise; yüksek molekül ağırlıklı bileşiklerdir. Bunlar önemli sayıda heteroatomları içerir ve genellikle aromatik yapıya sahiptirler.</a:t>
            </a:r>
          </a:p>
          <a:p>
            <a:pPr>
              <a:buNone/>
            </a:pPr>
            <a:r>
              <a:rPr lang="tr-TR" sz="2000" dirty="0" smtClean="0"/>
              <a:t>    Tek bir grup içerisindeki resin ve asfaltenlerinin bileşiği genellikle NSO </a:t>
            </a:r>
            <a:r>
              <a:rPr lang="tr-TR" sz="2000" dirty="0" smtClean="0"/>
              <a:t>azot</a:t>
            </a:r>
            <a:r>
              <a:rPr lang="tr-TR" sz="2000" dirty="0" smtClean="0"/>
              <a:t>, kükürt ve oksijen içerirler.</a:t>
            </a:r>
            <a:endParaRPr lang="tr-TR" sz="2400" dirty="0" smtClean="0"/>
          </a:p>
        </p:txBody>
      </p:sp>
    </p:spTree>
  </p:cSld>
  <p:clrMapOvr>
    <a:masterClrMapping/>
  </p:clrMapOvr>
  <p:transition>
    <p:newsfla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08720"/>
            <a:ext cx="9144000" cy="5949280"/>
          </a:xfrm>
        </p:spPr>
        <p:txBody>
          <a:bodyPr>
            <a:normAutofit/>
          </a:bodyPr>
          <a:lstStyle/>
          <a:p>
            <a:pPr>
              <a:buNone/>
            </a:pPr>
            <a:r>
              <a:rPr lang="tr-TR" sz="2000" dirty="0" smtClean="0"/>
              <a:t>    Petrolün göçü görünüşte petrolün bileşiminde önemli değişiklikler meydana getirir, çünkü saçılmış bitümler kimyasal bileşimlerinde depolanmış petrollerden oldukça farklıdırlar. Buna çok yakın bir benzerlikte petrolde görülür.</a:t>
            </a:r>
          </a:p>
          <a:p>
            <a:pPr>
              <a:buNone/>
            </a:pPr>
            <a:r>
              <a:rPr lang="tr-TR" sz="2000" dirty="0" smtClean="0"/>
              <a:t>    Ham petroller göç mesafesi arttıkça ilerleyen bir şekilde git gide hafif ve daha parafinik hale gelir.</a:t>
            </a:r>
          </a:p>
          <a:p>
            <a:pPr>
              <a:buNone/>
            </a:pPr>
            <a:endParaRPr lang="tr-TR" sz="2000" dirty="0" smtClean="0"/>
          </a:p>
          <a:p>
            <a:pPr>
              <a:buNone/>
            </a:pPr>
            <a:endParaRPr lang="en-US" sz="2000" dirty="0"/>
          </a:p>
        </p:txBody>
      </p:sp>
      <p:pic>
        <p:nvPicPr>
          <p:cNvPr id="5" name="Picture 4" descr="turkiyede_petrol_uretimi_gorsel_2.jpg"/>
          <p:cNvPicPr>
            <a:picLocks noChangeAspect="1"/>
          </p:cNvPicPr>
          <p:nvPr/>
        </p:nvPicPr>
        <p:blipFill>
          <a:blip r:embed="rId2" cstate="print"/>
          <a:stretch>
            <a:fillRect/>
          </a:stretch>
        </p:blipFill>
        <p:spPr>
          <a:xfrm>
            <a:off x="2051720" y="2924944"/>
            <a:ext cx="5117655" cy="3645024"/>
          </a:xfrm>
          <a:prstGeom prst="rect">
            <a:avLst/>
          </a:prstGeom>
        </p:spPr>
      </p:pic>
    </p:spTree>
  </p:cSld>
  <p:clrMapOvr>
    <a:masterClrMapping/>
  </p:clrMapOvr>
  <p:transition>
    <p:newsfla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80728"/>
            <a:ext cx="9144000" cy="5877272"/>
          </a:xfrm>
        </p:spPr>
        <p:txBody>
          <a:bodyPr>
            <a:normAutofit/>
          </a:bodyPr>
          <a:lstStyle/>
          <a:p>
            <a:pPr>
              <a:buNone/>
            </a:pPr>
            <a:r>
              <a:rPr lang="tr-TR" sz="2000" dirty="0" smtClean="0"/>
              <a:t>    Rezarvuardaki bakteri faaliyetleri ilk önce n-alkanları uzaklaştırır. O nedenle </a:t>
            </a:r>
            <a:r>
              <a:rPr lang="tr-TR" sz="2000" dirty="0" smtClean="0"/>
              <a:t>bakterilerce </a:t>
            </a:r>
            <a:r>
              <a:rPr lang="tr-TR" sz="2000" dirty="0" smtClean="0"/>
              <a:t>indirgenmiş petroller daha çok aromatik olurlar.</a:t>
            </a:r>
          </a:p>
          <a:p>
            <a:pPr>
              <a:buNone/>
            </a:pPr>
            <a:r>
              <a:rPr lang="tr-TR" sz="2000" dirty="0" smtClean="0"/>
              <a:t>    Rezervuarda ısısal dönüşümlerle parçalanma reaksiyonlarında petrolün büyük moleküllerinin daha küçük moleküller şekline dönüşmesi yaygındır.</a:t>
            </a:r>
          </a:p>
          <a:p>
            <a:pPr>
              <a:buNone/>
            </a:pPr>
            <a:r>
              <a:rPr lang="tr-TR" sz="2000" dirty="0" smtClean="0"/>
              <a:t>    Bitümler sedimanter kayaçlarda bulunan çözülebilir materyaldir</a:t>
            </a:r>
            <a:r>
              <a:rPr lang="tr-TR" sz="2000" dirty="0" smtClean="0"/>
              <a:t>. Bunlar </a:t>
            </a:r>
            <a:r>
              <a:rPr lang="tr-TR" sz="2000" dirty="0" smtClean="0"/>
              <a:t>petrol gibi değişik oranlarda aynı grup bileşikleri içermektedir. Azot, oksijen ve kükürt içerikleri petrole göre daha fazladır. </a:t>
            </a:r>
            <a:r>
              <a:rPr lang="tr-TR" sz="2000" dirty="0" smtClean="0"/>
              <a:t>Bitümler n-alkan dağılımlarına sahiptir.</a:t>
            </a:r>
            <a:endParaRPr lang="tr-TR" sz="2000" dirty="0" smtClean="0"/>
          </a:p>
          <a:p>
            <a:pPr>
              <a:buNone/>
            </a:pPr>
            <a:endParaRPr lang="tr-TR" sz="2000" dirty="0" smtClean="0"/>
          </a:p>
          <a:p>
            <a:pPr>
              <a:buNone/>
            </a:pPr>
            <a:r>
              <a:rPr lang="tr-TR" sz="2000" dirty="0" smtClean="0"/>
              <a:t>     </a:t>
            </a:r>
            <a:r>
              <a:rPr lang="tr-TR" sz="2400" dirty="0" smtClean="0"/>
              <a:t>DOĞAL GAZ</a:t>
            </a:r>
          </a:p>
          <a:p>
            <a:pPr>
              <a:buNone/>
            </a:pPr>
            <a:r>
              <a:rPr lang="tr-TR" sz="2400" dirty="0" smtClean="0"/>
              <a:t>    </a:t>
            </a:r>
            <a:r>
              <a:rPr lang="tr-TR" sz="2000" dirty="0" smtClean="0"/>
              <a:t>Doğalgazın bileşimi hem oluştuğu organik materyalin tipi hem de oluştuğu zamanki diyajenetik-katajenetik serideki zamana bağlıdır.</a:t>
            </a:r>
          </a:p>
          <a:p>
            <a:pPr>
              <a:buNone/>
            </a:pPr>
            <a:r>
              <a:rPr lang="tr-TR" sz="2000" dirty="0" smtClean="0"/>
              <a:t>     Biyojenik gaz, diyajenezin başlangıç safhasında bakteriyel aktivite ile oluşur. Yalnızca ölçülebilir miktarda üretilen gaz metandır.</a:t>
            </a:r>
            <a:endParaRPr lang="tr-TR" sz="2400" dirty="0" smtClean="0"/>
          </a:p>
          <a:p>
            <a:pPr>
              <a:buNone/>
            </a:pPr>
            <a:r>
              <a:rPr lang="tr-TR" sz="2400" dirty="0" smtClean="0"/>
              <a:t>    </a:t>
            </a:r>
            <a:endParaRPr lang="en-US" sz="2000" dirty="0"/>
          </a:p>
        </p:txBody>
      </p:sp>
    </p:spTree>
  </p:cSld>
  <p:clrMapOvr>
    <a:masterClrMapping/>
  </p:clrMapOvr>
  <p:transition>
    <p:newsfla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08720"/>
            <a:ext cx="9144000" cy="5949280"/>
          </a:xfrm>
        </p:spPr>
        <p:txBody>
          <a:bodyPr>
            <a:normAutofit/>
          </a:bodyPr>
          <a:lstStyle/>
          <a:p>
            <a:pPr>
              <a:buNone/>
            </a:pPr>
            <a:r>
              <a:rPr lang="tr-TR" sz="2000" dirty="0" smtClean="0"/>
              <a:t>    Katajenezin başlangıç safhası süresince çok az miktarda gaz üretilir. Parçalanma reaksiyonlarının birçoğu bitüm molekülleri üretir. Çünkü bitüm oluşumu için gerekli olan aktif enerjiler onların gaz oluşumu için gerekli olandan daha azdır.</a:t>
            </a:r>
          </a:p>
          <a:p>
            <a:pPr>
              <a:buNone/>
            </a:pPr>
            <a:r>
              <a:rPr lang="tr-TR" sz="2000" dirty="0" smtClean="0"/>
              <a:t>       </a:t>
            </a:r>
          </a:p>
          <a:p>
            <a:pPr>
              <a:buNone/>
            </a:pPr>
            <a:endParaRPr lang="tr-TR" sz="2000" dirty="0" smtClean="0"/>
          </a:p>
          <a:p>
            <a:pPr>
              <a:buNone/>
            </a:pPr>
            <a:endParaRPr lang="tr-TR" sz="2000" dirty="0" smtClean="0"/>
          </a:p>
          <a:p>
            <a:pPr>
              <a:buNone/>
            </a:pPr>
            <a:endParaRPr lang="tr-TR" sz="2000" dirty="0" smtClean="0"/>
          </a:p>
          <a:p>
            <a:pPr>
              <a:buNone/>
            </a:pPr>
            <a:endParaRPr lang="tr-TR" sz="2000" dirty="0" smtClean="0"/>
          </a:p>
          <a:p>
            <a:pPr>
              <a:buNone/>
            </a:pPr>
            <a:endParaRPr lang="tr-TR" sz="2000" dirty="0" smtClean="0"/>
          </a:p>
          <a:p>
            <a:pPr>
              <a:buNone/>
            </a:pPr>
            <a:endParaRPr lang="tr-TR" sz="2000" dirty="0" smtClean="0"/>
          </a:p>
          <a:p>
            <a:pPr>
              <a:buNone/>
            </a:pPr>
            <a:r>
              <a:rPr lang="tr-TR" sz="2000" dirty="0" smtClean="0"/>
              <a:t> </a:t>
            </a:r>
          </a:p>
          <a:p>
            <a:pPr>
              <a:buNone/>
            </a:pPr>
            <a:r>
              <a:rPr lang="tr-TR" sz="2000" dirty="0" smtClean="0"/>
              <a:t>     Katajenezin geç ve bunu izleyen yüksek sıcaklık safhası süresi metajenez olarak adlandırılır. Bu safhada kerojenin bitüm oluşturma olanağı yoktur, metan hakim üründür. Bu nedenle geç katajenez ve metajenez gazları kuru gazlardır.Doğalgazlar aynı zamanda rakyoaktif bozuşma prosesinden oluşan argon ve helyum gazları da içerir ve azot gazının ise volkanik kökenli olduğu düşünülür.</a:t>
            </a:r>
            <a:endParaRPr lang="en-US" sz="2000" dirty="0"/>
          </a:p>
        </p:txBody>
      </p:sp>
      <p:pic>
        <p:nvPicPr>
          <p:cNvPr id="4" name="Picture 3" descr="doğal.jpg"/>
          <p:cNvPicPr>
            <a:picLocks noChangeAspect="1"/>
          </p:cNvPicPr>
          <p:nvPr/>
        </p:nvPicPr>
        <p:blipFill>
          <a:blip r:embed="rId2" cstate="print"/>
          <a:stretch>
            <a:fillRect/>
          </a:stretch>
        </p:blipFill>
        <p:spPr>
          <a:xfrm>
            <a:off x="395536" y="1916832"/>
            <a:ext cx="3960000" cy="2966167"/>
          </a:xfrm>
          <a:prstGeom prst="rect">
            <a:avLst/>
          </a:prstGeom>
        </p:spPr>
      </p:pic>
    </p:spTree>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280920" cy="5544616"/>
          </a:xfrm>
        </p:spPr>
        <p:txBody>
          <a:bodyPr/>
          <a:lstStyle/>
          <a:p>
            <a:pPr>
              <a:buNone/>
            </a:pPr>
            <a:r>
              <a:rPr lang="tr-TR" dirty="0" smtClean="0"/>
              <a:t>   Doymuş Hidrokarbonlar:</a:t>
            </a:r>
          </a:p>
          <a:p>
            <a:pPr>
              <a:buNone/>
            </a:pPr>
            <a:r>
              <a:rPr lang="tr-TR" dirty="0" smtClean="0"/>
              <a:t>   Doymuş hidrokarbonlara n-alkanlar veya n-parafinler adı verilir.Bu grup karbon atomlarının birbirlerine bağlanış şekline göre 3 ana gruba ayrılır.</a:t>
            </a:r>
          </a:p>
          <a:p>
            <a:pPr>
              <a:buNone/>
            </a:pPr>
            <a:r>
              <a:rPr lang="tr-TR" dirty="0" smtClean="0"/>
              <a:t>   Bunlar n-parafinler, iso-parafinler ve </a:t>
            </a:r>
            <a:r>
              <a:rPr lang="tr-TR" dirty="0" err="1" smtClean="0"/>
              <a:t>siklo</a:t>
            </a:r>
            <a:r>
              <a:rPr lang="tr-TR" dirty="0" smtClean="0"/>
              <a:t> parafinlerdir. Özellikle algler, bakteriler, fitoplanktonlar, zooplanktonlar ile yüksek bitkilerin spor-polenleri ile tohumlarında bol miktarda bulunurlar. Bunların petrol verme potansiyelleri yüksektir.</a:t>
            </a:r>
            <a:endParaRPr lang="en-US" dirty="0"/>
          </a:p>
        </p:txBody>
      </p:sp>
    </p:spTree>
  </p:cSld>
  <p:clrMapOvr>
    <a:masterClrMapping/>
  </p:clrMapOvr>
  <p:transition>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424936" cy="5949280"/>
          </a:xfrm>
        </p:spPr>
        <p:txBody>
          <a:bodyPr/>
          <a:lstStyle/>
          <a:p>
            <a:pPr>
              <a:buNone/>
            </a:pPr>
            <a:r>
              <a:rPr lang="tr-TR" dirty="0" smtClean="0"/>
              <a:t>   1) n-parafinler:</a:t>
            </a:r>
          </a:p>
          <a:p>
            <a:pPr>
              <a:buNone/>
            </a:pPr>
            <a:r>
              <a:rPr lang="tr-TR" dirty="0" smtClean="0"/>
              <a:t>   Karbonlar arasında tek bağ bulunur. Genel formülleri CnH2n+2’dir. Bu grup petrol içerisinde C1-C40 aralığında gözlenir. Normal koşullarda karbon sayısı C5’den C15’e kadar olan parafinler sıvı, C16’dan fazla olan parafinler katıdır. Parafinleri doymuş hidrokarbon olarakda isimlendirebiliriz.</a:t>
            </a:r>
            <a:endParaRPr lang="en-US" dirty="0"/>
          </a:p>
        </p:txBody>
      </p:sp>
      <p:pic>
        <p:nvPicPr>
          <p:cNvPr id="1027" name="Picture 3"/>
          <p:cNvPicPr>
            <a:picLocks noChangeAspect="1" noChangeArrowheads="1"/>
          </p:cNvPicPr>
          <p:nvPr/>
        </p:nvPicPr>
        <p:blipFill>
          <a:blip r:embed="rId2" cstate="print"/>
          <a:srcRect/>
          <a:stretch>
            <a:fillRect/>
          </a:stretch>
        </p:blipFill>
        <p:spPr bwMode="auto">
          <a:xfrm>
            <a:off x="1691680" y="4077072"/>
            <a:ext cx="5256000" cy="2150168"/>
          </a:xfrm>
          <a:prstGeom prst="rect">
            <a:avLst/>
          </a:prstGeom>
          <a:noFill/>
          <a:ln w="9525">
            <a:noFill/>
            <a:miter lim="800000"/>
            <a:headEnd/>
            <a:tailEnd/>
          </a:ln>
        </p:spPr>
      </p:pic>
    </p:spTree>
  </p:cSld>
  <p:clrMapOvr>
    <a:masterClrMapping/>
  </p:clrMapOvr>
  <p:transition>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908720"/>
            <a:ext cx="8496944" cy="5328592"/>
          </a:xfrm>
        </p:spPr>
        <p:txBody>
          <a:bodyPr/>
          <a:lstStyle/>
          <a:p>
            <a:pPr>
              <a:buNone/>
            </a:pPr>
            <a:r>
              <a:rPr lang="tr-TR" dirty="0" smtClean="0"/>
              <a:t>   2) İzoparafinler:</a:t>
            </a:r>
          </a:p>
          <a:p>
            <a:pPr>
              <a:buNone/>
            </a:pPr>
            <a:r>
              <a:rPr lang="tr-TR" dirty="0" smtClean="0"/>
              <a:t>   Bu grupta karbon atomları dallanmış bir şekilde birbirine bağlanır. Bu grupta karbonlar arasında tek bağ bulunur.Genel formülleri CnH2n+2’dir.</a:t>
            </a:r>
          </a:p>
          <a:p>
            <a:pPr>
              <a:buNone/>
            </a:pPr>
            <a:endParaRPr lang="tr-TR" dirty="0" smtClean="0"/>
          </a:p>
          <a:p>
            <a:pPr>
              <a:buNone/>
            </a:pPr>
            <a:endParaRPr lang="tr-TR" dirty="0" smtClean="0"/>
          </a:p>
          <a:p>
            <a:pPr>
              <a:buNone/>
            </a:pPr>
            <a:endParaRPr lang="tr-TR" dirty="0" smtClean="0"/>
          </a:p>
          <a:p>
            <a:pPr>
              <a:buNone/>
            </a:pPr>
            <a:r>
              <a:rPr lang="tr-TR" dirty="0" smtClean="0"/>
              <a:t>   </a:t>
            </a:r>
          </a:p>
          <a:p>
            <a:pPr>
              <a:buNone/>
            </a:pPr>
            <a:endParaRPr lang="tr-TR" dirty="0" smtClean="0"/>
          </a:p>
          <a:p>
            <a:pPr>
              <a:buNone/>
            </a:pPr>
            <a:endParaRPr lang="tr-TR" dirty="0" smtClean="0"/>
          </a:p>
          <a:p>
            <a:pPr>
              <a:buNone/>
            </a:pPr>
            <a:endParaRPr lang="en-US" dirty="0"/>
          </a:p>
        </p:txBody>
      </p:sp>
      <p:pic>
        <p:nvPicPr>
          <p:cNvPr id="2051" name="Picture 3"/>
          <p:cNvPicPr>
            <a:picLocks noChangeAspect="1" noChangeArrowheads="1"/>
          </p:cNvPicPr>
          <p:nvPr/>
        </p:nvPicPr>
        <p:blipFill>
          <a:blip r:embed="rId2" cstate="print"/>
          <a:srcRect/>
          <a:stretch>
            <a:fillRect/>
          </a:stretch>
        </p:blipFill>
        <p:spPr bwMode="auto">
          <a:xfrm>
            <a:off x="571472" y="3214686"/>
            <a:ext cx="6877466" cy="1861948"/>
          </a:xfrm>
          <a:prstGeom prst="rect">
            <a:avLst/>
          </a:prstGeom>
          <a:noFill/>
          <a:ln w="9525">
            <a:noFill/>
            <a:miter lim="800000"/>
            <a:headEnd/>
            <a:tailEnd/>
          </a:ln>
        </p:spPr>
      </p:pic>
    </p:spTree>
  </p:cSld>
  <p:clrMapOvr>
    <a:masterClrMapping/>
  </p:clrMapOvr>
  <p:transition>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712968" cy="5949280"/>
          </a:xfrm>
        </p:spPr>
        <p:txBody>
          <a:bodyPr/>
          <a:lstStyle/>
          <a:p>
            <a:pPr>
              <a:buNone/>
            </a:pPr>
            <a:r>
              <a:rPr lang="tr-TR" dirty="0" smtClean="0"/>
              <a:t>3) Sikloparafinler:</a:t>
            </a:r>
          </a:p>
          <a:p>
            <a:pPr>
              <a:buNone/>
            </a:pPr>
            <a:r>
              <a:rPr lang="tr-TR" dirty="0" smtClean="0"/>
              <a:t>   Karbonlar arasında tek bağ bulunur ve genel formülleri CnH2n’dir.Bu grupta karbon atomları kapalı bir devre oluşturur.</a:t>
            </a:r>
          </a:p>
          <a:p>
            <a:pPr>
              <a:buNone/>
            </a:pPr>
            <a:endParaRPr lang="tr-TR" dirty="0" smtClean="0"/>
          </a:p>
          <a:p>
            <a:pPr>
              <a:buNone/>
            </a:pPr>
            <a:endParaRPr lang="tr-TR" dirty="0" smtClean="0"/>
          </a:p>
          <a:p>
            <a:pPr>
              <a:buNone/>
            </a:pPr>
            <a:endParaRPr lang="tr-TR" dirty="0" smtClean="0"/>
          </a:p>
          <a:p>
            <a:pPr>
              <a:buNone/>
            </a:pPr>
            <a:endParaRPr lang="en-US" dirty="0"/>
          </a:p>
        </p:txBody>
      </p:sp>
      <p:pic>
        <p:nvPicPr>
          <p:cNvPr id="3077" name="Picture 5"/>
          <p:cNvPicPr>
            <a:picLocks noChangeAspect="1" noChangeArrowheads="1"/>
          </p:cNvPicPr>
          <p:nvPr/>
        </p:nvPicPr>
        <p:blipFill>
          <a:blip r:embed="rId2" cstate="print"/>
          <a:srcRect/>
          <a:stretch>
            <a:fillRect/>
          </a:stretch>
        </p:blipFill>
        <p:spPr bwMode="auto">
          <a:xfrm>
            <a:off x="3131840" y="3068960"/>
            <a:ext cx="1728000" cy="2449396"/>
          </a:xfrm>
          <a:prstGeom prst="rect">
            <a:avLst/>
          </a:prstGeom>
          <a:noFill/>
          <a:ln w="9525">
            <a:noFill/>
            <a:miter lim="800000"/>
            <a:headEnd/>
            <a:tailEnd/>
          </a:ln>
        </p:spPr>
      </p:pic>
    </p:spTree>
  </p:cSld>
  <p:clrMapOvr>
    <a:masterClrMapping/>
  </p:clrMapOvr>
  <p:transition>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80728"/>
            <a:ext cx="9144000" cy="5877272"/>
          </a:xfrm>
        </p:spPr>
        <p:txBody>
          <a:bodyPr/>
          <a:lstStyle/>
          <a:p>
            <a:pPr>
              <a:buNone/>
            </a:pPr>
            <a:r>
              <a:rPr lang="tr-TR" dirty="0" smtClean="0"/>
              <a:t>   Doymamış Hidrokarbonlar:</a:t>
            </a:r>
          </a:p>
          <a:p>
            <a:pPr>
              <a:buNone/>
            </a:pPr>
            <a:r>
              <a:rPr lang="tr-TR" dirty="0" smtClean="0"/>
              <a:t>   </a:t>
            </a:r>
            <a:r>
              <a:rPr lang="tr-TR" sz="2400" dirty="0" smtClean="0"/>
              <a:t>Bu grupta karbonlar arasında ikili veya üçlü bağlar bulunur. Bu grubun genel formülleri CnH2n veya CnH2n-2’dir. Bu grup hidrokarbonlar genellikle karasal kökenli organik maddelerin kimyasal bileşimine hakimdir.</a:t>
            </a:r>
          </a:p>
          <a:p>
            <a:pPr>
              <a:buNone/>
            </a:pPr>
            <a:r>
              <a:rPr lang="tr-TR" sz="2400" dirty="0" smtClean="0"/>
              <a:t>Doymamış hidrokarbonların kimyasal yapısı içerisinde  azot, kükürt ve oksijen bileşikleri bol miktarda bulunur.</a:t>
            </a:r>
          </a:p>
          <a:p>
            <a:pPr>
              <a:buNone/>
            </a:pPr>
            <a:endParaRPr lang="en-US" sz="2400" dirty="0"/>
          </a:p>
        </p:txBody>
      </p:sp>
      <p:pic>
        <p:nvPicPr>
          <p:cNvPr id="4099" name="Picture 3"/>
          <p:cNvPicPr>
            <a:picLocks noChangeAspect="1" noChangeArrowheads="1"/>
          </p:cNvPicPr>
          <p:nvPr/>
        </p:nvPicPr>
        <p:blipFill>
          <a:blip r:embed="rId2" cstate="print"/>
          <a:srcRect/>
          <a:stretch>
            <a:fillRect/>
          </a:stretch>
        </p:blipFill>
        <p:spPr bwMode="auto">
          <a:xfrm>
            <a:off x="755575" y="4221088"/>
            <a:ext cx="1440000" cy="2274395"/>
          </a:xfrm>
          <a:prstGeom prst="rect">
            <a:avLst/>
          </a:prstGeom>
          <a:noFill/>
          <a:ln w="9525">
            <a:noFill/>
            <a:miter lim="800000"/>
            <a:headEnd/>
            <a:tailEnd/>
          </a:ln>
        </p:spPr>
      </p:pic>
      <p:pic>
        <p:nvPicPr>
          <p:cNvPr id="4100" name="Picture 4"/>
          <p:cNvPicPr>
            <a:picLocks noChangeAspect="1" noChangeArrowheads="1"/>
          </p:cNvPicPr>
          <p:nvPr/>
        </p:nvPicPr>
        <p:blipFill>
          <a:blip r:embed="rId3" cstate="print"/>
          <a:srcRect/>
          <a:stretch>
            <a:fillRect/>
          </a:stretch>
        </p:blipFill>
        <p:spPr bwMode="auto">
          <a:xfrm>
            <a:off x="3275856" y="4293096"/>
            <a:ext cx="1440000" cy="1992000"/>
          </a:xfrm>
          <a:prstGeom prst="rect">
            <a:avLst/>
          </a:prstGeom>
          <a:noFill/>
          <a:ln w="9525">
            <a:noFill/>
            <a:miter lim="800000"/>
            <a:headEnd/>
            <a:tailEnd/>
          </a:ln>
        </p:spPr>
      </p:pic>
      <p:pic>
        <p:nvPicPr>
          <p:cNvPr id="4101" name="Picture 5"/>
          <p:cNvPicPr>
            <a:picLocks noChangeAspect="1" noChangeArrowheads="1"/>
          </p:cNvPicPr>
          <p:nvPr/>
        </p:nvPicPr>
        <p:blipFill>
          <a:blip r:embed="rId4" cstate="print"/>
          <a:srcRect/>
          <a:stretch>
            <a:fillRect/>
          </a:stretch>
        </p:blipFill>
        <p:spPr bwMode="auto">
          <a:xfrm>
            <a:off x="5868143" y="4293091"/>
            <a:ext cx="1440000" cy="1956922"/>
          </a:xfrm>
          <a:prstGeom prst="rect">
            <a:avLst/>
          </a:prstGeom>
          <a:noFill/>
          <a:ln w="9525">
            <a:noFill/>
            <a:miter lim="800000"/>
            <a:headEnd/>
            <a:tailEnd/>
          </a:ln>
        </p:spPr>
      </p:pic>
    </p:spTree>
  </p:cSld>
  <p:clrMapOvr>
    <a:masterClrMapping/>
  </p:clrMapOvr>
  <p:transition>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80728"/>
            <a:ext cx="8964488" cy="5616624"/>
          </a:xfrm>
        </p:spPr>
        <p:txBody>
          <a:bodyPr/>
          <a:lstStyle/>
          <a:p>
            <a:pPr>
              <a:buNone/>
            </a:pPr>
            <a:r>
              <a:rPr lang="tr-TR" dirty="0" smtClean="0"/>
              <a:t>   Organizma-bitki yapısı ve petrol oluşturmadaki önemi:</a:t>
            </a:r>
          </a:p>
          <a:p>
            <a:pPr>
              <a:buNone/>
            </a:pPr>
            <a:r>
              <a:rPr lang="tr-TR" dirty="0" smtClean="0"/>
              <a:t>   </a:t>
            </a:r>
            <a:r>
              <a:rPr lang="tr-TR" sz="2400" dirty="0" smtClean="0"/>
              <a:t>Petrolün türediği kaynak, sedimanlar içerisinde tortullarla birlikte çökelmiş organizmalara ait bileşiklerdir. Fitoplanktonlar ve zooplanktonlar petrolü oluşturan organik maddelerin temel organizmalarıdır.Canlı organizmalarda bulunan organik bileşikler dört ana grupta toplanabilir:</a:t>
            </a:r>
          </a:p>
          <a:p>
            <a:pPr>
              <a:buNone/>
            </a:pPr>
            <a:endParaRPr lang="tr-TR" sz="2400" dirty="0" smtClean="0"/>
          </a:p>
          <a:p>
            <a:pPr>
              <a:buNone/>
            </a:pPr>
            <a:r>
              <a:rPr lang="tr-TR" sz="2400" dirty="0" smtClean="0"/>
              <a:t>    a)Proteinler b)karbonhidratlar c)ligninler d)lipidler</a:t>
            </a:r>
            <a:endParaRPr lang="en-US" dirty="0"/>
          </a:p>
        </p:txBody>
      </p:sp>
    </p:spTree>
  </p:cSld>
  <p:clrMapOvr>
    <a:masterClrMapping/>
  </p:clrMapOvr>
  <p:transition>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80728"/>
            <a:ext cx="9144000" cy="5877272"/>
          </a:xfrm>
        </p:spPr>
        <p:txBody>
          <a:bodyPr/>
          <a:lstStyle/>
          <a:p>
            <a:pPr>
              <a:buNone/>
            </a:pPr>
            <a:r>
              <a:rPr lang="tr-TR" sz="2400" dirty="0" smtClean="0"/>
              <a:t>   Proteinler:</a:t>
            </a:r>
          </a:p>
          <a:p>
            <a:pPr>
              <a:buNone/>
            </a:pPr>
            <a:r>
              <a:rPr lang="tr-TR" sz="2400" dirty="0" smtClean="0"/>
              <a:t>    </a:t>
            </a:r>
            <a:r>
              <a:rPr lang="tr-TR" sz="2000" dirty="0" smtClean="0"/>
              <a:t>Karbon, hidrojen, oksijen, kükürt ve azot elementlerini içerirler.Canlı organizmanın en önemli bileşiğidir.Suda kolay çözündükleri için jeolojik zamanlar içerisinde dirençli değildir ve petrol açısından bir önemi yoktur.</a:t>
            </a:r>
          </a:p>
          <a:p>
            <a:pPr>
              <a:buNone/>
            </a:pPr>
            <a:r>
              <a:rPr lang="tr-TR" sz="2400" dirty="0" smtClean="0"/>
              <a:t>   Karbonhidratlar:</a:t>
            </a:r>
          </a:p>
          <a:p>
            <a:pPr>
              <a:buNone/>
            </a:pPr>
            <a:r>
              <a:rPr lang="tr-TR" sz="2200" dirty="0" smtClean="0"/>
              <a:t>    </a:t>
            </a:r>
            <a:r>
              <a:rPr lang="tr-TR" sz="2000" dirty="0" smtClean="0"/>
              <a:t>Bitkiler ve canlı organizmada bulunurlar.Petrol oluşum sürecinde bakteriler tarafından karbondioksit ve su moleküllerine dönüştükleri için petrol açısından bir önemi yoktur</a:t>
            </a:r>
            <a:r>
              <a:rPr lang="tr-TR" sz="2200" dirty="0" smtClean="0"/>
              <a:t>.</a:t>
            </a:r>
          </a:p>
          <a:p>
            <a:pPr>
              <a:buNone/>
            </a:pPr>
            <a:r>
              <a:rPr lang="tr-TR" sz="2400" dirty="0" smtClean="0"/>
              <a:t>   Ligninler:</a:t>
            </a:r>
          </a:p>
          <a:p>
            <a:pPr>
              <a:buNone/>
            </a:pPr>
            <a:r>
              <a:rPr lang="tr-TR" sz="2000" dirty="0" smtClean="0"/>
              <a:t>    Bunlar ağaç ve yapraklarda bol miktarda bulunurlar</a:t>
            </a:r>
            <a:r>
              <a:rPr lang="tr-TR" sz="2000" dirty="0" smtClean="0"/>
              <a:t>. Kimyasal </a:t>
            </a:r>
            <a:r>
              <a:rPr lang="tr-TR" sz="2000" dirty="0" smtClean="0"/>
              <a:t>olarak yoğun aromatik bileşikler içerirler ve karasal kökenli </a:t>
            </a:r>
            <a:r>
              <a:rPr lang="tr-TR" sz="2000" dirty="0" err="1" smtClean="0"/>
              <a:t>kerojenin</a:t>
            </a:r>
            <a:r>
              <a:rPr lang="tr-TR" sz="2000" dirty="0" smtClean="0"/>
              <a:t> </a:t>
            </a:r>
            <a:r>
              <a:rPr lang="tr-TR" sz="2000" dirty="0" smtClean="0"/>
              <a:t>oluşumunda önemli bileşiklerdir.</a:t>
            </a:r>
          </a:p>
          <a:p>
            <a:pPr>
              <a:buNone/>
            </a:pPr>
            <a:r>
              <a:rPr lang="tr-TR" sz="2400" dirty="0" smtClean="0"/>
              <a:t>   Lipitler:</a:t>
            </a:r>
          </a:p>
          <a:p>
            <a:pPr>
              <a:buNone/>
            </a:pPr>
            <a:r>
              <a:rPr lang="tr-TR" sz="2000" dirty="0" smtClean="0"/>
              <a:t>    Petrol oluşumu açısından en önemli organik bileşiklerdir. Bitkisel ve hayvansal yağlar ile bitki yapraklarının yüzeyi ve tohumları lipitçe zengindir.Özellikle algler, diatomeler ve bakteriler lipitçe zengin olan organizmalardır.</a:t>
            </a:r>
          </a:p>
          <a:p>
            <a:pPr>
              <a:buNone/>
            </a:pPr>
            <a:endParaRPr lang="en-US" sz="2400" dirty="0"/>
          </a:p>
        </p:txBody>
      </p:sp>
    </p:spTree>
  </p:cSld>
  <p:clrMapOvr>
    <a:masterClrMapping/>
  </p:clrMapOvr>
  <p:transition>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80728"/>
            <a:ext cx="9144000" cy="5877272"/>
          </a:xfrm>
        </p:spPr>
        <p:txBody>
          <a:bodyPr>
            <a:normAutofit/>
          </a:bodyPr>
          <a:lstStyle/>
          <a:p>
            <a:pPr>
              <a:buNone/>
            </a:pPr>
            <a:r>
              <a:rPr lang="tr-TR" sz="2400" dirty="0" smtClean="0"/>
              <a:t>   KEROJEN, BİTÜM, PETROL VE DOĞALGAZLARIN BİLEŞİMİ</a:t>
            </a:r>
          </a:p>
          <a:p>
            <a:pPr>
              <a:buNone/>
            </a:pPr>
            <a:r>
              <a:rPr lang="tr-TR" sz="2400" dirty="0" smtClean="0"/>
              <a:t>   </a:t>
            </a:r>
            <a:r>
              <a:rPr lang="tr-TR" sz="2000" dirty="0" smtClean="0"/>
              <a:t>Kerojen genellikle olağan organik çözücülerde çözülemeyen , sedimanter kayaçlar içerisinde bulunan organik materyal olarak tanımlanır.</a:t>
            </a:r>
          </a:p>
          <a:p>
            <a:pPr>
              <a:buNone/>
            </a:pPr>
            <a:r>
              <a:rPr lang="tr-TR" sz="2000" dirty="0" smtClean="0"/>
              <a:t>   </a:t>
            </a:r>
            <a:endParaRPr lang="tr-TR" sz="2000" dirty="0" smtClean="0"/>
          </a:p>
          <a:p>
            <a:pPr>
              <a:buNone/>
            </a:pPr>
            <a:r>
              <a:rPr lang="tr-TR" sz="2000" dirty="0" smtClean="0"/>
              <a:t>	</a:t>
            </a:r>
            <a:r>
              <a:rPr lang="tr-TR" sz="2000" dirty="0" smtClean="0"/>
              <a:t>Organik </a:t>
            </a:r>
            <a:r>
              <a:rPr lang="tr-TR" sz="2000" dirty="0" smtClean="0"/>
              <a:t>çözücülerle kayaçtan ekstrakt yapılan organik materyal ise bitüm olarak adlandırılır.Kerojen ve bitüm birarada herhangi bir kayaçtaki toplam organik karbonu oluşturur</a:t>
            </a:r>
            <a:r>
              <a:rPr lang="tr-TR" sz="2000" dirty="0" smtClean="0"/>
              <a:t>. Bitümlerin </a:t>
            </a:r>
            <a:r>
              <a:rPr lang="tr-TR" sz="2000" dirty="0" smtClean="0"/>
              <a:t>renkleri soluk sarıdan koyu kahverengiye kadar değişebilir.</a:t>
            </a:r>
          </a:p>
          <a:p>
            <a:pPr>
              <a:buNone/>
            </a:pPr>
            <a:r>
              <a:rPr lang="tr-TR" sz="2000" dirty="0" smtClean="0"/>
              <a:t>    Petrol; katı parafinler, siyah sıvılar ve gazoline görünüşlü saydam sıvıları içermektedir.</a:t>
            </a:r>
          </a:p>
          <a:p>
            <a:pPr>
              <a:buNone/>
            </a:pPr>
            <a:r>
              <a:rPr lang="tr-TR" sz="2000" dirty="0" smtClean="0"/>
              <a:t>    Biz bitümü dağınık petrol </a:t>
            </a:r>
            <a:r>
              <a:rPr lang="tr-TR" sz="2000" dirty="0" smtClean="0"/>
              <a:t>olarak da </a:t>
            </a:r>
            <a:r>
              <a:rPr lang="tr-TR" sz="2000" dirty="0" smtClean="0"/>
              <a:t>düşünebiliriz</a:t>
            </a:r>
            <a:r>
              <a:rPr lang="tr-TR" sz="2000" dirty="0" smtClean="0"/>
              <a:t>. Bitüm </a:t>
            </a:r>
            <a:r>
              <a:rPr lang="tr-TR" sz="2000" dirty="0" smtClean="0"/>
              <a:t>ve petrol ifadeleri pratik olarak aynıdır.</a:t>
            </a:r>
          </a:p>
          <a:p>
            <a:pPr>
              <a:buNone/>
            </a:pPr>
            <a:r>
              <a:rPr lang="tr-TR" sz="2000" dirty="0" smtClean="0"/>
              <a:t>    </a:t>
            </a:r>
            <a:r>
              <a:rPr lang="tr-TR" sz="2000" dirty="0" smtClean="0"/>
              <a:t>Doğal gaz </a:t>
            </a:r>
            <a:r>
              <a:rPr lang="tr-TR" sz="2000" dirty="0" smtClean="0"/>
              <a:t>ıslak ve kuru olmak üzere </a:t>
            </a:r>
            <a:r>
              <a:rPr lang="tr-TR" sz="2000" dirty="0" err="1" smtClean="0"/>
              <a:t>ikiçeşittir</a:t>
            </a:r>
            <a:r>
              <a:rPr lang="tr-TR" sz="2000" dirty="0" smtClean="0"/>
              <a:t>. Kuru </a:t>
            </a:r>
            <a:r>
              <a:rPr lang="tr-TR" sz="2000" dirty="0" smtClean="0"/>
              <a:t>gaz %90-100 metan ile küçük miktarlarda etan ve yüksek hidrokarbonları içerir</a:t>
            </a:r>
            <a:r>
              <a:rPr lang="tr-TR" sz="2000" dirty="0" smtClean="0"/>
              <a:t>. Islak </a:t>
            </a:r>
            <a:r>
              <a:rPr lang="tr-TR" sz="2000" dirty="0" smtClean="0"/>
              <a:t>gaz ise yüksek oranlarda </a:t>
            </a:r>
            <a:r>
              <a:rPr lang="tr-TR" sz="2000" dirty="0" err="1" smtClean="0"/>
              <a:t>etan</a:t>
            </a:r>
            <a:r>
              <a:rPr lang="tr-TR" sz="2000" dirty="0" smtClean="0"/>
              <a:t>,</a:t>
            </a:r>
            <a:r>
              <a:rPr lang="tr-TR" sz="2000" dirty="0" err="1" smtClean="0"/>
              <a:t>propan</a:t>
            </a:r>
            <a:r>
              <a:rPr lang="tr-TR" sz="2000" dirty="0" smtClean="0"/>
              <a:t>, bütan </a:t>
            </a:r>
            <a:r>
              <a:rPr lang="tr-TR" sz="2000" dirty="0" smtClean="0"/>
              <a:t>vd.den oluşur.</a:t>
            </a:r>
            <a:endParaRPr lang="en-US" sz="2400" dirty="0"/>
          </a:p>
        </p:txBody>
      </p:sp>
    </p:spTree>
  </p:cSld>
  <p:clrMapOvr>
    <a:masterClrMapping/>
  </p:clrMapOvr>
  <p:transition>
    <p:newsfla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2">
      <a:dk1>
        <a:srgbClr val="10CF9B"/>
      </a:dk1>
      <a:lt1>
        <a:sysClr val="window" lastClr="FFFFFF"/>
      </a:lt1>
      <a:dk2>
        <a:srgbClr val="DBF5F9"/>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215</TotalTime>
  <Words>994</Words>
  <Application>Microsoft Office PowerPoint</Application>
  <PresentationFormat>Ekran Gösterisi (4:3)</PresentationFormat>
  <Paragraphs>82</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Flow</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evren</dc:creator>
  <cp:lastModifiedBy>Buyukutku</cp:lastModifiedBy>
  <cp:revision>27</cp:revision>
  <dcterms:created xsi:type="dcterms:W3CDTF">2010-10-07T15:19:04Z</dcterms:created>
  <dcterms:modified xsi:type="dcterms:W3CDTF">2013-09-27T11:44:27Z</dcterms:modified>
</cp:coreProperties>
</file>