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604" r:id="rId5"/>
    <p:sldId id="611" r:id="rId6"/>
    <p:sldId id="1083" r:id="rId7"/>
    <p:sldId id="1093" r:id="rId8"/>
    <p:sldId id="1084" r:id="rId9"/>
    <p:sldId id="1089" r:id="rId10"/>
    <p:sldId id="1090" r:id="rId11"/>
    <p:sldId id="1085"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302</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TAŞINMAZ HUKUKU- 2</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Tuğçe ORAL</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a:t>
            </a:r>
            <a:r>
              <a:rPr lang="tr-TR" sz="1600" dirty="0">
                <a:latin typeface="Arial" panose="020B0604020202020204" pitchFamily="34" charset="0"/>
                <a:ea typeface="Times New Roman" panose="02020603050405020304" pitchFamily="18" charset="0"/>
                <a:cs typeface="Arial" panose="020B0604020202020204" pitchFamily="34" charset="0"/>
              </a:rPr>
              <a:t>F</a:t>
            </a:r>
            <a:r>
              <a:rPr lang="tr-TR" sz="1600" dirty="0" smtClean="0">
                <a:latin typeface="Arial" panose="020B0604020202020204" pitchFamily="34" charset="0"/>
                <a:ea typeface="Times New Roman" panose="02020603050405020304" pitchFamily="18" charset="0"/>
                <a:cs typeface="Arial" panose="020B0604020202020204" pitchFamily="34" charset="0"/>
              </a:rPr>
              <a:t>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7</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KAT MÜLKİYETİ</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8565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Paylı mülkiyet paylarına inşaat yapma ve kat mülkiyeti kurma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borvu</a:t>
            </a:r>
            <a:r>
              <a:rPr lang="tr-TR" sz="2000" spc="-50" dirty="0" smtClean="0">
                <a:latin typeface="Arial" panose="020B0604020202020204" pitchFamily="34" charset="0"/>
                <a:ea typeface="Trebuchet MS" panose="020B0603020202020204" pitchFamily="34" charset="0"/>
                <a:cs typeface="Arial" panose="020B0604020202020204" pitchFamily="34" charset="0"/>
              </a:rPr>
              <a:t> bağlanması kat irtifakı olarak tanımlanmaktadır.</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Kat İrtifakı Sahibinin Hakları:</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Yapının tamamlanmasını isteme</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Pay ve paydaş çoğunluğu ile ve yapının tamamlanmış ve 2/3ünün fiilen kullanmaya başlaması halinde yönetici tayin etme</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Kat mülkiyetine geçme</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Borçları</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Sona Ermesi</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İRTİFAKI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400657"/>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Madde 3 – Kat mülkiyeti, arsa payı ve </a:t>
            </a:r>
            <a:r>
              <a:rPr lang="tr-TR" sz="2000" spc="-50" dirty="0" smtClean="0">
                <a:latin typeface="Arial" panose="020B0604020202020204" pitchFamily="34" charset="0"/>
                <a:ea typeface="Trebuchet MS" panose="020B0603020202020204" pitchFamily="34" charset="0"/>
                <a:cs typeface="Arial" panose="020B0604020202020204" pitchFamily="34" charset="0"/>
              </a:rPr>
              <a:t>ana gayrimenkuldeki </a:t>
            </a:r>
            <a:r>
              <a:rPr lang="tr-TR" sz="2000" spc="-50" dirty="0">
                <a:latin typeface="Arial" panose="020B0604020202020204" pitchFamily="34" charset="0"/>
                <a:ea typeface="Trebuchet MS" panose="020B0603020202020204" pitchFamily="34" charset="0"/>
                <a:cs typeface="Arial" panose="020B0604020202020204" pitchFamily="34" charset="0"/>
              </a:rPr>
              <a:t>ortak yerlerle bağlantılı </a:t>
            </a:r>
            <a:r>
              <a:rPr lang="tr-TR" sz="2000" spc="-50" dirty="0" smtClean="0">
                <a:latin typeface="Arial" panose="020B0604020202020204" pitchFamily="34" charset="0"/>
                <a:ea typeface="Trebuchet MS" panose="020B0603020202020204" pitchFamily="34" charset="0"/>
                <a:cs typeface="Arial" panose="020B0604020202020204" pitchFamily="34" charset="0"/>
              </a:rPr>
              <a:t>özel bir mülkiyettir. Kat </a:t>
            </a:r>
            <a:r>
              <a:rPr lang="tr-TR" sz="2000" spc="-50" dirty="0">
                <a:latin typeface="Arial" panose="020B0604020202020204" pitchFamily="34" charset="0"/>
                <a:ea typeface="Trebuchet MS" panose="020B0603020202020204" pitchFamily="34" charset="0"/>
                <a:cs typeface="Arial" panose="020B0604020202020204" pitchFamily="34" charset="0"/>
              </a:rPr>
              <a:t>mülkiyeti ve kat irtifakı, bu </a:t>
            </a:r>
            <a:r>
              <a:rPr lang="tr-TR" sz="2000" spc="-50" dirty="0" smtClean="0">
                <a:latin typeface="Arial" panose="020B0604020202020204" pitchFamily="34" charset="0"/>
                <a:ea typeface="Trebuchet MS" panose="020B0603020202020204" pitchFamily="34" charset="0"/>
                <a:cs typeface="Arial" panose="020B0604020202020204" pitchFamily="34" charset="0"/>
              </a:rPr>
              <a:t>mülkiyete konu </a:t>
            </a:r>
            <a:r>
              <a:rPr lang="tr-TR" sz="2000" spc="-50" dirty="0">
                <a:latin typeface="Arial" panose="020B0604020202020204" pitchFamily="34" charset="0"/>
                <a:ea typeface="Trebuchet MS" panose="020B0603020202020204" pitchFamily="34" charset="0"/>
                <a:cs typeface="Arial" panose="020B0604020202020204" pitchFamily="34" charset="0"/>
              </a:rPr>
              <a:t>olan </a:t>
            </a:r>
            <a:r>
              <a:rPr lang="tr-TR" sz="2000" spc="-50" dirty="0" smtClean="0">
                <a:latin typeface="Arial" panose="020B0604020202020204" pitchFamily="34" charset="0"/>
                <a:ea typeface="Trebuchet MS" panose="020B0603020202020204" pitchFamily="34" charset="0"/>
                <a:cs typeface="Arial" panose="020B0604020202020204" pitchFamily="34" charset="0"/>
              </a:rPr>
              <a:t>ana gayrimenkulün </a:t>
            </a:r>
            <a:r>
              <a:rPr lang="tr-TR" sz="2000" spc="-50" dirty="0">
                <a:latin typeface="Arial" panose="020B0604020202020204" pitchFamily="34" charset="0"/>
                <a:ea typeface="Trebuchet MS" panose="020B0603020202020204" pitchFamily="34" charset="0"/>
                <a:cs typeface="Arial" panose="020B0604020202020204" pitchFamily="34" charset="0"/>
              </a:rPr>
              <a:t>bağımsız bölümlerinden her birinin konum ve büyüklüklerine </a:t>
            </a:r>
            <a:r>
              <a:rPr lang="tr-TR" sz="2000" spc="-50" dirty="0" smtClean="0">
                <a:latin typeface="Arial" panose="020B0604020202020204" pitchFamily="34" charset="0"/>
                <a:ea typeface="Trebuchet MS" panose="020B0603020202020204" pitchFamily="34" charset="0"/>
                <a:cs typeface="Arial" panose="020B0604020202020204" pitchFamily="34" charset="0"/>
              </a:rPr>
              <a:t>göre hesaplanan </a:t>
            </a:r>
            <a:r>
              <a:rPr lang="tr-TR" sz="2000" spc="-50" dirty="0">
                <a:latin typeface="Arial" panose="020B0604020202020204" pitchFamily="34" charset="0"/>
                <a:ea typeface="Trebuchet MS" panose="020B0603020202020204" pitchFamily="34" charset="0"/>
                <a:cs typeface="Arial" panose="020B0604020202020204" pitchFamily="34" charset="0"/>
              </a:rPr>
              <a:t>değerleri ile oranlı olarak projesinde tahsis edilen arsa payının ortak mülkiyet esaslarına göre açıkça gösterilmesi suretiyle kurulur.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14454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dirty="0" err="1">
                <a:latin typeface="Arial" panose="020B0604020202020204" pitchFamily="34" charset="0"/>
                <a:cs typeface="Arial" panose="020B0604020202020204" pitchFamily="34" charset="0"/>
              </a:rPr>
              <a:t>Anagayrimenkulde</a:t>
            </a:r>
            <a:r>
              <a:rPr lang="tr-TR" sz="2000" dirty="0">
                <a:latin typeface="Arial" panose="020B0604020202020204" pitchFamily="34" charset="0"/>
                <a:cs typeface="Arial" panose="020B0604020202020204" pitchFamily="34" charset="0"/>
              </a:rPr>
              <a:t>, yapı veya yapıların dış cepheler ve iç taksimatı bağımsız bölüm, eklenti, ortak yerlerinin ölçüleri ve bağımsız bölümlerin konum ve büyüklüklerine göre hesaplanan değerleriyle oranlı arsa payları, kat, daire, iş bürosu gibi nevi ile bunların birden başlayıp sırayla giden numarası ve bağımsız bölümlerin yapı inşaat alanı da açıkça gösterilmek suretiyle, proje müellifi mimar tarafından yapılan, yetkili kamu kurum ve kuruluşlarınca </a:t>
            </a:r>
            <a:r>
              <a:rPr lang="tr-TR" sz="2000" dirty="0" err="1">
                <a:latin typeface="Arial" panose="020B0604020202020204" pitchFamily="34" charset="0"/>
                <a:cs typeface="Arial" panose="020B0604020202020204" pitchFamily="34" charset="0"/>
              </a:rPr>
              <a:t>anagayrimenkulün</a:t>
            </a:r>
            <a:r>
              <a:rPr lang="tr-TR" sz="2000" dirty="0">
                <a:latin typeface="Arial" panose="020B0604020202020204" pitchFamily="34" charset="0"/>
                <a:cs typeface="Arial" panose="020B0604020202020204" pitchFamily="34" charset="0"/>
              </a:rPr>
              <a:t> maliki veya bütün paydaşlarının imzaları alınarak onaylanan ve elektronik ortamda tapu müdürlüğüne gönderilen mimarî proje ile yapı kullanma izin belgesi. b) Bağımsız bölümlerin kullanılış tarzına, birden çok yapının varlığı halinde bu yapıların özelliğine göre 28 inci maddedeki esaslar çerçevesinde hazırlanmış, kat mülkiyetini kuran malik veya malikler tarafından imzalanmış bir yönetim plânı.</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MÜLKİYETİNİN KURULMASI İÇİN GEREKLİ EVRAKLAR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823238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Paydaşların ve malik iradesiyle</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Paylaşma davası sonucunda verilen mahkeme kararıyla</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Kat İrtifakına dayanılarak</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MÜLKİYETİNİN KURULMASI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78792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Kat malikleri kendilerine ait bağımsız bölümler üzerinde, </a:t>
            </a:r>
            <a:r>
              <a:rPr lang="tr-TR" sz="2000" spc="-50" dirty="0" smtClean="0">
                <a:latin typeface="Arial" panose="020B0604020202020204" pitchFamily="34" charset="0"/>
                <a:ea typeface="Trebuchet MS" panose="020B0603020202020204" pitchFamily="34" charset="0"/>
                <a:cs typeface="Arial" panose="020B0604020202020204" pitchFamily="34" charset="0"/>
              </a:rPr>
              <a:t>Medeni </a:t>
            </a:r>
            <a:r>
              <a:rPr lang="tr-TR" sz="2000" spc="-50" dirty="0">
                <a:latin typeface="Arial" panose="020B0604020202020204" pitchFamily="34" charset="0"/>
                <a:ea typeface="Trebuchet MS" panose="020B0603020202020204" pitchFamily="34" charset="0"/>
                <a:cs typeface="Arial" panose="020B0604020202020204" pitchFamily="34" charset="0"/>
              </a:rPr>
              <a:t>Kanunun maliklere tanıdığı bütün hak ve yetkilere sahiptirler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Kat </a:t>
            </a:r>
            <a:r>
              <a:rPr lang="tr-TR" sz="2000" spc="-50" dirty="0">
                <a:latin typeface="Arial" panose="020B0604020202020204" pitchFamily="34" charset="0"/>
                <a:ea typeface="Trebuchet MS" panose="020B0603020202020204" pitchFamily="34" charset="0"/>
                <a:cs typeface="Arial" panose="020B0604020202020204" pitchFamily="34" charset="0"/>
              </a:rPr>
              <a:t>malikleri </a:t>
            </a:r>
            <a:r>
              <a:rPr lang="tr-TR" sz="2000" spc="-50" dirty="0" smtClean="0">
                <a:latin typeface="Arial" panose="020B0604020202020204" pitchFamily="34" charset="0"/>
                <a:ea typeface="Trebuchet MS" panose="020B0603020202020204" pitchFamily="34" charset="0"/>
                <a:cs typeface="Arial" panose="020B0604020202020204" pitchFamily="34" charset="0"/>
              </a:rPr>
              <a:t>ana gayrimenkulün </a:t>
            </a:r>
            <a:r>
              <a:rPr lang="tr-TR" sz="2000" spc="-50" dirty="0">
                <a:latin typeface="Arial" panose="020B0604020202020204" pitchFamily="34" charset="0"/>
                <a:ea typeface="Trebuchet MS" panose="020B0603020202020204" pitchFamily="34" charset="0"/>
                <a:cs typeface="Arial" panose="020B0604020202020204" pitchFamily="34" charset="0"/>
              </a:rPr>
              <a:t>bütün ortak yerlerine, arsa payları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oranında,ortak</a:t>
            </a:r>
            <a:r>
              <a:rPr lang="tr-TR" sz="2000" spc="-50" dirty="0" smtClean="0">
                <a:latin typeface="Arial" panose="020B0604020202020204" pitchFamily="34" charset="0"/>
                <a:ea typeface="Trebuchet MS" panose="020B0603020202020204" pitchFamily="34" charset="0"/>
                <a:cs typeface="Arial" panose="020B0604020202020204" pitchFamily="34" charset="0"/>
              </a:rPr>
              <a:t> </a:t>
            </a:r>
            <a:r>
              <a:rPr lang="tr-TR" sz="2000" spc="-50" dirty="0">
                <a:latin typeface="Arial" panose="020B0604020202020204" pitchFamily="34" charset="0"/>
                <a:ea typeface="Trebuchet MS" panose="020B0603020202020204" pitchFamily="34" charset="0"/>
                <a:cs typeface="Arial" panose="020B0604020202020204" pitchFamily="34" charset="0"/>
              </a:rPr>
              <a:t>mülkiyet hükümlerine göre malik olurlar.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Kat malikleri ortak yerlerde kullanma hakkına sahiptirler; bu hakkın genel kömürlük, garaj, teras, çamaşırhane ve çamaşır kurutma alanları gibi yerlerdeki ölçüsü, aksine sözleşme olmadıkça, her kat malikine ait arsa payı ile oranlıdır</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MALİKLERİNİN HAKLARI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41392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24676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Anagayrimenkulün</a:t>
            </a:r>
            <a:r>
              <a:rPr lang="tr-TR" sz="2000" spc="-50" dirty="0">
                <a:latin typeface="Arial" panose="020B0604020202020204" pitchFamily="34" charset="0"/>
                <a:ea typeface="Trebuchet MS" panose="020B0603020202020204" pitchFamily="34" charset="0"/>
                <a:cs typeface="Arial" panose="020B0604020202020204" pitchFamily="34" charset="0"/>
              </a:rPr>
              <a:t> bakımı, korunması ve zarardan </a:t>
            </a:r>
            <a:r>
              <a:rPr lang="tr-TR" sz="2000" spc="-50" dirty="0" smtClean="0">
                <a:latin typeface="Arial" panose="020B0604020202020204" pitchFamily="34" charset="0"/>
                <a:ea typeface="Trebuchet MS" panose="020B0603020202020204" pitchFamily="34" charset="0"/>
                <a:cs typeface="Arial" panose="020B0604020202020204" pitchFamily="34" charset="0"/>
              </a:rPr>
              <a:t>sorumluluk</a:t>
            </a: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Anagayrimenkulün</a:t>
            </a:r>
            <a:r>
              <a:rPr lang="tr-TR" sz="2000" spc="-50" dirty="0">
                <a:latin typeface="Arial" panose="020B0604020202020204" pitchFamily="34" charset="0"/>
                <a:ea typeface="Trebuchet MS" panose="020B0603020202020204" pitchFamily="34" charset="0"/>
                <a:cs typeface="Arial" panose="020B0604020202020204" pitchFamily="34" charset="0"/>
              </a:rPr>
              <a:t> genel giderlerine </a:t>
            </a:r>
            <a:r>
              <a:rPr lang="tr-TR" sz="2000" spc="-50" dirty="0" smtClean="0">
                <a:latin typeface="Arial" panose="020B0604020202020204" pitchFamily="34" charset="0"/>
                <a:ea typeface="Trebuchet MS" panose="020B0603020202020204" pitchFamily="34" charset="0"/>
                <a:cs typeface="Arial" panose="020B0604020202020204" pitchFamily="34" charset="0"/>
              </a:rPr>
              <a:t>katılma</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Kat malikleri, gerek bağımsız bölümlerini, gerek eklentileri ve ortak </a:t>
            </a:r>
            <a:r>
              <a:rPr lang="tr-TR" sz="2000" spc="-50" dirty="0" smtClean="0">
                <a:latin typeface="Arial" panose="020B0604020202020204" pitchFamily="34" charset="0"/>
                <a:ea typeface="Trebuchet MS" panose="020B0603020202020204" pitchFamily="34" charset="0"/>
                <a:cs typeface="Arial" panose="020B0604020202020204" pitchFamily="34" charset="0"/>
              </a:rPr>
              <a:t>yerleri kullanırken </a:t>
            </a:r>
            <a:r>
              <a:rPr lang="tr-TR" sz="2000" spc="-50" dirty="0">
                <a:latin typeface="Arial" panose="020B0604020202020204" pitchFamily="34" charset="0"/>
                <a:ea typeface="Trebuchet MS" panose="020B0603020202020204" pitchFamily="34" charset="0"/>
                <a:cs typeface="Arial" panose="020B0604020202020204" pitchFamily="34" charset="0"/>
              </a:rPr>
              <a:t>doğruluk kaidelerine uymak, özellikle birbirini rahatsız etmemek, birbirinin </a:t>
            </a:r>
            <a:r>
              <a:rPr lang="tr-TR" sz="2000" spc="-50" dirty="0" smtClean="0">
                <a:latin typeface="Arial" panose="020B0604020202020204" pitchFamily="34" charset="0"/>
                <a:ea typeface="Trebuchet MS" panose="020B0603020202020204" pitchFamily="34" charset="0"/>
                <a:cs typeface="Arial" panose="020B0604020202020204" pitchFamily="34" charset="0"/>
              </a:rPr>
              <a:t>haklarını çiğnememek </a:t>
            </a:r>
            <a:r>
              <a:rPr lang="tr-TR" sz="2000" spc="-50" dirty="0">
                <a:latin typeface="Arial" panose="020B0604020202020204" pitchFamily="34" charset="0"/>
                <a:ea typeface="Trebuchet MS" panose="020B0603020202020204" pitchFamily="34" charset="0"/>
                <a:cs typeface="Arial" panose="020B0604020202020204" pitchFamily="34" charset="0"/>
              </a:rPr>
              <a:t>ve yönetim planı hükümlerine uymakla, karşılıklı olarak yükümlüdürler</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MALIKLERININ BORÇLARI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3470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127144"/>
            <a:ext cx="8517837" cy="4247317"/>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Ana gayrimenkulün</a:t>
            </a:r>
            <a:r>
              <a:rPr lang="tr-TR" sz="2000" spc="-50" dirty="0">
                <a:latin typeface="Arial" panose="020B0604020202020204" pitchFamily="34" charset="0"/>
                <a:ea typeface="Trebuchet MS" panose="020B0603020202020204" pitchFamily="34" charset="0"/>
                <a:cs typeface="Arial" panose="020B0604020202020204" pitchFamily="34" charset="0"/>
              </a:rPr>
              <a:t>, kütükte mesken, iş veya ticaret yeri olarak </a:t>
            </a:r>
            <a:r>
              <a:rPr lang="tr-TR" sz="2000" spc="-50" dirty="0" smtClean="0">
                <a:latin typeface="Arial" panose="020B0604020202020204" pitchFamily="34" charset="0"/>
                <a:ea typeface="Trebuchet MS" panose="020B0603020202020204" pitchFamily="34" charset="0"/>
                <a:cs typeface="Arial" panose="020B0604020202020204" pitchFamily="34" charset="0"/>
              </a:rPr>
              <a:t>gösterilen bağımsız </a:t>
            </a:r>
            <a:r>
              <a:rPr lang="tr-TR" sz="2000" spc="-50" dirty="0">
                <a:latin typeface="Arial" panose="020B0604020202020204" pitchFamily="34" charset="0"/>
                <a:ea typeface="Trebuchet MS" panose="020B0603020202020204" pitchFamily="34" charset="0"/>
                <a:cs typeface="Arial" panose="020B0604020202020204" pitchFamily="34" charset="0"/>
              </a:rPr>
              <a:t>bir bölümünde hastane, dispanser, klinik, poliklinik, ecza laboratuvarı gibi </a:t>
            </a:r>
            <a:r>
              <a:rPr lang="tr-TR" sz="2000" spc="-50" dirty="0" smtClean="0">
                <a:latin typeface="Arial" panose="020B0604020202020204" pitchFamily="34" charset="0"/>
                <a:ea typeface="Trebuchet MS" panose="020B0603020202020204" pitchFamily="34" charset="0"/>
                <a:cs typeface="Arial" panose="020B0604020202020204" pitchFamily="34" charset="0"/>
              </a:rPr>
              <a:t>müesseseler kurulamaz</a:t>
            </a:r>
            <a:r>
              <a:rPr lang="tr-TR" sz="2000" spc="-50" dirty="0">
                <a:latin typeface="Arial" panose="020B0604020202020204" pitchFamily="34" charset="0"/>
                <a:ea typeface="Trebuchet MS" panose="020B0603020202020204" pitchFamily="34" charset="0"/>
                <a:cs typeface="Arial" panose="020B0604020202020204" pitchFamily="34" charset="0"/>
              </a:rPr>
              <a:t>; kat maliklerinin buna aykırı sözleşmeleri hükümsüzdür; dispanser, klinik, </a:t>
            </a:r>
            <a:r>
              <a:rPr lang="tr-TR" sz="2000" spc="-50" dirty="0" smtClean="0">
                <a:latin typeface="Arial" panose="020B0604020202020204" pitchFamily="34" charset="0"/>
                <a:ea typeface="Trebuchet MS" panose="020B0603020202020204" pitchFamily="34" charset="0"/>
                <a:cs typeface="Arial" panose="020B0604020202020204" pitchFamily="34" charset="0"/>
              </a:rPr>
              <a:t>poliklinik niteliğinde olmayan </a:t>
            </a:r>
            <a:r>
              <a:rPr lang="tr-TR" sz="2000" spc="-50" dirty="0">
                <a:latin typeface="Arial" panose="020B0604020202020204" pitchFamily="34" charset="0"/>
                <a:ea typeface="Trebuchet MS" panose="020B0603020202020204" pitchFamily="34" charset="0"/>
                <a:cs typeface="Arial" panose="020B0604020202020204" pitchFamily="34" charset="0"/>
              </a:rPr>
              <a:t>muayenehaneler bu hükmün dışındadır.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Anagayrimenkulün</a:t>
            </a:r>
            <a:r>
              <a:rPr lang="tr-TR" sz="2000" spc="-50" dirty="0">
                <a:latin typeface="Arial" panose="020B0604020202020204" pitchFamily="34" charset="0"/>
                <a:ea typeface="Trebuchet MS" panose="020B0603020202020204" pitchFamily="34" charset="0"/>
                <a:cs typeface="Arial" panose="020B0604020202020204" pitchFamily="34" charset="0"/>
              </a:rPr>
              <a:t>, kütükte mesken olarak gösterilen bağımsız bir bölümünde sinema, tiyatro, kahvehane, gazino, pavyon, bar, kulüp, dans salonu ve emsali gibi eğlence ve </a:t>
            </a:r>
            <a:r>
              <a:rPr lang="tr-TR" sz="2000" spc="-50" dirty="0" smtClean="0">
                <a:latin typeface="Arial" panose="020B0604020202020204" pitchFamily="34" charset="0"/>
                <a:ea typeface="Trebuchet MS" panose="020B0603020202020204" pitchFamily="34" charset="0"/>
                <a:cs typeface="Arial" panose="020B0604020202020204" pitchFamily="34" charset="0"/>
              </a:rPr>
              <a:t>toplantı yerleri </a:t>
            </a:r>
            <a:r>
              <a:rPr lang="tr-TR" sz="2000" spc="-50" dirty="0">
                <a:latin typeface="Arial" panose="020B0604020202020204" pitchFamily="34" charset="0"/>
                <a:ea typeface="Trebuchet MS" panose="020B0603020202020204" pitchFamily="34" charset="0"/>
                <a:cs typeface="Arial" panose="020B0604020202020204" pitchFamily="34" charset="0"/>
              </a:rPr>
              <a:t>ve fırın, lokanta, </a:t>
            </a:r>
            <a:r>
              <a:rPr lang="tr-TR" sz="2000" spc="-50" dirty="0" err="1">
                <a:latin typeface="Arial" panose="020B0604020202020204" pitchFamily="34" charset="0"/>
                <a:ea typeface="Trebuchet MS" panose="020B0603020202020204" pitchFamily="34" charset="0"/>
                <a:cs typeface="Arial" panose="020B0604020202020204" pitchFamily="34" charset="0"/>
              </a:rPr>
              <a:t>pastahane</a:t>
            </a:r>
            <a:r>
              <a:rPr lang="tr-TR" sz="2000" spc="-50" dirty="0">
                <a:latin typeface="Arial" panose="020B0604020202020204" pitchFamily="34" charset="0"/>
                <a:ea typeface="Trebuchet MS" panose="020B0603020202020204" pitchFamily="34" charset="0"/>
                <a:cs typeface="Arial" panose="020B0604020202020204" pitchFamily="34" charset="0"/>
              </a:rPr>
              <a:t>, süthane gibi gıda ve beslenme yerleri ve imalathane, boyahane, basımevi, dükkan, galeri ve çarşı gibi yerler, ancak kat malikleri kurulunun oybirliği ile vereceği kararla </a:t>
            </a:r>
            <a:r>
              <a:rPr lang="tr-TR" sz="2000" spc="-50" dirty="0" smtClean="0">
                <a:latin typeface="Arial" panose="020B0604020202020204" pitchFamily="34" charset="0"/>
                <a:ea typeface="Trebuchet MS" panose="020B0603020202020204" pitchFamily="34" charset="0"/>
                <a:cs typeface="Arial" panose="020B0604020202020204" pitchFamily="34" charset="0"/>
              </a:rPr>
              <a:t>açılabilir.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YASAK İŞLER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716865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12565</TotalTime>
  <Words>514</Words>
  <Application>Microsoft Office PowerPoint</Application>
  <PresentationFormat>Ekran Gösterisi (4:3)</PresentationFormat>
  <Paragraphs>39</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827</cp:revision>
  <cp:lastPrinted>2016-10-24T07:53:35Z</cp:lastPrinted>
  <dcterms:created xsi:type="dcterms:W3CDTF">2016-09-18T09:35:24Z</dcterms:created>
  <dcterms:modified xsi:type="dcterms:W3CDTF">2020-02-26T07:30:48Z</dcterms:modified>
</cp:coreProperties>
</file>