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3" r:id="rId16"/>
    <p:sldId id="274" r:id="rId1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76" autoAdjust="0"/>
    <p:restoredTop sz="94660"/>
  </p:normalViewPr>
  <p:slideViewPr>
    <p:cSldViewPr>
      <p:cViewPr varScale="1">
        <p:scale>
          <a:sx n="105" d="100"/>
          <a:sy n="105" d="100"/>
        </p:scale>
        <p:origin x="912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25.02.2020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sz="27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</a:t>
            </a:r>
            <a:r>
              <a:rPr lang="tr-TR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KÜLTÜRÜ</a:t>
            </a:r>
            <a:br>
              <a:rPr lang="tr-TR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11. hafta</a:t>
            </a:r>
            <a:br>
              <a:rPr lang="tr-TR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/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Kuşan İmparatorluğunun kuruluşu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1600" dirty="0" smtClean="0">
                <a:solidFill>
                  <a:schemeClr val="tx1"/>
                </a:solidFill>
              </a:rPr>
              <a:t/>
            </a:r>
            <a:br>
              <a:rPr lang="tr-TR" sz="1600" dirty="0" smtClean="0">
                <a:solidFill>
                  <a:schemeClr val="tx1"/>
                </a:solidFill>
              </a:rPr>
            </a:br>
            <a:r>
              <a:rPr lang="tr-TR" sz="1600" dirty="0" smtClean="0">
                <a:solidFill>
                  <a:schemeClr val="tx1"/>
                </a:solidFill>
              </a:rPr>
              <a:t/>
            </a:r>
            <a:br>
              <a:rPr lang="tr-TR" sz="1600" dirty="0" smtClean="0">
                <a:solidFill>
                  <a:schemeClr val="tx1"/>
                </a:solidFill>
              </a:rPr>
            </a:br>
            <a:r>
              <a:rPr lang="tr-TR" sz="1600" dirty="0" smtClean="0">
                <a:solidFill>
                  <a:schemeClr val="tx1"/>
                </a:solidFill>
              </a:rPr>
              <a:t/>
            </a:r>
            <a:br>
              <a:rPr lang="tr-TR" sz="1600" dirty="0" smtClean="0">
                <a:solidFill>
                  <a:schemeClr val="tx1"/>
                </a:solidFill>
              </a:rPr>
            </a:br>
            <a:r>
              <a:rPr lang="tr-TR" sz="1600" dirty="0" smtClean="0">
                <a:solidFill>
                  <a:schemeClr val="tx1"/>
                </a:solidFill>
              </a:rPr>
              <a:t/>
            </a:r>
            <a:br>
              <a:rPr lang="tr-TR" sz="1600" dirty="0" smtClean="0">
                <a:solidFill>
                  <a:schemeClr val="tx1"/>
                </a:solidFill>
              </a:rPr>
            </a:b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</a:t>
            </a: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. Yalçın Kayalı</a:t>
            </a: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</a:t>
            </a:r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Fakültesi</a:t>
            </a: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Edebiyatları Bölümü</a:t>
            </a:r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</a:t>
            </a:r>
            <a:r>
              <a:rPr lang="tr-T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Anabilim Dalı</a:t>
            </a:r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Çin kaynaklarına göre </a:t>
            </a:r>
            <a:r>
              <a:rPr lang="tr-TR" dirty="0" err="1"/>
              <a:t>Vima</a:t>
            </a:r>
            <a:r>
              <a:rPr lang="tr-TR" dirty="0"/>
              <a:t> </a:t>
            </a:r>
            <a:r>
              <a:rPr lang="tr-TR" dirty="0" err="1"/>
              <a:t>Takto</a:t>
            </a:r>
            <a:r>
              <a:rPr lang="tr-TR" dirty="0"/>
              <a:t> ile Çin Han sülâlesi </a:t>
            </a:r>
            <a:r>
              <a:rPr lang="tr-TR" dirty="0" err="1"/>
              <a:t>Hsi˗yü</a:t>
            </a:r>
            <a:r>
              <a:rPr lang="tr-TR" dirty="0"/>
              <a:t> valisi </a:t>
            </a:r>
            <a:r>
              <a:rPr lang="tr-TR" dirty="0" err="1"/>
              <a:t>Pan</a:t>
            </a:r>
            <a:r>
              <a:rPr lang="tr-TR" dirty="0"/>
              <a:t> </a:t>
            </a:r>
            <a:r>
              <a:rPr lang="tr-TR" dirty="0" err="1"/>
              <a:t>Chʼao</a:t>
            </a:r>
            <a:r>
              <a:rPr lang="tr-TR" dirty="0"/>
              <a:t> arasındaki savaş, dönemin en önemli siyasi faaliyetleri arasında yer almaktadır. Bu savaşta </a:t>
            </a:r>
            <a:r>
              <a:rPr lang="tr-TR" dirty="0" err="1"/>
              <a:t>Kuşanlar</a:t>
            </a:r>
            <a:r>
              <a:rPr lang="tr-TR" dirty="0"/>
              <a:t> ve Çinliler MS 90 yılında Yarkent yakınlarında, Doğu Türkistan için mücadele etmişlerdi. 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Bölgedeki </a:t>
            </a:r>
            <a:r>
              <a:rPr lang="tr-TR" dirty="0" err="1"/>
              <a:t>hȃkimiyetini</a:t>
            </a:r>
            <a:r>
              <a:rPr lang="tr-TR" dirty="0"/>
              <a:t> kaybetmek istemeyen </a:t>
            </a:r>
            <a:r>
              <a:rPr lang="tr-TR" dirty="0" err="1"/>
              <a:t>Kuşanlar</a:t>
            </a:r>
            <a:r>
              <a:rPr lang="tr-TR" dirty="0"/>
              <a:t> ise hükümdar vekili </a:t>
            </a:r>
            <a:r>
              <a:rPr lang="tr-TR" dirty="0" err="1"/>
              <a:t>Hsieh</a:t>
            </a:r>
            <a:r>
              <a:rPr lang="tr-TR" dirty="0"/>
              <a:t> liderliğinde 70.000 kişilik bir orduyu Pamirler ötesine göndermişlerse de durumu fark eden </a:t>
            </a:r>
            <a:r>
              <a:rPr lang="tr-TR" dirty="0" err="1"/>
              <a:t>Pan</a:t>
            </a:r>
            <a:r>
              <a:rPr lang="tr-TR" dirty="0"/>
              <a:t> </a:t>
            </a:r>
            <a:r>
              <a:rPr lang="tr-TR" dirty="0" err="1"/>
              <a:t>Chʼao</a:t>
            </a:r>
            <a:r>
              <a:rPr lang="tr-TR" dirty="0"/>
              <a:t>, Kuşan ordusuna tuzak kurmuş </a:t>
            </a:r>
            <a:r>
              <a:rPr lang="tr-TR" dirty="0" err="1"/>
              <a:t>Hsieh’yi</a:t>
            </a:r>
            <a:r>
              <a:rPr lang="tr-TR" dirty="0"/>
              <a:t> ağır bir yenilgiye uğratarak Doğu </a:t>
            </a:r>
            <a:r>
              <a:rPr lang="tr-TR" dirty="0" err="1"/>
              <a:t>Türkistanʼdaki</a:t>
            </a:r>
            <a:r>
              <a:rPr lang="tr-TR" dirty="0"/>
              <a:t> Kuşan hakimiyetine son vermişti. </a:t>
            </a:r>
            <a:r>
              <a:rPr lang="tr-TR" dirty="0" err="1"/>
              <a:t>Kuşanlar</a:t>
            </a:r>
            <a:r>
              <a:rPr lang="tr-TR" dirty="0"/>
              <a:t>, Doğu </a:t>
            </a:r>
            <a:r>
              <a:rPr lang="tr-TR" dirty="0" err="1"/>
              <a:t>Türkistanʼdaki</a:t>
            </a:r>
            <a:r>
              <a:rPr lang="tr-TR" dirty="0"/>
              <a:t> üstünlüğünü ancak MS 2. yüzyılda </a:t>
            </a:r>
            <a:r>
              <a:rPr lang="tr-TR" dirty="0" err="1"/>
              <a:t>Pan</a:t>
            </a:r>
            <a:r>
              <a:rPr lang="tr-TR" dirty="0"/>
              <a:t> </a:t>
            </a:r>
            <a:r>
              <a:rPr lang="tr-TR" dirty="0" err="1"/>
              <a:t>Chʼao</a:t>
            </a:r>
            <a:r>
              <a:rPr lang="tr-TR" dirty="0"/>
              <a:t> öldükten sonra sağlayabilmişlerdir.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Vima</a:t>
            </a:r>
            <a:r>
              <a:rPr lang="tr-TR" dirty="0"/>
              <a:t> </a:t>
            </a:r>
            <a:r>
              <a:rPr lang="tr-TR" dirty="0" err="1"/>
              <a:t>Takto</a:t>
            </a:r>
            <a:r>
              <a:rPr lang="tr-TR" dirty="0"/>
              <a:t> öldükten sonra ise Kuşan tahtına, hanedanlığın bilinen üçüncü kralı </a:t>
            </a:r>
            <a:r>
              <a:rPr lang="tr-TR" dirty="0" err="1"/>
              <a:t>Vima</a:t>
            </a:r>
            <a:r>
              <a:rPr lang="tr-TR" dirty="0"/>
              <a:t> </a:t>
            </a:r>
            <a:r>
              <a:rPr lang="tr-TR" dirty="0" err="1"/>
              <a:t>Kadphises</a:t>
            </a:r>
            <a:r>
              <a:rPr lang="tr-TR" dirty="0"/>
              <a:t> geçmiştir. </a:t>
            </a:r>
            <a:endParaRPr lang="tr-TR" dirty="0" smtClean="0"/>
          </a:p>
          <a:p>
            <a:pPr algn="ctr"/>
            <a:r>
              <a:rPr lang="tr-TR" dirty="0" err="1"/>
              <a:t>Vima</a:t>
            </a:r>
            <a:r>
              <a:rPr lang="tr-TR" dirty="0"/>
              <a:t> </a:t>
            </a:r>
            <a:r>
              <a:rPr lang="tr-TR" dirty="0" err="1"/>
              <a:t>Kadphises</a:t>
            </a:r>
            <a:r>
              <a:rPr lang="tr-TR" dirty="0"/>
              <a:t> döneminde </a:t>
            </a:r>
            <a:r>
              <a:rPr lang="tr-TR" dirty="0" err="1"/>
              <a:t>Kuşanlar’ın</a:t>
            </a:r>
            <a:r>
              <a:rPr lang="tr-TR" dirty="0"/>
              <a:t> sınırları kuzeyde </a:t>
            </a:r>
            <a:r>
              <a:rPr lang="tr-TR" dirty="0" err="1"/>
              <a:t>Baktria’dan</a:t>
            </a:r>
            <a:r>
              <a:rPr lang="tr-TR" dirty="0"/>
              <a:t> Hindistan’daki </a:t>
            </a:r>
            <a:r>
              <a:rPr lang="tr-TR" dirty="0" err="1"/>
              <a:t>Mathura</a:t>
            </a:r>
            <a:r>
              <a:rPr lang="tr-TR" dirty="0"/>
              <a:t> şehrine kadar uzanırken; batıda </a:t>
            </a:r>
            <a:r>
              <a:rPr lang="tr-TR" dirty="0" err="1"/>
              <a:t>Herat</a:t>
            </a:r>
            <a:r>
              <a:rPr lang="tr-TR" dirty="0"/>
              <a:t> ve </a:t>
            </a:r>
            <a:r>
              <a:rPr lang="tr-TR" dirty="0" err="1"/>
              <a:t>Kandhar</a:t>
            </a:r>
            <a:r>
              <a:rPr lang="tr-TR" dirty="0"/>
              <a:t> sınırlarından Çin etkisi altındaki </a:t>
            </a:r>
            <a:r>
              <a:rPr lang="tr-TR" dirty="0" err="1"/>
              <a:t>Tarim</a:t>
            </a:r>
            <a:r>
              <a:rPr lang="tr-TR" dirty="0"/>
              <a:t> havzasına kadar uzandığı şeklindedir.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5746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Cöhçe</a:t>
            </a:r>
            <a:r>
              <a:rPr lang="tr-TR" dirty="0"/>
              <a:t> ve Konukçu ise çalışmalarında, </a:t>
            </a:r>
            <a:r>
              <a:rPr lang="tr-TR" dirty="0" err="1"/>
              <a:t>Vima</a:t>
            </a:r>
            <a:r>
              <a:rPr lang="tr-TR" dirty="0"/>
              <a:t> </a:t>
            </a:r>
            <a:r>
              <a:rPr lang="tr-TR" dirty="0" err="1"/>
              <a:t>Kadphises</a:t>
            </a:r>
            <a:r>
              <a:rPr lang="tr-TR" dirty="0"/>
              <a:t> döneminde Kuşan İmparatorluğu’nun sınırlarının doğuda </a:t>
            </a:r>
            <a:r>
              <a:rPr lang="tr-TR" dirty="0" err="1"/>
              <a:t>Varanasi</a:t>
            </a:r>
            <a:r>
              <a:rPr lang="tr-TR" dirty="0"/>
              <a:t> (</a:t>
            </a:r>
            <a:r>
              <a:rPr lang="tr-TR" dirty="0" err="1"/>
              <a:t>Benares</a:t>
            </a:r>
            <a:r>
              <a:rPr lang="tr-TR" dirty="0"/>
              <a:t>), batıda </a:t>
            </a:r>
            <a:r>
              <a:rPr lang="tr-TR" dirty="0" err="1"/>
              <a:t>Parthia</a:t>
            </a:r>
            <a:r>
              <a:rPr lang="tr-TR" dirty="0"/>
              <a:t> sınırları ve kuzeyde Buhara’ya kadar genişlediğini bildirirler</a:t>
            </a:r>
            <a:r>
              <a:rPr lang="tr-TR" dirty="0" smtClean="0"/>
              <a:t>.</a:t>
            </a:r>
          </a:p>
          <a:p>
            <a:pPr algn="ct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49994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Çin kaynaklarında ise Yen-</a:t>
            </a:r>
            <a:r>
              <a:rPr lang="tr-TR" dirty="0" err="1"/>
              <a:t>gav</a:t>
            </a:r>
            <a:r>
              <a:rPr lang="tr-TR" dirty="0"/>
              <a:t>-</a:t>
            </a:r>
            <a:r>
              <a:rPr lang="tr-TR" dirty="0" err="1"/>
              <a:t>cın</a:t>
            </a:r>
            <a:r>
              <a:rPr lang="tr-TR" dirty="0"/>
              <a:t> yani </a:t>
            </a:r>
            <a:r>
              <a:rPr lang="tr-TR" dirty="0" err="1"/>
              <a:t>Vima</a:t>
            </a:r>
            <a:r>
              <a:rPr lang="tr-TR" dirty="0"/>
              <a:t> </a:t>
            </a:r>
            <a:r>
              <a:rPr lang="tr-TR" dirty="0" err="1"/>
              <a:t>Kadphises’in</a:t>
            </a:r>
            <a:r>
              <a:rPr lang="tr-TR" dirty="0"/>
              <a:t>, babasının saldırgan politikasını sürdürdüğünden ve </a:t>
            </a:r>
            <a:r>
              <a:rPr lang="tr-TR" dirty="0" err="1"/>
              <a:t>Tyan-cu’yu</a:t>
            </a:r>
            <a:r>
              <a:rPr lang="tr-TR" dirty="0"/>
              <a:t> (Yukarı İndus Vadisi) ele geçirerek oraya kendine vekil olarak seçtiği bir generali atadığından söz edilir. Güneyde ve güneydoğuda kazandıkları başarılarından aldığı cesaretle de </a:t>
            </a:r>
            <a:r>
              <a:rPr lang="tr-TR" dirty="0" err="1"/>
              <a:t>Vanğ</a:t>
            </a:r>
            <a:r>
              <a:rPr lang="tr-TR" dirty="0"/>
              <a:t> </a:t>
            </a:r>
            <a:r>
              <a:rPr lang="tr-TR" dirty="0" err="1"/>
              <a:t>Manğ’ın</a:t>
            </a:r>
            <a:r>
              <a:rPr lang="tr-TR" dirty="0"/>
              <a:t> ölümünden sonra Doğu Türkistan’la ilgilenmeye başlamıştır.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8328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Böylece Çin’le mücadeleye giren </a:t>
            </a:r>
            <a:r>
              <a:rPr lang="tr-TR" dirty="0" err="1"/>
              <a:t>Vima</a:t>
            </a:r>
            <a:r>
              <a:rPr lang="tr-TR" dirty="0"/>
              <a:t> </a:t>
            </a:r>
            <a:r>
              <a:rPr lang="tr-TR" dirty="0" err="1"/>
              <a:t>Kadphises</a:t>
            </a:r>
            <a:r>
              <a:rPr lang="tr-TR" dirty="0"/>
              <a:t>, ekonomik bakımdan, sadece Kâbil’i ve İndus Vadisi bölgesini kendisine bağlamakla kalmayıp </a:t>
            </a:r>
            <a:r>
              <a:rPr lang="tr-TR" dirty="0" err="1"/>
              <a:t>Taklamakan’ın</a:t>
            </a:r>
            <a:r>
              <a:rPr lang="tr-TR" dirty="0"/>
              <a:t> batı ucundaki ticaret yollarını da denetimi altına almıştır. Ancak yine aynı Çin kaynaklarında, </a:t>
            </a:r>
            <a:r>
              <a:rPr lang="tr-TR" dirty="0" err="1"/>
              <a:t>Vima</a:t>
            </a:r>
            <a:r>
              <a:rPr lang="tr-TR" dirty="0"/>
              <a:t> </a:t>
            </a:r>
            <a:r>
              <a:rPr lang="tr-TR" dirty="0" err="1"/>
              <a:t>Kadphises’in</a:t>
            </a:r>
            <a:r>
              <a:rPr lang="tr-TR" dirty="0"/>
              <a:t> Çin Han Hanedanlığı İmparatoru tarafından mağlup edildiği ve çok sayıda Hintlinin rehin alındığı ifade edilir.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12902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A.V. </a:t>
            </a:r>
            <a:r>
              <a:rPr lang="tr-TR" dirty="0" smtClean="0"/>
              <a:t>Smith, </a:t>
            </a:r>
            <a:r>
              <a:rPr lang="tr-TR" dirty="0" err="1" smtClean="0"/>
              <a:t>Vima</a:t>
            </a:r>
            <a:r>
              <a:rPr lang="tr-TR" dirty="0" smtClean="0"/>
              <a:t> </a:t>
            </a:r>
            <a:r>
              <a:rPr lang="tr-TR" dirty="0" err="1"/>
              <a:t>Kadphises’in</a:t>
            </a:r>
            <a:r>
              <a:rPr lang="tr-TR" dirty="0"/>
              <a:t> fetihlerle dolu hükümdarlığının yaklaşık olarak otuz iki sene sürdüğünü ve MS 78-110 tarihleri arasında Kuşan Devleti’nin yöneticisi olduğunu kaydetmiştir</a:t>
            </a:r>
            <a:r>
              <a:rPr lang="tr-TR" dirty="0" smtClean="0"/>
              <a:t>.</a:t>
            </a:r>
          </a:p>
          <a:p>
            <a:pPr algn="ctr"/>
            <a:r>
              <a:rPr lang="tr-TR" dirty="0" err="1"/>
              <a:t>Vima</a:t>
            </a:r>
            <a:r>
              <a:rPr lang="tr-TR" dirty="0"/>
              <a:t> </a:t>
            </a:r>
            <a:r>
              <a:rPr lang="tr-TR" dirty="0" err="1"/>
              <a:t>Kadphises</a:t>
            </a:r>
            <a:r>
              <a:rPr lang="tr-TR" dirty="0"/>
              <a:t> sonrası dönem ise, </a:t>
            </a:r>
            <a:r>
              <a:rPr lang="tr-TR" dirty="0" err="1"/>
              <a:t>Kuşanlar’ın</a:t>
            </a:r>
            <a:r>
              <a:rPr lang="tr-TR" dirty="0"/>
              <a:t> en parlak çağı olarak nitelendirilir ve tahta geçen </a:t>
            </a:r>
            <a:r>
              <a:rPr lang="tr-TR" dirty="0" err="1"/>
              <a:t>Kanişka</a:t>
            </a:r>
            <a:r>
              <a:rPr lang="tr-TR"/>
              <a:t> ile birlikte, Kuşan İmparatorluğunun yükselme dönemine geçtiği ifade edilir.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819312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/>
            <a:r>
              <a:rPr lang="tr-TR" dirty="0"/>
              <a:t>Kuşan siyasi tarihi ile ilgili kaynaklarda </a:t>
            </a:r>
            <a:r>
              <a:rPr lang="tr-TR" dirty="0" err="1"/>
              <a:t>Kadphises</a:t>
            </a:r>
            <a:r>
              <a:rPr lang="tr-TR" dirty="0"/>
              <a:t> adını taşıyan iki, nadiren üç hükümdardan bahsedilir. Kronolojik sıralamada </a:t>
            </a:r>
            <a:r>
              <a:rPr lang="tr-TR" dirty="0" err="1"/>
              <a:t>Kucula</a:t>
            </a:r>
            <a:r>
              <a:rPr lang="tr-TR" dirty="0"/>
              <a:t> </a:t>
            </a:r>
            <a:r>
              <a:rPr lang="tr-TR" dirty="0" err="1"/>
              <a:t>Kadphises’in</a:t>
            </a:r>
            <a:r>
              <a:rPr lang="tr-TR" dirty="0"/>
              <a:t> (I. </a:t>
            </a:r>
            <a:r>
              <a:rPr lang="tr-TR" dirty="0" err="1"/>
              <a:t>Kadphises</a:t>
            </a:r>
            <a:r>
              <a:rPr lang="tr-TR" dirty="0"/>
              <a:t>) ismi, diğerlerinden daha önce yer alır ve onun Kuşan hanedanlığının ilk hükümdarı olduğu belirtilir.</a:t>
            </a:r>
            <a:r>
              <a:rPr lang="tr-TR" dirty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Smith ise; Uzun yıllar süren göç hareketlerinin sonunda </a:t>
            </a:r>
            <a:r>
              <a:rPr lang="tr-TR" dirty="0" err="1"/>
              <a:t>Yüeçiler’in</a:t>
            </a:r>
            <a:r>
              <a:rPr lang="tr-TR" dirty="0"/>
              <a:t> beş ana kola ayrılarak birbirinden bağımsız idari yönetimler halinde varlıklarını sürdürdüklerini; ayrıca </a:t>
            </a:r>
            <a:r>
              <a:rPr lang="tr-TR" dirty="0" err="1"/>
              <a:t>Hindikuş’un</a:t>
            </a:r>
            <a:r>
              <a:rPr lang="tr-TR" dirty="0"/>
              <a:t> kuzeyinde ikamet eden ve </a:t>
            </a:r>
            <a:r>
              <a:rPr lang="tr-TR" dirty="0" err="1"/>
              <a:t>Kuşanlar</a:t>
            </a:r>
            <a:r>
              <a:rPr lang="tr-TR" dirty="0"/>
              <a:t> olarak isimlendirilen </a:t>
            </a:r>
            <a:r>
              <a:rPr lang="tr-TR" dirty="0" err="1"/>
              <a:t>Yüeçi</a:t>
            </a:r>
            <a:r>
              <a:rPr lang="tr-TR" dirty="0"/>
              <a:t> boyunun, </a:t>
            </a:r>
            <a:r>
              <a:rPr lang="tr-TR" dirty="0" err="1"/>
              <a:t>Kucula</a:t>
            </a:r>
            <a:r>
              <a:rPr lang="tr-TR" dirty="0"/>
              <a:t> </a:t>
            </a:r>
            <a:r>
              <a:rPr lang="tr-TR" dirty="0" err="1"/>
              <a:t>Kadphises’in</a:t>
            </a:r>
            <a:r>
              <a:rPr lang="tr-TR" dirty="0"/>
              <a:t> liderliğinde güçlerini arttırarak diğer </a:t>
            </a:r>
            <a:r>
              <a:rPr lang="tr-TR" dirty="0" err="1"/>
              <a:t>Yüeçi</a:t>
            </a:r>
            <a:r>
              <a:rPr lang="tr-TR" dirty="0"/>
              <a:t> boylarını da kendi yönetimleri altında toplamaya çalıştığını ifade eder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I. </a:t>
            </a:r>
            <a:r>
              <a:rPr lang="tr-TR" dirty="0" err="1"/>
              <a:t>Kadphises’in</a:t>
            </a:r>
            <a:r>
              <a:rPr lang="tr-TR" dirty="0"/>
              <a:t> tahta geçişi ve hüküm sürdüğü dönem ile ilgili farklı iddialar da bulunulmaktadır. Örneğin Smith, I. </a:t>
            </a:r>
            <a:r>
              <a:rPr lang="tr-TR" dirty="0" err="1"/>
              <a:t>Kadphises’in</a:t>
            </a:r>
            <a:r>
              <a:rPr lang="tr-TR" dirty="0"/>
              <a:t> saltanatını MS 40-70 tarihleri arasında olduğunu savunurken, Sarkar, MS 15-65 ya da MS 70-120 tarihleri arasında olduğunu savunur.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Panctar</a:t>
            </a:r>
            <a:r>
              <a:rPr lang="tr-TR" dirty="0"/>
              <a:t> kayıtlarında I. </a:t>
            </a:r>
            <a:r>
              <a:rPr lang="tr-TR" dirty="0" err="1"/>
              <a:t>Kadphises</a:t>
            </a:r>
            <a:r>
              <a:rPr lang="tr-TR" dirty="0"/>
              <a:t> döneminde sınırların Kipin (</a:t>
            </a:r>
            <a:r>
              <a:rPr lang="tr-TR" dirty="0" err="1"/>
              <a:t>Gandhara</a:t>
            </a:r>
            <a:r>
              <a:rPr lang="tr-TR" dirty="0"/>
              <a:t>) bölgesine kadar ulaştığından ve Fan-ye sarayının MS 5’de bir Kuşan kralı tarafından ziyaret edildiğinden bahsedilir. Bahsi geçen bu kralın da I. </a:t>
            </a:r>
            <a:r>
              <a:rPr lang="tr-TR" dirty="0" err="1"/>
              <a:t>Kadphises</a:t>
            </a:r>
            <a:r>
              <a:rPr lang="tr-TR" dirty="0"/>
              <a:t> olduğu tahmin edilir.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Baktria</a:t>
            </a:r>
            <a:r>
              <a:rPr lang="tr-TR" dirty="0"/>
              <a:t> bölgesindeki etkisini giderek arttıran I. </a:t>
            </a:r>
            <a:r>
              <a:rPr lang="tr-TR" dirty="0" err="1"/>
              <a:t>Kadphises</a:t>
            </a:r>
            <a:r>
              <a:rPr lang="tr-TR" dirty="0"/>
              <a:t>, </a:t>
            </a:r>
            <a:r>
              <a:rPr lang="tr-TR" dirty="0" err="1"/>
              <a:t>Partlarla</a:t>
            </a:r>
            <a:r>
              <a:rPr lang="tr-TR" dirty="0"/>
              <a:t> mücadele edecek kadar güçlenmiş ve kendini </a:t>
            </a:r>
            <a:r>
              <a:rPr lang="tr-TR" dirty="0" err="1"/>
              <a:t>Gandhara</a:t>
            </a:r>
            <a:r>
              <a:rPr lang="tr-TR" dirty="0"/>
              <a:t> ve </a:t>
            </a:r>
            <a:r>
              <a:rPr lang="tr-TR" dirty="0" err="1"/>
              <a:t>Kȃbil’in</a:t>
            </a:r>
            <a:r>
              <a:rPr lang="tr-TR" dirty="0"/>
              <a:t> efendisi olarak tanımlamaya başlamıştır. O dönemde Kuşan hanedanlığı sınırlarının kuzeyde Afganistan’ın tamamını, güneyde ise </a:t>
            </a:r>
            <a:r>
              <a:rPr lang="tr-TR" dirty="0" err="1"/>
              <a:t>Hindikuş</a:t>
            </a:r>
            <a:r>
              <a:rPr lang="tr-TR" dirty="0"/>
              <a:t> dağlarının güneyine kadar genişlediği </a:t>
            </a:r>
            <a:r>
              <a:rPr lang="tr-TR" dirty="0" err="1"/>
              <a:t>belirlitir</a:t>
            </a:r>
            <a:r>
              <a:rPr lang="tr-TR" dirty="0"/>
              <a:t>. </a:t>
            </a:r>
            <a:r>
              <a:rPr lang="tr-TR" dirty="0" err="1"/>
              <a:t>I.Kadphises’in</a:t>
            </a:r>
            <a:r>
              <a:rPr lang="tr-TR" dirty="0"/>
              <a:t> gücü, Afganistan dağlarında yaşayan cesur fakat bir o kadar da asi olan ve merkezi yönetimi kabul etmeyen güçlere bile boyun eğdirmiştir.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Kaynaklarda </a:t>
            </a:r>
            <a:r>
              <a:rPr lang="tr-TR" dirty="0" err="1"/>
              <a:t>Kucula</a:t>
            </a:r>
            <a:r>
              <a:rPr lang="tr-TR" dirty="0"/>
              <a:t> </a:t>
            </a:r>
            <a:r>
              <a:rPr lang="tr-TR" dirty="0" err="1"/>
              <a:t>Kadphises’den</a:t>
            </a:r>
            <a:r>
              <a:rPr lang="tr-TR" dirty="0"/>
              <a:t> sonra yerine </a:t>
            </a:r>
            <a:r>
              <a:rPr lang="tr-TR" dirty="0" err="1"/>
              <a:t>Vima</a:t>
            </a:r>
            <a:r>
              <a:rPr lang="tr-TR" dirty="0"/>
              <a:t> </a:t>
            </a:r>
            <a:r>
              <a:rPr lang="tr-TR" dirty="0" err="1"/>
              <a:t>Takto’nun</a:t>
            </a:r>
            <a:r>
              <a:rPr lang="tr-TR" dirty="0"/>
              <a:t> geçtiği söylenir. Ancak bazı kaynaklar, </a:t>
            </a:r>
            <a:r>
              <a:rPr lang="tr-TR" dirty="0" err="1"/>
              <a:t>Kucula</a:t>
            </a:r>
            <a:r>
              <a:rPr lang="tr-TR" dirty="0"/>
              <a:t> </a:t>
            </a:r>
            <a:r>
              <a:rPr lang="tr-TR" dirty="0" err="1"/>
              <a:t>Kadphises’den</a:t>
            </a:r>
            <a:r>
              <a:rPr lang="tr-TR" dirty="0"/>
              <a:t> farklı olarak </a:t>
            </a:r>
            <a:r>
              <a:rPr lang="tr-TR" dirty="0" err="1"/>
              <a:t>Kucula</a:t>
            </a:r>
            <a:r>
              <a:rPr lang="tr-TR" dirty="0"/>
              <a:t> Kara </a:t>
            </a:r>
            <a:r>
              <a:rPr lang="tr-TR" dirty="0" err="1"/>
              <a:t>Kadphises</a:t>
            </a:r>
            <a:r>
              <a:rPr lang="tr-TR" dirty="0"/>
              <a:t> isminden bahsederler. Bu kişinin </a:t>
            </a:r>
            <a:r>
              <a:rPr lang="tr-TR" dirty="0" err="1"/>
              <a:t>I.Kadphises’in</a:t>
            </a:r>
            <a:r>
              <a:rPr lang="tr-TR" dirty="0"/>
              <a:t> halefi mi ya da aynı dönemde yaşamış ve </a:t>
            </a:r>
            <a:r>
              <a:rPr lang="tr-TR" dirty="0" err="1"/>
              <a:t>Kadphises</a:t>
            </a:r>
            <a:r>
              <a:rPr lang="tr-TR" dirty="0"/>
              <a:t> ismini kullanan başka biri mi olduğu konusunda kesin bir yargıya varılamamıştır.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Kuşan siyasi tarihi ile ilgili, 90’lı yıllar öncesi yapılan çalışmaların büyük bir bölümünde, </a:t>
            </a:r>
            <a:r>
              <a:rPr lang="tr-TR" dirty="0" err="1"/>
              <a:t>Vima</a:t>
            </a:r>
            <a:r>
              <a:rPr lang="tr-TR" dirty="0"/>
              <a:t> </a:t>
            </a:r>
            <a:r>
              <a:rPr lang="tr-TR" dirty="0" err="1"/>
              <a:t>Takto</a:t>
            </a:r>
            <a:r>
              <a:rPr lang="tr-TR" dirty="0"/>
              <a:t> olarak adlandırılan Kuşan kralı ilgili bilgiler yok denecek kadar azdır. Bu çalışmalardaki kronolojik sıralamalarda </a:t>
            </a:r>
            <a:r>
              <a:rPr lang="tr-TR" dirty="0" err="1"/>
              <a:t>Kucula</a:t>
            </a:r>
            <a:r>
              <a:rPr lang="tr-TR" dirty="0"/>
              <a:t> </a:t>
            </a:r>
            <a:r>
              <a:rPr lang="tr-TR" dirty="0" err="1"/>
              <a:t>Kadphises’den</a:t>
            </a:r>
            <a:r>
              <a:rPr lang="tr-TR" dirty="0"/>
              <a:t> sonraki Kuşan kralı olarak, </a:t>
            </a:r>
            <a:r>
              <a:rPr lang="tr-TR" dirty="0" err="1"/>
              <a:t>Vima</a:t>
            </a:r>
            <a:r>
              <a:rPr lang="tr-TR" dirty="0"/>
              <a:t> </a:t>
            </a:r>
            <a:r>
              <a:rPr lang="tr-TR" dirty="0" err="1"/>
              <a:t>Kadphises</a:t>
            </a:r>
            <a:r>
              <a:rPr lang="tr-TR" dirty="0"/>
              <a:t> gösterilir. Ancak yapılan yeni çalışmalar sonucu araştırmacılar, </a:t>
            </a:r>
            <a:r>
              <a:rPr lang="tr-TR" dirty="0" err="1"/>
              <a:t>Vima</a:t>
            </a:r>
            <a:r>
              <a:rPr lang="tr-TR" dirty="0"/>
              <a:t> </a:t>
            </a:r>
            <a:r>
              <a:rPr lang="tr-TR" dirty="0" err="1"/>
              <a:t>Takto’nun</a:t>
            </a:r>
            <a:r>
              <a:rPr lang="tr-TR" dirty="0"/>
              <a:t> ikinci Kuşan Kralı olarak hüküm sürdüğünü ispatlamışlardır.</a:t>
            </a:r>
            <a:endParaRPr lang="tr-T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216 ORTAÇAĞ HİNDİSTAN TARİHİ VE KÜLTÜRÜ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Çin kaynaklarında </a:t>
            </a:r>
            <a:r>
              <a:rPr lang="tr-TR" dirty="0" err="1"/>
              <a:t>Vima</a:t>
            </a:r>
            <a:r>
              <a:rPr lang="tr-TR" dirty="0"/>
              <a:t> </a:t>
            </a:r>
            <a:r>
              <a:rPr lang="tr-TR" dirty="0" err="1"/>
              <a:t>Takto’nun</a:t>
            </a:r>
            <a:r>
              <a:rPr lang="tr-TR" dirty="0"/>
              <a:t>, Kuzey </a:t>
            </a:r>
            <a:r>
              <a:rPr lang="tr-TR" dirty="0" err="1"/>
              <a:t>Hindistanʼda</a:t>
            </a:r>
            <a:r>
              <a:rPr lang="tr-TR" dirty="0"/>
              <a:t> yer alan İndus vadisi bölgesini fethettiği ifade edilir. </a:t>
            </a:r>
            <a:r>
              <a:rPr lang="tr-TR" dirty="0" err="1"/>
              <a:t>Mathura</a:t>
            </a:r>
            <a:r>
              <a:rPr lang="tr-TR" dirty="0"/>
              <a:t> yakınlarında bulunan ve şimdiye kadar oğlu </a:t>
            </a:r>
            <a:r>
              <a:rPr lang="tr-TR" dirty="0" err="1"/>
              <a:t>Vima</a:t>
            </a:r>
            <a:r>
              <a:rPr lang="tr-TR" dirty="0"/>
              <a:t> </a:t>
            </a:r>
            <a:r>
              <a:rPr lang="tr-TR" dirty="0" err="1" smtClean="0"/>
              <a:t>Kadphisesʼe</a:t>
            </a:r>
            <a:r>
              <a:rPr lang="tr-TR" dirty="0" smtClean="0"/>
              <a:t> </a:t>
            </a:r>
            <a:r>
              <a:rPr lang="tr-TR" dirty="0"/>
              <a:t>ait olduğu kabul edilen </a:t>
            </a:r>
            <a:r>
              <a:rPr lang="tr-TR" i="1" dirty="0"/>
              <a:t>Mat kitabesi</a:t>
            </a:r>
            <a:r>
              <a:rPr lang="tr-TR" dirty="0"/>
              <a:t> ve heykelinin de aslında </a:t>
            </a:r>
            <a:r>
              <a:rPr lang="tr-TR" dirty="0" err="1"/>
              <a:t>Vima</a:t>
            </a:r>
            <a:r>
              <a:rPr lang="tr-TR" dirty="0"/>
              <a:t> </a:t>
            </a:r>
            <a:r>
              <a:rPr lang="tr-TR" dirty="0" err="1"/>
              <a:t>Takto</a:t>
            </a:r>
            <a:r>
              <a:rPr lang="tr-TR" dirty="0"/>
              <a:t> dönemi yapıtları olduğu konusundaki görüşler oldukça yaygındır. </a:t>
            </a:r>
            <a:r>
              <a:rPr lang="tr-TR" dirty="0" err="1"/>
              <a:t>Matʼtaki</a:t>
            </a:r>
            <a:r>
              <a:rPr lang="tr-TR" dirty="0"/>
              <a:t> başı kırık heykelde </a:t>
            </a:r>
            <a:r>
              <a:rPr lang="tr-TR" dirty="0" err="1"/>
              <a:t>Vima</a:t>
            </a:r>
            <a:r>
              <a:rPr lang="tr-TR" dirty="0"/>
              <a:t> </a:t>
            </a:r>
            <a:r>
              <a:rPr lang="tr-TR" dirty="0" err="1"/>
              <a:t>Takto</a:t>
            </a:r>
            <a:r>
              <a:rPr lang="tr-TR" dirty="0"/>
              <a:t> ya da </a:t>
            </a:r>
            <a:r>
              <a:rPr lang="tr-TR" dirty="0" err="1"/>
              <a:t>Vima</a:t>
            </a:r>
            <a:r>
              <a:rPr lang="tr-TR" dirty="0"/>
              <a:t> </a:t>
            </a:r>
            <a:r>
              <a:rPr lang="tr-TR" dirty="0" err="1"/>
              <a:t>Kadphises</a:t>
            </a:r>
            <a:r>
              <a:rPr lang="tr-TR" dirty="0"/>
              <a:t> aslanlı bir tahtta oturur şekilde betimlenmiştir.  </a:t>
            </a:r>
          </a:p>
          <a:p>
            <a:pPr algn="ctr"/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1366</TotalTime>
  <Words>861</Words>
  <Application>Microsoft Office PowerPoint</Application>
  <PresentationFormat>Ekran Gösterisi (4:3)</PresentationFormat>
  <Paragraphs>41</Paragraphs>
  <Slides>16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2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216 ORTAÇAĞ HİNDİSTAN TARİHİ VE KÜLTÜRÜ  11. hafta  Kuşan İmparatorluğunun kuruluşu      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  <vt:lpstr>HİN 216 ORTAÇAĞ HİNDİSTAN TARİHİ VE KÜLTÜRÜ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Pc</cp:lastModifiedBy>
  <cp:revision>142</cp:revision>
  <dcterms:created xsi:type="dcterms:W3CDTF">2014-11-21T09:52:05Z</dcterms:created>
  <dcterms:modified xsi:type="dcterms:W3CDTF">2020-02-25T11:51:29Z</dcterms:modified>
</cp:coreProperties>
</file>