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62" r:id="rId3"/>
    <p:sldId id="257" r:id="rId4"/>
    <p:sldId id="284" r:id="rId5"/>
    <p:sldId id="286" r:id="rId6"/>
    <p:sldId id="288" r:id="rId7"/>
    <p:sldId id="290" r:id="rId8"/>
    <p:sldId id="294" r:id="rId9"/>
    <p:sldId id="300" r:id="rId10"/>
    <p:sldId id="259" r:id="rId11"/>
    <p:sldId id="260" r:id="rId12"/>
    <p:sldId id="261" r:id="rId13"/>
    <p:sldId id="301"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00C359-F08B-4311-AE78-3D25DB684484}" v="3" dt="2026-03-24T20:27:45.7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241" autoAdjust="0"/>
    <p:restoredTop sz="94660"/>
  </p:normalViewPr>
  <p:slideViewPr>
    <p:cSldViewPr snapToGrid="0">
      <p:cViewPr varScale="1">
        <p:scale>
          <a:sx n="83" d="100"/>
          <a:sy n="83" d="100"/>
        </p:scale>
        <p:origin x="137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ğuz Özbek" userId="3b5392101ca4e401" providerId="LiveId" clId="{5BE88E52-E907-4C43-BBCB-13D4B516CB9A}"/>
    <pc:docChg chg="undo redo custSel addSld delSld modSld sldOrd modMainMaster">
      <pc:chgData name="Oğuz Özbek" userId="3b5392101ca4e401" providerId="LiveId" clId="{5BE88E52-E907-4C43-BBCB-13D4B516CB9A}" dt="2026-03-24T20:28:31.931" v="636" actId="1076"/>
      <pc:docMkLst>
        <pc:docMk/>
      </pc:docMkLst>
      <pc:sldChg chg="addSp delSp modSp new mod modClrScheme chgLayout">
        <pc:chgData name="Oğuz Özbek" userId="3b5392101ca4e401" providerId="LiveId" clId="{5BE88E52-E907-4C43-BBCB-13D4B516CB9A}" dt="2026-03-23T18:31:55.667" v="332" actId="1076"/>
        <pc:sldMkLst>
          <pc:docMk/>
          <pc:sldMk cId="2263863371" sldId="256"/>
        </pc:sldMkLst>
        <pc:spChg chg="add del">
          <ac:chgData name="Oğuz Özbek" userId="3b5392101ca4e401" providerId="LiveId" clId="{5BE88E52-E907-4C43-BBCB-13D4B516CB9A}" dt="2026-03-23T12:12:19.198" v="12" actId="700"/>
          <ac:spMkLst>
            <pc:docMk/>
            <pc:sldMk cId="2263863371" sldId="256"/>
            <ac:spMk id="2" creationId="{D1A38C30-0AED-A7A6-1D9C-D6CC18F25294}"/>
          </ac:spMkLst>
        </pc:spChg>
        <pc:spChg chg="add mod">
          <ac:chgData name="Oğuz Özbek" userId="3b5392101ca4e401" providerId="LiveId" clId="{5BE88E52-E907-4C43-BBCB-13D4B516CB9A}" dt="2026-03-23T18:31:55.667" v="332" actId="1076"/>
          <ac:spMkLst>
            <pc:docMk/>
            <pc:sldMk cId="2263863371" sldId="256"/>
            <ac:spMk id="3" creationId="{CBD4D73D-6151-2771-09EE-97F51BE9AE57}"/>
          </ac:spMkLst>
        </pc:spChg>
        <pc:spChg chg="add del">
          <ac:chgData name="Oğuz Özbek" userId="3b5392101ca4e401" providerId="LiveId" clId="{5BE88E52-E907-4C43-BBCB-13D4B516CB9A}" dt="2026-03-23T12:12:19.198" v="12" actId="700"/>
          <ac:spMkLst>
            <pc:docMk/>
            <pc:sldMk cId="2263863371" sldId="256"/>
            <ac:spMk id="3" creationId="{EF19C10F-C454-515B-C598-1B715FB44BB0}"/>
          </ac:spMkLst>
        </pc:spChg>
      </pc:sldChg>
      <pc:sldChg chg="addSp modSp new mod">
        <pc:chgData name="Oğuz Özbek" userId="3b5392101ca4e401" providerId="LiveId" clId="{5BE88E52-E907-4C43-BBCB-13D4B516CB9A}" dt="2026-03-23T18:32:05.553" v="333" actId="1076"/>
        <pc:sldMkLst>
          <pc:docMk/>
          <pc:sldMk cId="844704989" sldId="257"/>
        </pc:sldMkLst>
        <pc:spChg chg="add mod">
          <ac:chgData name="Oğuz Özbek" userId="3b5392101ca4e401" providerId="LiveId" clId="{5BE88E52-E907-4C43-BBCB-13D4B516CB9A}" dt="2026-03-23T18:32:05.553" v="333" actId="1076"/>
          <ac:spMkLst>
            <pc:docMk/>
            <pc:sldMk cId="844704989" sldId="257"/>
            <ac:spMk id="3" creationId="{61AC375C-0917-DDE1-1594-518BF9414C29}"/>
          </ac:spMkLst>
        </pc:spChg>
      </pc:sldChg>
      <pc:sldChg chg="addSp delSp modSp new del mod ord">
        <pc:chgData name="Oğuz Özbek" userId="3b5392101ca4e401" providerId="LiveId" clId="{5BE88E52-E907-4C43-BBCB-13D4B516CB9A}" dt="2026-03-23T18:47:45.731" v="455" actId="2696"/>
        <pc:sldMkLst>
          <pc:docMk/>
          <pc:sldMk cId="3777001455" sldId="258"/>
        </pc:sldMkLst>
        <pc:picChg chg="add del mod">
          <ac:chgData name="Oğuz Özbek" userId="3b5392101ca4e401" providerId="LiveId" clId="{5BE88E52-E907-4C43-BBCB-13D4B516CB9A}" dt="2026-03-23T18:47:25.726" v="452" actId="21"/>
          <ac:picMkLst>
            <pc:docMk/>
            <pc:sldMk cId="3777001455" sldId="258"/>
            <ac:picMk id="2" creationId="{16D4FA83-5B70-B8F0-3885-2141453E5E22}"/>
          </ac:picMkLst>
        </pc:picChg>
      </pc:sldChg>
      <pc:sldChg chg="addSp delSp modSp new del mod ord modClrScheme chgLayout">
        <pc:chgData name="Oğuz Özbek" userId="3b5392101ca4e401" providerId="LiveId" clId="{5BE88E52-E907-4C43-BBCB-13D4B516CB9A}" dt="2026-03-24T20:27:40.440" v="626" actId="2696"/>
        <pc:sldMkLst>
          <pc:docMk/>
          <pc:sldMk cId="2219149284" sldId="259"/>
        </pc:sldMkLst>
        <pc:spChg chg="add mod">
          <ac:chgData name="Oğuz Özbek" userId="3b5392101ca4e401" providerId="LiveId" clId="{5BE88E52-E907-4C43-BBCB-13D4B516CB9A}" dt="2026-03-23T18:57:15.786" v="580" actId="6549"/>
          <ac:spMkLst>
            <pc:docMk/>
            <pc:sldMk cId="2219149284" sldId="259"/>
            <ac:spMk id="3" creationId="{91D1B90B-ACB0-4566-EBC1-32B4EE349DD8}"/>
          </ac:spMkLst>
        </pc:spChg>
        <pc:spChg chg="add del mod ord">
          <ac:chgData name="Oğuz Özbek" userId="3b5392101ca4e401" providerId="LiveId" clId="{5BE88E52-E907-4C43-BBCB-13D4B516CB9A}" dt="2026-03-23T18:36:13.785" v="341" actId="700"/>
          <ac:spMkLst>
            <pc:docMk/>
            <pc:sldMk cId="2219149284" sldId="259"/>
            <ac:spMk id="4" creationId="{1F1F88B0-DC77-97F3-0F8D-6A4EE8312280}"/>
          </ac:spMkLst>
        </pc:spChg>
        <pc:spChg chg="add del mod ord">
          <ac:chgData name="Oğuz Özbek" userId="3b5392101ca4e401" providerId="LiveId" clId="{5BE88E52-E907-4C43-BBCB-13D4B516CB9A}" dt="2026-03-23T18:36:13.785" v="341" actId="700"/>
          <ac:spMkLst>
            <pc:docMk/>
            <pc:sldMk cId="2219149284" sldId="259"/>
            <ac:spMk id="5" creationId="{7575EBA4-04F4-4174-A561-DF9AE7853F34}"/>
          </ac:spMkLst>
        </pc:spChg>
        <pc:spChg chg="add del mod ord">
          <ac:chgData name="Oğuz Özbek" userId="3b5392101ca4e401" providerId="LiveId" clId="{5BE88E52-E907-4C43-BBCB-13D4B516CB9A}" dt="2026-03-23T18:36:13.785" v="341" actId="700"/>
          <ac:spMkLst>
            <pc:docMk/>
            <pc:sldMk cId="2219149284" sldId="259"/>
            <ac:spMk id="6" creationId="{65A547F4-1B9F-15A9-DED7-48953DD96406}"/>
          </ac:spMkLst>
        </pc:spChg>
        <pc:spChg chg="add mod">
          <ac:chgData name="Oğuz Özbek" userId="3b5392101ca4e401" providerId="LiveId" clId="{5BE88E52-E907-4C43-BBCB-13D4B516CB9A}" dt="2026-03-23T18:57:17.377" v="581" actId="6549"/>
          <ac:spMkLst>
            <pc:docMk/>
            <pc:sldMk cId="2219149284" sldId="259"/>
            <ac:spMk id="9" creationId="{EA7DF41D-8573-F57B-F45B-87E9EB2DFBF4}"/>
          </ac:spMkLst>
        </pc:spChg>
        <pc:picChg chg="add mod">
          <ac:chgData name="Oğuz Özbek" userId="3b5392101ca4e401" providerId="LiveId" clId="{5BE88E52-E907-4C43-BBCB-13D4B516CB9A}" dt="2026-03-23T18:54:50.340" v="526" actId="1076"/>
          <ac:picMkLst>
            <pc:docMk/>
            <pc:sldMk cId="2219149284" sldId="259"/>
            <ac:picMk id="7" creationId="{3DB0A9C6-7B0C-C6CC-E4B9-0C9878E94382}"/>
          </ac:picMkLst>
        </pc:picChg>
      </pc:sldChg>
      <pc:sldChg chg="add">
        <pc:chgData name="Oğuz Özbek" userId="3b5392101ca4e401" providerId="LiveId" clId="{5BE88E52-E907-4C43-BBCB-13D4B516CB9A}" dt="2026-03-24T20:27:45.742" v="627"/>
        <pc:sldMkLst>
          <pc:docMk/>
          <pc:sldMk cId="3118283881" sldId="259"/>
        </pc:sldMkLst>
      </pc:sldChg>
      <pc:sldChg chg="addSp modSp new del mod">
        <pc:chgData name="Oğuz Özbek" userId="3b5392101ca4e401" providerId="LiveId" clId="{5BE88E52-E907-4C43-BBCB-13D4B516CB9A}" dt="2026-03-24T20:27:40.440" v="626" actId="2696"/>
        <pc:sldMkLst>
          <pc:docMk/>
          <pc:sldMk cId="1531936660" sldId="260"/>
        </pc:sldMkLst>
        <pc:spChg chg="add mod">
          <ac:chgData name="Oğuz Özbek" userId="3b5392101ca4e401" providerId="LiveId" clId="{5BE88E52-E907-4C43-BBCB-13D4B516CB9A}" dt="2026-03-23T18:49:42.784" v="479" actId="255"/>
          <ac:spMkLst>
            <pc:docMk/>
            <pc:sldMk cId="1531936660" sldId="260"/>
            <ac:spMk id="3" creationId="{06D423CF-68B2-42AE-ABFC-D2C2D2065394}"/>
          </ac:spMkLst>
        </pc:spChg>
        <pc:spChg chg="add mod">
          <ac:chgData name="Oğuz Özbek" userId="3b5392101ca4e401" providerId="LiveId" clId="{5BE88E52-E907-4C43-BBCB-13D4B516CB9A}" dt="2026-03-23T18:49:37.685" v="478" actId="1076"/>
          <ac:spMkLst>
            <pc:docMk/>
            <pc:sldMk cId="1531936660" sldId="260"/>
            <ac:spMk id="5" creationId="{EB969E27-600A-175E-5D48-E0795906482B}"/>
          </ac:spMkLst>
        </pc:spChg>
        <pc:picChg chg="add mod">
          <ac:chgData name="Oğuz Özbek" userId="3b5392101ca4e401" providerId="LiveId" clId="{5BE88E52-E907-4C43-BBCB-13D4B516CB9A}" dt="2026-03-23T18:49:14.916" v="475" actId="1076"/>
          <ac:picMkLst>
            <pc:docMk/>
            <pc:sldMk cId="1531936660" sldId="260"/>
            <ac:picMk id="2" creationId="{16D4FA83-5B70-B8F0-3885-2141453E5E22}"/>
          </ac:picMkLst>
        </pc:picChg>
      </pc:sldChg>
      <pc:sldChg chg="add">
        <pc:chgData name="Oğuz Özbek" userId="3b5392101ca4e401" providerId="LiveId" clId="{5BE88E52-E907-4C43-BBCB-13D4B516CB9A}" dt="2026-03-24T20:27:45.742" v="627"/>
        <pc:sldMkLst>
          <pc:docMk/>
          <pc:sldMk cId="1740108179" sldId="260"/>
        </pc:sldMkLst>
      </pc:sldChg>
      <pc:sldChg chg="add">
        <pc:chgData name="Oğuz Özbek" userId="3b5392101ca4e401" providerId="LiveId" clId="{5BE88E52-E907-4C43-BBCB-13D4B516CB9A}" dt="2026-03-24T20:27:45.742" v="627"/>
        <pc:sldMkLst>
          <pc:docMk/>
          <pc:sldMk cId="166519524" sldId="261"/>
        </pc:sldMkLst>
      </pc:sldChg>
      <pc:sldChg chg="addSp delSp modSp new del mod">
        <pc:chgData name="Oğuz Özbek" userId="3b5392101ca4e401" providerId="LiveId" clId="{5BE88E52-E907-4C43-BBCB-13D4B516CB9A}" dt="2026-03-24T20:27:40.440" v="626" actId="2696"/>
        <pc:sldMkLst>
          <pc:docMk/>
          <pc:sldMk cId="510195699" sldId="261"/>
        </pc:sldMkLst>
        <pc:spChg chg="add del mod">
          <ac:chgData name="Oğuz Özbek" userId="3b5392101ca4e401" providerId="LiveId" clId="{5BE88E52-E907-4C43-BBCB-13D4B516CB9A}" dt="2026-03-23T12:12:15.729" v="10" actId="22"/>
          <ac:spMkLst>
            <pc:docMk/>
            <pc:sldMk cId="510195699" sldId="261"/>
            <ac:spMk id="3" creationId="{7662EC0A-AA43-CC3D-DB80-64A3A6283ECA}"/>
          </ac:spMkLst>
        </pc:spChg>
        <pc:spChg chg="add mod">
          <ac:chgData name="Oğuz Özbek" userId="3b5392101ca4e401" providerId="LiveId" clId="{5BE88E52-E907-4C43-BBCB-13D4B516CB9A}" dt="2026-03-23T18:51:37.071" v="498" actId="1076"/>
          <ac:spMkLst>
            <pc:docMk/>
            <pc:sldMk cId="510195699" sldId="261"/>
            <ac:spMk id="4" creationId="{8B49E54F-2824-02D0-FAC9-AA045B62905E}"/>
          </ac:spMkLst>
        </pc:spChg>
        <pc:spChg chg="add mod">
          <ac:chgData name="Oğuz Özbek" userId="3b5392101ca4e401" providerId="LiveId" clId="{5BE88E52-E907-4C43-BBCB-13D4B516CB9A}" dt="2026-03-23T18:50:50.160" v="490" actId="255"/>
          <ac:spMkLst>
            <pc:docMk/>
            <pc:sldMk cId="510195699" sldId="261"/>
            <ac:spMk id="5" creationId="{D96D4CFB-50A3-93E6-CEFC-0B44C1B0A35A}"/>
          </ac:spMkLst>
        </pc:spChg>
        <pc:picChg chg="add mod">
          <ac:chgData name="Oğuz Özbek" userId="3b5392101ca4e401" providerId="LiveId" clId="{5BE88E52-E907-4C43-BBCB-13D4B516CB9A}" dt="2026-03-23T18:49:59.482" v="480"/>
          <ac:picMkLst>
            <pc:docMk/>
            <pc:sldMk cId="510195699" sldId="261"/>
            <ac:picMk id="2" creationId="{E5E4B665-2BC6-BF22-EE12-FF8B894E8235}"/>
          </ac:picMkLst>
        </pc:picChg>
      </pc:sldChg>
      <pc:sldChg chg="addSp delSp modSp new mod chgLayout">
        <pc:chgData name="Oğuz Özbek" userId="3b5392101ca4e401" providerId="LiveId" clId="{5BE88E52-E907-4C43-BBCB-13D4B516CB9A}" dt="2026-03-24T20:28:31.931" v="636" actId="1076"/>
        <pc:sldMkLst>
          <pc:docMk/>
          <pc:sldMk cId="3770183199" sldId="301"/>
        </pc:sldMkLst>
        <pc:spChg chg="add mod">
          <ac:chgData name="Oğuz Özbek" userId="3b5392101ca4e401" providerId="LiveId" clId="{5BE88E52-E907-4C43-BBCB-13D4B516CB9A}" dt="2026-03-24T20:23:56.895" v="602" actId="20577"/>
          <ac:spMkLst>
            <pc:docMk/>
            <pc:sldMk cId="3770183199" sldId="301"/>
            <ac:spMk id="4" creationId="{F1D5DB06-4B1D-F3BC-4101-439326E3F331}"/>
          </ac:spMkLst>
        </pc:spChg>
        <pc:spChg chg="add mod">
          <ac:chgData name="Oğuz Özbek" userId="3b5392101ca4e401" providerId="LiveId" clId="{5BE88E52-E907-4C43-BBCB-13D4B516CB9A}" dt="2026-03-24T20:28:24.273" v="634" actId="207"/>
          <ac:spMkLst>
            <pc:docMk/>
            <pc:sldMk cId="3770183199" sldId="301"/>
            <ac:spMk id="6" creationId="{75F9AAC0-2FC2-C6DD-09AA-D7B699F5F698}"/>
          </ac:spMkLst>
        </pc:spChg>
        <pc:spChg chg="add mod">
          <ac:chgData name="Oğuz Özbek" userId="3b5392101ca4e401" providerId="LiveId" clId="{5BE88E52-E907-4C43-BBCB-13D4B516CB9A}" dt="2026-03-24T20:28:28.220" v="635" actId="207"/>
          <ac:spMkLst>
            <pc:docMk/>
            <pc:sldMk cId="3770183199" sldId="301"/>
            <ac:spMk id="9" creationId="{42F15E11-6D6F-1FFE-65CB-974F84CD67DD}"/>
          </ac:spMkLst>
        </pc:spChg>
        <pc:picChg chg="add del mod">
          <ac:chgData name="Oğuz Özbek" userId="3b5392101ca4e401" providerId="LiveId" clId="{5BE88E52-E907-4C43-BBCB-13D4B516CB9A}" dt="2026-03-24T20:25:58.897" v="612" actId="478"/>
          <ac:picMkLst>
            <pc:docMk/>
            <pc:sldMk cId="3770183199" sldId="301"/>
            <ac:picMk id="2" creationId="{9277DE5E-4836-DA30-B00A-C134D417FBD1}"/>
          </ac:picMkLst>
        </pc:picChg>
        <pc:picChg chg="add mod">
          <ac:chgData name="Oğuz Özbek" userId="3b5392101ca4e401" providerId="LiveId" clId="{5BE88E52-E907-4C43-BBCB-13D4B516CB9A}" dt="2026-03-24T20:28:31.931" v="636" actId="1076"/>
          <ac:picMkLst>
            <pc:docMk/>
            <pc:sldMk cId="3770183199" sldId="301"/>
            <ac:picMk id="7" creationId="{9277DE5E-4836-DA30-B00A-C134D417FBD1}"/>
          </ac:picMkLst>
        </pc:picChg>
      </pc:sldChg>
      <pc:sldMasterChg chg="modSp modSldLayout">
        <pc:chgData name="Oğuz Özbek" userId="3b5392101ca4e401" providerId="LiveId" clId="{5BE88E52-E907-4C43-BBCB-13D4B516CB9A}" dt="2026-03-23T18:17:43.494" v="67"/>
        <pc:sldMasterMkLst>
          <pc:docMk/>
          <pc:sldMasterMk cId="2958159588" sldId="2147483648"/>
        </pc:sldMasterMkLst>
        <pc:spChg chg="mod">
          <ac:chgData name="Oğuz Özbek" userId="3b5392101ca4e401" providerId="LiveId" clId="{5BE88E52-E907-4C43-BBCB-13D4B516CB9A}" dt="2026-03-23T18:17:43.494" v="67"/>
          <ac:spMkLst>
            <pc:docMk/>
            <pc:sldMasterMk cId="2958159588" sldId="2147483648"/>
            <ac:spMk id="2" creationId="{FEB63B3E-07B6-728D-C74C-FE768999B879}"/>
          </ac:spMkLst>
        </pc:spChg>
        <pc:spChg chg="mod">
          <ac:chgData name="Oğuz Özbek" userId="3b5392101ca4e401" providerId="LiveId" clId="{5BE88E52-E907-4C43-BBCB-13D4B516CB9A}" dt="2026-03-23T18:17:43.494" v="67"/>
          <ac:spMkLst>
            <pc:docMk/>
            <pc:sldMasterMk cId="2958159588" sldId="2147483648"/>
            <ac:spMk id="3" creationId="{91E18AA3-3E30-EEDF-3686-510A789A7552}"/>
          </ac:spMkLst>
        </pc:spChg>
        <pc:spChg chg="mod">
          <ac:chgData name="Oğuz Özbek" userId="3b5392101ca4e401" providerId="LiveId" clId="{5BE88E52-E907-4C43-BBCB-13D4B516CB9A}" dt="2026-03-23T18:17:43.494" v="67"/>
          <ac:spMkLst>
            <pc:docMk/>
            <pc:sldMasterMk cId="2958159588" sldId="2147483648"/>
            <ac:spMk id="4" creationId="{0D22AD62-4C1D-2585-FF49-CFB17622BB69}"/>
          </ac:spMkLst>
        </pc:spChg>
        <pc:spChg chg="mod">
          <ac:chgData name="Oğuz Özbek" userId="3b5392101ca4e401" providerId="LiveId" clId="{5BE88E52-E907-4C43-BBCB-13D4B516CB9A}" dt="2026-03-23T18:17:43.494" v="67"/>
          <ac:spMkLst>
            <pc:docMk/>
            <pc:sldMasterMk cId="2958159588" sldId="2147483648"/>
            <ac:spMk id="5" creationId="{D7571B07-EFE8-8E92-DF5D-A321FDB639B5}"/>
          </ac:spMkLst>
        </pc:spChg>
        <pc:spChg chg="mod">
          <ac:chgData name="Oğuz Özbek" userId="3b5392101ca4e401" providerId="LiveId" clId="{5BE88E52-E907-4C43-BBCB-13D4B516CB9A}" dt="2026-03-23T18:17:43.494" v="67"/>
          <ac:spMkLst>
            <pc:docMk/>
            <pc:sldMasterMk cId="2958159588" sldId="2147483648"/>
            <ac:spMk id="6" creationId="{E0EFF79E-0CDD-1933-C01D-F7EECB192A00}"/>
          </ac:spMkLst>
        </pc:spChg>
        <pc:sldLayoutChg chg="modSp">
          <pc:chgData name="Oğuz Özbek" userId="3b5392101ca4e401" providerId="LiveId" clId="{5BE88E52-E907-4C43-BBCB-13D4B516CB9A}" dt="2026-03-23T18:17:43.494" v="67"/>
          <pc:sldLayoutMkLst>
            <pc:docMk/>
            <pc:sldMasterMk cId="2958159588" sldId="2147483648"/>
            <pc:sldLayoutMk cId="842563157" sldId="2147483649"/>
          </pc:sldLayoutMkLst>
          <pc:spChg chg="mod">
            <ac:chgData name="Oğuz Özbek" userId="3b5392101ca4e401" providerId="LiveId" clId="{5BE88E52-E907-4C43-BBCB-13D4B516CB9A}" dt="2026-03-23T18:17:43.494" v="67"/>
            <ac:spMkLst>
              <pc:docMk/>
              <pc:sldMasterMk cId="2958159588" sldId="2147483648"/>
              <pc:sldLayoutMk cId="842563157" sldId="2147483649"/>
              <ac:spMk id="2" creationId="{4C92F63C-D7DF-8019-0891-F73C9A34F762}"/>
            </ac:spMkLst>
          </pc:spChg>
          <pc:spChg chg="mod">
            <ac:chgData name="Oğuz Özbek" userId="3b5392101ca4e401" providerId="LiveId" clId="{5BE88E52-E907-4C43-BBCB-13D4B516CB9A}" dt="2026-03-23T18:17:43.494" v="67"/>
            <ac:spMkLst>
              <pc:docMk/>
              <pc:sldMasterMk cId="2958159588" sldId="2147483648"/>
              <pc:sldLayoutMk cId="842563157" sldId="2147483649"/>
              <ac:spMk id="3" creationId="{CA8B5AEC-B119-2380-EE8A-7488B753E5BA}"/>
            </ac:spMkLst>
          </pc:spChg>
        </pc:sldLayoutChg>
        <pc:sldLayoutChg chg="modSp">
          <pc:chgData name="Oğuz Özbek" userId="3b5392101ca4e401" providerId="LiveId" clId="{5BE88E52-E907-4C43-BBCB-13D4B516CB9A}" dt="2026-03-23T18:17:43.494" v="67"/>
          <pc:sldLayoutMkLst>
            <pc:docMk/>
            <pc:sldMasterMk cId="2958159588" sldId="2147483648"/>
            <pc:sldLayoutMk cId="3445282764" sldId="2147483651"/>
          </pc:sldLayoutMkLst>
          <pc:spChg chg="mod">
            <ac:chgData name="Oğuz Özbek" userId="3b5392101ca4e401" providerId="LiveId" clId="{5BE88E52-E907-4C43-BBCB-13D4B516CB9A}" dt="2026-03-23T18:17:43.494" v="67"/>
            <ac:spMkLst>
              <pc:docMk/>
              <pc:sldMasterMk cId="2958159588" sldId="2147483648"/>
              <pc:sldLayoutMk cId="3445282764" sldId="2147483651"/>
              <ac:spMk id="2" creationId="{253CCF56-1757-05DF-DD02-E5CCCAD071BC}"/>
            </ac:spMkLst>
          </pc:spChg>
          <pc:spChg chg="mod">
            <ac:chgData name="Oğuz Özbek" userId="3b5392101ca4e401" providerId="LiveId" clId="{5BE88E52-E907-4C43-BBCB-13D4B516CB9A}" dt="2026-03-23T18:17:43.494" v="67"/>
            <ac:spMkLst>
              <pc:docMk/>
              <pc:sldMasterMk cId="2958159588" sldId="2147483648"/>
              <pc:sldLayoutMk cId="3445282764" sldId="2147483651"/>
              <ac:spMk id="3" creationId="{8E10A106-35CE-406F-D5FF-85357FC33839}"/>
            </ac:spMkLst>
          </pc:spChg>
        </pc:sldLayoutChg>
        <pc:sldLayoutChg chg="modSp">
          <pc:chgData name="Oğuz Özbek" userId="3b5392101ca4e401" providerId="LiveId" clId="{5BE88E52-E907-4C43-BBCB-13D4B516CB9A}" dt="2026-03-23T18:17:43.494" v="67"/>
          <pc:sldLayoutMkLst>
            <pc:docMk/>
            <pc:sldMasterMk cId="2958159588" sldId="2147483648"/>
            <pc:sldLayoutMk cId="1873495570" sldId="2147483652"/>
          </pc:sldLayoutMkLst>
          <pc:spChg chg="mod">
            <ac:chgData name="Oğuz Özbek" userId="3b5392101ca4e401" providerId="LiveId" clId="{5BE88E52-E907-4C43-BBCB-13D4B516CB9A}" dt="2026-03-23T18:17:43.494" v="67"/>
            <ac:spMkLst>
              <pc:docMk/>
              <pc:sldMasterMk cId="2958159588" sldId="2147483648"/>
              <pc:sldLayoutMk cId="1873495570" sldId="2147483652"/>
              <ac:spMk id="3" creationId="{A6E252E8-2411-092A-CC4E-1D326322433D}"/>
            </ac:spMkLst>
          </pc:spChg>
          <pc:spChg chg="mod">
            <ac:chgData name="Oğuz Özbek" userId="3b5392101ca4e401" providerId="LiveId" clId="{5BE88E52-E907-4C43-BBCB-13D4B516CB9A}" dt="2026-03-23T18:17:43.494" v="67"/>
            <ac:spMkLst>
              <pc:docMk/>
              <pc:sldMasterMk cId="2958159588" sldId="2147483648"/>
              <pc:sldLayoutMk cId="1873495570" sldId="2147483652"/>
              <ac:spMk id="4" creationId="{D2205BAA-F273-D5B4-F19C-1D8092456325}"/>
            </ac:spMkLst>
          </pc:spChg>
        </pc:sldLayoutChg>
        <pc:sldLayoutChg chg="modSp">
          <pc:chgData name="Oğuz Özbek" userId="3b5392101ca4e401" providerId="LiveId" clId="{5BE88E52-E907-4C43-BBCB-13D4B516CB9A}" dt="2026-03-23T18:17:43.494" v="67"/>
          <pc:sldLayoutMkLst>
            <pc:docMk/>
            <pc:sldMasterMk cId="2958159588" sldId="2147483648"/>
            <pc:sldLayoutMk cId="3495002178" sldId="2147483653"/>
          </pc:sldLayoutMkLst>
          <pc:spChg chg="mod">
            <ac:chgData name="Oğuz Özbek" userId="3b5392101ca4e401" providerId="LiveId" clId="{5BE88E52-E907-4C43-BBCB-13D4B516CB9A}" dt="2026-03-23T18:17:43.494" v="67"/>
            <ac:spMkLst>
              <pc:docMk/>
              <pc:sldMasterMk cId="2958159588" sldId="2147483648"/>
              <pc:sldLayoutMk cId="3495002178" sldId="2147483653"/>
              <ac:spMk id="2" creationId="{F1491A88-C0D6-C635-7B83-8447BB41D7BB}"/>
            </ac:spMkLst>
          </pc:spChg>
          <pc:spChg chg="mod">
            <ac:chgData name="Oğuz Özbek" userId="3b5392101ca4e401" providerId="LiveId" clId="{5BE88E52-E907-4C43-BBCB-13D4B516CB9A}" dt="2026-03-23T18:17:43.494" v="67"/>
            <ac:spMkLst>
              <pc:docMk/>
              <pc:sldMasterMk cId="2958159588" sldId="2147483648"/>
              <pc:sldLayoutMk cId="3495002178" sldId="2147483653"/>
              <ac:spMk id="3" creationId="{FCE09350-43EF-9BE2-F87D-2B24AE66224D}"/>
            </ac:spMkLst>
          </pc:spChg>
          <pc:spChg chg="mod">
            <ac:chgData name="Oğuz Özbek" userId="3b5392101ca4e401" providerId="LiveId" clId="{5BE88E52-E907-4C43-BBCB-13D4B516CB9A}" dt="2026-03-23T18:17:43.494" v="67"/>
            <ac:spMkLst>
              <pc:docMk/>
              <pc:sldMasterMk cId="2958159588" sldId="2147483648"/>
              <pc:sldLayoutMk cId="3495002178" sldId="2147483653"/>
              <ac:spMk id="4" creationId="{D5732E2C-696C-1366-8601-CF2DD16CF511}"/>
            </ac:spMkLst>
          </pc:spChg>
          <pc:spChg chg="mod">
            <ac:chgData name="Oğuz Özbek" userId="3b5392101ca4e401" providerId="LiveId" clId="{5BE88E52-E907-4C43-BBCB-13D4B516CB9A}" dt="2026-03-23T18:17:43.494" v="67"/>
            <ac:spMkLst>
              <pc:docMk/>
              <pc:sldMasterMk cId="2958159588" sldId="2147483648"/>
              <pc:sldLayoutMk cId="3495002178" sldId="2147483653"/>
              <ac:spMk id="5" creationId="{F9E77520-AFB2-702F-FBB4-36C367D49043}"/>
            </ac:spMkLst>
          </pc:spChg>
          <pc:spChg chg="mod">
            <ac:chgData name="Oğuz Özbek" userId="3b5392101ca4e401" providerId="LiveId" clId="{5BE88E52-E907-4C43-BBCB-13D4B516CB9A}" dt="2026-03-23T18:17:43.494" v="67"/>
            <ac:spMkLst>
              <pc:docMk/>
              <pc:sldMasterMk cId="2958159588" sldId="2147483648"/>
              <pc:sldLayoutMk cId="3495002178" sldId="2147483653"/>
              <ac:spMk id="6" creationId="{06267DA2-363E-A30A-5819-E1DB85630458}"/>
            </ac:spMkLst>
          </pc:spChg>
        </pc:sldLayoutChg>
        <pc:sldLayoutChg chg="modSp">
          <pc:chgData name="Oğuz Özbek" userId="3b5392101ca4e401" providerId="LiveId" clId="{5BE88E52-E907-4C43-BBCB-13D4B516CB9A}" dt="2026-03-23T18:17:43.494" v="67"/>
          <pc:sldLayoutMkLst>
            <pc:docMk/>
            <pc:sldMasterMk cId="2958159588" sldId="2147483648"/>
            <pc:sldLayoutMk cId="845613437" sldId="2147483656"/>
          </pc:sldLayoutMkLst>
          <pc:spChg chg="mod">
            <ac:chgData name="Oğuz Özbek" userId="3b5392101ca4e401" providerId="LiveId" clId="{5BE88E52-E907-4C43-BBCB-13D4B516CB9A}" dt="2026-03-23T18:17:43.494" v="67"/>
            <ac:spMkLst>
              <pc:docMk/>
              <pc:sldMasterMk cId="2958159588" sldId="2147483648"/>
              <pc:sldLayoutMk cId="845613437" sldId="2147483656"/>
              <ac:spMk id="2" creationId="{3E1E6090-DE40-3664-A350-8194529F81B9}"/>
            </ac:spMkLst>
          </pc:spChg>
          <pc:spChg chg="mod">
            <ac:chgData name="Oğuz Özbek" userId="3b5392101ca4e401" providerId="LiveId" clId="{5BE88E52-E907-4C43-BBCB-13D4B516CB9A}" dt="2026-03-23T18:17:43.494" v="67"/>
            <ac:spMkLst>
              <pc:docMk/>
              <pc:sldMasterMk cId="2958159588" sldId="2147483648"/>
              <pc:sldLayoutMk cId="845613437" sldId="2147483656"/>
              <ac:spMk id="3" creationId="{1BD18B6F-2032-08B4-A9B0-E04018D47A8C}"/>
            </ac:spMkLst>
          </pc:spChg>
          <pc:spChg chg="mod">
            <ac:chgData name="Oğuz Özbek" userId="3b5392101ca4e401" providerId="LiveId" clId="{5BE88E52-E907-4C43-BBCB-13D4B516CB9A}" dt="2026-03-23T18:17:43.494" v="67"/>
            <ac:spMkLst>
              <pc:docMk/>
              <pc:sldMasterMk cId="2958159588" sldId="2147483648"/>
              <pc:sldLayoutMk cId="845613437" sldId="2147483656"/>
              <ac:spMk id="4" creationId="{B85BEA7E-5EF5-F666-E381-6F5CBC7E6AAB}"/>
            </ac:spMkLst>
          </pc:spChg>
        </pc:sldLayoutChg>
        <pc:sldLayoutChg chg="modSp">
          <pc:chgData name="Oğuz Özbek" userId="3b5392101ca4e401" providerId="LiveId" clId="{5BE88E52-E907-4C43-BBCB-13D4B516CB9A}" dt="2026-03-23T18:17:43.494" v="67"/>
          <pc:sldLayoutMkLst>
            <pc:docMk/>
            <pc:sldMasterMk cId="2958159588" sldId="2147483648"/>
            <pc:sldLayoutMk cId="3297164696" sldId="2147483657"/>
          </pc:sldLayoutMkLst>
          <pc:spChg chg="mod">
            <ac:chgData name="Oğuz Özbek" userId="3b5392101ca4e401" providerId="LiveId" clId="{5BE88E52-E907-4C43-BBCB-13D4B516CB9A}" dt="2026-03-23T18:17:43.494" v="67"/>
            <ac:spMkLst>
              <pc:docMk/>
              <pc:sldMasterMk cId="2958159588" sldId="2147483648"/>
              <pc:sldLayoutMk cId="3297164696" sldId="2147483657"/>
              <ac:spMk id="2" creationId="{6B1DA403-9F53-5025-C83C-A05F3C537FDB}"/>
            </ac:spMkLst>
          </pc:spChg>
          <pc:spChg chg="mod">
            <ac:chgData name="Oğuz Özbek" userId="3b5392101ca4e401" providerId="LiveId" clId="{5BE88E52-E907-4C43-BBCB-13D4B516CB9A}" dt="2026-03-23T18:17:43.494" v="67"/>
            <ac:spMkLst>
              <pc:docMk/>
              <pc:sldMasterMk cId="2958159588" sldId="2147483648"/>
              <pc:sldLayoutMk cId="3297164696" sldId="2147483657"/>
              <ac:spMk id="3" creationId="{1503876B-A00A-3678-38DB-83532075BC4F}"/>
            </ac:spMkLst>
          </pc:spChg>
          <pc:spChg chg="mod">
            <ac:chgData name="Oğuz Özbek" userId="3b5392101ca4e401" providerId="LiveId" clId="{5BE88E52-E907-4C43-BBCB-13D4B516CB9A}" dt="2026-03-23T18:17:43.494" v="67"/>
            <ac:spMkLst>
              <pc:docMk/>
              <pc:sldMasterMk cId="2958159588" sldId="2147483648"/>
              <pc:sldLayoutMk cId="3297164696" sldId="2147483657"/>
              <ac:spMk id="4" creationId="{BEE3CADB-6EDE-9A86-E138-88825EE658C1}"/>
            </ac:spMkLst>
          </pc:spChg>
        </pc:sldLayoutChg>
        <pc:sldLayoutChg chg="modSp">
          <pc:chgData name="Oğuz Özbek" userId="3b5392101ca4e401" providerId="LiveId" clId="{5BE88E52-E907-4C43-BBCB-13D4B516CB9A}" dt="2026-03-23T18:17:43.494" v="67"/>
          <pc:sldLayoutMkLst>
            <pc:docMk/>
            <pc:sldMasterMk cId="2958159588" sldId="2147483648"/>
            <pc:sldLayoutMk cId="615049959" sldId="2147483659"/>
          </pc:sldLayoutMkLst>
          <pc:spChg chg="mod">
            <ac:chgData name="Oğuz Özbek" userId="3b5392101ca4e401" providerId="LiveId" clId="{5BE88E52-E907-4C43-BBCB-13D4B516CB9A}" dt="2026-03-23T18:17:43.494" v="67"/>
            <ac:spMkLst>
              <pc:docMk/>
              <pc:sldMasterMk cId="2958159588" sldId="2147483648"/>
              <pc:sldLayoutMk cId="615049959" sldId="2147483659"/>
              <ac:spMk id="2" creationId="{BBE055CD-5756-AC3E-7F28-ECF6631949B6}"/>
            </ac:spMkLst>
          </pc:spChg>
          <pc:spChg chg="mod">
            <ac:chgData name="Oğuz Özbek" userId="3b5392101ca4e401" providerId="LiveId" clId="{5BE88E52-E907-4C43-BBCB-13D4B516CB9A}" dt="2026-03-23T18:17:43.494" v="67"/>
            <ac:spMkLst>
              <pc:docMk/>
              <pc:sldMasterMk cId="2958159588" sldId="2147483648"/>
              <pc:sldLayoutMk cId="615049959" sldId="2147483659"/>
              <ac:spMk id="3" creationId="{205C2697-9043-782A-D0D1-42080AFD288B}"/>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392A2-EB39-472C-A736-38F089C216F0}" type="datetimeFigureOut">
              <a:rPr lang="tr-TR" smtClean="0"/>
              <a:t>7.04.2026</a:t>
            </a:fld>
            <a:endParaRPr lang="tr-TR"/>
          </a:p>
        </p:txBody>
      </p:sp>
      <p:sp>
        <p:nvSpPr>
          <p:cNvPr id="4" name="Slayt Resmi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D8E035-D969-4BFF-B308-ABD661A2EF20}" type="slidenum">
              <a:rPr lang="tr-TR" smtClean="0"/>
              <a:t>‹#›</a:t>
            </a:fld>
            <a:endParaRPr lang="tr-TR"/>
          </a:p>
        </p:txBody>
      </p:sp>
    </p:spTree>
    <p:extLst>
      <p:ext uri="{BB962C8B-B14F-4D97-AF65-F5344CB8AC3E}">
        <p14:creationId xmlns:p14="http://schemas.microsoft.com/office/powerpoint/2010/main" val="15227241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1 Slayt Görüntüsü Yer Tutucusu">
            <a:extLst>
              <a:ext uri="{FF2B5EF4-FFF2-40B4-BE49-F238E27FC236}">
                <a16:creationId xmlns:a16="http://schemas.microsoft.com/office/drawing/2014/main" id="{8FC8787C-7D2E-00BA-4A65-3D4EF677C0A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2 Not Yer Tutucusu">
            <a:extLst>
              <a:ext uri="{FF2B5EF4-FFF2-40B4-BE49-F238E27FC236}">
                <a16:creationId xmlns:a16="http://schemas.microsoft.com/office/drawing/2014/main" id="{7E9245FC-BF62-DC13-B3A9-7CA09C2D230A}"/>
              </a:ext>
            </a:extLst>
          </p:cNvPr>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70000" lnSpcReduction="20000"/>
          </a:bodyPr>
          <a:lstStyle/>
          <a:p>
            <a:pPr>
              <a:defRPr/>
            </a:pPr>
            <a:r>
              <a:rPr lang="tr-TR" altLang="tr-TR" sz="1100" b="1" u="sng"/>
              <a:t> Milletlerarası Spor Tahkim Konseyi (</a:t>
            </a:r>
            <a:r>
              <a:rPr lang="tr-TR" altLang="tr-TR" sz="1100" b="1" i="1" u="sng"/>
              <a:t>ICAS)</a:t>
            </a:r>
            <a:endParaRPr lang="tr-TR" altLang="tr-TR" sz="1100"/>
          </a:p>
          <a:p>
            <a:pPr>
              <a:defRPr/>
            </a:pPr>
            <a:r>
              <a:rPr lang="en-US" altLang="tr-TR" sz="1100"/>
              <a:t> </a:t>
            </a:r>
            <a:endParaRPr lang="tr-TR" altLang="tr-TR" sz="1100"/>
          </a:p>
          <a:p>
            <a:pPr>
              <a:defRPr/>
            </a:pPr>
            <a:r>
              <a:rPr lang="en-US" altLang="tr-TR" sz="1100" i="1"/>
              <a:t>CAS</a:t>
            </a:r>
            <a:r>
              <a:rPr lang="en-US" altLang="tr-TR" sz="1100"/>
              <a:t>'ın yönetim ve finansman işleri </a:t>
            </a:r>
            <a:r>
              <a:rPr lang="en-US" altLang="tr-TR" sz="1100" i="1"/>
              <a:t>ICAS </a:t>
            </a:r>
            <a:r>
              <a:rPr lang="en-US" altLang="tr-TR" sz="1100"/>
              <a:t>tarafından yürütülmektedir. </a:t>
            </a:r>
            <a:endParaRPr lang="tr-TR" altLang="tr-TR" sz="1100"/>
          </a:p>
          <a:p>
            <a:pPr>
              <a:defRPr/>
            </a:pPr>
            <a:r>
              <a:rPr lang="en-US" altLang="tr-TR" sz="1100" i="1"/>
              <a:t>ICAS,</a:t>
            </a:r>
            <a:r>
              <a:rPr lang="en-US" altLang="tr-TR" sz="1100"/>
              <a:t> her biri spor hukuku, tahkim ve tahkim usulleri konusunda deneyimli veya uzman olan, 20 üst düzey hukukçu üyeden oluşmaktadır.  </a:t>
            </a:r>
            <a:endParaRPr lang="tr-TR" altLang="tr-TR" sz="1100"/>
          </a:p>
          <a:p>
            <a:pPr>
              <a:defRPr/>
            </a:pPr>
            <a:r>
              <a:rPr lang="tr-TR" altLang="tr-TR" sz="1100" i="1"/>
              <a:t>ICAS </a:t>
            </a:r>
            <a:r>
              <a:rPr lang="tr-TR" altLang="tr-TR" sz="1100"/>
              <a:t>üyeleri, </a:t>
            </a:r>
            <a:r>
              <a:rPr lang="en-US" altLang="tr-TR" sz="1100" i="1"/>
              <a:t>CAS </a:t>
            </a:r>
            <a:r>
              <a:rPr lang="en-US" altLang="tr-TR" sz="1100"/>
              <a:t>hakem listesinde yer alamayacakları gibi </a:t>
            </a:r>
            <a:r>
              <a:rPr lang="en-US" altLang="tr-TR" sz="1100" i="1"/>
              <a:t>CAS </a:t>
            </a:r>
            <a:r>
              <a:rPr lang="en-US" altLang="tr-TR" sz="1100"/>
              <a:t> tarafından yürütülmekte olan bir davada Tahkim </a:t>
            </a:r>
            <a:r>
              <a:rPr lang="tr-TR" altLang="tr-TR" sz="1100"/>
              <a:t>Kurulu üyesi, hakem </a:t>
            </a:r>
            <a:r>
              <a:rPr lang="en-US" altLang="tr-TR" sz="1100"/>
              <a:t>veya taraflardan </a:t>
            </a:r>
            <a:r>
              <a:rPr lang="tr-TR" altLang="tr-TR" sz="1100"/>
              <a:t>birinin </a:t>
            </a:r>
            <a:r>
              <a:rPr lang="en-US" altLang="tr-TR" sz="1100"/>
              <a:t>temsilcisi olarak da </a:t>
            </a:r>
            <a:r>
              <a:rPr lang="tr-TR" altLang="tr-TR" sz="1100"/>
              <a:t>görev alamamaktadır. (</a:t>
            </a:r>
            <a:r>
              <a:rPr lang="tr-TR" altLang="tr-TR" sz="1100" i="1"/>
              <a:t>CAS</a:t>
            </a:r>
            <a:r>
              <a:rPr lang="tr-TR" altLang="tr-TR" sz="1100"/>
              <a:t>'ın bağımsızlığını </a:t>
            </a:r>
            <a:r>
              <a:rPr lang="en-US" altLang="tr-TR" sz="1100"/>
              <a:t>ve tarafların </a:t>
            </a:r>
            <a:r>
              <a:rPr lang="tr-TR" altLang="tr-TR" sz="1100"/>
              <a:t>haklarını korumak amacıyla)</a:t>
            </a:r>
          </a:p>
          <a:p>
            <a:pPr>
              <a:defRPr/>
            </a:pPr>
            <a:r>
              <a:rPr lang="en-US" altLang="tr-TR" sz="1100"/>
              <a:t> </a:t>
            </a:r>
            <a:endParaRPr lang="tr-TR" altLang="tr-TR" sz="1100"/>
          </a:p>
          <a:p>
            <a:pPr>
              <a:defRPr/>
            </a:pPr>
            <a:r>
              <a:rPr lang="en-US" altLang="tr-TR" sz="1100" b="1" i="1"/>
              <a:t> </a:t>
            </a:r>
            <a:endParaRPr lang="tr-TR" altLang="tr-TR" sz="1100"/>
          </a:p>
          <a:p>
            <a:pPr>
              <a:defRPr/>
            </a:pPr>
            <a:r>
              <a:rPr lang="tr-TR" altLang="tr-TR" sz="1100" b="1" u="sng"/>
              <a:t> Milletlerarası Spor Tahkim Konseyi (</a:t>
            </a:r>
            <a:r>
              <a:rPr lang="tr-TR" altLang="tr-TR" sz="1100" b="1" i="1" u="sng"/>
              <a:t>ICAS)</a:t>
            </a:r>
            <a:endParaRPr lang="tr-TR" altLang="tr-TR" sz="1100"/>
          </a:p>
          <a:p>
            <a:pPr>
              <a:defRPr/>
            </a:pPr>
            <a:r>
              <a:rPr lang="en-US" altLang="tr-TR" sz="1100"/>
              <a:t> </a:t>
            </a:r>
            <a:endParaRPr lang="tr-TR" altLang="tr-TR" sz="1100"/>
          </a:p>
          <a:p>
            <a:pPr>
              <a:defRPr/>
            </a:pPr>
            <a:r>
              <a:rPr lang="en-US" altLang="tr-TR" sz="1100" i="1"/>
              <a:t>CAS</a:t>
            </a:r>
            <a:r>
              <a:rPr lang="en-US" altLang="tr-TR" sz="1100"/>
              <a:t>'ın yönetim ve finansman işleri </a:t>
            </a:r>
            <a:r>
              <a:rPr lang="en-US" altLang="tr-TR" sz="1100" i="1"/>
              <a:t>ICAS </a:t>
            </a:r>
            <a:r>
              <a:rPr lang="en-US" altLang="tr-TR" sz="1100"/>
              <a:t>tarafından yürütülmektedir. </a:t>
            </a:r>
            <a:endParaRPr lang="tr-TR" altLang="tr-TR" sz="1100"/>
          </a:p>
          <a:p>
            <a:pPr>
              <a:defRPr/>
            </a:pPr>
            <a:r>
              <a:rPr lang="en-US" altLang="tr-TR" sz="1100" i="1"/>
              <a:t>ICAS,</a:t>
            </a:r>
            <a:r>
              <a:rPr lang="en-US" altLang="tr-TR" sz="1100"/>
              <a:t> her biri spor hukuku, tahkim ve tahkim usulleri konusunda deneyimli veya uzman olan, 20 üst düzey hukukçu üyeden oluşmaktadır.  </a:t>
            </a:r>
            <a:endParaRPr lang="tr-TR" altLang="tr-TR" sz="1100"/>
          </a:p>
          <a:p>
            <a:pPr>
              <a:defRPr/>
            </a:pPr>
            <a:r>
              <a:rPr lang="tr-TR" altLang="tr-TR" sz="1100" i="1"/>
              <a:t>ICAS </a:t>
            </a:r>
            <a:r>
              <a:rPr lang="tr-TR" altLang="tr-TR" sz="1100"/>
              <a:t>üyeleri, </a:t>
            </a:r>
            <a:r>
              <a:rPr lang="en-US" altLang="tr-TR" sz="1100" i="1"/>
              <a:t>CAS </a:t>
            </a:r>
            <a:r>
              <a:rPr lang="en-US" altLang="tr-TR" sz="1100"/>
              <a:t>hakem listesinde yer alamayacakları gibi </a:t>
            </a:r>
            <a:r>
              <a:rPr lang="en-US" altLang="tr-TR" sz="1100" i="1"/>
              <a:t>CAS </a:t>
            </a:r>
            <a:r>
              <a:rPr lang="en-US" altLang="tr-TR" sz="1100"/>
              <a:t> tarafından yürütülmekte olan bir davada Tahkim </a:t>
            </a:r>
            <a:r>
              <a:rPr lang="tr-TR" altLang="tr-TR" sz="1100"/>
              <a:t>Kurulu üyesi, hakem </a:t>
            </a:r>
            <a:r>
              <a:rPr lang="en-US" altLang="tr-TR" sz="1100"/>
              <a:t>veya taraflardan </a:t>
            </a:r>
            <a:r>
              <a:rPr lang="tr-TR" altLang="tr-TR" sz="1100"/>
              <a:t>birinin </a:t>
            </a:r>
            <a:r>
              <a:rPr lang="en-US" altLang="tr-TR" sz="1100"/>
              <a:t>temsilcisi olarak da </a:t>
            </a:r>
            <a:r>
              <a:rPr lang="tr-TR" altLang="tr-TR" sz="1100"/>
              <a:t>görev alamamaktadır. (</a:t>
            </a:r>
            <a:r>
              <a:rPr lang="tr-TR" altLang="tr-TR" sz="1100" i="1"/>
              <a:t>CAS</a:t>
            </a:r>
            <a:r>
              <a:rPr lang="tr-TR" altLang="tr-TR" sz="1100"/>
              <a:t>'ın bağımsızlığını </a:t>
            </a:r>
            <a:r>
              <a:rPr lang="en-US" altLang="tr-TR" sz="1100"/>
              <a:t>ve tarafların </a:t>
            </a:r>
            <a:r>
              <a:rPr lang="tr-TR" altLang="tr-TR" sz="1100"/>
              <a:t>haklarını korumak amacıyla)</a:t>
            </a:r>
          </a:p>
          <a:p>
            <a:pPr>
              <a:defRPr/>
            </a:pPr>
            <a:r>
              <a:rPr lang="en-US" altLang="tr-TR" sz="1100"/>
              <a:t> </a:t>
            </a:r>
            <a:endParaRPr lang="tr-TR" altLang="tr-TR" sz="1100"/>
          </a:p>
          <a:p>
            <a:pPr>
              <a:defRPr/>
            </a:pPr>
            <a:r>
              <a:rPr lang="en-US" altLang="tr-TR" sz="1100" b="1" i="1"/>
              <a:t> </a:t>
            </a:r>
            <a:endParaRPr lang="tr-TR" altLang="tr-TR" sz="1100"/>
          </a:p>
          <a:p>
            <a:pPr>
              <a:defRPr/>
            </a:pPr>
            <a:r>
              <a:rPr lang="tr-TR" altLang="tr-TR" sz="1100" b="1" u="sng"/>
              <a:t> Milletlerarası Spor Tahkim Konseyi (</a:t>
            </a:r>
            <a:r>
              <a:rPr lang="tr-TR" altLang="tr-TR" sz="1100" b="1" i="1" u="sng"/>
              <a:t>ICAS)</a:t>
            </a:r>
            <a:endParaRPr lang="tr-TR" altLang="tr-TR" sz="1100"/>
          </a:p>
          <a:p>
            <a:pPr>
              <a:defRPr/>
            </a:pPr>
            <a:r>
              <a:rPr lang="en-US" altLang="tr-TR" sz="1100"/>
              <a:t> </a:t>
            </a:r>
            <a:endParaRPr lang="tr-TR" altLang="tr-TR" sz="1100"/>
          </a:p>
          <a:p>
            <a:pPr>
              <a:defRPr/>
            </a:pPr>
            <a:r>
              <a:rPr lang="en-US" altLang="tr-TR" sz="1100" i="1"/>
              <a:t>CAS</a:t>
            </a:r>
            <a:r>
              <a:rPr lang="en-US" altLang="tr-TR" sz="1100"/>
              <a:t>'ın yönetim ve finansman işleri </a:t>
            </a:r>
            <a:r>
              <a:rPr lang="en-US" altLang="tr-TR" sz="1100" i="1"/>
              <a:t>ICAS </a:t>
            </a:r>
            <a:r>
              <a:rPr lang="en-US" altLang="tr-TR" sz="1100"/>
              <a:t>tarafından yürütülmektedir. </a:t>
            </a:r>
            <a:endParaRPr lang="tr-TR" altLang="tr-TR" sz="1100"/>
          </a:p>
          <a:p>
            <a:pPr>
              <a:defRPr/>
            </a:pPr>
            <a:r>
              <a:rPr lang="en-US" altLang="tr-TR" sz="1100" i="1"/>
              <a:t>ICAS,</a:t>
            </a:r>
            <a:r>
              <a:rPr lang="en-US" altLang="tr-TR" sz="1100"/>
              <a:t> her biri spor hukuku, tahkim ve tahkim usulleri konusunda deneyimli veya uzman olan, 20 üst düzey hukukçu üyeden oluşmaktadır.  </a:t>
            </a:r>
            <a:endParaRPr lang="tr-TR" altLang="tr-TR" sz="1100"/>
          </a:p>
          <a:p>
            <a:pPr>
              <a:defRPr/>
            </a:pPr>
            <a:r>
              <a:rPr lang="tr-TR" altLang="tr-TR" sz="1100" i="1"/>
              <a:t>ICAS </a:t>
            </a:r>
            <a:r>
              <a:rPr lang="tr-TR" altLang="tr-TR" sz="1100"/>
              <a:t>üyeleri, </a:t>
            </a:r>
            <a:r>
              <a:rPr lang="en-US" altLang="tr-TR" sz="1100" i="1"/>
              <a:t>CAS </a:t>
            </a:r>
            <a:r>
              <a:rPr lang="en-US" altLang="tr-TR" sz="1100"/>
              <a:t>hakem listesinde yer alamayacakları gibi </a:t>
            </a:r>
            <a:r>
              <a:rPr lang="en-US" altLang="tr-TR" sz="1100" i="1"/>
              <a:t>CAS </a:t>
            </a:r>
            <a:r>
              <a:rPr lang="en-US" altLang="tr-TR" sz="1100"/>
              <a:t> tarafından yürütülmekte olan bir davada Tahkim </a:t>
            </a:r>
            <a:r>
              <a:rPr lang="tr-TR" altLang="tr-TR" sz="1100"/>
              <a:t>Kurulu üyesi, hakem </a:t>
            </a:r>
            <a:r>
              <a:rPr lang="en-US" altLang="tr-TR" sz="1100"/>
              <a:t>veya taraflardan </a:t>
            </a:r>
            <a:r>
              <a:rPr lang="tr-TR" altLang="tr-TR" sz="1100"/>
              <a:t>birinin </a:t>
            </a:r>
            <a:r>
              <a:rPr lang="en-US" altLang="tr-TR" sz="1100"/>
              <a:t>temsilcisi olarak da </a:t>
            </a:r>
            <a:r>
              <a:rPr lang="tr-TR" altLang="tr-TR" sz="1100"/>
              <a:t>görev alamamaktadır. (</a:t>
            </a:r>
            <a:r>
              <a:rPr lang="tr-TR" altLang="tr-TR" sz="1100" i="1"/>
              <a:t>CAS</a:t>
            </a:r>
            <a:r>
              <a:rPr lang="tr-TR" altLang="tr-TR" sz="1100"/>
              <a:t>'ın bağımsızlığını </a:t>
            </a:r>
            <a:r>
              <a:rPr lang="en-US" altLang="tr-TR" sz="1100"/>
              <a:t>ve tarafların </a:t>
            </a:r>
            <a:r>
              <a:rPr lang="tr-TR" altLang="tr-TR" sz="1100"/>
              <a:t>haklarını korumak amacıyla)</a:t>
            </a:r>
          </a:p>
          <a:p>
            <a:pPr>
              <a:defRPr/>
            </a:pPr>
            <a:r>
              <a:rPr lang="en-US" altLang="tr-TR" sz="1100"/>
              <a:t> </a:t>
            </a:r>
            <a:endParaRPr lang="tr-TR" altLang="tr-TR" sz="1100"/>
          </a:p>
          <a:p>
            <a:pPr>
              <a:defRPr/>
            </a:pPr>
            <a:r>
              <a:rPr lang="en-US" altLang="tr-TR" sz="1100" b="1" i="1"/>
              <a:t> </a:t>
            </a:r>
            <a:endParaRPr lang="tr-TR" altLang="tr-TR" sz="1100"/>
          </a:p>
          <a:p>
            <a:pPr>
              <a:defRPr/>
            </a:pPr>
            <a:endParaRPr lang="tr-TR" altLang="tr-TR" sz="1100"/>
          </a:p>
        </p:txBody>
      </p:sp>
      <p:sp>
        <p:nvSpPr>
          <p:cNvPr id="56324" name="3 Slayt Numarası Yer Tutucusu">
            <a:extLst>
              <a:ext uri="{FF2B5EF4-FFF2-40B4-BE49-F238E27FC236}">
                <a16:creationId xmlns:a16="http://schemas.microsoft.com/office/drawing/2014/main" id="{D5C0914B-AA90-FC1C-1562-02D6D7824B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37931725" indent="-37474525">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21D0BF3A-36F5-4679-B774-45F21FAF9F76}" type="slidenum">
              <a:rPr lang="tr-TR" altLang="tr-TR"/>
              <a:pPr>
                <a:spcBef>
                  <a:spcPct val="0"/>
                </a:spcBef>
              </a:pPr>
              <a:t>5</a:t>
            </a:fld>
            <a:endParaRPr lang="tr-TR" alt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FF957F4-3181-4591-88AC-63D793912E2F}" type="datetimeFigureOut">
              <a:rPr lang="tr-TR" smtClean="0"/>
              <a:t>7.04.2026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F920C07-5181-4546-8A3C-191FBD4F113D}" type="slidenum">
              <a:rPr lang="tr-TR" smtClean="0"/>
              <a:t>‹#›</a:t>
            </a:fld>
            <a:endParaRPr lang="tr-TR"/>
          </a:p>
        </p:txBody>
      </p:sp>
    </p:spTree>
    <p:extLst>
      <p:ext uri="{BB962C8B-B14F-4D97-AF65-F5344CB8AC3E}">
        <p14:creationId xmlns:p14="http://schemas.microsoft.com/office/powerpoint/2010/main" val="2325775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FF957F4-3181-4591-88AC-63D793912E2F}" type="datetimeFigureOut">
              <a:rPr lang="tr-TR" smtClean="0"/>
              <a:t>7.04.2026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F920C07-5181-4546-8A3C-191FBD4F113D}" type="slidenum">
              <a:rPr lang="tr-TR" smtClean="0"/>
              <a:t>‹#›</a:t>
            </a:fld>
            <a:endParaRPr lang="tr-TR"/>
          </a:p>
        </p:txBody>
      </p:sp>
    </p:spTree>
    <p:extLst>
      <p:ext uri="{BB962C8B-B14F-4D97-AF65-F5344CB8AC3E}">
        <p14:creationId xmlns:p14="http://schemas.microsoft.com/office/powerpoint/2010/main" val="4018969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FF957F4-3181-4591-88AC-63D793912E2F}" type="datetimeFigureOut">
              <a:rPr lang="tr-TR" smtClean="0"/>
              <a:t>7.04.2026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F920C07-5181-4546-8A3C-191FBD4F113D}" type="slidenum">
              <a:rPr lang="tr-TR" smtClean="0"/>
              <a:t>‹#›</a:t>
            </a:fld>
            <a:endParaRPr lang="tr-TR"/>
          </a:p>
        </p:txBody>
      </p:sp>
    </p:spTree>
    <p:extLst>
      <p:ext uri="{BB962C8B-B14F-4D97-AF65-F5344CB8AC3E}">
        <p14:creationId xmlns:p14="http://schemas.microsoft.com/office/powerpoint/2010/main" val="542618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FF957F4-3181-4591-88AC-63D793912E2F}" type="datetimeFigureOut">
              <a:rPr lang="tr-TR" smtClean="0"/>
              <a:t>7.04.2026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F920C07-5181-4546-8A3C-191FBD4F113D}" type="slidenum">
              <a:rPr lang="tr-TR" smtClean="0"/>
              <a:t>‹#›</a:t>
            </a:fld>
            <a:endParaRPr lang="tr-TR"/>
          </a:p>
        </p:txBody>
      </p:sp>
    </p:spTree>
    <p:extLst>
      <p:ext uri="{BB962C8B-B14F-4D97-AF65-F5344CB8AC3E}">
        <p14:creationId xmlns:p14="http://schemas.microsoft.com/office/powerpoint/2010/main" val="4097750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FF957F4-3181-4591-88AC-63D793912E2F}" type="datetimeFigureOut">
              <a:rPr lang="tr-TR" smtClean="0"/>
              <a:t>7.04.2026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F920C07-5181-4546-8A3C-191FBD4F113D}" type="slidenum">
              <a:rPr lang="tr-TR" smtClean="0"/>
              <a:t>‹#›</a:t>
            </a:fld>
            <a:endParaRPr lang="tr-TR"/>
          </a:p>
        </p:txBody>
      </p:sp>
    </p:spTree>
    <p:extLst>
      <p:ext uri="{BB962C8B-B14F-4D97-AF65-F5344CB8AC3E}">
        <p14:creationId xmlns:p14="http://schemas.microsoft.com/office/powerpoint/2010/main" val="980561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FF957F4-3181-4591-88AC-63D793912E2F}" type="datetimeFigureOut">
              <a:rPr lang="tr-TR" smtClean="0"/>
              <a:t>7.04.2026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F920C07-5181-4546-8A3C-191FBD4F113D}" type="slidenum">
              <a:rPr lang="tr-TR" smtClean="0"/>
              <a:t>‹#›</a:t>
            </a:fld>
            <a:endParaRPr lang="tr-TR"/>
          </a:p>
        </p:txBody>
      </p:sp>
    </p:spTree>
    <p:extLst>
      <p:ext uri="{BB962C8B-B14F-4D97-AF65-F5344CB8AC3E}">
        <p14:creationId xmlns:p14="http://schemas.microsoft.com/office/powerpoint/2010/main" val="636697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29842" y="2505075"/>
            <a:ext cx="3868340"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4629150" y="2505075"/>
            <a:ext cx="3887391"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FF957F4-3181-4591-88AC-63D793912E2F}" type="datetimeFigureOut">
              <a:rPr lang="tr-TR" smtClean="0"/>
              <a:t>7.04.2026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F920C07-5181-4546-8A3C-191FBD4F113D}" type="slidenum">
              <a:rPr lang="tr-TR" smtClean="0"/>
              <a:t>‹#›</a:t>
            </a:fld>
            <a:endParaRPr lang="tr-TR"/>
          </a:p>
        </p:txBody>
      </p:sp>
    </p:spTree>
    <p:extLst>
      <p:ext uri="{BB962C8B-B14F-4D97-AF65-F5344CB8AC3E}">
        <p14:creationId xmlns:p14="http://schemas.microsoft.com/office/powerpoint/2010/main" val="797954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FF957F4-3181-4591-88AC-63D793912E2F}" type="datetimeFigureOut">
              <a:rPr lang="tr-TR" smtClean="0"/>
              <a:t>7.04.2026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F920C07-5181-4546-8A3C-191FBD4F113D}" type="slidenum">
              <a:rPr lang="tr-TR" smtClean="0"/>
              <a:t>‹#›</a:t>
            </a:fld>
            <a:endParaRPr lang="tr-TR"/>
          </a:p>
        </p:txBody>
      </p:sp>
    </p:spTree>
    <p:extLst>
      <p:ext uri="{BB962C8B-B14F-4D97-AF65-F5344CB8AC3E}">
        <p14:creationId xmlns:p14="http://schemas.microsoft.com/office/powerpoint/2010/main" val="3682295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F957F4-3181-4591-88AC-63D793912E2F}" type="datetimeFigureOut">
              <a:rPr lang="tr-TR" smtClean="0"/>
              <a:t>7.04.2026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F920C07-5181-4546-8A3C-191FBD4F113D}" type="slidenum">
              <a:rPr lang="tr-TR" smtClean="0"/>
              <a:t>‹#›</a:t>
            </a:fld>
            <a:endParaRPr lang="tr-TR"/>
          </a:p>
        </p:txBody>
      </p:sp>
    </p:spTree>
    <p:extLst>
      <p:ext uri="{BB962C8B-B14F-4D97-AF65-F5344CB8AC3E}">
        <p14:creationId xmlns:p14="http://schemas.microsoft.com/office/powerpoint/2010/main" val="70731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FF957F4-3181-4591-88AC-63D793912E2F}" type="datetimeFigureOut">
              <a:rPr lang="tr-TR" smtClean="0"/>
              <a:t>7.04.2026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F920C07-5181-4546-8A3C-191FBD4F113D}" type="slidenum">
              <a:rPr lang="tr-TR" smtClean="0"/>
              <a:t>‹#›</a:t>
            </a:fld>
            <a:endParaRPr lang="tr-TR"/>
          </a:p>
        </p:txBody>
      </p:sp>
    </p:spTree>
    <p:extLst>
      <p:ext uri="{BB962C8B-B14F-4D97-AF65-F5344CB8AC3E}">
        <p14:creationId xmlns:p14="http://schemas.microsoft.com/office/powerpoint/2010/main" val="4080859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FF957F4-3181-4591-88AC-63D793912E2F}" type="datetimeFigureOut">
              <a:rPr lang="tr-TR" smtClean="0"/>
              <a:t>7.04.2026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F920C07-5181-4546-8A3C-191FBD4F113D}" type="slidenum">
              <a:rPr lang="tr-TR" smtClean="0"/>
              <a:t>‹#›</a:t>
            </a:fld>
            <a:endParaRPr lang="tr-TR"/>
          </a:p>
        </p:txBody>
      </p:sp>
    </p:spTree>
    <p:extLst>
      <p:ext uri="{BB962C8B-B14F-4D97-AF65-F5344CB8AC3E}">
        <p14:creationId xmlns:p14="http://schemas.microsoft.com/office/powerpoint/2010/main" val="4153582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FF957F4-3181-4591-88AC-63D793912E2F}" type="datetimeFigureOut">
              <a:rPr lang="tr-TR" smtClean="0"/>
              <a:t>7.04.2026</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F920C07-5181-4546-8A3C-191FBD4F113D}" type="slidenum">
              <a:rPr lang="tr-TR" smtClean="0"/>
              <a:t>‹#›</a:t>
            </a:fld>
            <a:endParaRPr lang="tr-TR"/>
          </a:p>
        </p:txBody>
      </p:sp>
    </p:spTree>
    <p:extLst>
      <p:ext uri="{BB962C8B-B14F-4D97-AF65-F5344CB8AC3E}">
        <p14:creationId xmlns:p14="http://schemas.microsoft.com/office/powerpoint/2010/main" val="35430485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BD4D73D-6151-2771-09EE-97F51BE9AE57}"/>
              </a:ext>
            </a:extLst>
          </p:cNvPr>
          <p:cNvSpPr txBox="1"/>
          <p:nvPr/>
        </p:nvSpPr>
        <p:spPr>
          <a:xfrm>
            <a:off x="152400" y="540180"/>
            <a:ext cx="5557520" cy="3840539"/>
          </a:xfrm>
          <a:prstGeom prst="rect">
            <a:avLst/>
          </a:prstGeom>
          <a:noFill/>
        </p:spPr>
        <p:txBody>
          <a:bodyPr wrap="square">
            <a:spAutoFit/>
          </a:bodyPr>
          <a:lstStyle/>
          <a:p>
            <a:pPr>
              <a:lnSpc>
                <a:spcPct val="115000"/>
              </a:lnSpc>
              <a:spcAft>
                <a:spcPts val="800"/>
              </a:spcAft>
            </a:pPr>
            <a:r>
              <a:rPr lang="tr-TR" b="1" kern="100" dirty="0">
                <a:latin typeface="Arial" panose="020B0604020202020204" pitchFamily="34" charset="0"/>
                <a:ea typeface="Aptos" panose="020B0004020202020204" pitchFamily="34" charset="0"/>
                <a:cs typeface="Arial" panose="020B0604020202020204" pitchFamily="34" charset="0"/>
              </a:rPr>
              <a:t>ULUSLARARASI SPOR TAHKİM MAHKEMESİ</a:t>
            </a:r>
            <a:endParaRPr lang="tr-TR" sz="1800" b="1" kern="100" dirty="0">
              <a:effectLst/>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00"/>
              </a:spcAft>
              <a:buNone/>
            </a:pPr>
            <a:r>
              <a:rPr lang="tr-TR" sz="1800" b="1" kern="100" dirty="0">
                <a:effectLst/>
                <a:latin typeface="Arial" panose="020B0604020202020204" pitchFamily="34" charset="0"/>
                <a:ea typeface="Aptos" panose="020B0004020202020204" pitchFamily="34" charset="0"/>
                <a:cs typeface="Arial" panose="020B0604020202020204" pitchFamily="34" charset="0"/>
              </a:rPr>
              <a:t>CAS (Court of </a:t>
            </a:r>
            <a:r>
              <a:rPr lang="tr-TR" sz="1800" b="1" kern="100" dirty="0" err="1">
                <a:effectLst/>
                <a:latin typeface="Arial" panose="020B0604020202020204" pitchFamily="34" charset="0"/>
                <a:ea typeface="Aptos" panose="020B0004020202020204" pitchFamily="34" charset="0"/>
                <a:cs typeface="Arial" panose="020B0604020202020204" pitchFamily="34" charset="0"/>
              </a:rPr>
              <a:t>Arbitration</a:t>
            </a:r>
            <a:r>
              <a:rPr lang="tr-TR" sz="1800" b="1" kern="100" dirty="0">
                <a:effectLst/>
                <a:latin typeface="Arial" panose="020B0604020202020204" pitchFamily="34" charset="0"/>
                <a:ea typeface="Aptos" panose="020B0004020202020204" pitchFamily="34" charset="0"/>
                <a:cs typeface="Arial" panose="020B0604020202020204" pitchFamily="34" charset="0"/>
              </a:rPr>
              <a:t> </a:t>
            </a:r>
            <a:r>
              <a:rPr lang="tr-TR" sz="1800" b="1" kern="100" dirty="0" err="1">
                <a:effectLst/>
                <a:latin typeface="Arial" panose="020B0604020202020204" pitchFamily="34" charset="0"/>
                <a:ea typeface="Aptos" panose="020B0004020202020204" pitchFamily="34" charset="0"/>
                <a:cs typeface="Arial" panose="020B0604020202020204" pitchFamily="34" charset="0"/>
              </a:rPr>
              <a:t>for</a:t>
            </a:r>
            <a:r>
              <a:rPr lang="tr-TR" sz="1800" b="1" kern="100" dirty="0">
                <a:effectLst/>
                <a:latin typeface="Arial" panose="020B0604020202020204" pitchFamily="34" charset="0"/>
                <a:ea typeface="Aptos" panose="020B0004020202020204" pitchFamily="34" charset="0"/>
                <a:cs typeface="Arial" panose="020B0604020202020204" pitchFamily="34" charset="0"/>
              </a:rPr>
              <a:t> </a:t>
            </a:r>
            <a:r>
              <a:rPr lang="tr-TR" sz="1800" b="1" kern="100" dirty="0" err="1">
                <a:effectLst/>
                <a:latin typeface="Arial" panose="020B0604020202020204" pitchFamily="34" charset="0"/>
                <a:ea typeface="Aptos" panose="020B0004020202020204" pitchFamily="34" charset="0"/>
                <a:cs typeface="Arial" panose="020B0604020202020204" pitchFamily="34" charset="0"/>
              </a:rPr>
              <a:t>Sport</a:t>
            </a:r>
            <a:r>
              <a:rPr lang="tr-TR" sz="1800" b="1" kern="100" dirty="0">
                <a:effectLst/>
                <a:latin typeface="Arial" panose="020B0604020202020204" pitchFamily="34" charset="0"/>
                <a:ea typeface="Aptos" panose="020B0004020202020204" pitchFamily="34" charset="0"/>
                <a:cs typeface="Arial" panose="020B0604020202020204" pitchFamily="34" charset="0"/>
              </a:rPr>
              <a:t>):</a:t>
            </a:r>
          </a:p>
          <a:p>
            <a:pPr>
              <a:lnSpc>
                <a:spcPct val="115000"/>
              </a:lnSpc>
              <a:spcAft>
                <a:spcPts val="800"/>
              </a:spcAft>
              <a:buNone/>
            </a:pPr>
            <a:r>
              <a:rPr lang="tr-TR" kern="100" dirty="0">
                <a:latin typeface="Arial" panose="020B0604020202020204" pitchFamily="34" charset="0"/>
                <a:ea typeface="Aptos" panose="020B0004020202020204" pitchFamily="34" charset="0"/>
                <a:cs typeface="Arial" panose="020B0604020202020204" pitchFamily="34" charset="0"/>
              </a:rPr>
              <a:t>S</a:t>
            </a:r>
            <a:r>
              <a:rPr lang="tr-TR" sz="1800" kern="100" dirty="0">
                <a:effectLst/>
                <a:latin typeface="Arial" panose="020B0604020202020204" pitchFamily="34" charset="0"/>
                <a:ea typeface="Aptos" panose="020B0004020202020204" pitchFamily="34" charset="0"/>
                <a:cs typeface="Arial" panose="020B0604020202020204" pitchFamily="34" charset="0"/>
              </a:rPr>
              <a:t>por hukukuna ilişkin uyuşmazlıkları çözmek için kurulmuş uluslararası bir tahkim mahkemesidir. </a:t>
            </a:r>
          </a:p>
          <a:p>
            <a:pPr lvl="0">
              <a:lnSpc>
                <a:spcPct val="115000"/>
              </a:lnSpc>
              <a:spcAft>
                <a:spcPts val="800"/>
              </a:spcAft>
              <a:buSzPts val="1000"/>
              <a:tabLst>
                <a:tab pos="457200" algn="l"/>
              </a:tabLst>
            </a:pPr>
            <a:r>
              <a:rPr lang="tr-TR" sz="1800" kern="100" dirty="0">
                <a:effectLst/>
                <a:latin typeface="Arial" panose="020B0604020202020204" pitchFamily="34" charset="0"/>
                <a:ea typeface="Aptos" panose="020B0004020202020204" pitchFamily="34" charset="0"/>
                <a:cs typeface="Arial" panose="020B0604020202020204" pitchFamily="34" charset="0"/>
              </a:rPr>
              <a:t>1984 yılında İsviçre’nin Lozan şehrinde kurulmuştur. Spor dünyasının en üst yargı organı olarak kabul edilir. </a:t>
            </a:r>
          </a:p>
          <a:p>
            <a:pPr algn="just"/>
            <a:r>
              <a:rPr lang="tr-TR" b="1" dirty="0">
                <a:latin typeface="Arial" panose="020B0604020202020204" pitchFamily="34" charset="0"/>
                <a:cs typeface="Arial" panose="020B0604020202020204" pitchFamily="34" charset="0"/>
              </a:rPr>
              <a:t>Kuruluş Amacı: </a:t>
            </a:r>
            <a:r>
              <a:rPr lang="tr-TR" dirty="0">
                <a:latin typeface="Arial" panose="020B0604020202020204" pitchFamily="34" charset="0"/>
                <a:cs typeface="Arial" panose="020B0604020202020204" pitchFamily="34" charset="0"/>
              </a:rPr>
              <a:t>Spor uyuşmazlıklarını  hızlı ve uzman kişiler tarafından, bağımsız şekilde çözmek  için  </a:t>
            </a:r>
            <a:r>
              <a:rPr lang="tr-TR" b="1" dirty="0">
                <a:latin typeface="Arial" panose="020B0604020202020204" pitchFamily="34" charset="0"/>
                <a:cs typeface="Arial" panose="020B0604020202020204" pitchFamily="34" charset="0"/>
              </a:rPr>
              <a:t>tek tip ve uluslararası bir sistem</a:t>
            </a:r>
            <a:r>
              <a:rPr lang="tr-TR" dirty="0">
                <a:latin typeface="Arial" panose="020B0604020202020204" pitchFamily="34" charset="0"/>
                <a:cs typeface="Arial" panose="020B0604020202020204" pitchFamily="34" charset="0"/>
              </a:rPr>
              <a:t> oluşturmak amacıyla kurulmuştur. </a:t>
            </a:r>
          </a:p>
        </p:txBody>
      </p:sp>
      <p:pic>
        <p:nvPicPr>
          <p:cNvPr id="1026" name="Picture 2" descr="What is the Court of Arbitration for Sport? | Universidad Europea Blog">
            <a:extLst>
              <a:ext uri="{FF2B5EF4-FFF2-40B4-BE49-F238E27FC236}">
                <a16:creationId xmlns:a16="http://schemas.microsoft.com/office/drawing/2014/main" id="{8DFFEBBC-B044-FBD8-0BC2-287AC1DC80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36738" y="458152"/>
            <a:ext cx="3454862" cy="2071688"/>
          </a:xfrm>
          <a:prstGeom prst="rect">
            <a:avLst/>
          </a:prstGeom>
          <a:noFill/>
          <a:extLst>
            <a:ext uri="{909E8E84-426E-40DD-AFC4-6F175D3DCCD1}">
              <a14:hiddenFill xmlns:a14="http://schemas.microsoft.com/office/drawing/2010/main">
                <a:solidFill>
                  <a:srgbClr val="FFFFFF"/>
                </a:solidFill>
              </a14:hiddenFill>
            </a:ext>
          </a:extLst>
        </p:spPr>
      </p:pic>
      <p:sp>
        <p:nvSpPr>
          <p:cNvPr id="4" name="Metin kutusu 3">
            <a:extLst>
              <a:ext uri="{FF2B5EF4-FFF2-40B4-BE49-F238E27FC236}">
                <a16:creationId xmlns:a16="http://schemas.microsoft.com/office/drawing/2014/main" id="{8F200692-0D0C-086D-9A34-F53FACD67847}"/>
              </a:ext>
            </a:extLst>
          </p:cNvPr>
          <p:cNvSpPr txBox="1"/>
          <p:nvPr/>
        </p:nvSpPr>
        <p:spPr>
          <a:xfrm>
            <a:off x="152400" y="4581095"/>
            <a:ext cx="8270240" cy="1754326"/>
          </a:xfrm>
          <a:prstGeom prst="rect">
            <a:avLst/>
          </a:prstGeom>
          <a:noFill/>
        </p:spPr>
        <p:txBody>
          <a:bodyPr wrap="square">
            <a:spAutoFit/>
          </a:bodyPr>
          <a:lstStyle/>
          <a:p>
            <a:r>
              <a:rPr lang="tr-TR" b="1" dirty="0" err="1">
                <a:latin typeface="Arial" panose="020B0604020202020204" pitchFamily="34" charset="0"/>
                <a:cs typeface="Arial" panose="020B0604020202020204" pitchFamily="34" charset="0"/>
              </a:rPr>
              <a:t>CAS’in</a:t>
            </a:r>
            <a:r>
              <a:rPr lang="tr-TR" b="1" dirty="0">
                <a:latin typeface="Arial" panose="020B0604020202020204" pitchFamily="34" charset="0"/>
                <a:cs typeface="Arial" panose="020B0604020202020204" pitchFamily="34" charset="0"/>
              </a:rPr>
              <a:t> Tanımı ve Hukuki Niteliği</a:t>
            </a:r>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CAS, </a:t>
            </a:r>
            <a:r>
              <a:rPr lang="tr-TR" b="1" dirty="0">
                <a:latin typeface="Arial" panose="020B0604020202020204" pitchFamily="34" charset="0"/>
                <a:cs typeface="Arial" panose="020B0604020202020204" pitchFamily="34" charset="0"/>
              </a:rPr>
              <a:t>özel hukuk temelli bir tahkim kurumudur</a:t>
            </a:r>
            <a:r>
              <a:rPr lang="tr-TR" dirty="0">
                <a:latin typeface="Arial" panose="020B0604020202020204" pitchFamily="34" charset="0"/>
                <a:cs typeface="Arial" panose="020B0604020202020204" pitchFamily="34" charset="0"/>
              </a:rPr>
              <a:t> </a:t>
            </a:r>
          </a:p>
          <a:p>
            <a:pPr lvl="0"/>
            <a:r>
              <a:rPr lang="tr-TR" dirty="0">
                <a:latin typeface="Arial" panose="020B0604020202020204" pitchFamily="34" charset="0"/>
                <a:cs typeface="Arial" panose="020B0604020202020204" pitchFamily="34" charset="0"/>
              </a:rPr>
              <a:t>Kararları, klasik mahkeme kararlarından ziyade </a:t>
            </a:r>
            <a:r>
              <a:rPr lang="tr-TR" b="1" dirty="0">
                <a:latin typeface="Arial" panose="020B0604020202020204" pitchFamily="34" charset="0"/>
                <a:cs typeface="Arial" panose="020B0604020202020204" pitchFamily="34" charset="0"/>
              </a:rPr>
              <a:t>hakem kararı (</a:t>
            </a:r>
            <a:r>
              <a:rPr lang="tr-TR" b="1" dirty="0" err="1">
                <a:latin typeface="Arial" panose="020B0604020202020204" pitchFamily="34" charset="0"/>
                <a:cs typeface="Arial" panose="020B0604020202020204" pitchFamily="34" charset="0"/>
              </a:rPr>
              <a:t>arbitral</a:t>
            </a:r>
            <a:r>
              <a:rPr lang="tr-TR" b="1" dirty="0">
                <a:latin typeface="Arial" panose="020B0604020202020204" pitchFamily="34" charset="0"/>
                <a:cs typeface="Arial" panose="020B0604020202020204" pitchFamily="34" charset="0"/>
              </a:rPr>
              <a:t> </a:t>
            </a:r>
            <a:r>
              <a:rPr lang="tr-TR" b="1" dirty="0" err="1">
                <a:latin typeface="Arial" panose="020B0604020202020204" pitchFamily="34" charset="0"/>
                <a:cs typeface="Arial" panose="020B0604020202020204" pitchFamily="34" charset="0"/>
              </a:rPr>
              <a:t>award</a:t>
            </a:r>
            <a:r>
              <a:rPr lang="tr-TR" b="1" dirty="0">
                <a:latin typeface="Arial" panose="020B0604020202020204" pitchFamily="34" charset="0"/>
                <a:cs typeface="Arial" panose="020B0604020202020204" pitchFamily="34" charset="0"/>
              </a:rPr>
              <a:t>)</a:t>
            </a:r>
            <a:r>
              <a:rPr lang="tr-TR" dirty="0">
                <a:latin typeface="Arial" panose="020B0604020202020204" pitchFamily="34" charset="0"/>
                <a:cs typeface="Arial" panose="020B0604020202020204" pitchFamily="34" charset="0"/>
              </a:rPr>
              <a:t> niteliğindedir  Ancak fiilen </a:t>
            </a:r>
            <a:r>
              <a:rPr lang="tr-TR" b="1" dirty="0">
                <a:latin typeface="Arial" panose="020B0604020202020204" pitchFamily="34" charset="0"/>
                <a:cs typeface="Arial" panose="020B0604020202020204" pitchFamily="34" charset="0"/>
              </a:rPr>
              <a:t>küresel spor yargısı</a:t>
            </a:r>
            <a:r>
              <a:rPr lang="tr-TR" dirty="0">
                <a:latin typeface="Arial" panose="020B0604020202020204" pitchFamily="34" charset="0"/>
                <a:cs typeface="Arial" panose="020B0604020202020204" pitchFamily="34" charset="0"/>
              </a:rPr>
              <a:t> gibi çalışır. </a:t>
            </a:r>
          </a:p>
          <a:p>
            <a:r>
              <a:rPr lang="tr-TR" dirty="0">
                <a:latin typeface="Arial" panose="020B0604020202020204" pitchFamily="34" charset="0"/>
                <a:cs typeface="Arial" panose="020B0604020202020204" pitchFamily="34" charset="0"/>
              </a:rPr>
              <a:t>Bu nedenle CAS,  “Sporun Yargıtayı” veya “</a:t>
            </a:r>
            <a:r>
              <a:rPr lang="tr-TR" dirty="0" err="1">
                <a:latin typeface="Arial" panose="020B0604020202020204" pitchFamily="34" charset="0"/>
                <a:cs typeface="Arial" panose="020B0604020202020204" pitchFamily="34" charset="0"/>
              </a:rPr>
              <a:t>Supreme</a:t>
            </a:r>
            <a:r>
              <a:rPr lang="tr-TR" dirty="0">
                <a:latin typeface="Arial" panose="020B0604020202020204" pitchFamily="34" charset="0"/>
                <a:cs typeface="Arial" panose="020B0604020202020204" pitchFamily="34" charset="0"/>
              </a:rPr>
              <a:t> Court of </a:t>
            </a:r>
            <a:r>
              <a:rPr lang="tr-TR" dirty="0" err="1">
                <a:latin typeface="Arial" panose="020B0604020202020204" pitchFamily="34" charset="0"/>
                <a:cs typeface="Arial" panose="020B0604020202020204" pitchFamily="34" charset="0"/>
              </a:rPr>
              <a:t>Sport</a:t>
            </a:r>
            <a:r>
              <a:rPr lang="tr-TR" dirty="0">
                <a:latin typeface="Arial" panose="020B0604020202020204" pitchFamily="34" charset="0"/>
                <a:cs typeface="Arial" panose="020B0604020202020204" pitchFamily="34" charset="0"/>
              </a:rPr>
              <a:t>” olarak anılır</a:t>
            </a:r>
          </a:p>
        </p:txBody>
      </p:sp>
    </p:spTree>
    <p:extLst>
      <p:ext uri="{BB962C8B-B14F-4D97-AF65-F5344CB8AC3E}">
        <p14:creationId xmlns:p14="http://schemas.microsoft.com/office/powerpoint/2010/main" val="2263863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91D1B90B-ACB0-4566-EBC1-32B4EE349DD8}"/>
              </a:ext>
            </a:extLst>
          </p:cNvPr>
          <p:cNvSpPr txBox="1"/>
          <p:nvPr/>
        </p:nvSpPr>
        <p:spPr>
          <a:xfrm>
            <a:off x="454660" y="177172"/>
            <a:ext cx="6370320" cy="3462486"/>
          </a:xfrm>
          <a:prstGeom prst="rect">
            <a:avLst/>
          </a:prstGeom>
          <a:noFill/>
        </p:spPr>
        <p:txBody>
          <a:bodyPr wrap="square">
            <a:spAutoFit/>
          </a:bodyPr>
          <a:lstStyle/>
          <a:p>
            <a:pPr algn="ctr">
              <a:buNone/>
            </a:pPr>
            <a:r>
              <a:rPr lang="tr-TR" sz="2800" b="1" kern="100" dirty="0">
                <a:effectLst/>
                <a:latin typeface="Arial" panose="020B0604020202020204" pitchFamily="34" charset="0"/>
                <a:ea typeface="Aptos" panose="020B0004020202020204" pitchFamily="34" charset="0"/>
                <a:cs typeface="Arial" panose="020B0604020202020204" pitchFamily="34" charset="0"/>
              </a:rPr>
              <a:t>Maria </a:t>
            </a:r>
            <a:r>
              <a:rPr lang="tr-TR" sz="2800" b="1" kern="100" dirty="0" err="1">
                <a:effectLst/>
                <a:latin typeface="Arial" panose="020B0604020202020204" pitchFamily="34" charset="0"/>
                <a:ea typeface="Aptos" panose="020B0004020202020204" pitchFamily="34" charset="0"/>
                <a:cs typeface="Arial" panose="020B0604020202020204" pitchFamily="34" charset="0"/>
              </a:rPr>
              <a:t>Sharapova</a:t>
            </a:r>
            <a:r>
              <a:rPr lang="tr-TR" sz="2800" b="1" kern="100" dirty="0">
                <a:effectLst/>
                <a:latin typeface="Arial" panose="020B0604020202020204" pitchFamily="34" charset="0"/>
                <a:ea typeface="Aptos" panose="020B0004020202020204" pitchFamily="34" charset="0"/>
                <a:cs typeface="Arial" panose="020B0604020202020204" pitchFamily="34" charset="0"/>
              </a:rPr>
              <a:t> Davası</a:t>
            </a:r>
            <a:endParaRPr lang="tr-TR" sz="2800" kern="100" dirty="0">
              <a:effectLst/>
              <a:latin typeface="Arial" panose="020B0604020202020204" pitchFamily="34" charset="0"/>
              <a:ea typeface="Aptos" panose="020B0004020202020204" pitchFamily="34" charset="0"/>
              <a:cs typeface="Arial" panose="020B0604020202020204" pitchFamily="34" charset="0"/>
            </a:endParaRPr>
          </a:p>
          <a:p>
            <a:pPr lvl="0" algn="just">
              <a:buSzPts val="1000"/>
              <a:tabLst>
                <a:tab pos="457200" algn="l"/>
              </a:tabLst>
            </a:pPr>
            <a:r>
              <a:rPr lang="tr-TR" kern="100" dirty="0">
                <a:effectLst/>
                <a:latin typeface="Arial" panose="020B0604020202020204" pitchFamily="34" charset="0"/>
                <a:ea typeface="Aptos" panose="020B0004020202020204" pitchFamily="34" charset="0"/>
                <a:cs typeface="Arial" panose="020B0604020202020204" pitchFamily="34" charset="0"/>
              </a:rPr>
              <a:t>2016’da doping testinde </a:t>
            </a:r>
            <a:r>
              <a:rPr lang="tr-TR" b="1" kern="100" dirty="0" err="1">
                <a:effectLst/>
                <a:highlight>
                  <a:srgbClr val="FFFF00"/>
                </a:highlight>
                <a:latin typeface="Arial" panose="020B0604020202020204" pitchFamily="34" charset="0"/>
                <a:ea typeface="Aptos" panose="020B0004020202020204" pitchFamily="34" charset="0"/>
                <a:cs typeface="Arial" panose="020B0604020202020204" pitchFamily="34" charset="0"/>
              </a:rPr>
              <a:t>meldonium</a:t>
            </a:r>
            <a:r>
              <a:rPr lang="tr-TR" kern="100" dirty="0">
                <a:effectLst/>
                <a:latin typeface="Arial" panose="020B0604020202020204" pitchFamily="34" charset="0"/>
                <a:ea typeface="Aptos" panose="020B0004020202020204" pitchFamily="34" charset="0"/>
                <a:cs typeface="Arial" panose="020B0604020202020204" pitchFamily="34" charset="0"/>
              </a:rPr>
              <a:t> tespit edildi</a:t>
            </a:r>
          </a:p>
          <a:p>
            <a:pPr algn="just"/>
            <a:r>
              <a:rPr lang="tr-TR" dirty="0">
                <a:latin typeface="Arial" panose="020B0604020202020204" pitchFamily="34" charset="0"/>
                <a:cs typeface="Arial" panose="020B0604020202020204" pitchFamily="34" charset="0"/>
              </a:rPr>
              <a:t>Yapılan rutin doping kontrolünde, Maria </a:t>
            </a:r>
            <a:r>
              <a:rPr lang="tr-TR" dirty="0" err="1">
                <a:latin typeface="Arial" panose="020B0604020202020204" pitchFamily="34" charset="0"/>
                <a:cs typeface="Arial" panose="020B0604020202020204" pitchFamily="34" charset="0"/>
              </a:rPr>
              <a:t>Sharapova’dan</a:t>
            </a:r>
            <a:r>
              <a:rPr lang="tr-TR" dirty="0">
                <a:latin typeface="Arial" panose="020B0604020202020204" pitchFamily="34" charset="0"/>
                <a:cs typeface="Arial" panose="020B0604020202020204" pitchFamily="34" charset="0"/>
              </a:rPr>
              <a:t> alınan numunede yasaklı madde tespit edilmiştir. Maria </a:t>
            </a:r>
            <a:r>
              <a:rPr lang="tr-TR" dirty="0" err="1">
                <a:latin typeface="Arial" panose="020B0604020202020204" pitchFamily="34" charset="0"/>
                <a:cs typeface="Arial" panose="020B0604020202020204" pitchFamily="34" charset="0"/>
              </a:rPr>
              <a:t>Sharapova</a:t>
            </a:r>
            <a:r>
              <a:rPr lang="tr-TR" dirty="0">
                <a:latin typeface="Arial" panose="020B0604020202020204" pitchFamily="34" charset="0"/>
                <a:cs typeface="Arial" panose="020B0604020202020204" pitchFamily="34" charset="0"/>
              </a:rPr>
              <a:t>, kullandığı maddenin doping olduğunu bilmediğini beyan etmiştir. </a:t>
            </a:r>
          </a:p>
          <a:p>
            <a:pPr algn="just"/>
            <a:endParaRPr lang="tr-TR" dirty="0">
              <a:latin typeface="Arial" panose="020B0604020202020204" pitchFamily="34" charset="0"/>
              <a:cs typeface="Arial" panose="020B0604020202020204" pitchFamily="34" charset="0"/>
            </a:endParaRPr>
          </a:p>
          <a:p>
            <a:pPr algn="just"/>
            <a:r>
              <a:rPr lang="tr-TR" dirty="0" err="1">
                <a:latin typeface="Arial" panose="020B0604020202020204" pitchFamily="34" charset="0"/>
                <a:cs typeface="Arial" panose="020B0604020202020204" pitchFamily="34" charset="0"/>
              </a:rPr>
              <a:t>Meldonium</a:t>
            </a:r>
            <a:r>
              <a:rPr lang="tr-TR" dirty="0">
                <a:latin typeface="Arial" panose="020B0604020202020204" pitchFamily="34" charset="0"/>
                <a:cs typeface="Arial" panose="020B0604020202020204" pitchFamily="34" charset="0"/>
              </a:rPr>
              <a:t>(</a:t>
            </a:r>
            <a:r>
              <a:rPr lang="tr-TR" dirty="0" err="1">
                <a:latin typeface="Arial" panose="020B0604020202020204" pitchFamily="34" charset="0"/>
                <a:cs typeface="Arial" panose="020B0604020202020204" pitchFamily="34" charset="0"/>
              </a:rPr>
              <a:t>Mildronat</a:t>
            </a:r>
            <a:r>
              <a:rPr lang="tr-TR" dirty="0">
                <a:latin typeface="Arial" panose="020B0604020202020204" pitchFamily="34" charset="0"/>
                <a:cs typeface="Arial" panose="020B0604020202020204" pitchFamily="34" charset="0"/>
              </a:rPr>
              <a:t>) = metabolik modülatör. </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 Dünya Dopingle Mücadele Ajansı (WADA), 1 Ocak </a:t>
            </a:r>
            <a:r>
              <a:rPr lang="tr-TR" dirty="0">
                <a:highlight>
                  <a:srgbClr val="FFFF00"/>
                </a:highlight>
                <a:latin typeface="Arial" panose="020B0604020202020204" pitchFamily="34" charset="0"/>
                <a:cs typeface="Arial" panose="020B0604020202020204" pitchFamily="34" charset="0"/>
              </a:rPr>
              <a:t>2016’dan beri </a:t>
            </a:r>
            <a:r>
              <a:rPr lang="tr-TR" b="1" dirty="0" err="1">
                <a:highlight>
                  <a:srgbClr val="FFFF00"/>
                </a:highlight>
                <a:latin typeface="Arial" panose="020B0604020202020204" pitchFamily="34" charset="0"/>
                <a:cs typeface="Arial" panose="020B0604020202020204" pitchFamily="34" charset="0"/>
              </a:rPr>
              <a:t>meldoniumu</a:t>
            </a:r>
            <a:r>
              <a:rPr lang="tr-TR" b="1" dirty="0">
                <a:highlight>
                  <a:srgbClr val="FFFF00"/>
                </a:highlight>
                <a:latin typeface="Arial" panose="020B0604020202020204" pitchFamily="34" charset="0"/>
                <a:cs typeface="Arial" panose="020B0604020202020204" pitchFamily="34" charset="0"/>
              </a:rPr>
              <a:t> yasaklı maddeler listesine</a:t>
            </a:r>
            <a:r>
              <a:rPr lang="tr-TR" dirty="0">
                <a:highlight>
                  <a:srgbClr val="FFFF00"/>
                </a:highlight>
                <a:latin typeface="Arial" panose="020B0604020202020204" pitchFamily="34" charset="0"/>
                <a:cs typeface="Arial" panose="020B0604020202020204" pitchFamily="34" charset="0"/>
              </a:rPr>
              <a:t> alm</a:t>
            </a:r>
            <a:r>
              <a:rPr lang="tr-TR" dirty="0">
                <a:latin typeface="Arial" panose="020B0604020202020204" pitchFamily="34" charset="0"/>
                <a:cs typeface="Arial" panose="020B0604020202020204" pitchFamily="34" charset="0"/>
              </a:rPr>
              <a:t>ıştır.</a:t>
            </a:r>
          </a:p>
          <a:p>
            <a:pPr lvl="0">
              <a:buSzPts val="1000"/>
              <a:tabLst>
                <a:tab pos="457200" algn="l"/>
              </a:tabLst>
            </a:pPr>
            <a:endParaRPr lang="tr-TR" sz="11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7" name="Resim 6">
            <a:extLst>
              <a:ext uri="{FF2B5EF4-FFF2-40B4-BE49-F238E27FC236}">
                <a16:creationId xmlns:a16="http://schemas.microsoft.com/office/drawing/2014/main" id="{3DB0A9C6-7B0C-C6CC-E4B9-0C9878E9438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24040" y="83011"/>
            <a:ext cx="2105660" cy="2752010"/>
          </a:xfrm>
          <a:prstGeom prst="rect">
            <a:avLst/>
          </a:prstGeom>
          <a:noFill/>
          <a:ln>
            <a:noFill/>
          </a:ln>
        </p:spPr>
      </p:pic>
      <p:sp>
        <p:nvSpPr>
          <p:cNvPr id="9" name="Metin kutusu 8">
            <a:extLst>
              <a:ext uri="{FF2B5EF4-FFF2-40B4-BE49-F238E27FC236}">
                <a16:creationId xmlns:a16="http://schemas.microsoft.com/office/drawing/2014/main" id="{EA7DF41D-8573-F57B-F45B-87E9EB2DFBF4}"/>
              </a:ext>
            </a:extLst>
          </p:cNvPr>
          <p:cNvSpPr txBox="1"/>
          <p:nvPr/>
        </p:nvSpPr>
        <p:spPr>
          <a:xfrm>
            <a:off x="378460" y="3429000"/>
            <a:ext cx="8387080" cy="2031325"/>
          </a:xfrm>
          <a:prstGeom prst="rect">
            <a:avLst/>
          </a:prstGeom>
          <a:noFill/>
        </p:spPr>
        <p:txBody>
          <a:bodyPr wrap="square">
            <a:spAutoFit/>
          </a:bodyPr>
          <a:lstStyle/>
          <a:p>
            <a:pPr lvl="0" algn="just">
              <a:buSzPts val="1000"/>
              <a:tabLst>
                <a:tab pos="457200" algn="l"/>
              </a:tabLst>
            </a:pPr>
            <a:r>
              <a:rPr lang="tr-TR" kern="100" dirty="0">
                <a:effectLst/>
                <a:latin typeface="Arial" panose="020B0604020202020204" pitchFamily="34" charset="0"/>
                <a:ea typeface="Aptos" panose="020B0004020202020204" pitchFamily="34" charset="0"/>
                <a:cs typeface="Arial" panose="020B0604020202020204" pitchFamily="34" charset="0"/>
              </a:rPr>
              <a:t>Sporcu, yasaktan haberdar olmadığını savundu. </a:t>
            </a:r>
          </a:p>
          <a:p>
            <a:pPr algn="just">
              <a:buNone/>
            </a:pPr>
            <a:r>
              <a:rPr lang="tr-TR" b="1" kern="100" dirty="0" err="1">
                <a:effectLst/>
                <a:latin typeface="Arial" panose="020B0604020202020204" pitchFamily="34" charset="0"/>
                <a:ea typeface="Aptos" panose="020B0004020202020204" pitchFamily="34" charset="0"/>
                <a:cs typeface="Arial" panose="020B0604020202020204" pitchFamily="34" charset="0"/>
              </a:rPr>
              <a:t>CAS’ın</a:t>
            </a:r>
            <a:r>
              <a:rPr lang="tr-TR" b="1" kern="100" dirty="0">
                <a:effectLst/>
                <a:latin typeface="Arial" panose="020B0604020202020204" pitchFamily="34" charset="0"/>
                <a:ea typeface="Aptos" panose="020B0004020202020204" pitchFamily="34" charset="0"/>
                <a:cs typeface="Arial" panose="020B0604020202020204" pitchFamily="34" charset="0"/>
              </a:rPr>
              <a:t> Değerlendirmesi</a:t>
            </a:r>
            <a:endParaRPr lang="tr-TR" kern="100" dirty="0">
              <a:effectLst/>
              <a:latin typeface="Arial" panose="020B0604020202020204" pitchFamily="34" charset="0"/>
              <a:ea typeface="Aptos" panose="020B0004020202020204" pitchFamily="34" charset="0"/>
              <a:cs typeface="Arial" panose="020B0604020202020204" pitchFamily="34" charset="0"/>
            </a:endParaRPr>
          </a:p>
          <a:p>
            <a:pPr lvl="0" algn="just">
              <a:buSzPts val="1000"/>
              <a:tabLst>
                <a:tab pos="457200" algn="l"/>
              </a:tabLst>
            </a:pPr>
            <a:r>
              <a:rPr lang="tr-TR" kern="100" dirty="0" err="1">
                <a:effectLst/>
                <a:latin typeface="Arial" panose="020B0604020202020204" pitchFamily="34" charset="0"/>
                <a:ea typeface="Aptos" panose="020B0004020202020204" pitchFamily="34" charset="0"/>
                <a:cs typeface="Arial" panose="020B0604020202020204" pitchFamily="34" charset="0"/>
              </a:rPr>
              <a:t>Sharapova’nın</a:t>
            </a:r>
            <a:r>
              <a:rPr lang="tr-TR" kern="100" dirty="0">
                <a:effectLst/>
                <a:latin typeface="Arial" panose="020B0604020202020204" pitchFamily="34" charset="0"/>
                <a:ea typeface="Aptos" panose="020B0004020202020204" pitchFamily="34" charset="0"/>
                <a:cs typeface="Arial" panose="020B0604020202020204" pitchFamily="34" charset="0"/>
              </a:rPr>
              <a:t> </a:t>
            </a:r>
            <a:r>
              <a:rPr lang="tr-TR" b="1" kern="100" dirty="0">
                <a:effectLst/>
                <a:latin typeface="Arial" panose="020B0604020202020204" pitchFamily="34" charset="0"/>
                <a:ea typeface="Aptos" panose="020B0004020202020204" pitchFamily="34" charset="0"/>
                <a:cs typeface="Arial" panose="020B0604020202020204" pitchFamily="34" charset="0"/>
              </a:rPr>
              <a:t>kasıtlı doping yapmadığı</a:t>
            </a:r>
            <a:r>
              <a:rPr lang="tr-TR" kern="100" dirty="0">
                <a:effectLst/>
                <a:latin typeface="Arial" panose="020B0604020202020204" pitchFamily="34" charset="0"/>
                <a:ea typeface="Aptos" panose="020B0004020202020204" pitchFamily="34" charset="0"/>
                <a:cs typeface="Arial" panose="020B0604020202020204" pitchFamily="34" charset="0"/>
              </a:rPr>
              <a:t> kabul edildi. </a:t>
            </a:r>
          </a:p>
          <a:p>
            <a:pPr lvl="0" algn="just">
              <a:buSzPts val="1000"/>
              <a:tabLst>
                <a:tab pos="457200" algn="l"/>
              </a:tabLst>
            </a:pPr>
            <a:r>
              <a:rPr lang="tr-TR" kern="100" dirty="0">
                <a:effectLst/>
                <a:latin typeface="Arial" panose="020B0604020202020204" pitchFamily="34" charset="0"/>
                <a:ea typeface="Aptos" panose="020B0004020202020204" pitchFamily="34" charset="0"/>
                <a:cs typeface="Arial" panose="020B0604020202020204" pitchFamily="34" charset="0"/>
              </a:rPr>
              <a:t>Ancak: Yasaklı listeyi kontrol etmemesi </a:t>
            </a:r>
            <a:r>
              <a:rPr lang="tr-TR" b="1" kern="100" dirty="0">
                <a:effectLst/>
                <a:latin typeface="Arial" panose="020B0604020202020204" pitchFamily="34" charset="0"/>
                <a:ea typeface="Aptos" panose="020B0004020202020204" pitchFamily="34" charset="0"/>
                <a:cs typeface="Arial" panose="020B0604020202020204" pitchFamily="34" charset="0"/>
              </a:rPr>
              <a:t>ihmal olarak değerlendirildi.</a:t>
            </a:r>
            <a:r>
              <a:rPr lang="tr-TR" kern="100" dirty="0">
                <a:effectLst/>
                <a:latin typeface="Arial" panose="020B0604020202020204" pitchFamily="34" charset="0"/>
                <a:ea typeface="Aptos" panose="020B0004020202020204" pitchFamily="34" charset="0"/>
                <a:cs typeface="Arial" panose="020B0604020202020204" pitchFamily="34" charset="0"/>
              </a:rPr>
              <a:t> </a:t>
            </a:r>
          </a:p>
          <a:p>
            <a:pPr lvl="0" algn="just">
              <a:buSzPts val="1000"/>
              <a:tabLst>
                <a:tab pos="457200" algn="l"/>
              </a:tabLst>
            </a:pPr>
            <a:r>
              <a:rPr lang="tr-TR" kern="100" dirty="0">
                <a:effectLst/>
                <a:latin typeface="Arial" panose="020B0604020202020204" pitchFamily="34" charset="0"/>
                <a:ea typeface="Aptos" panose="020B0004020202020204" pitchFamily="34" charset="0"/>
                <a:cs typeface="Arial" panose="020B0604020202020204" pitchFamily="34" charset="0"/>
              </a:rPr>
              <a:t>“önemli bir hata” var ama “kasıt yok” </a:t>
            </a:r>
          </a:p>
          <a:p>
            <a:pPr lvl="0" algn="just">
              <a:buSzPts val="1000"/>
              <a:tabLst>
                <a:tab pos="457200" algn="l"/>
              </a:tabLst>
            </a:pPr>
            <a:r>
              <a:rPr lang="tr-TR" kern="100" dirty="0">
                <a:effectLst/>
                <a:latin typeface="Arial" panose="020B0604020202020204" pitchFamily="34" charset="0"/>
                <a:ea typeface="Aptos" panose="020B0004020202020204" pitchFamily="34" charset="0"/>
                <a:cs typeface="Arial" panose="020B0604020202020204" pitchFamily="34" charset="0"/>
              </a:rPr>
              <a:t>İlk ceza: </a:t>
            </a:r>
            <a:r>
              <a:rPr lang="tr-TR" b="1" kern="100" dirty="0">
                <a:effectLst/>
                <a:latin typeface="Arial" panose="020B0604020202020204" pitchFamily="34" charset="0"/>
                <a:ea typeface="Aptos" panose="020B0004020202020204" pitchFamily="34" charset="0"/>
                <a:cs typeface="Arial" panose="020B0604020202020204" pitchFamily="34" charset="0"/>
              </a:rPr>
              <a:t>2 yıl men</a:t>
            </a:r>
            <a:r>
              <a:rPr lang="tr-TR" kern="100" dirty="0">
                <a:effectLst/>
                <a:latin typeface="Arial" panose="020B0604020202020204" pitchFamily="34" charset="0"/>
                <a:ea typeface="Aptos" panose="020B0004020202020204" pitchFamily="34" charset="0"/>
                <a:cs typeface="Arial" panose="020B0604020202020204" pitchFamily="34" charset="0"/>
              </a:rPr>
              <a:t> </a:t>
            </a:r>
          </a:p>
          <a:p>
            <a:pPr lvl="0" algn="just">
              <a:buSzPts val="1000"/>
              <a:tabLst>
                <a:tab pos="457200" algn="l"/>
              </a:tabLst>
            </a:pPr>
            <a:r>
              <a:rPr lang="tr-TR" kern="100" dirty="0">
                <a:effectLst/>
                <a:latin typeface="Arial" panose="020B0604020202020204" pitchFamily="34" charset="0"/>
                <a:ea typeface="Aptos" panose="020B0004020202020204" pitchFamily="34" charset="0"/>
                <a:cs typeface="Arial" panose="020B0604020202020204" pitchFamily="34" charset="0"/>
              </a:rPr>
              <a:t>CAS kararı sonunda: </a:t>
            </a:r>
            <a:r>
              <a:rPr lang="tr-TR" b="1" kern="100" dirty="0">
                <a:effectLst/>
                <a:latin typeface="Arial" panose="020B0604020202020204" pitchFamily="34" charset="0"/>
                <a:ea typeface="Aptos" panose="020B0004020202020204" pitchFamily="34" charset="0"/>
                <a:cs typeface="Arial" panose="020B0604020202020204" pitchFamily="34" charset="0"/>
              </a:rPr>
              <a:t>15 aya indirildi</a:t>
            </a:r>
            <a:r>
              <a:rPr lang="tr-TR" kern="100" dirty="0">
                <a:effectLst/>
                <a:latin typeface="Arial" panose="020B0604020202020204" pitchFamily="34" charset="0"/>
                <a:ea typeface="Aptos" panose="020B0004020202020204" pitchFamily="34" charset="0"/>
                <a:cs typeface="Arial" panose="020B0604020202020204" pitchFamily="34" charset="0"/>
              </a:rPr>
              <a:t> </a:t>
            </a:r>
          </a:p>
        </p:txBody>
      </p:sp>
    </p:spTree>
    <p:extLst>
      <p:ext uri="{BB962C8B-B14F-4D97-AF65-F5344CB8AC3E}">
        <p14:creationId xmlns:p14="http://schemas.microsoft.com/office/powerpoint/2010/main" val="31182838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06D423CF-68B2-42AE-ABFC-D2C2D2065394}"/>
              </a:ext>
            </a:extLst>
          </p:cNvPr>
          <p:cNvSpPr txBox="1"/>
          <p:nvPr/>
        </p:nvSpPr>
        <p:spPr>
          <a:xfrm>
            <a:off x="449581" y="228571"/>
            <a:ext cx="4962928" cy="2800767"/>
          </a:xfrm>
          <a:prstGeom prst="rect">
            <a:avLst/>
          </a:prstGeom>
          <a:noFill/>
        </p:spPr>
        <p:txBody>
          <a:bodyPr wrap="square">
            <a:spAutoFit/>
          </a:bodyPr>
          <a:lstStyle/>
          <a:p>
            <a:pPr algn="ctr">
              <a:buNone/>
            </a:pPr>
            <a:r>
              <a:rPr lang="tr-TR" sz="1600" b="1" dirty="0">
                <a:solidFill>
                  <a:srgbClr val="000000"/>
                </a:solidFill>
                <a:latin typeface="Arial" panose="020B0604020202020204" pitchFamily="34" charset="0"/>
                <a:cs typeface="Arial" panose="020B0604020202020204" pitchFamily="34" charset="0"/>
              </a:rPr>
              <a:t>SÜREYYA AYHAN CAS KARARI</a:t>
            </a:r>
          </a:p>
          <a:p>
            <a:pPr algn="just"/>
            <a:r>
              <a:rPr lang="tr-TR" sz="1600" dirty="0">
                <a:latin typeface="Arial" panose="020B0604020202020204" pitchFamily="34" charset="0"/>
                <a:cs typeface="Arial" panose="020B0604020202020204" pitchFamily="34" charset="0"/>
              </a:rPr>
              <a:t>Süreyya Ayhan Kop, ilk olarak 2004 yılında müsabaka dışı doping kontrolüne karşı gelmesi ve yasaklı yöntem kullanması nedeniyle doping kurallarını ihlal etmiştir. </a:t>
            </a:r>
          </a:p>
          <a:p>
            <a:pPr algn="just"/>
            <a:r>
              <a:rPr lang="tr-TR" sz="1600" dirty="0">
                <a:latin typeface="Arial" panose="020B0604020202020204" pitchFamily="34" charset="0"/>
                <a:cs typeface="Arial" panose="020B0604020202020204" pitchFamily="34" charset="0"/>
              </a:rPr>
              <a:t>Bu ihlal sonucunda Gençlik ve Spor Genel Müdürlüğü Merkez Ceza Kurulu tarafından 14 Mart 2005 tarihinde bir yıl hak mahrumiyeti cezası verilmiş, ancak Uluslararası Atletizm Federasyonları Birliği (IAAF) bu yaptırımı yetersiz bularak itiraz etmiştir. </a:t>
            </a:r>
            <a:endParaRPr lang="tr-TR" sz="1200" dirty="0">
              <a:solidFill>
                <a:srgbClr val="000000"/>
              </a:solidFill>
              <a:latin typeface="Arial" panose="020B0604020202020204" pitchFamily="34" charset="0"/>
              <a:cs typeface="Arial" panose="020B0604020202020204" pitchFamily="34" charset="0"/>
            </a:endParaRPr>
          </a:p>
        </p:txBody>
      </p:sp>
      <p:pic>
        <p:nvPicPr>
          <p:cNvPr id="2" name="Resim 1">
            <a:extLst>
              <a:ext uri="{FF2B5EF4-FFF2-40B4-BE49-F238E27FC236}">
                <a16:creationId xmlns:a16="http://schemas.microsoft.com/office/drawing/2014/main" id="{16D4FA83-5B70-B8F0-3885-2141453E5E2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412509" y="539496"/>
            <a:ext cx="3545839" cy="2011679"/>
          </a:xfrm>
          <a:prstGeom prst="rect">
            <a:avLst/>
          </a:prstGeom>
          <a:noFill/>
          <a:ln>
            <a:noFill/>
          </a:ln>
        </p:spPr>
      </p:pic>
      <p:sp>
        <p:nvSpPr>
          <p:cNvPr id="6" name="Metin kutusu 5">
            <a:extLst>
              <a:ext uri="{FF2B5EF4-FFF2-40B4-BE49-F238E27FC236}">
                <a16:creationId xmlns:a16="http://schemas.microsoft.com/office/drawing/2014/main" id="{68172F15-EDC9-823A-764B-6BB8D72CB702}"/>
              </a:ext>
            </a:extLst>
          </p:cNvPr>
          <p:cNvSpPr txBox="1"/>
          <p:nvPr/>
        </p:nvSpPr>
        <p:spPr>
          <a:xfrm>
            <a:off x="449581" y="3029338"/>
            <a:ext cx="8618218" cy="3662541"/>
          </a:xfrm>
          <a:prstGeom prst="rect">
            <a:avLst/>
          </a:prstGeom>
          <a:noFill/>
        </p:spPr>
        <p:txBody>
          <a:bodyPr wrap="square">
            <a:spAutoFit/>
          </a:bodyPr>
          <a:lstStyle/>
          <a:p>
            <a:pPr algn="just"/>
            <a:r>
              <a:rPr lang="tr-TR" dirty="0">
                <a:latin typeface="Arial" panose="020B0604020202020204" pitchFamily="34" charset="0"/>
                <a:cs typeface="Arial" panose="020B0604020202020204" pitchFamily="34" charset="0"/>
              </a:rPr>
              <a:t>Dosyanın yeniden incelenmesi sonucunda ceza iki yıla çıkarılmıştır.</a:t>
            </a:r>
          </a:p>
          <a:p>
            <a:pPr algn="just">
              <a:buNone/>
            </a:pPr>
            <a:r>
              <a:rPr lang="tr-TR" sz="1800" dirty="0">
                <a:latin typeface="Arial" panose="020B0604020202020204" pitchFamily="34" charset="0"/>
                <a:cs typeface="Arial" panose="020B0604020202020204" pitchFamily="34" charset="0"/>
              </a:rPr>
              <a:t>Sporcunun 8 Eylül 2007 tarihinde ABD’de bulunduğu sırada yapılan müsabaka dışı doping kontrolünde alınan A ve B numunelerinde </a:t>
            </a:r>
            <a:r>
              <a:rPr lang="tr-TR" sz="1800" dirty="0">
                <a:highlight>
                  <a:srgbClr val="FFFF00"/>
                </a:highlight>
                <a:latin typeface="Arial" panose="020B0604020202020204" pitchFamily="34" charset="0"/>
                <a:cs typeface="Arial" panose="020B0604020202020204" pitchFamily="34" charset="0"/>
              </a:rPr>
              <a:t>yasaklı madde tespit edilmesi, ikinci doping ihlalini </a:t>
            </a:r>
            <a:r>
              <a:rPr lang="tr-TR" sz="1800" dirty="0">
                <a:latin typeface="Arial" panose="020B0604020202020204" pitchFamily="34" charset="0"/>
                <a:cs typeface="Arial" panose="020B0604020202020204" pitchFamily="34" charset="0"/>
              </a:rPr>
              <a:t>oluşturmuştur. </a:t>
            </a:r>
          </a:p>
          <a:p>
            <a:pPr algn="just">
              <a:buNone/>
            </a:pPr>
            <a:r>
              <a:rPr lang="tr-TR" sz="1800" dirty="0">
                <a:latin typeface="Arial" panose="020B0604020202020204" pitchFamily="34" charset="0"/>
                <a:cs typeface="Arial" panose="020B0604020202020204" pitchFamily="34" charset="0"/>
              </a:rPr>
              <a:t>Bu gelişme üzerine IAAF, 18 Ekim 2007 tarihinde sporcuyu doping mevzuatına aykırı davranmakla itham etmiştir. </a:t>
            </a:r>
          </a:p>
          <a:p>
            <a:pPr algn="just">
              <a:buNone/>
            </a:pPr>
            <a:r>
              <a:rPr lang="tr-TR" sz="1800" dirty="0">
                <a:latin typeface="Arial" panose="020B0604020202020204" pitchFamily="34" charset="0"/>
                <a:cs typeface="Arial" panose="020B0604020202020204" pitchFamily="34" charset="0"/>
              </a:rPr>
              <a:t>Devamında Türkiye Atletizm Federasyonu Disiplin Kurulu, 25 Ocak 2008 tarihli kararıyla ikinci ihlal nedeniyle sporcuya </a:t>
            </a:r>
            <a:r>
              <a:rPr lang="tr-TR" sz="1800" dirty="0">
                <a:highlight>
                  <a:srgbClr val="FFFF00"/>
                </a:highlight>
                <a:latin typeface="Arial" panose="020B0604020202020204" pitchFamily="34" charset="0"/>
                <a:cs typeface="Arial" panose="020B0604020202020204" pitchFamily="34" charset="0"/>
              </a:rPr>
              <a:t>ömür boyu men cezası </a:t>
            </a:r>
            <a:r>
              <a:rPr lang="tr-TR" sz="1800" dirty="0">
                <a:latin typeface="Arial" panose="020B0604020202020204" pitchFamily="34" charset="0"/>
                <a:cs typeface="Arial" panose="020B0604020202020204" pitchFamily="34" charset="0"/>
              </a:rPr>
              <a:t>vermiştir.</a:t>
            </a:r>
          </a:p>
          <a:p>
            <a:pPr algn="just"/>
            <a:r>
              <a:rPr lang="tr-TR" dirty="0">
                <a:latin typeface="Arial" panose="020B0604020202020204" pitchFamily="34" charset="0"/>
                <a:cs typeface="Arial" panose="020B0604020202020204" pitchFamily="34" charset="0"/>
              </a:rPr>
              <a:t>Ancak bu karar, GSGM Tahkim Kurulu tarafından usule ilişkin tartışmalar çerçevesinde yeniden değerlendirilmiş; kurul, yetkisi tartışmalı olmasına rağmen dosyayı federasyona iade etmiştir. Federasyon disiplin kurulu önceki kararında ısrar etmiş, fakat Tahkim Kurulu 30 Mayıs 2008 </a:t>
            </a:r>
            <a:r>
              <a:rPr lang="tr-TR" dirty="0">
                <a:highlight>
                  <a:srgbClr val="FFFF00"/>
                </a:highlight>
                <a:latin typeface="Arial" panose="020B0604020202020204" pitchFamily="34" charset="0"/>
                <a:cs typeface="Arial" panose="020B0604020202020204" pitchFamily="34" charset="0"/>
              </a:rPr>
              <a:t>tarihinde ömür boyu men cezasını </a:t>
            </a:r>
            <a:r>
              <a:rPr lang="tr-TR" dirty="0">
                <a:latin typeface="Arial" panose="020B0604020202020204" pitchFamily="34" charset="0"/>
                <a:cs typeface="Arial" panose="020B0604020202020204" pitchFamily="34" charset="0"/>
              </a:rPr>
              <a:t>kaldırarak </a:t>
            </a:r>
            <a:r>
              <a:rPr lang="tr-TR" dirty="0">
                <a:highlight>
                  <a:srgbClr val="FFFF00"/>
                </a:highlight>
                <a:latin typeface="Arial" panose="020B0604020202020204" pitchFamily="34" charset="0"/>
                <a:cs typeface="Arial" panose="020B0604020202020204" pitchFamily="34" charset="0"/>
              </a:rPr>
              <a:t>dört yıl hak mahrumiyeti cezası</a:t>
            </a:r>
            <a:r>
              <a:rPr lang="tr-TR" dirty="0">
                <a:latin typeface="Arial" panose="020B0604020202020204" pitchFamily="34" charset="0"/>
                <a:cs typeface="Arial" panose="020B0604020202020204" pitchFamily="34" charset="0"/>
              </a:rPr>
              <a:t> verilmesini uygun bulmuştur.</a:t>
            </a:r>
          </a:p>
        </p:txBody>
      </p:sp>
    </p:spTree>
    <p:extLst>
      <p:ext uri="{BB962C8B-B14F-4D97-AF65-F5344CB8AC3E}">
        <p14:creationId xmlns:p14="http://schemas.microsoft.com/office/powerpoint/2010/main" val="1740108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E5E4B665-2BC6-BF22-EE12-FF8B894E823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003800" y="756307"/>
            <a:ext cx="3823417" cy="2169159"/>
          </a:xfrm>
          <a:prstGeom prst="rect">
            <a:avLst/>
          </a:prstGeom>
          <a:noFill/>
          <a:ln>
            <a:noFill/>
          </a:ln>
        </p:spPr>
      </p:pic>
      <p:sp>
        <p:nvSpPr>
          <p:cNvPr id="6" name="Metin kutusu 5">
            <a:extLst>
              <a:ext uri="{FF2B5EF4-FFF2-40B4-BE49-F238E27FC236}">
                <a16:creationId xmlns:a16="http://schemas.microsoft.com/office/drawing/2014/main" id="{3B1139D3-8030-B90D-0134-D4EE1D2BEDEB}"/>
              </a:ext>
            </a:extLst>
          </p:cNvPr>
          <p:cNvSpPr txBox="1"/>
          <p:nvPr/>
        </p:nvSpPr>
        <p:spPr>
          <a:xfrm>
            <a:off x="249382" y="426224"/>
            <a:ext cx="4637578" cy="3139321"/>
          </a:xfrm>
          <a:prstGeom prst="rect">
            <a:avLst/>
          </a:prstGeom>
          <a:noFill/>
        </p:spPr>
        <p:txBody>
          <a:bodyPr wrap="square">
            <a:spAutoFit/>
          </a:bodyPr>
          <a:lstStyle/>
          <a:p>
            <a:pPr algn="ctr"/>
            <a:r>
              <a:rPr lang="tr-TR" b="1" dirty="0">
                <a:solidFill>
                  <a:srgbClr val="000000"/>
                </a:solidFill>
                <a:latin typeface="Arial" panose="020B0604020202020204" pitchFamily="34" charset="0"/>
                <a:cs typeface="Arial" panose="020B0604020202020204" pitchFamily="34" charset="0"/>
              </a:rPr>
              <a:t>SÜREYYA AYHAN CAS KARARI</a:t>
            </a:r>
            <a:endParaRPr lang="tr-TR" dirty="0">
              <a:solidFill>
                <a:srgbClr val="000000"/>
              </a:solidFill>
              <a:latin typeface="Arial" panose="020B0604020202020204" pitchFamily="34" charset="0"/>
              <a:cs typeface="Arial" panose="020B0604020202020204" pitchFamily="34" charset="0"/>
            </a:endParaRPr>
          </a:p>
          <a:p>
            <a:pPr algn="just">
              <a:buNone/>
            </a:pPr>
            <a:r>
              <a:rPr lang="tr-TR" sz="1800" dirty="0">
                <a:latin typeface="Arial" panose="020B0604020202020204" pitchFamily="34" charset="0"/>
                <a:cs typeface="Arial" panose="020B0604020202020204" pitchFamily="34" charset="0"/>
              </a:rPr>
              <a:t>Bu karar üzerine sporcu, 20 Haziran 2008 tarihinde merkezi Lozan’da bulunan Spor Tahkim Mahkemesi (CAS) nezdinde başvuruda bulunmuştur. Buna karşılık IAAF, karşı dava açarak sporcunun ömür boyu men edilmesini talep etmiştir. CAS nezdinde görülen yargılamada taraflar iddia ve savunmalarını sunmuş; deliller, doping ihlalinin tekrarı ve uluslararası doping mevzuatı çerçevesinde değerlendirilmiştir.</a:t>
            </a:r>
          </a:p>
        </p:txBody>
      </p:sp>
      <p:sp>
        <p:nvSpPr>
          <p:cNvPr id="8" name="Metin kutusu 7">
            <a:extLst>
              <a:ext uri="{FF2B5EF4-FFF2-40B4-BE49-F238E27FC236}">
                <a16:creationId xmlns:a16="http://schemas.microsoft.com/office/drawing/2014/main" id="{7AF77114-ED6E-AD72-0E06-EFFEEBB0CBC3}"/>
              </a:ext>
            </a:extLst>
          </p:cNvPr>
          <p:cNvSpPr txBox="1"/>
          <p:nvPr/>
        </p:nvSpPr>
        <p:spPr>
          <a:xfrm>
            <a:off x="513542" y="3979796"/>
            <a:ext cx="7833360" cy="1477328"/>
          </a:xfrm>
          <a:prstGeom prst="rect">
            <a:avLst/>
          </a:prstGeom>
          <a:noFill/>
        </p:spPr>
        <p:txBody>
          <a:bodyPr wrap="square">
            <a:spAutoFit/>
          </a:bodyPr>
          <a:lstStyle/>
          <a:p>
            <a:pPr algn="just">
              <a:buNone/>
            </a:pPr>
            <a:r>
              <a:rPr lang="tr-TR" sz="1800" dirty="0">
                <a:highlight>
                  <a:srgbClr val="FFFF00"/>
                </a:highlight>
                <a:latin typeface="Arial" panose="020B0604020202020204" pitchFamily="34" charset="0"/>
                <a:cs typeface="Arial" panose="020B0604020202020204" pitchFamily="34" charset="0"/>
              </a:rPr>
              <a:t>CAS,</a:t>
            </a:r>
            <a:r>
              <a:rPr lang="tr-TR" sz="1800" dirty="0">
                <a:latin typeface="Arial" panose="020B0604020202020204" pitchFamily="34" charset="0"/>
                <a:cs typeface="Arial" panose="020B0604020202020204" pitchFamily="34" charset="0"/>
              </a:rPr>
              <a:t> 10 Kasım 2009 tarihli kararında ikinci doping ihlalinin varlığını ve ağırlaştırıcı niteliğini dikkate alarak Süreyya Ayhan Kop hakkında </a:t>
            </a:r>
            <a:r>
              <a:rPr lang="tr-TR" sz="1800" dirty="0">
                <a:highlight>
                  <a:srgbClr val="FFFF00"/>
                </a:highlight>
                <a:latin typeface="Arial" panose="020B0604020202020204" pitchFamily="34" charset="0"/>
                <a:cs typeface="Arial" panose="020B0604020202020204" pitchFamily="34" charset="0"/>
              </a:rPr>
              <a:t>ömür boyu men cezasına hükmetmiştir. </a:t>
            </a:r>
            <a:r>
              <a:rPr lang="tr-TR" sz="1800" dirty="0">
                <a:latin typeface="Arial" panose="020B0604020202020204" pitchFamily="34" charset="0"/>
                <a:cs typeface="Arial" panose="020B0604020202020204" pitchFamily="34" charset="0"/>
              </a:rPr>
              <a:t>Sporcu bu karara karşı </a:t>
            </a:r>
            <a:r>
              <a:rPr lang="tr-TR" sz="1800" dirty="0">
                <a:highlight>
                  <a:srgbClr val="FFFF00"/>
                </a:highlight>
                <a:latin typeface="Arial" panose="020B0604020202020204" pitchFamily="34" charset="0"/>
                <a:cs typeface="Arial" panose="020B0604020202020204" pitchFamily="34" charset="0"/>
              </a:rPr>
              <a:t>İsviçre Federal Mahkemesi </a:t>
            </a:r>
            <a:r>
              <a:rPr lang="tr-TR" sz="1800" dirty="0">
                <a:latin typeface="Arial" panose="020B0604020202020204" pitchFamily="34" charset="0"/>
                <a:cs typeface="Arial" panose="020B0604020202020204" pitchFamily="34" charset="0"/>
              </a:rPr>
              <a:t>nezdinde iptal davası açmış; ancak mahkeme 12 Mayıs 2010 tarihinde başvuruyu </a:t>
            </a:r>
            <a:r>
              <a:rPr lang="tr-TR" sz="1800" dirty="0">
                <a:highlight>
                  <a:srgbClr val="FFFF00"/>
                </a:highlight>
                <a:latin typeface="Arial" panose="020B0604020202020204" pitchFamily="34" charset="0"/>
                <a:cs typeface="Arial" panose="020B0604020202020204" pitchFamily="34" charset="0"/>
              </a:rPr>
              <a:t>reddederek</a:t>
            </a:r>
            <a:r>
              <a:rPr lang="tr-TR" sz="1800" dirty="0">
                <a:latin typeface="Arial" panose="020B0604020202020204" pitchFamily="34" charset="0"/>
                <a:cs typeface="Arial" panose="020B0604020202020204" pitchFamily="34" charset="0"/>
              </a:rPr>
              <a:t> CAS kararını kesinleştirmiştir.</a:t>
            </a:r>
          </a:p>
        </p:txBody>
      </p:sp>
    </p:spTree>
    <p:extLst>
      <p:ext uri="{BB962C8B-B14F-4D97-AF65-F5344CB8AC3E}">
        <p14:creationId xmlns:p14="http://schemas.microsoft.com/office/powerpoint/2010/main" val="166519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a:extLst>
              <a:ext uri="{FF2B5EF4-FFF2-40B4-BE49-F238E27FC236}">
                <a16:creationId xmlns:a16="http://schemas.microsoft.com/office/drawing/2014/main" id="{F1D5DB06-4B1D-F3BC-4101-439326E3F331}"/>
              </a:ext>
            </a:extLst>
          </p:cNvPr>
          <p:cNvSpPr txBox="1"/>
          <p:nvPr/>
        </p:nvSpPr>
        <p:spPr>
          <a:xfrm>
            <a:off x="518160" y="92809"/>
            <a:ext cx="8158480" cy="369332"/>
          </a:xfrm>
          <a:prstGeom prst="rect">
            <a:avLst/>
          </a:prstGeom>
          <a:noFill/>
        </p:spPr>
        <p:txBody>
          <a:bodyPr wrap="square">
            <a:spAutoFit/>
          </a:bodyPr>
          <a:lstStyle/>
          <a:p>
            <a:r>
              <a:rPr lang="tr-TR" sz="1800" b="1" dirty="0">
                <a:solidFill>
                  <a:srgbClr val="000000"/>
                </a:solidFill>
                <a:effectLst/>
                <a:latin typeface="Calibri" panose="020F0502020204030204" pitchFamily="34" charset="0"/>
                <a:ea typeface="Times New Roman" panose="02020603050405020304" pitchFamily="18" charset="0"/>
              </a:rPr>
              <a:t>CAS 2020/A/6679 Bursaspor Futbolcusu  V. </a:t>
            </a:r>
            <a:r>
              <a:rPr lang="tr-TR" sz="1800" b="1" dirty="0" err="1">
                <a:solidFill>
                  <a:srgbClr val="000000"/>
                </a:solidFill>
                <a:effectLst/>
                <a:latin typeface="Calibri" panose="020F0502020204030204" pitchFamily="34" charset="0"/>
                <a:ea typeface="Times New Roman" panose="02020603050405020304" pitchFamily="18" charset="0"/>
              </a:rPr>
              <a:t>Christian</a:t>
            </a:r>
            <a:r>
              <a:rPr lang="tr-TR" sz="1800" b="1" dirty="0">
                <a:solidFill>
                  <a:srgbClr val="000000"/>
                </a:solidFill>
                <a:effectLst/>
                <a:latin typeface="Calibri" panose="020F0502020204030204" pitchFamily="34" charset="0"/>
                <a:ea typeface="Times New Roman" panose="02020603050405020304" pitchFamily="18" charset="0"/>
              </a:rPr>
              <a:t> </a:t>
            </a:r>
            <a:r>
              <a:rPr lang="tr-TR" sz="1800" b="1" dirty="0" err="1">
                <a:solidFill>
                  <a:srgbClr val="000000"/>
                </a:solidFill>
                <a:effectLst/>
                <a:latin typeface="Calibri" panose="020F0502020204030204" pitchFamily="34" charset="0"/>
                <a:ea typeface="Times New Roman" panose="02020603050405020304" pitchFamily="18" charset="0"/>
              </a:rPr>
              <a:t>Chagas</a:t>
            </a:r>
            <a:r>
              <a:rPr lang="tr-TR" sz="1800" b="1" dirty="0">
                <a:solidFill>
                  <a:srgbClr val="000000"/>
                </a:solidFill>
                <a:effectLst/>
                <a:latin typeface="Calibri" panose="020F0502020204030204" pitchFamily="34" charset="0"/>
                <a:ea typeface="Times New Roman" panose="02020603050405020304" pitchFamily="18" charset="0"/>
              </a:rPr>
              <a:t> </a:t>
            </a:r>
            <a:r>
              <a:rPr lang="tr-TR" sz="1800" b="1" dirty="0" err="1">
                <a:solidFill>
                  <a:srgbClr val="000000"/>
                </a:solidFill>
                <a:effectLst/>
                <a:latin typeface="Calibri" panose="020F0502020204030204" pitchFamily="34" charset="0"/>
                <a:ea typeface="Times New Roman" panose="02020603050405020304" pitchFamily="18" charset="0"/>
              </a:rPr>
              <a:t>Tauroco</a:t>
            </a:r>
            <a:r>
              <a:rPr lang="tr-TR" sz="1800" dirty="0">
                <a:solidFill>
                  <a:srgbClr val="000000"/>
                </a:solidFill>
                <a:effectLst/>
                <a:latin typeface="Calibri" panose="020F0502020204030204" pitchFamily="34" charset="0"/>
                <a:ea typeface="Times New Roman" panose="02020603050405020304" pitchFamily="18" charset="0"/>
              </a:rPr>
              <a:t> </a:t>
            </a:r>
            <a:r>
              <a:rPr lang="tr-TR" sz="1800" b="1" dirty="0">
                <a:solidFill>
                  <a:srgbClr val="000000"/>
                </a:solidFill>
                <a:effectLst/>
                <a:latin typeface="Calibri" panose="020F0502020204030204" pitchFamily="34" charset="0"/>
                <a:ea typeface="Times New Roman" panose="02020603050405020304" pitchFamily="18" charset="0"/>
              </a:rPr>
              <a:t>Kararı</a:t>
            </a:r>
            <a:r>
              <a:rPr lang="tr-TR" sz="1200" b="1" dirty="0">
                <a:solidFill>
                  <a:srgbClr val="000000"/>
                </a:solidFill>
                <a:effectLst/>
                <a:latin typeface="Calibri" panose="020F0502020204030204" pitchFamily="34" charset="0"/>
                <a:ea typeface="Times New Roman" panose="02020603050405020304" pitchFamily="18" charset="0"/>
              </a:rPr>
              <a:t> </a:t>
            </a:r>
            <a:endParaRPr lang="tr-TR" dirty="0"/>
          </a:p>
        </p:txBody>
      </p:sp>
      <p:sp>
        <p:nvSpPr>
          <p:cNvPr id="6" name="Metin kutusu 5">
            <a:extLst>
              <a:ext uri="{FF2B5EF4-FFF2-40B4-BE49-F238E27FC236}">
                <a16:creationId xmlns:a16="http://schemas.microsoft.com/office/drawing/2014/main" id="{75F9AAC0-2FC2-C6DD-09AA-D7B699F5F698}"/>
              </a:ext>
            </a:extLst>
          </p:cNvPr>
          <p:cNvSpPr txBox="1"/>
          <p:nvPr/>
        </p:nvSpPr>
        <p:spPr>
          <a:xfrm>
            <a:off x="111760" y="602029"/>
            <a:ext cx="6664325" cy="2031325"/>
          </a:xfrm>
          <a:prstGeom prst="rect">
            <a:avLst/>
          </a:prstGeom>
          <a:noFill/>
        </p:spPr>
        <p:txBody>
          <a:bodyPr wrap="square">
            <a:spAutoFit/>
          </a:bodyPr>
          <a:lstStyle/>
          <a:p>
            <a:pPr>
              <a:buNone/>
            </a:pPr>
            <a:r>
              <a:rPr lang="tr-TR" sz="1400" dirty="0">
                <a:effectLst/>
                <a:latin typeface="Arial" panose="020B0604020202020204" pitchFamily="34" charset="0"/>
                <a:ea typeface="Times New Roman" panose="02020603050405020304" pitchFamily="18" charset="0"/>
                <a:cs typeface="Arial" panose="020B0604020202020204" pitchFamily="34" charset="0"/>
              </a:rPr>
              <a:t>Uyuşmazlık, Bursaspor ile Brezilyalı futbolcu arasında imzalanan </a:t>
            </a:r>
            <a:r>
              <a:rPr lang="tr-TR" sz="1400" b="1" dirty="0">
                <a:effectLst/>
                <a:latin typeface="Arial" panose="020B0604020202020204" pitchFamily="34" charset="0"/>
                <a:ea typeface="Times New Roman" panose="02020603050405020304" pitchFamily="18" charset="0"/>
                <a:cs typeface="Arial" panose="020B0604020202020204" pitchFamily="34" charset="0"/>
              </a:rPr>
              <a:t>fesih (</a:t>
            </a:r>
            <a:r>
              <a:rPr lang="tr-TR" sz="1400" b="1" dirty="0" err="1">
                <a:effectLst/>
                <a:latin typeface="Arial" panose="020B0604020202020204" pitchFamily="34" charset="0"/>
                <a:ea typeface="Times New Roman" panose="02020603050405020304" pitchFamily="18" charset="0"/>
                <a:cs typeface="Arial" panose="020B0604020202020204" pitchFamily="34" charset="0"/>
              </a:rPr>
              <a:t>ikale</a:t>
            </a:r>
            <a:r>
              <a:rPr lang="tr-TR" sz="1400" b="1" dirty="0">
                <a:effectLst/>
                <a:latin typeface="Arial" panose="020B0604020202020204" pitchFamily="34" charset="0"/>
                <a:ea typeface="Times New Roman" panose="02020603050405020304" pitchFamily="18" charset="0"/>
                <a:cs typeface="Arial" panose="020B0604020202020204" pitchFamily="34" charset="0"/>
              </a:rPr>
              <a:t>) sözleşmesinden doğan alacakların ödenmemesi</a:t>
            </a:r>
            <a:r>
              <a:rPr lang="tr-TR" sz="1400" dirty="0">
                <a:effectLst/>
                <a:latin typeface="Arial" panose="020B0604020202020204" pitchFamily="34" charset="0"/>
                <a:ea typeface="Times New Roman" panose="02020603050405020304" pitchFamily="18" charset="0"/>
                <a:cs typeface="Arial" panose="020B0604020202020204" pitchFamily="34" charset="0"/>
              </a:rPr>
              <a:t> üzerine ortaya çıkmıştır.</a:t>
            </a:r>
            <a:endParaRPr lang="tr-TR" sz="1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SzPts val="1000"/>
              <a:buFont typeface="Symbol" panose="05050102010706020507" pitchFamily="18" charset="2"/>
              <a:buChar char=""/>
              <a:tabLst>
                <a:tab pos="457200" algn="l"/>
              </a:tabLst>
            </a:pPr>
            <a:r>
              <a:rPr lang="tr-TR" sz="1400" dirty="0">
                <a:effectLst/>
                <a:latin typeface="Arial" panose="020B0604020202020204" pitchFamily="34" charset="0"/>
                <a:ea typeface="Times New Roman" panose="02020603050405020304" pitchFamily="18" charset="0"/>
                <a:cs typeface="Arial" panose="020B0604020202020204" pitchFamily="34" charset="0"/>
              </a:rPr>
              <a:t>Taraflar arasında 2017’de profesyonel futbolcu sözleşmesi yapılmıştır. </a:t>
            </a:r>
            <a:endParaRPr lang="tr-TR" sz="1400" dirty="0">
              <a:effectLst/>
              <a:latin typeface="Arial" panose="020B0604020202020204" pitchFamily="34" charset="0"/>
              <a:ea typeface="Calibri" panose="020F0502020204030204" pitchFamily="34" charset="0"/>
              <a:cs typeface="Arial" panose="020B0604020202020204" pitchFamily="34" charset="0"/>
            </a:endParaRPr>
          </a:p>
          <a:p>
            <a:pPr marL="285750" lvl="0" indent="-285750">
              <a:buSzPts val="1000"/>
              <a:buFont typeface="Arial" panose="020B0604020202020204" pitchFamily="34" charset="0"/>
              <a:buChar char="•"/>
              <a:tabLst>
                <a:tab pos="457200" algn="l"/>
              </a:tabLst>
            </a:pPr>
            <a:r>
              <a:rPr lang="tr-TR" sz="1400" dirty="0">
                <a:effectLst/>
                <a:latin typeface="Arial" panose="020B0604020202020204" pitchFamily="34" charset="0"/>
                <a:ea typeface="Times New Roman" panose="02020603050405020304" pitchFamily="18" charset="0"/>
                <a:cs typeface="Arial" panose="020B0604020202020204" pitchFamily="34" charset="0"/>
              </a:rPr>
              <a:t>2018’de sözleşme feshedilmiş ve kulüp, futbolcuya </a:t>
            </a:r>
            <a:r>
              <a:rPr lang="tr-TR" sz="1400" b="1" dirty="0">
                <a:effectLst/>
                <a:latin typeface="Arial" panose="020B0604020202020204" pitchFamily="34" charset="0"/>
                <a:ea typeface="Times New Roman" panose="02020603050405020304" pitchFamily="18" charset="0"/>
                <a:cs typeface="Arial" panose="020B0604020202020204" pitchFamily="34" charset="0"/>
              </a:rPr>
              <a:t>243.762,55 Euro ödeme yapmayı</a:t>
            </a:r>
            <a:r>
              <a:rPr lang="tr-TR" sz="1400" dirty="0">
                <a:effectLst/>
                <a:latin typeface="Arial" panose="020B0604020202020204" pitchFamily="34" charset="0"/>
                <a:ea typeface="Times New Roman" panose="02020603050405020304" pitchFamily="18" charset="0"/>
                <a:cs typeface="Arial" panose="020B0604020202020204" pitchFamily="34" charset="0"/>
              </a:rPr>
              <a:t> kabul etmiştir. </a:t>
            </a:r>
            <a:endParaRPr lang="tr-TR" sz="1400" dirty="0">
              <a:effectLst/>
              <a:latin typeface="Arial" panose="020B0604020202020204" pitchFamily="34" charset="0"/>
              <a:ea typeface="Calibri" panose="020F0502020204030204" pitchFamily="34" charset="0"/>
              <a:cs typeface="Arial" panose="020B0604020202020204" pitchFamily="34" charset="0"/>
            </a:endParaRPr>
          </a:p>
          <a:p>
            <a:pPr marL="285750" lvl="0" indent="-285750">
              <a:buSzPts val="1000"/>
              <a:buFont typeface="Arial" panose="020B0604020202020204" pitchFamily="34" charset="0"/>
              <a:buChar char="•"/>
              <a:tabLst>
                <a:tab pos="457200" algn="l"/>
              </a:tabLst>
            </a:pPr>
            <a:r>
              <a:rPr lang="tr-TR" sz="1400" dirty="0">
                <a:effectLst/>
                <a:latin typeface="Arial" panose="020B0604020202020204" pitchFamily="34" charset="0"/>
                <a:ea typeface="Times New Roman" panose="02020603050405020304" pitchFamily="18" charset="0"/>
                <a:cs typeface="Arial" panose="020B0604020202020204" pitchFamily="34" charset="0"/>
              </a:rPr>
              <a:t>Kulüp bu ödemeyi yapmayınca futbolcu FIFA Uyuşmazlık Çözüm Kurulu’na (DRC) başvurmuştur. </a:t>
            </a:r>
            <a:endParaRPr lang="tr-TR" sz="1400" dirty="0">
              <a:effectLst/>
              <a:latin typeface="Arial" panose="020B0604020202020204" pitchFamily="34" charset="0"/>
              <a:ea typeface="Calibri" panose="020F0502020204030204" pitchFamily="34" charset="0"/>
              <a:cs typeface="Arial" panose="020B0604020202020204" pitchFamily="34" charset="0"/>
            </a:endParaRPr>
          </a:p>
          <a:p>
            <a:pPr marL="285750" lvl="0" indent="-285750">
              <a:buSzPts val="1000"/>
              <a:buFont typeface="Arial" panose="020B0604020202020204" pitchFamily="34" charset="0"/>
              <a:buChar char="•"/>
              <a:tabLst>
                <a:tab pos="457200" algn="l"/>
              </a:tabLst>
            </a:pPr>
            <a:r>
              <a:rPr lang="tr-TR" sz="1400" dirty="0">
                <a:effectLst/>
                <a:latin typeface="Arial" panose="020B0604020202020204" pitchFamily="34" charset="0"/>
                <a:ea typeface="Times New Roman" panose="02020603050405020304" pitchFamily="18" charset="0"/>
                <a:cs typeface="Arial" panose="020B0604020202020204" pitchFamily="34" charset="0"/>
              </a:rPr>
              <a:t>DRC, kulübün borcu ödemesine ve ödenmezse </a:t>
            </a:r>
            <a:r>
              <a:rPr lang="tr-TR" sz="1400" b="1" dirty="0">
                <a:effectLst/>
                <a:latin typeface="Arial" panose="020B0604020202020204" pitchFamily="34" charset="0"/>
                <a:ea typeface="Times New Roman" panose="02020603050405020304" pitchFamily="18" charset="0"/>
                <a:cs typeface="Arial" panose="020B0604020202020204" pitchFamily="34" charset="0"/>
              </a:rPr>
              <a:t>transfer yasağı uygulanmasına</a:t>
            </a:r>
            <a:r>
              <a:rPr lang="tr-TR" sz="1400" dirty="0">
                <a:effectLst/>
                <a:latin typeface="Arial" panose="020B0604020202020204" pitchFamily="34" charset="0"/>
                <a:ea typeface="Times New Roman" panose="02020603050405020304" pitchFamily="18" charset="0"/>
                <a:cs typeface="Arial" panose="020B0604020202020204" pitchFamily="34" charset="0"/>
              </a:rPr>
              <a:t> karar vermiştir. </a:t>
            </a:r>
            <a:endParaRPr lang="tr-TR" sz="14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7" name="Resim 6" descr="Titi: “Bursaspor’un oyuncusuysanız her zaman kazanmak için oynarsınız”">
            <a:extLst>
              <a:ext uri="{FF2B5EF4-FFF2-40B4-BE49-F238E27FC236}">
                <a16:creationId xmlns:a16="http://schemas.microsoft.com/office/drawing/2014/main" id="{9277DE5E-4836-DA30-B00A-C134D417FBD1}"/>
              </a:ext>
            </a:extLst>
          </p:cNvPr>
          <p:cNvPicPr>
            <a:picLocks noChangeAspect="1"/>
          </p:cNvPicPr>
          <p:nvPr/>
        </p:nvPicPr>
        <p:blipFill rotWithShape="1">
          <a:blip r:embed="rId2">
            <a:extLst>
              <a:ext uri="{28A0092B-C50C-407E-A947-70E740481C1C}">
                <a14:useLocalDpi xmlns:a14="http://schemas.microsoft.com/office/drawing/2010/main" val="0"/>
              </a:ext>
            </a:extLst>
          </a:blip>
          <a:srcRect l="46846" t="-1" r="7800" b="-1679"/>
          <a:stretch>
            <a:fillRect/>
          </a:stretch>
        </p:blipFill>
        <p:spPr bwMode="auto">
          <a:xfrm>
            <a:off x="6776085" y="511184"/>
            <a:ext cx="2144395" cy="2122170"/>
          </a:xfrm>
          <a:prstGeom prst="rect">
            <a:avLst/>
          </a:prstGeom>
          <a:noFill/>
          <a:ln>
            <a:noFill/>
          </a:ln>
          <a:extLst>
            <a:ext uri="{53640926-AAD7-44D8-BBD7-CCE9431645EC}">
              <a14:shadowObscured xmlns:a14="http://schemas.microsoft.com/office/drawing/2010/main"/>
            </a:ext>
          </a:extLst>
        </p:spPr>
      </p:pic>
      <p:sp>
        <p:nvSpPr>
          <p:cNvPr id="9" name="Metin kutusu 8">
            <a:extLst>
              <a:ext uri="{FF2B5EF4-FFF2-40B4-BE49-F238E27FC236}">
                <a16:creationId xmlns:a16="http://schemas.microsoft.com/office/drawing/2014/main" id="{42F15E11-6D6F-1FFE-65CB-974F84CD67DD}"/>
              </a:ext>
            </a:extLst>
          </p:cNvPr>
          <p:cNvSpPr txBox="1"/>
          <p:nvPr/>
        </p:nvSpPr>
        <p:spPr>
          <a:xfrm>
            <a:off x="111760" y="2700997"/>
            <a:ext cx="8473440" cy="3970318"/>
          </a:xfrm>
          <a:prstGeom prst="rect">
            <a:avLst/>
          </a:prstGeom>
          <a:noFill/>
        </p:spPr>
        <p:txBody>
          <a:bodyPr wrap="square">
            <a:spAutoFit/>
          </a:bodyPr>
          <a:lstStyle/>
          <a:p>
            <a:pPr marL="342900" lvl="0" indent="-342900">
              <a:buSzPts val="1000"/>
              <a:buFont typeface="Arial" panose="020B0604020202020204" pitchFamily="34" charset="0"/>
              <a:buChar char="•"/>
              <a:tabLst>
                <a:tab pos="457200" algn="l"/>
              </a:tabLst>
            </a:pPr>
            <a:r>
              <a:rPr lang="tr-TR" sz="1400" dirty="0">
                <a:effectLst/>
                <a:latin typeface="Arial" panose="020B0604020202020204" pitchFamily="34" charset="0"/>
                <a:ea typeface="Times New Roman" panose="02020603050405020304" pitchFamily="18" charset="0"/>
                <a:cs typeface="Arial" panose="020B0604020202020204" pitchFamily="34" charset="0"/>
              </a:rPr>
              <a:t>Bursaspor bu kararı </a:t>
            </a:r>
            <a:r>
              <a:rPr lang="tr-TR" sz="1400" dirty="0" err="1">
                <a:effectLst/>
                <a:latin typeface="Arial" panose="020B0604020202020204" pitchFamily="34" charset="0"/>
                <a:ea typeface="Times New Roman" panose="02020603050405020304" pitchFamily="18" charset="0"/>
                <a:cs typeface="Arial" panose="020B0604020202020204" pitchFamily="34" charset="0"/>
              </a:rPr>
              <a:t>CAS’a</a:t>
            </a:r>
            <a:r>
              <a:rPr lang="tr-TR" sz="1400" dirty="0">
                <a:effectLst/>
                <a:latin typeface="Arial" panose="020B0604020202020204" pitchFamily="34" charset="0"/>
                <a:ea typeface="Times New Roman" panose="02020603050405020304" pitchFamily="18" charset="0"/>
                <a:cs typeface="Arial" panose="020B0604020202020204" pitchFamily="34" charset="0"/>
              </a:rPr>
              <a:t> taşımıştır. </a:t>
            </a:r>
            <a:endParaRPr lang="tr-TR" sz="1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SzPts val="1000"/>
              <a:buFont typeface="Arial" panose="020B0604020202020204" pitchFamily="34" charset="0"/>
              <a:buChar char="•"/>
              <a:tabLst>
                <a:tab pos="457200" algn="l"/>
              </a:tabLst>
            </a:pPr>
            <a:r>
              <a:rPr lang="tr-TR" sz="1400" dirty="0">
                <a:effectLst/>
                <a:latin typeface="Arial" panose="020B0604020202020204" pitchFamily="34" charset="0"/>
                <a:ea typeface="Times New Roman" panose="02020603050405020304" pitchFamily="18" charset="0"/>
                <a:cs typeface="Arial" panose="020B0604020202020204" pitchFamily="34" charset="0"/>
              </a:rPr>
              <a:t>CAS, uyuşmazlıkta </a:t>
            </a:r>
            <a:r>
              <a:rPr lang="tr-TR" sz="1400" b="1" dirty="0">
                <a:effectLst/>
                <a:latin typeface="Arial" panose="020B0604020202020204" pitchFamily="34" charset="0"/>
                <a:ea typeface="Times New Roman" panose="02020603050405020304" pitchFamily="18" charset="0"/>
                <a:cs typeface="Arial" panose="020B0604020202020204" pitchFamily="34" charset="0"/>
              </a:rPr>
              <a:t>yetkili</a:t>
            </a:r>
            <a:r>
              <a:rPr lang="tr-TR" sz="1400" dirty="0">
                <a:effectLst/>
                <a:latin typeface="Arial" panose="020B0604020202020204" pitchFamily="34" charset="0"/>
                <a:ea typeface="Times New Roman" panose="02020603050405020304" pitchFamily="18" charset="0"/>
                <a:cs typeface="Arial" panose="020B0604020202020204" pitchFamily="34" charset="0"/>
              </a:rPr>
              <a:t> olduğunu kabul etmiştir. </a:t>
            </a:r>
            <a:endParaRPr lang="tr-TR" sz="1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SzPts val="1000"/>
              <a:buFont typeface="Arial" panose="020B0604020202020204" pitchFamily="34" charset="0"/>
              <a:buChar char="•"/>
              <a:tabLst>
                <a:tab pos="457200" algn="l"/>
              </a:tabLst>
            </a:pPr>
            <a:r>
              <a:rPr lang="tr-TR" sz="1400" dirty="0">
                <a:effectLst/>
                <a:latin typeface="Arial" panose="020B0604020202020204" pitchFamily="34" charset="0"/>
                <a:ea typeface="Times New Roman" panose="02020603050405020304" pitchFamily="18" charset="0"/>
                <a:cs typeface="Arial" panose="020B0604020202020204" pitchFamily="34" charset="0"/>
              </a:rPr>
              <a:t>Temyiz başvurusu </a:t>
            </a:r>
            <a:r>
              <a:rPr lang="tr-TR" sz="1400" b="1" dirty="0">
                <a:effectLst/>
                <a:latin typeface="Arial" panose="020B0604020202020204" pitchFamily="34" charset="0"/>
                <a:ea typeface="Times New Roman" panose="02020603050405020304" pitchFamily="18" charset="0"/>
                <a:cs typeface="Arial" panose="020B0604020202020204" pitchFamily="34" charset="0"/>
              </a:rPr>
              <a:t>süresinde</a:t>
            </a:r>
            <a:r>
              <a:rPr lang="tr-TR" sz="1400" dirty="0">
                <a:effectLst/>
                <a:latin typeface="Arial" panose="020B0604020202020204" pitchFamily="34" charset="0"/>
                <a:ea typeface="Times New Roman" panose="02020603050405020304" pitchFamily="18" charset="0"/>
                <a:cs typeface="Arial" panose="020B0604020202020204" pitchFamily="34" charset="0"/>
              </a:rPr>
              <a:t> yapılmıştır. </a:t>
            </a:r>
            <a:endParaRPr lang="tr-TR" sz="1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SzPts val="1000"/>
              <a:buFont typeface="Arial" panose="020B0604020202020204" pitchFamily="34" charset="0"/>
              <a:buChar char="•"/>
              <a:tabLst>
                <a:tab pos="457200" algn="l"/>
              </a:tabLst>
            </a:pPr>
            <a:r>
              <a:rPr lang="tr-TR" sz="1400" dirty="0">
                <a:effectLst/>
                <a:latin typeface="Arial" panose="020B0604020202020204" pitchFamily="34" charset="0"/>
                <a:ea typeface="Times New Roman" panose="02020603050405020304" pitchFamily="18" charset="0"/>
                <a:cs typeface="Arial" panose="020B0604020202020204" pitchFamily="34" charset="0"/>
              </a:rPr>
              <a:t>Davalı futbolcu, cevap dilekçesini süresinde sunmamıştır; bu nedenle savunması dikkate alınmamıştır. </a:t>
            </a:r>
            <a:endParaRPr lang="tr-TR" sz="1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SzPts val="1000"/>
              <a:buFont typeface="Arial" panose="020B0604020202020204" pitchFamily="34" charset="0"/>
              <a:buChar char="•"/>
              <a:tabLst>
                <a:tab pos="457200" algn="l"/>
              </a:tabLst>
            </a:pPr>
            <a:r>
              <a:rPr lang="tr-TR" sz="1400" dirty="0">
                <a:effectLst/>
                <a:latin typeface="Arial" panose="020B0604020202020204" pitchFamily="34" charset="0"/>
                <a:ea typeface="Times New Roman" panose="02020603050405020304" pitchFamily="18" charset="0"/>
                <a:cs typeface="Arial" panose="020B0604020202020204" pitchFamily="34" charset="0"/>
              </a:rPr>
              <a:t>Ancak CAS, savunma hakkı gereği </a:t>
            </a:r>
            <a:r>
              <a:rPr lang="tr-TR" sz="1400" b="1" dirty="0">
                <a:effectLst/>
                <a:latin typeface="Arial" panose="020B0604020202020204" pitchFamily="34" charset="0"/>
                <a:ea typeface="Times New Roman" panose="02020603050405020304" pitchFamily="18" charset="0"/>
                <a:cs typeface="Arial" panose="020B0604020202020204" pitchFamily="34" charset="0"/>
              </a:rPr>
              <a:t>istisnai koşullar kapsamında ek süre tanınabileceğini</a:t>
            </a:r>
            <a:r>
              <a:rPr lang="tr-TR" sz="1400" dirty="0">
                <a:effectLst/>
                <a:latin typeface="Arial" panose="020B0604020202020204" pitchFamily="34" charset="0"/>
                <a:ea typeface="Times New Roman" panose="02020603050405020304" pitchFamily="18" charset="0"/>
                <a:cs typeface="Arial" panose="020B0604020202020204" pitchFamily="34" charset="0"/>
              </a:rPr>
              <a:t> kabul etmiştir. </a:t>
            </a:r>
            <a:endParaRPr lang="tr-TR" sz="1400" dirty="0">
              <a:effectLst/>
              <a:latin typeface="Arial" panose="020B0604020202020204" pitchFamily="34" charset="0"/>
              <a:ea typeface="Calibri" panose="020F0502020204030204" pitchFamily="34" charset="0"/>
              <a:cs typeface="Arial" panose="020B0604020202020204" pitchFamily="34" charset="0"/>
            </a:endParaRPr>
          </a:p>
          <a:p>
            <a:pPr marL="742950" indent="-285750">
              <a:buFont typeface="Arial" panose="020B0604020202020204" pitchFamily="34" charset="0"/>
              <a:buChar char="•"/>
            </a:pPr>
            <a:r>
              <a:rPr lang="tr-TR" sz="1400" b="1" dirty="0">
                <a:effectLst/>
                <a:latin typeface="Arial" panose="020B0604020202020204" pitchFamily="34" charset="0"/>
                <a:ea typeface="Times New Roman" panose="02020603050405020304" pitchFamily="18" charset="0"/>
                <a:cs typeface="Arial" panose="020B0604020202020204" pitchFamily="34" charset="0"/>
              </a:rPr>
              <a:t>Karar:</a:t>
            </a:r>
            <a:endParaRPr lang="tr-TR" sz="1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SzPts val="1000"/>
              <a:buFont typeface="Arial" panose="020B0604020202020204" pitchFamily="34" charset="0"/>
              <a:buChar char="•"/>
              <a:tabLst>
                <a:tab pos="457200" algn="l"/>
              </a:tabLst>
            </a:pPr>
            <a:r>
              <a:rPr lang="tr-TR" sz="1400" dirty="0">
                <a:effectLst/>
                <a:latin typeface="Arial" panose="020B0604020202020204" pitchFamily="34" charset="0"/>
                <a:ea typeface="Times New Roman" panose="02020603050405020304" pitchFamily="18" charset="0"/>
                <a:cs typeface="Arial" panose="020B0604020202020204" pitchFamily="34" charset="0"/>
              </a:rPr>
              <a:t>CAS, taraflar arasındaki fesih sözleşmesini </a:t>
            </a:r>
            <a:r>
              <a:rPr lang="tr-TR" sz="1400" b="1" dirty="0">
                <a:effectLst/>
                <a:latin typeface="Arial" panose="020B0604020202020204" pitchFamily="34" charset="0"/>
                <a:ea typeface="Times New Roman" panose="02020603050405020304" pitchFamily="18" charset="0"/>
                <a:cs typeface="Arial" panose="020B0604020202020204" pitchFamily="34" charset="0"/>
              </a:rPr>
              <a:t>geçerli ve bağlayıcı</a:t>
            </a:r>
            <a:r>
              <a:rPr lang="tr-TR" sz="1400" dirty="0">
                <a:effectLst/>
                <a:latin typeface="Arial" panose="020B0604020202020204" pitchFamily="34" charset="0"/>
                <a:ea typeface="Times New Roman" panose="02020603050405020304" pitchFamily="18" charset="0"/>
                <a:cs typeface="Arial" panose="020B0604020202020204" pitchFamily="34" charset="0"/>
              </a:rPr>
              <a:t> kabul etmiştir. </a:t>
            </a:r>
            <a:endParaRPr lang="tr-TR" sz="1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SzPts val="1000"/>
              <a:buFont typeface="Arial" panose="020B0604020202020204" pitchFamily="34" charset="0"/>
              <a:buChar char="•"/>
              <a:tabLst>
                <a:tab pos="457200" algn="l"/>
              </a:tabLst>
            </a:pPr>
            <a:r>
              <a:rPr lang="tr-TR" sz="1400" dirty="0">
                <a:effectLst/>
                <a:latin typeface="Arial" panose="020B0604020202020204" pitchFamily="34" charset="0"/>
                <a:ea typeface="Times New Roman" panose="02020603050405020304" pitchFamily="18" charset="0"/>
                <a:cs typeface="Arial" panose="020B0604020202020204" pitchFamily="34" charset="0"/>
              </a:rPr>
              <a:t>Kulüp, 43.762,55 </a:t>
            </a:r>
            <a:r>
              <a:rPr lang="tr-TR" sz="1400" dirty="0" err="1">
                <a:effectLst/>
                <a:latin typeface="Arial" panose="020B0604020202020204" pitchFamily="34" charset="0"/>
                <a:ea typeface="Times New Roman" panose="02020603050405020304" pitchFamily="18" charset="0"/>
                <a:cs typeface="Arial" panose="020B0604020202020204" pitchFamily="34" charset="0"/>
              </a:rPr>
              <a:t>Euro’luk</a:t>
            </a:r>
            <a:r>
              <a:rPr lang="tr-TR" sz="1400" dirty="0">
                <a:effectLst/>
                <a:latin typeface="Arial" panose="020B0604020202020204" pitchFamily="34" charset="0"/>
                <a:ea typeface="Times New Roman" panose="02020603050405020304" pitchFamily="18" charset="0"/>
                <a:cs typeface="Arial" panose="020B0604020202020204" pitchFamily="34" charset="0"/>
              </a:rPr>
              <a:t> kısmın hatalı olduğunu iddia etse de: </a:t>
            </a:r>
            <a:endParaRPr lang="tr-TR" sz="14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buSzPts val="1000"/>
              <a:buFont typeface="Arial" panose="020B0604020202020204" pitchFamily="34" charset="0"/>
              <a:buChar char="•"/>
              <a:tabLst>
                <a:tab pos="914400" algn="l"/>
              </a:tabLst>
            </a:pPr>
            <a:r>
              <a:rPr lang="tr-TR" sz="1400" dirty="0">
                <a:effectLst/>
                <a:latin typeface="Arial" panose="020B0604020202020204" pitchFamily="34" charset="0"/>
                <a:ea typeface="Times New Roman" panose="02020603050405020304" pitchFamily="18" charset="0"/>
                <a:cs typeface="Arial" panose="020B0604020202020204" pitchFamily="34" charset="0"/>
              </a:rPr>
              <a:t>bunu </a:t>
            </a:r>
            <a:r>
              <a:rPr lang="tr-TR" sz="1400" b="1" dirty="0">
                <a:effectLst/>
                <a:latin typeface="Arial" panose="020B0604020202020204" pitchFamily="34" charset="0"/>
                <a:ea typeface="Times New Roman" panose="02020603050405020304" pitchFamily="18" charset="0"/>
                <a:cs typeface="Arial" panose="020B0604020202020204" pitchFamily="34" charset="0"/>
              </a:rPr>
              <a:t>ispatlayamamıştır</a:t>
            </a:r>
            <a:r>
              <a:rPr lang="tr-TR" sz="1400" dirty="0">
                <a:effectLst/>
                <a:latin typeface="Arial" panose="020B0604020202020204" pitchFamily="34" charset="0"/>
                <a:ea typeface="Times New Roman" panose="02020603050405020304" pitchFamily="18" charset="0"/>
                <a:cs typeface="Arial" panose="020B0604020202020204" pitchFamily="34" charset="0"/>
              </a:rPr>
              <a:t>, </a:t>
            </a:r>
            <a:endParaRPr lang="tr-TR" sz="14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buSzPts val="1000"/>
              <a:buFont typeface="Arial" panose="020B0604020202020204" pitchFamily="34" charset="0"/>
              <a:buChar char="•"/>
              <a:tabLst>
                <a:tab pos="914400" algn="l"/>
              </a:tabLst>
            </a:pPr>
            <a:r>
              <a:rPr lang="tr-TR" sz="1400" dirty="0">
                <a:effectLst/>
                <a:latin typeface="Arial" panose="020B0604020202020204" pitchFamily="34" charset="0"/>
                <a:ea typeface="Times New Roman" panose="02020603050405020304" pitchFamily="18" charset="0"/>
                <a:cs typeface="Arial" panose="020B0604020202020204" pitchFamily="34" charset="0"/>
              </a:rPr>
              <a:t>sunduğu belgeler yeterli ve usule uygun değildir. </a:t>
            </a:r>
            <a:endParaRPr lang="tr-TR" sz="1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SzPts val="1000"/>
              <a:buFont typeface="Arial" panose="020B0604020202020204" pitchFamily="34" charset="0"/>
              <a:buChar char="•"/>
              <a:tabLst>
                <a:tab pos="457200" algn="l"/>
              </a:tabLst>
            </a:pPr>
            <a:r>
              <a:rPr lang="tr-TR" sz="1400" b="1" dirty="0">
                <a:effectLst/>
                <a:latin typeface="Arial" panose="020B0604020202020204" pitchFamily="34" charset="0"/>
                <a:ea typeface="Times New Roman" panose="02020603050405020304" pitchFamily="18" charset="0"/>
                <a:cs typeface="Arial" panose="020B0604020202020204" pitchFamily="34" charset="0"/>
              </a:rPr>
              <a:t>ispat yükü</a:t>
            </a:r>
            <a:r>
              <a:rPr lang="tr-TR" sz="1400" dirty="0">
                <a:effectLst/>
                <a:latin typeface="Arial" panose="020B0604020202020204" pitchFamily="34" charset="0"/>
                <a:ea typeface="Times New Roman" panose="02020603050405020304" pitchFamily="18" charset="0"/>
                <a:cs typeface="Arial" panose="020B0604020202020204" pitchFamily="34" charset="0"/>
              </a:rPr>
              <a:t> kulüpte olduğu için iddiaları reddedilmiştir. </a:t>
            </a:r>
            <a:endParaRPr lang="tr-TR" sz="1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SzPts val="1000"/>
              <a:buFont typeface="Arial" panose="020B0604020202020204" pitchFamily="34" charset="0"/>
              <a:buChar char="•"/>
              <a:tabLst>
                <a:tab pos="457200" algn="l"/>
              </a:tabLst>
            </a:pPr>
            <a:r>
              <a:rPr lang="tr-TR" sz="1400" dirty="0">
                <a:effectLst/>
                <a:latin typeface="Arial" panose="020B0604020202020204" pitchFamily="34" charset="0"/>
                <a:ea typeface="Times New Roman" panose="02020603050405020304" pitchFamily="18" charset="0"/>
                <a:cs typeface="Arial" panose="020B0604020202020204" pitchFamily="34" charset="0"/>
              </a:rPr>
              <a:t>Kulübün </a:t>
            </a:r>
            <a:r>
              <a:rPr lang="tr-TR" sz="1400" b="1" dirty="0">
                <a:effectLst/>
                <a:latin typeface="Arial" panose="020B0604020202020204" pitchFamily="34" charset="0"/>
                <a:ea typeface="Times New Roman" panose="02020603050405020304" pitchFamily="18" charset="0"/>
                <a:cs typeface="Arial" panose="020B0604020202020204" pitchFamily="34" charset="0"/>
              </a:rPr>
              <a:t>toplam 243.762,55 Euro’dan sorumlu olduğu</a:t>
            </a:r>
            <a:r>
              <a:rPr lang="tr-TR" sz="1400" dirty="0">
                <a:effectLst/>
                <a:latin typeface="Arial" panose="020B0604020202020204" pitchFamily="34" charset="0"/>
                <a:ea typeface="Times New Roman" panose="02020603050405020304" pitchFamily="18" charset="0"/>
                <a:cs typeface="Arial" panose="020B0604020202020204" pitchFamily="34" charset="0"/>
              </a:rPr>
              <a:t> kabul edilmiştir. </a:t>
            </a:r>
            <a:endParaRPr lang="tr-TR" sz="1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SzPts val="1000"/>
              <a:buFont typeface="Arial" panose="020B0604020202020204" pitchFamily="34" charset="0"/>
              <a:buChar char="•"/>
              <a:tabLst>
                <a:tab pos="457200" algn="l"/>
              </a:tabLst>
            </a:pPr>
            <a:r>
              <a:rPr lang="tr-TR" sz="1400" dirty="0">
                <a:effectLst/>
                <a:latin typeface="Arial" panose="020B0604020202020204" pitchFamily="34" charset="0"/>
                <a:ea typeface="Times New Roman" panose="02020603050405020304" pitchFamily="18" charset="0"/>
                <a:cs typeface="Arial" panose="020B0604020202020204" pitchFamily="34" charset="0"/>
              </a:rPr>
              <a:t>Kulüp transfer yasağının kaldırılmasını talep etmiştir. </a:t>
            </a:r>
            <a:endParaRPr lang="tr-TR" sz="1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SzPts val="1000"/>
              <a:buFont typeface="Arial" panose="020B0604020202020204" pitchFamily="34" charset="0"/>
              <a:buChar char="•"/>
              <a:tabLst>
                <a:tab pos="457200" algn="l"/>
              </a:tabLst>
            </a:pPr>
            <a:r>
              <a:rPr lang="tr-TR" sz="1400" dirty="0">
                <a:effectLst/>
                <a:latin typeface="Arial" panose="020B0604020202020204" pitchFamily="34" charset="0"/>
                <a:ea typeface="Times New Roman" panose="02020603050405020304" pitchFamily="18" charset="0"/>
                <a:cs typeface="Arial" panose="020B0604020202020204" pitchFamily="34" charset="0"/>
              </a:rPr>
              <a:t>CAS, bu talebi reddetmiş ve: </a:t>
            </a:r>
            <a:endParaRPr lang="tr-TR" sz="14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buSzPts val="1000"/>
              <a:buFont typeface="Arial" panose="020B0604020202020204" pitchFamily="34" charset="0"/>
              <a:buChar char="•"/>
              <a:tabLst>
                <a:tab pos="914400" algn="l"/>
              </a:tabLst>
            </a:pPr>
            <a:r>
              <a:rPr lang="tr-TR" sz="1400" dirty="0">
                <a:effectLst/>
                <a:latin typeface="Arial" panose="020B0604020202020204" pitchFamily="34" charset="0"/>
                <a:ea typeface="Times New Roman" panose="02020603050405020304" pitchFamily="18" charset="0"/>
                <a:cs typeface="Arial" panose="020B0604020202020204" pitchFamily="34" charset="0"/>
              </a:rPr>
              <a:t>yasağın </a:t>
            </a:r>
            <a:r>
              <a:rPr lang="tr-TR" sz="1400" b="1" dirty="0">
                <a:effectLst/>
                <a:latin typeface="Arial" panose="020B0604020202020204" pitchFamily="34" charset="0"/>
                <a:ea typeface="Times New Roman" panose="02020603050405020304" pitchFamily="18" charset="0"/>
                <a:cs typeface="Arial" panose="020B0604020202020204" pitchFamily="34" charset="0"/>
              </a:rPr>
              <a:t>FIFA düzenlemelerine uygun olduğunu</a:t>
            </a:r>
            <a:r>
              <a:rPr lang="tr-TR" sz="1400" dirty="0">
                <a:effectLst/>
                <a:latin typeface="Arial" panose="020B0604020202020204" pitchFamily="34" charset="0"/>
                <a:ea typeface="Times New Roman" panose="02020603050405020304" pitchFamily="18" charset="0"/>
                <a:cs typeface="Arial" panose="020B0604020202020204" pitchFamily="34" charset="0"/>
              </a:rPr>
              <a:t>, </a:t>
            </a:r>
            <a:endParaRPr lang="tr-TR" sz="14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buSzPts val="1000"/>
              <a:buFont typeface="Arial" panose="020B0604020202020204" pitchFamily="34" charset="0"/>
              <a:buChar char="•"/>
              <a:tabLst>
                <a:tab pos="914400" algn="l"/>
              </a:tabLst>
            </a:pPr>
            <a:r>
              <a:rPr lang="tr-TR" sz="1400" dirty="0">
                <a:effectLst/>
                <a:latin typeface="Arial" panose="020B0604020202020204" pitchFamily="34" charset="0"/>
                <a:ea typeface="Times New Roman" panose="02020603050405020304" pitchFamily="18" charset="0"/>
                <a:cs typeface="Arial" panose="020B0604020202020204" pitchFamily="34" charset="0"/>
              </a:rPr>
              <a:t>borç ödenirse zaten kalkacağını belirtmiştir.</a:t>
            </a:r>
            <a:endParaRPr lang="tr-TR" sz="14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70183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Spor Tahkim Mahkemesi - Vikipedi">
            <a:extLst>
              <a:ext uri="{FF2B5EF4-FFF2-40B4-BE49-F238E27FC236}">
                <a16:creationId xmlns:a16="http://schemas.microsoft.com/office/drawing/2014/main" id="{7AD782FA-168B-B06C-C23C-4377CDE878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73433" y="336401"/>
            <a:ext cx="3158807" cy="2102043"/>
          </a:xfrm>
          <a:prstGeom prst="rect">
            <a:avLst/>
          </a:prstGeom>
          <a:noFill/>
          <a:extLst>
            <a:ext uri="{909E8E84-426E-40DD-AFC4-6F175D3DCCD1}">
              <a14:hiddenFill xmlns:a14="http://schemas.microsoft.com/office/drawing/2010/main">
                <a:solidFill>
                  <a:srgbClr val="FFFFFF"/>
                </a:solidFill>
              </a14:hiddenFill>
            </a:ext>
          </a:extLst>
        </p:spPr>
      </p:pic>
      <p:sp>
        <p:nvSpPr>
          <p:cNvPr id="4" name="Metin kutusu 3">
            <a:extLst>
              <a:ext uri="{FF2B5EF4-FFF2-40B4-BE49-F238E27FC236}">
                <a16:creationId xmlns:a16="http://schemas.microsoft.com/office/drawing/2014/main" id="{EEF553BC-7A39-9E57-94E9-B810B8C6A19D}"/>
              </a:ext>
            </a:extLst>
          </p:cNvPr>
          <p:cNvSpPr txBox="1"/>
          <p:nvPr/>
        </p:nvSpPr>
        <p:spPr>
          <a:xfrm>
            <a:off x="217964" y="198555"/>
            <a:ext cx="5416232" cy="2917722"/>
          </a:xfrm>
          <a:prstGeom prst="rect">
            <a:avLst/>
          </a:prstGeom>
          <a:noFill/>
        </p:spPr>
        <p:txBody>
          <a:bodyPr wrap="square">
            <a:spAutoFit/>
          </a:bodyPr>
          <a:lstStyle/>
          <a:p>
            <a:pPr algn="ctr">
              <a:buClr>
                <a:srgbClr val="E46C0A"/>
              </a:buClr>
              <a:buSzPct val="200000"/>
              <a:buFont typeface="Wingdings" panose="05000000000000000000" pitchFamily="2" charset="2"/>
              <a:buNone/>
            </a:pPr>
            <a:r>
              <a:rPr lang="tr-TR" altLang="tr-TR" sz="1800" b="1" dirty="0">
                <a:latin typeface="Arial" panose="020B0604020202020204" pitchFamily="34" charset="0"/>
                <a:cs typeface="Arial" panose="020B0604020202020204" pitchFamily="34" charset="0"/>
              </a:rPr>
              <a:t>CAS’IN KURULUŞU</a:t>
            </a:r>
          </a:p>
          <a:p>
            <a:endParaRPr lang="tr-TR" altLang="tr-TR" sz="1800" dirty="0">
              <a:latin typeface="Arial" panose="020B0604020202020204" pitchFamily="34" charset="0"/>
              <a:cs typeface="Arial" panose="020B0604020202020204" pitchFamily="34" charset="0"/>
            </a:endParaRPr>
          </a:p>
          <a:p>
            <a:pPr algn="just"/>
            <a:r>
              <a:rPr lang="tr-TR" altLang="tr-TR" dirty="0">
                <a:latin typeface="Arial" panose="020B0604020202020204" pitchFamily="34" charset="0"/>
                <a:cs typeface="Arial" panose="020B0604020202020204" pitchFamily="34" charset="0"/>
              </a:rPr>
              <a:t>1982 yılında Roma’da toplanan </a:t>
            </a:r>
            <a:r>
              <a:rPr lang="tr-TR" altLang="tr-TR" i="1" dirty="0">
                <a:latin typeface="Arial" panose="020B0604020202020204" pitchFamily="34" charset="0"/>
                <a:cs typeface="Arial" panose="020B0604020202020204" pitchFamily="34" charset="0"/>
              </a:rPr>
              <a:t>IOC </a:t>
            </a:r>
            <a:r>
              <a:rPr lang="tr-TR" altLang="tr-TR" dirty="0">
                <a:latin typeface="Arial" panose="020B0604020202020204" pitchFamily="34" charset="0"/>
                <a:cs typeface="Arial" panose="020B0604020202020204" pitchFamily="34" charset="0"/>
              </a:rPr>
              <a:t>Genel Kurulunda, Spor Tahkim Mahkemesinin oluşturulması yönündeki ilk çalışma yapılmıştır.  Bu genel kurulda, bir komisyon, </a:t>
            </a:r>
            <a:r>
              <a:rPr lang="tr-TR" altLang="tr-TR" i="1" dirty="0">
                <a:latin typeface="Arial" panose="020B0604020202020204" pitchFamily="34" charset="0"/>
                <a:cs typeface="Arial" panose="020B0604020202020204" pitchFamily="34" charset="0"/>
              </a:rPr>
              <a:t>CAS Kodunun </a:t>
            </a:r>
            <a:r>
              <a:rPr lang="tr-TR" altLang="tr-TR" dirty="0">
                <a:latin typeface="Arial" panose="020B0604020202020204" pitchFamily="34" charset="0"/>
                <a:cs typeface="Arial" panose="020B0604020202020204" pitchFamily="34" charset="0"/>
              </a:rPr>
              <a:t>hazırlanması için</a:t>
            </a:r>
            <a:r>
              <a:rPr lang="tr-TR" altLang="tr-TR" i="1" dirty="0">
                <a:latin typeface="Arial" panose="020B0604020202020204" pitchFamily="34" charset="0"/>
                <a:cs typeface="Arial" panose="020B0604020202020204" pitchFamily="34" charset="0"/>
              </a:rPr>
              <a:t> </a:t>
            </a:r>
            <a:r>
              <a:rPr lang="tr-TR" altLang="tr-TR" dirty="0">
                <a:latin typeface="Arial" panose="020B0604020202020204" pitchFamily="34" charset="0"/>
                <a:cs typeface="Arial" panose="020B0604020202020204" pitchFamily="34" charset="0"/>
              </a:rPr>
              <a:t>görevlendirilmiştir. </a:t>
            </a:r>
          </a:p>
          <a:p>
            <a:pPr algn="just">
              <a:lnSpc>
                <a:spcPct val="80000"/>
              </a:lnSpc>
            </a:pPr>
            <a:r>
              <a:rPr lang="tr-TR" altLang="tr-TR" i="1" dirty="0" smtClean="0">
                <a:latin typeface="Arial" panose="020B0604020202020204" pitchFamily="34" charset="0"/>
                <a:cs typeface="Arial" panose="020B0604020202020204" pitchFamily="34" charset="0"/>
              </a:rPr>
              <a:t>CAS </a:t>
            </a:r>
            <a:r>
              <a:rPr lang="tr-TR" altLang="tr-TR" dirty="0">
                <a:latin typeface="Arial" panose="020B0604020202020204" pitchFamily="34" charset="0"/>
                <a:cs typeface="Arial" panose="020B0604020202020204" pitchFamily="34" charset="0"/>
              </a:rPr>
              <a:t>Kodu Komisyonca bir yıl içerisinde hazırlanmış ve 6 </a:t>
            </a:r>
            <a:r>
              <a:rPr lang="en-US" altLang="tr-TR" dirty="0">
                <a:latin typeface="Arial" panose="020B0604020202020204" pitchFamily="34" charset="0"/>
                <a:cs typeface="Arial" panose="020B0604020202020204" pitchFamily="34" charset="0"/>
              </a:rPr>
              <a:t>Nisan </a:t>
            </a:r>
            <a:r>
              <a:rPr lang="tr-TR" altLang="tr-TR" dirty="0">
                <a:latin typeface="Arial" panose="020B0604020202020204" pitchFamily="34" charset="0"/>
                <a:cs typeface="Arial" panose="020B0604020202020204" pitchFamily="34" charset="0"/>
              </a:rPr>
              <a:t>1983 yılında </a:t>
            </a:r>
            <a:r>
              <a:rPr lang="en-US" altLang="tr-TR" dirty="0">
                <a:latin typeface="Arial" panose="020B0604020202020204" pitchFamily="34" charset="0"/>
                <a:cs typeface="Arial" panose="020B0604020202020204" pitchFamily="34" charset="0"/>
              </a:rPr>
              <a:t>Yeni </a:t>
            </a:r>
            <a:r>
              <a:rPr lang="en-US" altLang="tr-TR" dirty="0" err="1">
                <a:latin typeface="Arial" panose="020B0604020202020204" pitchFamily="34" charset="0"/>
                <a:cs typeface="Arial" panose="020B0604020202020204" pitchFamily="34" charset="0"/>
              </a:rPr>
              <a:t>Delhi'de</a:t>
            </a:r>
            <a:r>
              <a:rPr lang="en-US" altLang="tr-TR" dirty="0">
                <a:latin typeface="Arial" panose="020B0604020202020204" pitchFamily="34" charset="0"/>
                <a:cs typeface="Arial" panose="020B0604020202020204" pitchFamily="34" charset="0"/>
              </a:rPr>
              <a:t> </a:t>
            </a:r>
            <a:r>
              <a:rPr lang="en-US" altLang="tr-TR" dirty="0" err="1">
                <a:latin typeface="Arial" panose="020B0604020202020204" pitchFamily="34" charset="0"/>
                <a:cs typeface="Arial" panose="020B0604020202020204" pitchFamily="34" charset="0"/>
              </a:rPr>
              <a:t>yapılan</a:t>
            </a:r>
            <a:r>
              <a:rPr lang="en-US" altLang="tr-TR" dirty="0">
                <a:latin typeface="Arial" panose="020B0604020202020204" pitchFamily="34" charset="0"/>
                <a:cs typeface="Arial" panose="020B0604020202020204" pitchFamily="34" charset="0"/>
              </a:rPr>
              <a:t> </a:t>
            </a:r>
            <a:r>
              <a:rPr lang="en-US" altLang="tr-TR" i="1" dirty="0">
                <a:latin typeface="Arial" panose="020B0604020202020204" pitchFamily="34" charset="0"/>
                <a:cs typeface="Arial" panose="020B0604020202020204" pitchFamily="34" charset="0"/>
              </a:rPr>
              <a:t>IOC</a:t>
            </a:r>
            <a:r>
              <a:rPr lang="en-US" altLang="tr-TR" dirty="0">
                <a:latin typeface="Arial" panose="020B0604020202020204" pitchFamily="34" charset="0"/>
                <a:cs typeface="Arial" panose="020B0604020202020204" pitchFamily="34" charset="0"/>
              </a:rPr>
              <a:t> Genel </a:t>
            </a:r>
            <a:r>
              <a:rPr lang="en-US" altLang="tr-TR" dirty="0" err="1">
                <a:latin typeface="Arial" panose="020B0604020202020204" pitchFamily="34" charset="0"/>
                <a:cs typeface="Arial" panose="020B0604020202020204" pitchFamily="34" charset="0"/>
              </a:rPr>
              <a:t>Kurulunda</a:t>
            </a:r>
            <a:r>
              <a:rPr lang="en-US" altLang="tr-TR" dirty="0">
                <a:latin typeface="Arial" panose="020B0604020202020204" pitchFamily="34" charset="0"/>
                <a:cs typeface="Arial" panose="020B0604020202020204" pitchFamily="34" charset="0"/>
              </a:rPr>
              <a:t> </a:t>
            </a:r>
            <a:r>
              <a:rPr lang="en-US" altLang="tr-TR" dirty="0" err="1">
                <a:latin typeface="Arial" panose="020B0604020202020204" pitchFamily="34" charset="0"/>
                <a:cs typeface="Arial" panose="020B0604020202020204" pitchFamily="34" charset="0"/>
              </a:rPr>
              <a:t>kabul</a:t>
            </a:r>
            <a:r>
              <a:rPr lang="en-US" altLang="tr-TR" dirty="0">
                <a:latin typeface="Arial" panose="020B0604020202020204" pitchFamily="34" charset="0"/>
                <a:cs typeface="Arial" panose="020B0604020202020204" pitchFamily="34" charset="0"/>
              </a:rPr>
              <a:t> </a:t>
            </a:r>
            <a:r>
              <a:rPr lang="en-US" altLang="tr-TR" dirty="0" err="1">
                <a:latin typeface="Arial" panose="020B0604020202020204" pitchFamily="34" charset="0"/>
                <a:cs typeface="Arial" panose="020B0604020202020204" pitchFamily="34" charset="0"/>
              </a:rPr>
              <a:t>edilerek</a:t>
            </a:r>
            <a:r>
              <a:rPr lang="en-US" altLang="tr-TR" dirty="0">
                <a:latin typeface="Arial" panose="020B0604020202020204" pitchFamily="34" charset="0"/>
                <a:cs typeface="Arial" panose="020B0604020202020204" pitchFamily="34" charset="0"/>
              </a:rPr>
              <a:t> </a:t>
            </a:r>
            <a:r>
              <a:rPr lang="en-US" altLang="tr-TR" dirty="0" err="1">
                <a:latin typeface="Arial" panose="020B0604020202020204" pitchFamily="34" charset="0"/>
                <a:cs typeface="Arial" panose="020B0604020202020204" pitchFamily="34" charset="0"/>
              </a:rPr>
              <a:t>ve</a:t>
            </a:r>
            <a:r>
              <a:rPr lang="en-US" altLang="tr-TR" dirty="0">
                <a:latin typeface="Arial" panose="020B0604020202020204" pitchFamily="34" charset="0"/>
                <a:cs typeface="Arial" panose="020B0604020202020204" pitchFamily="34" charset="0"/>
              </a:rPr>
              <a:t> </a:t>
            </a:r>
            <a:r>
              <a:rPr lang="tr-TR" altLang="tr-TR" dirty="0">
                <a:latin typeface="Arial" panose="020B0604020202020204" pitchFamily="34" charset="0"/>
                <a:cs typeface="Arial" panose="020B0604020202020204" pitchFamily="34" charset="0"/>
              </a:rPr>
              <a:t>30 Haziran 1984 tarihinde yürürlüğe girmiştir. </a:t>
            </a:r>
          </a:p>
        </p:txBody>
      </p:sp>
      <p:sp>
        <p:nvSpPr>
          <p:cNvPr id="6" name="Metin kutusu 5">
            <a:extLst>
              <a:ext uri="{FF2B5EF4-FFF2-40B4-BE49-F238E27FC236}">
                <a16:creationId xmlns:a16="http://schemas.microsoft.com/office/drawing/2014/main" id="{256E274A-F2CD-89B6-D4EA-800E191BA033}"/>
              </a:ext>
            </a:extLst>
          </p:cNvPr>
          <p:cNvSpPr txBox="1"/>
          <p:nvPr/>
        </p:nvSpPr>
        <p:spPr>
          <a:xfrm>
            <a:off x="217964" y="3323777"/>
            <a:ext cx="8708072" cy="2529923"/>
          </a:xfrm>
          <a:prstGeom prst="rect">
            <a:avLst/>
          </a:prstGeom>
          <a:noFill/>
        </p:spPr>
        <p:txBody>
          <a:bodyPr wrap="square">
            <a:spAutoFit/>
          </a:bodyPr>
          <a:lstStyle/>
          <a:p>
            <a:pPr algn="just">
              <a:lnSpc>
                <a:spcPct val="80000"/>
              </a:lnSpc>
            </a:pPr>
            <a:r>
              <a:rPr lang="tr-TR" altLang="tr-TR" dirty="0">
                <a:latin typeface="Arial" panose="020B0604020202020204" pitchFamily="34" charset="0"/>
                <a:cs typeface="Arial" panose="020B0604020202020204" pitchFamily="34" charset="0"/>
              </a:rPr>
              <a:t>CAS,1986 yılında ilk kararını vermiştir.</a:t>
            </a:r>
          </a:p>
          <a:p>
            <a:pPr algn="just">
              <a:lnSpc>
                <a:spcPct val="80000"/>
              </a:lnSpc>
            </a:pPr>
            <a:endParaRPr lang="tr-TR" altLang="tr-TR" dirty="0">
              <a:latin typeface="Arial" panose="020B0604020202020204" pitchFamily="34" charset="0"/>
              <a:cs typeface="Arial" panose="020B0604020202020204" pitchFamily="34" charset="0"/>
            </a:endParaRPr>
          </a:p>
          <a:p>
            <a:pPr algn="just">
              <a:lnSpc>
                <a:spcPct val="80000"/>
              </a:lnSpc>
            </a:pPr>
            <a:r>
              <a:rPr lang="tr-TR" altLang="tr-TR" dirty="0">
                <a:latin typeface="Arial" panose="020B0604020202020204" pitchFamily="34" charset="0"/>
                <a:cs typeface="Arial" panose="020B0604020202020204" pitchFamily="34" charset="0"/>
              </a:rPr>
              <a:t>1991 yılında dostane yöntemlerle çözüme bağlanamayan spor hukuku uyuşmazlıklarının, </a:t>
            </a:r>
            <a:r>
              <a:rPr lang="tr-TR" altLang="tr-TR" i="1" dirty="0">
                <a:highlight>
                  <a:srgbClr val="FFFF00"/>
                </a:highlight>
                <a:latin typeface="Arial" panose="020B0604020202020204" pitchFamily="34" charset="0"/>
                <a:cs typeface="Arial" panose="020B0604020202020204" pitchFamily="34" charset="0"/>
              </a:rPr>
              <a:t>devlet mahkemelerine müracaat edilmeksizin kesin olarak CAS tarafından karara bağlanacağı hususunda uyuşmazlığın taraflarının taahhütte bulunmaları bir tahkim şartı olarak öngörülmüş</a:t>
            </a:r>
            <a:r>
              <a:rPr lang="tr-TR" altLang="tr-TR" dirty="0">
                <a:highlight>
                  <a:srgbClr val="FFFF00"/>
                </a:highlight>
                <a:latin typeface="Arial" panose="020B0604020202020204" pitchFamily="34" charset="0"/>
                <a:cs typeface="Arial" panose="020B0604020202020204" pitchFamily="34" charset="0"/>
              </a:rPr>
              <a:t>, </a:t>
            </a:r>
            <a:r>
              <a:rPr lang="tr-TR" altLang="tr-TR" dirty="0">
                <a:latin typeface="Arial" panose="020B0604020202020204" pitchFamily="34" charset="0"/>
                <a:cs typeface="Arial" panose="020B0604020202020204" pitchFamily="34" charset="0"/>
              </a:rPr>
              <a:t>bu tahkim şartı milletlerarası spor federasyonlarının tüzüklerinde de yer almaya başlamıştır. </a:t>
            </a:r>
          </a:p>
          <a:p>
            <a:pPr algn="just">
              <a:lnSpc>
                <a:spcPct val="80000"/>
              </a:lnSpc>
            </a:pPr>
            <a:endParaRPr lang="tr-TR" altLang="tr-TR" i="1" dirty="0">
              <a:latin typeface="Arial" panose="020B0604020202020204" pitchFamily="34" charset="0"/>
              <a:cs typeface="Arial" panose="020B0604020202020204" pitchFamily="34" charset="0"/>
            </a:endParaRPr>
          </a:p>
          <a:p>
            <a:pPr algn="just">
              <a:lnSpc>
                <a:spcPct val="80000"/>
              </a:lnSpc>
            </a:pPr>
            <a:r>
              <a:rPr lang="tr-TR" altLang="tr-TR" dirty="0">
                <a:latin typeface="Arial" panose="020B0604020202020204" pitchFamily="34" charset="0"/>
                <a:cs typeface="Arial" panose="020B0604020202020204" pitchFamily="34" charset="0"/>
              </a:rPr>
              <a:t>CAS, sporcu sözleşmeleri, televizyon yayın hakları, sponsorluk, doping kullanımı gibi bir çok konudaki uyuşmazlığı karara bağlayan ve hatta son kararı veren bir tahkim kurumu haline gelmiştir.</a:t>
            </a:r>
          </a:p>
        </p:txBody>
      </p:sp>
    </p:spTree>
    <p:extLst>
      <p:ext uri="{BB962C8B-B14F-4D97-AF65-F5344CB8AC3E}">
        <p14:creationId xmlns:p14="http://schemas.microsoft.com/office/powerpoint/2010/main" val="1408333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61AC375C-0917-DDE1-1594-518BF9414C29}"/>
              </a:ext>
            </a:extLst>
          </p:cNvPr>
          <p:cNvSpPr txBox="1"/>
          <p:nvPr/>
        </p:nvSpPr>
        <p:spPr>
          <a:xfrm>
            <a:off x="0" y="284480"/>
            <a:ext cx="8575040" cy="5502532"/>
          </a:xfrm>
          <a:prstGeom prst="rect">
            <a:avLst/>
          </a:prstGeom>
          <a:noFill/>
        </p:spPr>
        <p:txBody>
          <a:bodyPr wrap="square">
            <a:spAutoFit/>
          </a:bodyPr>
          <a:lstStyle/>
          <a:p>
            <a:pPr>
              <a:lnSpc>
                <a:spcPct val="115000"/>
              </a:lnSpc>
              <a:spcAft>
                <a:spcPts val="800"/>
              </a:spcAft>
              <a:buNone/>
            </a:pPr>
            <a:r>
              <a:rPr lang="tr-TR" sz="1800" b="1" kern="100" dirty="0">
                <a:effectLst/>
                <a:latin typeface="Arial" panose="020B0604020202020204" pitchFamily="34" charset="0"/>
                <a:ea typeface="Aptos" panose="020B0004020202020204" pitchFamily="34" charset="0"/>
                <a:cs typeface="Arial" panose="020B0604020202020204" pitchFamily="34" charset="0"/>
              </a:rPr>
              <a:t>Yapısı ve yetki alanı</a:t>
            </a:r>
            <a:r>
              <a:rPr lang="tr-TR" b="1" kern="100" dirty="0">
                <a:latin typeface="Arial" panose="020B0604020202020204" pitchFamily="34" charset="0"/>
                <a:ea typeface="Aptos" panose="020B0004020202020204" pitchFamily="34" charset="0"/>
                <a:cs typeface="Arial" panose="020B0604020202020204" pitchFamily="34" charset="0"/>
              </a:rPr>
              <a:t> </a:t>
            </a:r>
          </a:p>
          <a:p>
            <a:pPr>
              <a:lnSpc>
                <a:spcPct val="115000"/>
              </a:lnSpc>
              <a:spcAft>
                <a:spcPts val="800"/>
              </a:spcAft>
              <a:buNone/>
            </a:pPr>
            <a:r>
              <a:rPr lang="tr-TR" sz="1800" kern="100" dirty="0">
                <a:effectLst/>
                <a:latin typeface="Arial" panose="020B0604020202020204" pitchFamily="34" charset="0"/>
                <a:ea typeface="Aptos" panose="020B0004020202020204" pitchFamily="34" charset="0"/>
                <a:cs typeface="Arial" panose="020B0604020202020204" pitchFamily="34" charset="0"/>
              </a:rPr>
              <a:t>CAS, International </a:t>
            </a:r>
            <a:r>
              <a:rPr lang="tr-TR" sz="1800" kern="100" dirty="0" err="1">
                <a:effectLst/>
                <a:latin typeface="Arial" panose="020B0604020202020204" pitchFamily="34" charset="0"/>
                <a:ea typeface="Aptos" panose="020B0004020202020204" pitchFamily="34" charset="0"/>
                <a:cs typeface="Arial" panose="020B0604020202020204" pitchFamily="34" charset="0"/>
              </a:rPr>
              <a:t>Council</a:t>
            </a:r>
            <a:r>
              <a:rPr lang="tr-TR" sz="1800" kern="100" dirty="0">
                <a:effectLst/>
                <a:latin typeface="Arial" panose="020B0604020202020204" pitchFamily="34" charset="0"/>
                <a:ea typeface="Aptos" panose="020B0004020202020204" pitchFamily="34" charset="0"/>
                <a:cs typeface="Arial" panose="020B0604020202020204" pitchFamily="34" charset="0"/>
              </a:rPr>
              <a:t> of </a:t>
            </a:r>
            <a:r>
              <a:rPr lang="tr-TR" sz="1800" kern="100" dirty="0" err="1">
                <a:effectLst/>
                <a:latin typeface="Arial" panose="020B0604020202020204" pitchFamily="34" charset="0"/>
                <a:ea typeface="Aptos" panose="020B0004020202020204" pitchFamily="34" charset="0"/>
                <a:cs typeface="Arial" panose="020B0604020202020204" pitchFamily="34" charset="0"/>
              </a:rPr>
              <a:t>Arbitration</a:t>
            </a:r>
            <a:r>
              <a:rPr lang="tr-TR" sz="1800" kern="100" dirty="0">
                <a:effectLst/>
                <a:latin typeface="Arial" panose="020B0604020202020204" pitchFamily="34" charset="0"/>
                <a:ea typeface="Aptos" panose="020B0004020202020204" pitchFamily="34" charset="0"/>
                <a:cs typeface="Arial" panose="020B0604020202020204" pitchFamily="34" charset="0"/>
              </a:rPr>
              <a:t> </a:t>
            </a:r>
            <a:r>
              <a:rPr lang="tr-TR" sz="1800" kern="100" dirty="0" err="1">
                <a:effectLst/>
                <a:latin typeface="Arial" panose="020B0604020202020204" pitchFamily="34" charset="0"/>
                <a:ea typeface="Aptos" panose="020B0004020202020204" pitchFamily="34" charset="0"/>
                <a:cs typeface="Arial" panose="020B0604020202020204" pitchFamily="34" charset="0"/>
              </a:rPr>
              <a:t>for</a:t>
            </a:r>
            <a:r>
              <a:rPr lang="tr-TR" sz="1800" kern="100" dirty="0">
                <a:effectLst/>
                <a:latin typeface="Arial" panose="020B0604020202020204" pitchFamily="34" charset="0"/>
                <a:ea typeface="Aptos" panose="020B0004020202020204" pitchFamily="34" charset="0"/>
                <a:cs typeface="Arial" panose="020B0604020202020204" pitchFamily="34" charset="0"/>
              </a:rPr>
              <a:t> </a:t>
            </a:r>
            <a:r>
              <a:rPr lang="tr-TR" sz="1800" kern="100" dirty="0" err="1">
                <a:effectLst/>
                <a:latin typeface="Arial" panose="020B0604020202020204" pitchFamily="34" charset="0"/>
                <a:ea typeface="Aptos" panose="020B0004020202020204" pitchFamily="34" charset="0"/>
                <a:cs typeface="Arial" panose="020B0604020202020204" pitchFamily="34" charset="0"/>
              </a:rPr>
              <a:t>Sport</a:t>
            </a:r>
            <a:r>
              <a:rPr lang="tr-TR" sz="1800" kern="100" dirty="0">
                <a:effectLst/>
                <a:latin typeface="Arial" panose="020B0604020202020204" pitchFamily="34" charset="0"/>
                <a:ea typeface="Aptos" panose="020B0004020202020204" pitchFamily="34" charset="0"/>
                <a:cs typeface="Arial" panose="020B0604020202020204" pitchFamily="34" charset="0"/>
              </a:rPr>
              <a:t> (ICAS) tarafından yönetilir. Hakem listesi (</a:t>
            </a:r>
            <a:r>
              <a:rPr lang="tr-TR" sz="1800" kern="100" dirty="0" err="1">
                <a:effectLst/>
                <a:latin typeface="Arial" panose="020B0604020202020204" pitchFamily="34" charset="0"/>
                <a:ea typeface="Aptos" panose="020B0004020202020204" pitchFamily="34" charset="0"/>
                <a:cs typeface="Arial" panose="020B0604020202020204" pitchFamily="34" charset="0"/>
              </a:rPr>
              <a:t>arbitrators</a:t>
            </a:r>
            <a:r>
              <a:rPr lang="tr-TR" sz="1800" kern="100" dirty="0">
                <a:effectLst/>
                <a:latin typeface="Arial" panose="020B0604020202020204" pitchFamily="34" charset="0"/>
                <a:ea typeface="Aptos" panose="020B0004020202020204" pitchFamily="34" charset="0"/>
                <a:cs typeface="Arial" panose="020B0604020202020204" pitchFamily="34" charset="0"/>
              </a:rPr>
              <a:t>) bulunur. Taraflar bu listeden hakem seçer. </a:t>
            </a:r>
          </a:p>
          <a:p>
            <a:pPr>
              <a:lnSpc>
                <a:spcPct val="115000"/>
              </a:lnSpc>
              <a:spcAft>
                <a:spcPts val="800"/>
              </a:spcAft>
              <a:buNone/>
            </a:pPr>
            <a:r>
              <a:rPr lang="tr-TR" sz="1800" kern="100" dirty="0">
                <a:effectLst/>
                <a:latin typeface="Arial" panose="020B0604020202020204" pitchFamily="34" charset="0"/>
                <a:ea typeface="Aptos" panose="020B0004020202020204" pitchFamily="34" charset="0"/>
                <a:cs typeface="Arial" panose="020B0604020202020204" pitchFamily="34" charset="0"/>
              </a:rPr>
              <a:t>CAS, Spor federasyonu kararları, Doping cezaları, Sözleşme uyuşmazlıkları (sporcu–kulüp), Transfer anlaşmazlıkları ve disiplin cezalarına ilişkin uyuşmazlıklara ilişkin başvuruları inceler.</a:t>
            </a:r>
            <a:endParaRPr lang="tr-TR"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00"/>
              </a:spcAft>
              <a:buNone/>
            </a:pPr>
            <a:r>
              <a:rPr lang="tr-TR" b="1" dirty="0">
                <a:latin typeface="Arial" panose="020B0604020202020204" pitchFamily="34" charset="0"/>
                <a:cs typeface="Arial" panose="020B0604020202020204" pitchFamily="34" charset="0"/>
              </a:rPr>
              <a:t>Yargılama Türleri</a:t>
            </a:r>
            <a:endParaRPr lang="tr-TR" dirty="0">
              <a:latin typeface="Arial" panose="020B0604020202020204" pitchFamily="34" charset="0"/>
              <a:cs typeface="Arial" panose="020B0604020202020204" pitchFamily="34" charset="0"/>
            </a:endParaRPr>
          </a:p>
          <a:p>
            <a:r>
              <a:rPr lang="tr-TR" b="1" dirty="0">
                <a:latin typeface="Arial" panose="020B0604020202020204" pitchFamily="34" charset="0"/>
                <a:cs typeface="Arial" panose="020B0604020202020204" pitchFamily="34" charset="0"/>
              </a:rPr>
              <a:t>a)Olağan Tahkim (</a:t>
            </a:r>
            <a:r>
              <a:rPr lang="tr-TR" b="1" dirty="0" err="1">
                <a:latin typeface="Arial" panose="020B0604020202020204" pitchFamily="34" charset="0"/>
                <a:cs typeface="Arial" panose="020B0604020202020204" pitchFamily="34" charset="0"/>
              </a:rPr>
              <a:t>Ordinary</a:t>
            </a:r>
            <a:r>
              <a:rPr lang="tr-TR" b="1" dirty="0">
                <a:latin typeface="Arial" panose="020B0604020202020204" pitchFamily="34" charset="0"/>
                <a:cs typeface="Arial" panose="020B0604020202020204" pitchFamily="34" charset="0"/>
              </a:rPr>
              <a:t> </a:t>
            </a:r>
            <a:r>
              <a:rPr lang="tr-TR" b="1" dirty="0" err="1">
                <a:latin typeface="Arial" panose="020B0604020202020204" pitchFamily="34" charset="0"/>
                <a:cs typeface="Arial" panose="020B0604020202020204" pitchFamily="34" charset="0"/>
              </a:rPr>
              <a:t>Arbitration</a:t>
            </a:r>
            <a:r>
              <a:rPr lang="tr-TR" b="1" dirty="0">
                <a:latin typeface="Arial" panose="020B0604020202020204" pitchFamily="34" charset="0"/>
                <a:cs typeface="Arial" panose="020B0604020202020204" pitchFamily="34" charset="0"/>
              </a:rPr>
              <a:t> </a:t>
            </a:r>
            <a:r>
              <a:rPr lang="tr-TR" b="1" dirty="0" err="1">
                <a:latin typeface="Arial" panose="020B0604020202020204" pitchFamily="34" charset="0"/>
                <a:cs typeface="Arial" panose="020B0604020202020204" pitchFamily="34" charset="0"/>
              </a:rPr>
              <a:t>Division</a:t>
            </a:r>
            <a:r>
              <a:rPr lang="tr-TR" b="1" dirty="0">
                <a:latin typeface="Arial" panose="020B0604020202020204" pitchFamily="34" charset="0"/>
                <a:cs typeface="Arial" panose="020B0604020202020204" pitchFamily="34" charset="0"/>
              </a:rPr>
              <a:t>)</a:t>
            </a:r>
          </a:p>
          <a:p>
            <a:pPr lvl="0"/>
            <a:r>
              <a:rPr lang="tr-TR" dirty="0">
                <a:latin typeface="Arial" panose="020B0604020202020204" pitchFamily="34" charset="0"/>
                <a:cs typeface="Arial" panose="020B0604020202020204" pitchFamily="34" charset="0"/>
              </a:rPr>
              <a:t>Ticari ve sözleşmesel uyuşmazlıklar </a:t>
            </a:r>
          </a:p>
          <a:p>
            <a:pPr lvl="0"/>
            <a:r>
              <a:rPr lang="tr-TR" dirty="0">
                <a:latin typeface="Arial" panose="020B0604020202020204" pitchFamily="34" charset="0"/>
                <a:cs typeface="Arial" panose="020B0604020202020204" pitchFamily="34" charset="0"/>
              </a:rPr>
              <a:t>Sporcu–kulüp sözleşmeleri </a:t>
            </a:r>
          </a:p>
          <a:p>
            <a:pPr lvl="0"/>
            <a:r>
              <a:rPr lang="tr-TR" dirty="0">
                <a:latin typeface="Arial" panose="020B0604020202020204" pitchFamily="34" charset="0"/>
                <a:cs typeface="Arial" panose="020B0604020202020204" pitchFamily="34" charset="0"/>
              </a:rPr>
              <a:t>Sponsorluk anlaşmaları </a:t>
            </a:r>
          </a:p>
          <a:p>
            <a:pPr lvl="0"/>
            <a:endParaRPr lang="tr-TR" b="1" dirty="0">
              <a:latin typeface="Arial" panose="020B0604020202020204" pitchFamily="34" charset="0"/>
              <a:cs typeface="Arial" panose="020B0604020202020204" pitchFamily="34" charset="0"/>
            </a:endParaRPr>
          </a:p>
          <a:p>
            <a:r>
              <a:rPr lang="tr-TR" b="1" dirty="0">
                <a:latin typeface="Arial" panose="020B0604020202020204" pitchFamily="34" charset="0"/>
                <a:cs typeface="Arial" panose="020B0604020202020204" pitchFamily="34" charset="0"/>
              </a:rPr>
              <a:t>b) Temyiz Tahkimi (</a:t>
            </a:r>
            <a:r>
              <a:rPr lang="tr-TR" b="1" dirty="0" err="1">
                <a:latin typeface="Arial" panose="020B0604020202020204" pitchFamily="34" charset="0"/>
                <a:cs typeface="Arial" panose="020B0604020202020204" pitchFamily="34" charset="0"/>
              </a:rPr>
              <a:t>Appeal</a:t>
            </a:r>
            <a:r>
              <a:rPr lang="tr-TR" b="1" dirty="0">
                <a:latin typeface="Arial" panose="020B0604020202020204" pitchFamily="34" charset="0"/>
                <a:cs typeface="Arial" panose="020B0604020202020204" pitchFamily="34" charset="0"/>
              </a:rPr>
              <a:t> </a:t>
            </a:r>
            <a:r>
              <a:rPr lang="tr-TR" b="1" dirty="0" err="1">
                <a:latin typeface="Arial" panose="020B0604020202020204" pitchFamily="34" charset="0"/>
                <a:cs typeface="Arial" panose="020B0604020202020204" pitchFamily="34" charset="0"/>
              </a:rPr>
              <a:t>Arbitration</a:t>
            </a:r>
            <a:r>
              <a:rPr lang="tr-TR" b="1" dirty="0">
                <a:latin typeface="Arial" panose="020B0604020202020204" pitchFamily="34" charset="0"/>
                <a:cs typeface="Arial" panose="020B0604020202020204" pitchFamily="34" charset="0"/>
              </a:rPr>
              <a:t> </a:t>
            </a:r>
            <a:r>
              <a:rPr lang="tr-TR" b="1" dirty="0" err="1">
                <a:latin typeface="Arial" panose="020B0604020202020204" pitchFamily="34" charset="0"/>
                <a:cs typeface="Arial" panose="020B0604020202020204" pitchFamily="34" charset="0"/>
              </a:rPr>
              <a:t>Division</a:t>
            </a:r>
            <a:r>
              <a:rPr lang="tr-TR" b="1" dirty="0">
                <a:latin typeface="Arial" panose="020B0604020202020204" pitchFamily="34" charset="0"/>
                <a:cs typeface="Arial" panose="020B0604020202020204" pitchFamily="34" charset="0"/>
              </a:rPr>
              <a:t>)</a:t>
            </a:r>
          </a:p>
          <a:p>
            <a:r>
              <a:rPr lang="tr-TR" dirty="0">
                <a:latin typeface="Arial" panose="020B0604020202020204" pitchFamily="34" charset="0"/>
                <a:cs typeface="Arial" panose="020B0604020202020204" pitchFamily="34" charset="0"/>
              </a:rPr>
              <a:t>Federasyon kararlarına karşı temyiz (Disiplin cezaları Doping kararları) </a:t>
            </a:r>
          </a:p>
          <a:p>
            <a:endParaRPr lang="tr-TR" dirty="0"/>
          </a:p>
          <a:p>
            <a:r>
              <a:rPr lang="tr-TR" b="1" dirty="0"/>
              <a:t>c</a:t>
            </a:r>
            <a:r>
              <a:rPr lang="tr-TR" dirty="0">
                <a:latin typeface="Arial" panose="020B0604020202020204" pitchFamily="34" charset="0"/>
                <a:cs typeface="Arial" panose="020B0604020202020204" pitchFamily="34" charset="0"/>
              </a:rPr>
              <a:t>) Ad hoc </a:t>
            </a:r>
            <a:r>
              <a:rPr lang="tr-TR" dirty="0" err="1">
                <a:latin typeface="Arial" panose="020B0604020202020204" pitchFamily="34" charset="0"/>
                <a:cs typeface="Arial" panose="020B0604020202020204" pitchFamily="34" charset="0"/>
              </a:rPr>
              <a:t>Division</a:t>
            </a:r>
            <a:r>
              <a:rPr lang="tr-TR" dirty="0">
                <a:latin typeface="Arial" panose="020B0604020202020204" pitchFamily="34" charset="0"/>
                <a:cs typeface="Arial" panose="020B0604020202020204" pitchFamily="34" charset="0"/>
              </a:rPr>
              <a:t> (Olimpiyatlar için geçici mahkeme) </a:t>
            </a:r>
          </a:p>
          <a:p>
            <a:pPr lvl="0"/>
            <a:endParaRPr lang="tr-TR" dirty="0">
              <a:latin typeface="Arial" panose="020B0604020202020204" pitchFamily="34" charset="0"/>
              <a:cs typeface="Arial" panose="020B0604020202020204" pitchFamily="34" charset="0"/>
            </a:endParaRPr>
          </a:p>
        </p:txBody>
      </p:sp>
      <p:pic>
        <p:nvPicPr>
          <p:cNvPr id="2050" name="Picture 2" descr="Court of Arbitration for Sport's verdicts undermined after EU court ruling  | South China Morning Post">
            <a:extLst>
              <a:ext uri="{FF2B5EF4-FFF2-40B4-BE49-F238E27FC236}">
                <a16:creationId xmlns:a16="http://schemas.microsoft.com/office/drawing/2014/main" id="{771AD8EF-4AC9-7C23-1FA5-DD4AF03EFD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55273" y="2303463"/>
            <a:ext cx="3128327" cy="20817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4704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a:extLst>
              <a:ext uri="{FF2B5EF4-FFF2-40B4-BE49-F238E27FC236}">
                <a16:creationId xmlns:a16="http://schemas.microsoft.com/office/drawing/2014/main" id="{9EC4A672-52A8-27AE-F81D-FF886D90AE37}"/>
              </a:ext>
            </a:extLst>
          </p:cNvPr>
          <p:cNvSpPr>
            <a:spLocks noChangeArrowheads="1"/>
          </p:cNvSpPr>
          <p:nvPr/>
        </p:nvSpPr>
        <p:spPr bwMode="auto">
          <a:xfrm>
            <a:off x="539750" y="820455"/>
            <a:ext cx="7643813" cy="5205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45085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2pPr>
            <a:lvl3pPr marL="1143000" indent="-2286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3pPr>
            <a:lvl4pPr marL="1600200" indent="-2286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4pPr>
            <a:lvl5pPr marL="2057400" indent="-2286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9pPr>
          </a:lstStyle>
          <a:p>
            <a:pPr algn="ctr">
              <a:lnSpc>
                <a:spcPct val="150000"/>
              </a:lnSpc>
            </a:pPr>
            <a:r>
              <a:rPr lang="tr-TR" altLang="tr-TR" sz="2400" b="1" dirty="0">
                <a:cs typeface="Times New Roman" panose="02020603050405020304" pitchFamily="18" charset="0"/>
              </a:rPr>
              <a:t>CAS’IN YAPISI</a:t>
            </a:r>
          </a:p>
          <a:p>
            <a:pPr algn="just">
              <a:lnSpc>
                <a:spcPct val="150000"/>
              </a:lnSpc>
            </a:pPr>
            <a:r>
              <a:rPr lang="en-US" altLang="tr-TR" sz="2000" b="1" dirty="0">
                <a:cs typeface="Times New Roman" panose="02020603050405020304" pitchFamily="18" charset="0"/>
              </a:rPr>
              <a:t>  </a:t>
            </a:r>
            <a:r>
              <a:rPr lang="en-US" altLang="tr-TR" sz="2000" b="1" dirty="0" err="1">
                <a:cs typeface="Times New Roman" panose="02020603050405020304" pitchFamily="18" charset="0"/>
              </a:rPr>
              <a:t>Merkezi</a:t>
            </a:r>
            <a:r>
              <a:rPr lang="en-US" altLang="tr-TR" sz="2000" b="1" dirty="0">
                <a:cs typeface="Times New Roman" panose="02020603050405020304" pitchFamily="18" charset="0"/>
              </a:rPr>
              <a:t>: </a:t>
            </a:r>
            <a:r>
              <a:rPr lang="en-US" altLang="tr-TR" sz="2000" b="1" dirty="0" err="1">
                <a:cs typeface="Times New Roman" panose="02020603050405020304" pitchFamily="18" charset="0"/>
              </a:rPr>
              <a:t>İsviçre</a:t>
            </a:r>
            <a:r>
              <a:rPr lang="en-US" altLang="tr-TR" sz="2000" b="1" i="1" dirty="0">
                <a:cs typeface="Times New Roman" panose="02020603050405020304" pitchFamily="18" charset="0"/>
              </a:rPr>
              <a:t> Lozan</a:t>
            </a:r>
            <a:endParaRPr lang="tr-TR" altLang="tr-TR" sz="2000" b="1" dirty="0"/>
          </a:p>
          <a:p>
            <a:pPr algn="just">
              <a:lnSpc>
                <a:spcPct val="150000"/>
              </a:lnSpc>
            </a:pPr>
            <a:r>
              <a:rPr lang="en-US" altLang="tr-TR" sz="2000" i="1" dirty="0">
                <a:cs typeface="Times New Roman" panose="02020603050405020304" pitchFamily="18" charset="0"/>
              </a:rPr>
              <a:t>   </a:t>
            </a:r>
            <a:r>
              <a:rPr lang="en-US" altLang="tr-TR" sz="2000" i="1" dirty="0" err="1">
                <a:cs typeface="Times New Roman" panose="02020603050405020304" pitchFamily="18" charset="0"/>
              </a:rPr>
              <a:t>Lozan’a</a:t>
            </a:r>
            <a:r>
              <a:rPr lang="en-US" altLang="tr-TR" sz="2000" i="1" dirty="0">
                <a:cs typeface="Times New Roman" panose="02020603050405020304" pitchFamily="18" charset="0"/>
              </a:rPr>
              <a:t> </a:t>
            </a:r>
            <a:r>
              <a:rPr lang="en-US" altLang="tr-TR" sz="2000" dirty="0" err="1">
                <a:cs typeface="Times New Roman" panose="02020603050405020304" pitchFamily="18" charset="0"/>
              </a:rPr>
              <a:t>bağlı</a:t>
            </a:r>
            <a:r>
              <a:rPr lang="en-US" altLang="tr-TR" sz="2000" dirty="0">
                <a:cs typeface="Times New Roman" panose="02020603050405020304" pitchFamily="18" charset="0"/>
              </a:rPr>
              <a:t> </a:t>
            </a:r>
            <a:r>
              <a:rPr lang="en-US" altLang="tr-TR" sz="2000" dirty="0" err="1">
                <a:cs typeface="Times New Roman" panose="02020603050405020304" pitchFamily="18" charset="0"/>
              </a:rPr>
              <a:t>olarak</a:t>
            </a:r>
            <a:r>
              <a:rPr lang="en-US" altLang="tr-TR" sz="2000" dirty="0">
                <a:cs typeface="Times New Roman" panose="02020603050405020304" pitchFamily="18" charset="0"/>
              </a:rPr>
              <a:t> </a:t>
            </a:r>
            <a:r>
              <a:rPr lang="en-US" altLang="tr-TR" sz="2000" dirty="0" err="1">
                <a:cs typeface="Times New Roman" panose="02020603050405020304" pitchFamily="18" charset="0"/>
              </a:rPr>
              <a:t>çalış</a:t>
            </a:r>
            <a:r>
              <a:rPr lang="tr-TR" altLang="tr-TR" sz="2000" dirty="0">
                <a:cs typeface="Times New Roman" panose="02020603050405020304" pitchFamily="18" charset="0"/>
              </a:rPr>
              <a:t>an, </a:t>
            </a:r>
            <a:r>
              <a:rPr lang="en-US" altLang="tr-TR" sz="2000" dirty="0" err="1">
                <a:cs typeface="Times New Roman" panose="02020603050405020304" pitchFamily="18" charset="0"/>
              </a:rPr>
              <a:t>usule</a:t>
            </a:r>
            <a:r>
              <a:rPr lang="en-US" altLang="tr-TR" sz="2000" dirty="0">
                <a:cs typeface="Times New Roman" panose="02020603050405020304" pitchFamily="18" charset="0"/>
              </a:rPr>
              <a:t> </a:t>
            </a:r>
            <a:r>
              <a:rPr lang="en-US" altLang="tr-TR" sz="2000" dirty="0" err="1">
                <a:cs typeface="Times New Roman" panose="02020603050405020304" pitchFamily="18" charset="0"/>
              </a:rPr>
              <a:t>ilişkin</a:t>
            </a:r>
            <a:r>
              <a:rPr lang="en-US" altLang="tr-TR" sz="2000" dirty="0">
                <a:cs typeface="Times New Roman" panose="02020603050405020304" pitchFamily="18" charset="0"/>
              </a:rPr>
              <a:t> </a:t>
            </a:r>
            <a:r>
              <a:rPr lang="en-US" altLang="tr-TR" sz="2000" dirty="0" err="1">
                <a:cs typeface="Times New Roman" panose="02020603050405020304" pitchFamily="18" charset="0"/>
              </a:rPr>
              <a:t>tüm</a:t>
            </a:r>
            <a:r>
              <a:rPr lang="en-US" altLang="tr-TR" sz="2000" dirty="0">
                <a:cs typeface="Times New Roman" panose="02020603050405020304" pitchFamily="18" charset="0"/>
              </a:rPr>
              <a:t> </a:t>
            </a:r>
            <a:r>
              <a:rPr lang="en-US" altLang="tr-TR" sz="2000" dirty="0" err="1">
                <a:cs typeface="Times New Roman" panose="02020603050405020304" pitchFamily="18" charset="0"/>
              </a:rPr>
              <a:t>işlemleri</a:t>
            </a:r>
            <a:r>
              <a:rPr lang="en-US" altLang="tr-TR" sz="2000" dirty="0">
                <a:cs typeface="Times New Roman" panose="02020603050405020304" pitchFamily="18" charset="0"/>
              </a:rPr>
              <a:t> </a:t>
            </a:r>
            <a:r>
              <a:rPr lang="en-US" altLang="tr-TR" sz="2000" dirty="0" err="1">
                <a:cs typeface="Times New Roman" panose="02020603050405020304" pitchFamily="18" charset="0"/>
              </a:rPr>
              <a:t>yapma</a:t>
            </a:r>
            <a:r>
              <a:rPr lang="en-US" altLang="tr-TR" sz="2000" dirty="0">
                <a:cs typeface="Times New Roman" panose="02020603050405020304" pitchFamily="18" charset="0"/>
              </a:rPr>
              <a:t> </a:t>
            </a:r>
            <a:r>
              <a:rPr lang="en-US" altLang="tr-TR" sz="2000" dirty="0" err="1">
                <a:cs typeface="Times New Roman" panose="02020603050405020304" pitchFamily="18" charset="0"/>
              </a:rPr>
              <a:t>yetkisine</a:t>
            </a:r>
            <a:r>
              <a:rPr lang="en-US" altLang="tr-TR" sz="2000" dirty="0">
                <a:cs typeface="Times New Roman" panose="02020603050405020304" pitchFamily="18" charset="0"/>
              </a:rPr>
              <a:t> </a:t>
            </a:r>
            <a:r>
              <a:rPr lang="en-US" altLang="tr-TR" sz="2000" dirty="0" err="1">
                <a:cs typeface="Times New Roman" panose="02020603050405020304" pitchFamily="18" charset="0"/>
              </a:rPr>
              <a:t>sahip</a:t>
            </a:r>
            <a:r>
              <a:rPr lang="en-US" altLang="tr-TR" sz="2000" dirty="0">
                <a:cs typeface="Times New Roman" panose="02020603050405020304" pitchFamily="18" charset="0"/>
              </a:rPr>
              <a:t> </a:t>
            </a:r>
            <a:r>
              <a:rPr lang="en-US" altLang="tr-TR" sz="2000" dirty="0" err="1">
                <a:cs typeface="Times New Roman" panose="02020603050405020304" pitchFamily="18" charset="0"/>
              </a:rPr>
              <a:t>olan</a:t>
            </a:r>
            <a:r>
              <a:rPr lang="en-US" altLang="tr-TR" sz="2000" dirty="0">
                <a:cs typeface="Times New Roman" panose="02020603050405020304" pitchFamily="18" charset="0"/>
              </a:rPr>
              <a:t> Daimi </a:t>
            </a:r>
            <a:r>
              <a:rPr lang="en-US" altLang="tr-TR" sz="2000" dirty="0" err="1">
                <a:cs typeface="Times New Roman" panose="02020603050405020304" pitchFamily="18" charset="0"/>
              </a:rPr>
              <a:t>İdari</a:t>
            </a:r>
            <a:r>
              <a:rPr lang="en-US" altLang="tr-TR" sz="2000" dirty="0">
                <a:cs typeface="Times New Roman" panose="02020603050405020304" pitchFamily="18" charset="0"/>
              </a:rPr>
              <a:t> </a:t>
            </a:r>
            <a:r>
              <a:rPr lang="en-US" altLang="tr-TR" sz="2000" dirty="0" err="1">
                <a:cs typeface="Times New Roman" panose="02020603050405020304" pitchFamily="18" charset="0"/>
              </a:rPr>
              <a:t>Büroları</a:t>
            </a:r>
            <a:r>
              <a:rPr lang="en-US" altLang="tr-TR" sz="2000" i="1" dirty="0">
                <a:cs typeface="Times New Roman" panose="02020603050405020304" pitchFamily="18" charset="0"/>
              </a:rPr>
              <a:t> (Permanent Decentralized Offices</a:t>
            </a:r>
            <a:r>
              <a:rPr lang="tr-TR" altLang="tr-TR" sz="2000" i="1" dirty="0">
                <a:cs typeface="Times New Roman" panose="02020603050405020304" pitchFamily="18" charset="0"/>
              </a:rPr>
              <a:t>-</a:t>
            </a:r>
            <a:r>
              <a:rPr lang="en-US" altLang="tr-TR" sz="2000" dirty="0">
                <a:cs typeface="Times New Roman" panose="02020603050405020304" pitchFamily="18" charset="0"/>
              </a:rPr>
              <a:t> </a:t>
            </a:r>
            <a:r>
              <a:rPr lang="en-US" altLang="tr-TR" dirty="0"/>
              <a:t>Amerika </a:t>
            </a:r>
            <a:r>
              <a:rPr lang="en-US" altLang="tr-TR" dirty="0" err="1"/>
              <a:t>Birleşik</a:t>
            </a:r>
            <a:r>
              <a:rPr lang="en-US" altLang="tr-TR" dirty="0"/>
              <a:t> </a:t>
            </a:r>
            <a:r>
              <a:rPr lang="en-US" altLang="tr-TR" dirty="0" err="1"/>
              <a:t>Devletleri</a:t>
            </a:r>
            <a:r>
              <a:rPr lang="en-US" altLang="tr-TR" i="1" dirty="0"/>
              <a:t> </a:t>
            </a:r>
            <a:r>
              <a:rPr lang="tr-TR" altLang="tr-TR" i="1" dirty="0"/>
              <a:t>/</a:t>
            </a:r>
            <a:r>
              <a:rPr lang="en-US" altLang="tr-TR" i="1" dirty="0"/>
              <a:t>New York</a:t>
            </a:r>
            <a:r>
              <a:rPr lang="en-US" altLang="tr-TR" dirty="0"/>
              <a:t> </a:t>
            </a:r>
            <a:r>
              <a:rPr lang="en-US" altLang="tr-TR" dirty="0" err="1"/>
              <a:t>ve</a:t>
            </a:r>
            <a:r>
              <a:rPr lang="en-US" altLang="tr-TR" dirty="0"/>
              <a:t> </a:t>
            </a:r>
            <a:r>
              <a:rPr lang="en-US" altLang="tr-TR" dirty="0" err="1"/>
              <a:t>Avustralya</a:t>
            </a:r>
            <a:r>
              <a:rPr lang="en-US" altLang="tr-TR" i="1" dirty="0"/>
              <a:t> </a:t>
            </a:r>
            <a:r>
              <a:rPr lang="tr-TR" altLang="tr-TR" i="1" dirty="0"/>
              <a:t>/</a:t>
            </a:r>
            <a:r>
              <a:rPr lang="en-US" altLang="tr-TR" i="1" dirty="0"/>
              <a:t>Sydney</a:t>
            </a:r>
            <a:r>
              <a:rPr lang="tr-TR" altLang="tr-TR" i="1" dirty="0"/>
              <a:t>)</a:t>
            </a:r>
            <a:r>
              <a:rPr lang="en-US" altLang="tr-TR" dirty="0"/>
              <a:t> </a:t>
            </a:r>
            <a:r>
              <a:rPr lang="en-US" altLang="tr-TR" sz="2000" i="1" dirty="0" err="1">
                <a:cs typeface="Times New Roman" panose="02020603050405020304" pitchFamily="18" charset="0"/>
              </a:rPr>
              <a:t>vardır</a:t>
            </a:r>
            <a:r>
              <a:rPr lang="en-US" altLang="tr-TR" sz="2000" i="1" dirty="0">
                <a:cs typeface="Times New Roman" panose="02020603050405020304" pitchFamily="18" charset="0"/>
              </a:rPr>
              <a:t>.</a:t>
            </a:r>
            <a:endParaRPr lang="tr-TR" altLang="tr-TR" sz="2000" dirty="0"/>
          </a:p>
          <a:p>
            <a:pPr algn="just">
              <a:lnSpc>
                <a:spcPct val="150000"/>
              </a:lnSpc>
            </a:pPr>
            <a:r>
              <a:rPr lang="en-US" altLang="tr-TR" sz="2000" dirty="0">
                <a:cs typeface="Times New Roman" panose="02020603050405020304" pitchFamily="18" charset="0"/>
              </a:rPr>
              <a:t>    </a:t>
            </a:r>
            <a:r>
              <a:rPr lang="en-US" altLang="tr-TR" sz="2000" dirty="0" err="1">
                <a:cs typeface="Times New Roman" panose="02020603050405020304" pitchFamily="18" charset="0"/>
              </a:rPr>
              <a:t>Olimpik</a:t>
            </a:r>
            <a:r>
              <a:rPr lang="en-US" altLang="tr-TR" sz="2000" dirty="0">
                <a:cs typeface="Times New Roman" panose="02020603050405020304" pitchFamily="18" charset="0"/>
              </a:rPr>
              <a:t> </a:t>
            </a:r>
            <a:r>
              <a:rPr lang="en-US" altLang="tr-TR" sz="2000" dirty="0" err="1">
                <a:cs typeface="Times New Roman" panose="02020603050405020304" pitchFamily="18" charset="0"/>
              </a:rPr>
              <a:t>hareketin</a:t>
            </a:r>
            <a:r>
              <a:rPr lang="en-US" altLang="tr-TR" sz="2000" i="1" dirty="0">
                <a:cs typeface="Times New Roman" panose="02020603050405020304" pitchFamily="18" charset="0"/>
              </a:rPr>
              <a:t> (</a:t>
            </a:r>
            <a:r>
              <a:rPr lang="en-US" altLang="tr-TR" sz="2000" i="1" dirty="0" err="1">
                <a:cs typeface="Times New Roman" panose="02020603050405020304" pitchFamily="18" charset="0"/>
              </a:rPr>
              <a:t>olympic</a:t>
            </a:r>
            <a:r>
              <a:rPr lang="en-US" altLang="tr-TR" sz="2000" i="1" dirty="0">
                <a:cs typeface="Times New Roman" panose="02020603050405020304" pitchFamily="18" charset="0"/>
              </a:rPr>
              <a:t> movement)</a:t>
            </a:r>
            <a:r>
              <a:rPr lang="en-US" altLang="tr-TR" sz="2000" dirty="0">
                <a:cs typeface="Times New Roman" panose="02020603050405020304" pitchFamily="18" charset="0"/>
              </a:rPr>
              <a:t> </a:t>
            </a:r>
            <a:r>
              <a:rPr lang="en-US" altLang="tr-TR" sz="2000" dirty="0" err="1">
                <a:cs typeface="Times New Roman" panose="02020603050405020304" pitchFamily="18" charset="0"/>
              </a:rPr>
              <a:t>desteğiyle</a:t>
            </a:r>
            <a:r>
              <a:rPr lang="en-US" altLang="tr-TR" sz="2000" dirty="0">
                <a:cs typeface="Times New Roman" panose="02020603050405020304" pitchFamily="18" charset="0"/>
              </a:rPr>
              <a:t> </a:t>
            </a:r>
            <a:r>
              <a:rPr lang="en-US" altLang="tr-TR" sz="2000" dirty="0" err="1">
                <a:cs typeface="Times New Roman" panose="02020603050405020304" pitchFamily="18" charset="0"/>
              </a:rPr>
              <a:t>Milletlerarası</a:t>
            </a:r>
            <a:r>
              <a:rPr lang="en-US" altLang="tr-TR" sz="2000" dirty="0">
                <a:cs typeface="Times New Roman" panose="02020603050405020304" pitchFamily="18" charset="0"/>
              </a:rPr>
              <a:t> </a:t>
            </a:r>
            <a:r>
              <a:rPr lang="en-US" altLang="tr-TR" sz="2000" dirty="0" err="1">
                <a:cs typeface="Times New Roman" panose="02020603050405020304" pitchFamily="18" charset="0"/>
              </a:rPr>
              <a:t>Olimpiyat</a:t>
            </a:r>
            <a:r>
              <a:rPr lang="en-US" altLang="tr-TR" sz="2000" dirty="0">
                <a:cs typeface="Times New Roman" panose="02020603050405020304" pitchFamily="18" charset="0"/>
              </a:rPr>
              <a:t>  </a:t>
            </a:r>
            <a:r>
              <a:rPr lang="en-US" altLang="tr-TR" sz="2000" dirty="0" err="1">
                <a:cs typeface="Times New Roman" panose="02020603050405020304" pitchFamily="18" charset="0"/>
              </a:rPr>
              <a:t>Komitesi</a:t>
            </a:r>
            <a:r>
              <a:rPr lang="en-US" altLang="tr-TR" sz="2000" dirty="0">
                <a:cs typeface="Times New Roman" panose="02020603050405020304" pitchFamily="18" charset="0"/>
              </a:rPr>
              <a:t> </a:t>
            </a:r>
            <a:r>
              <a:rPr lang="en-US" altLang="tr-TR" sz="2000" dirty="0" err="1">
                <a:cs typeface="Times New Roman" panose="02020603050405020304" pitchFamily="18" charset="0"/>
              </a:rPr>
              <a:t>tarafından</a:t>
            </a:r>
            <a:r>
              <a:rPr lang="en-US" altLang="tr-TR" sz="2000" dirty="0">
                <a:cs typeface="Times New Roman" panose="02020603050405020304" pitchFamily="18" charset="0"/>
              </a:rPr>
              <a:t> </a:t>
            </a:r>
            <a:r>
              <a:rPr lang="en-US" altLang="tr-TR" sz="2000" dirty="0" err="1">
                <a:cs typeface="Times New Roman" panose="02020603050405020304" pitchFamily="18" charset="0"/>
              </a:rPr>
              <a:t>kurulan</a:t>
            </a:r>
            <a:r>
              <a:rPr lang="en-US" altLang="tr-TR" sz="2000" dirty="0">
                <a:cs typeface="Times New Roman" panose="02020603050405020304" pitchFamily="18" charset="0"/>
              </a:rPr>
              <a:t> </a:t>
            </a:r>
            <a:r>
              <a:rPr lang="en-US" altLang="tr-TR" sz="2000" i="1" dirty="0">
                <a:cs typeface="Times New Roman" panose="02020603050405020304" pitchFamily="18" charset="0"/>
              </a:rPr>
              <a:t>CAS,</a:t>
            </a:r>
            <a:r>
              <a:rPr lang="en-US" altLang="tr-TR" sz="2000" dirty="0">
                <a:cs typeface="Times New Roman" panose="02020603050405020304" pitchFamily="18" charset="0"/>
              </a:rPr>
              <a:t> </a:t>
            </a:r>
            <a:endParaRPr lang="tr-TR" altLang="tr-TR" sz="2000" dirty="0"/>
          </a:p>
          <a:p>
            <a:pPr indent="0" algn="just">
              <a:lnSpc>
                <a:spcPct val="150000"/>
              </a:lnSpc>
            </a:pPr>
            <a:r>
              <a:rPr lang="en-US" altLang="tr-TR" sz="2000" dirty="0">
                <a:cs typeface="Times New Roman" panose="02020603050405020304" pitchFamily="18" charset="0"/>
              </a:rPr>
              <a:t> </a:t>
            </a:r>
            <a:r>
              <a:rPr lang="en-US" altLang="tr-TR" sz="2000" dirty="0" err="1">
                <a:cs typeface="Times New Roman" panose="02020603050405020304" pitchFamily="18" charset="0"/>
              </a:rPr>
              <a:t>Bağımsız</a:t>
            </a:r>
            <a:r>
              <a:rPr lang="en-US" altLang="tr-TR" sz="2000" dirty="0">
                <a:cs typeface="Times New Roman" panose="02020603050405020304" pitchFamily="18" charset="0"/>
              </a:rPr>
              <a:t> </a:t>
            </a:r>
            <a:r>
              <a:rPr lang="en-US" altLang="tr-TR" sz="2000" dirty="0" err="1">
                <a:cs typeface="Times New Roman" panose="02020603050405020304" pitchFamily="18" charset="0"/>
              </a:rPr>
              <a:t>bir</a:t>
            </a:r>
            <a:r>
              <a:rPr lang="en-US" altLang="tr-TR" sz="2000" dirty="0">
                <a:cs typeface="Times New Roman" panose="02020603050405020304" pitchFamily="18" charset="0"/>
              </a:rPr>
              <a:t> </a:t>
            </a:r>
            <a:r>
              <a:rPr lang="en-US" altLang="tr-TR" sz="2000" dirty="0" err="1">
                <a:cs typeface="Times New Roman" panose="02020603050405020304" pitchFamily="18" charset="0"/>
              </a:rPr>
              <a:t>yapıya</a:t>
            </a:r>
            <a:r>
              <a:rPr lang="en-US" altLang="tr-TR" sz="2000" dirty="0">
                <a:cs typeface="Times New Roman" panose="02020603050405020304" pitchFamily="18" charset="0"/>
              </a:rPr>
              <a:t> </a:t>
            </a:r>
            <a:r>
              <a:rPr lang="en-US" altLang="tr-TR" sz="2000" dirty="0" err="1">
                <a:cs typeface="Times New Roman" panose="02020603050405020304" pitchFamily="18" charset="0"/>
              </a:rPr>
              <a:t>sahiptir</a:t>
            </a:r>
            <a:r>
              <a:rPr lang="en-US" altLang="tr-TR" sz="2000" dirty="0">
                <a:cs typeface="Times New Roman" panose="02020603050405020304" pitchFamily="18" charset="0"/>
              </a:rPr>
              <a:t>.</a:t>
            </a:r>
            <a:endParaRPr lang="tr-TR" altLang="tr-TR" sz="2000" dirty="0"/>
          </a:p>
          <a:p>
            <a:pPr indent="0" algn="just">
              <a:lnSpc>
                <a:spcPct val="150000"/>
              </a:lnSpc>
            </a:pPr>
            <a:r>
              <a:rPr lang="en-US" altLang="tr-TR" sz="2000" dirty="0">
                <a:cs typeface="Times New Roman" panose="02020603050405020304" pitchFamily="18" charset="0"/>
              </a:rPr>
              <a:t>Kendi </a:t>
            </a:r>
            <a:r>
              <a:rPr lang="en-US" altLang="tr-TR" sz="2000" dirty="0" err="1">
                <a:cs typeface="Times New Roman" panose="02020603050405020304" pitchFamily="18" charset="0"/>
              </a:rPr>
              <a:t>içinde</a:t>
            </a:r>
            <a:r>
              <a:rPr lang="en-US" altLang="tr-TR" sz="2000" dirty="0">
                <a:cs typeface="Times New Roman" panose="02020603050405020304" pitchFamily="18" charset="0"/>
              </a:rPr>
              <a:t> </a:t>
            </a:r>
            <a:r>
              <a:rPr lang="en-US" altLang="tr-TR" sz="2000" dirty="0" err="1">
                <a:cs typeface="Times New Roman" panose="02020603050405020304" pitchFamily="18" charset="0"/>
              </a:rPr>
              <a:t>oluşturduğu</a:t>
            </a:r>
            <a:r>
              <a:rPr lang="en-US" altLang="tr-TR" sz="2000" dirty="0">
                <a:cs typeface="Times New Roman" panose="02020603050405020304" pitchFamily="18" charset="0"/>
              </a:rPr>
              <a:t> </a:t>
            </a:r>
            <a:r>
              <a:rPr lang="en-US" altLang="tr-TR" sz="2000" dirty="0" err="1">
                <a:cs typeface="Times New Roman" panose="02020603050405020304" pitchFamily="18" charset="0"/>
              </a:rPr>
              <a:t>hakem</a:t>
            </a:r>
            <a:r>
              <a:rPr lang="en-US" altLang="tr-TR" sz="2000" dirty="0">
                <a:cs typeface="Times New Roman" panose="02020603050405020304" pitchFamily="18" charset="0"/>
              </a:rPr>
              <a:t> </a:t>
            </a:r>
            <a:r>
              <a:rPr lang="en-US" altLang="tr-TR" sz="2000" dirty="0" err="1">
                <a:cs typeface="Times New Roman" panose="02020603050405020304" pitchFamily="18" charset="0"/>
              </a:rPr>
              <a:t>heyetleri</a:t>
            </a:r>
            <a:r>
              <a:rPr lang="en-US" altLang="tr-TR" sz="2000" dirty="0">
                <a:cs typeface="Times New Roman" panose="02020603050405020304" pitchFamily="18" charset="0"/>
              </a:rPr>
              <a:t> </a:t>
            </a:r>
            <a:r>
              <a:rPr lang="en-US" altLang="tr-TR" sz="2000" i="1" dirty="0">
                <a:cs typeface="Times New Roman" panose="02020603050405020304" pitchFamily="18" charset="0"/>
              </a:rPr>
              <a:t>(panels)</a:t>
            </a:r>
            <a:r>
              <a:rPr lang="en-US" altLang="tr-TR" sz="2000" dirty="0">
                <a:cs typeface="Times New Roman" panose="02020603050405020304" pitchFamily="18" charset="0"/>
              </a:rPr>
              <a:t> </a:t>
            </a:r>
            <a:r>
              <a:rPr lang="en-US" altLang="tr-TR" sz="2000" dirty="0" err="1">
                <a:cs typeface="Times New Roman" panose="02020603050405020304" pitchFamily="18" charset="0"/>
              </a:rPr>
              <a:t>ile</a:t>
            </a:r>
            <a:r>
              <a:rPr lang="en-US" altLang="tr-TR" sz="2000" dirty="0">
                <a:cs typeface="Times New Roman" panose="02020603050405020304" pitchFamily="18" charset="0"/>
              </a:rPr>
              <a:t> </a:t>
            </a:r>
            <a:r>
              <a:rPr lang="en-US" altLang="tr-TR" sz="2000" dirty="0" err="1">
                <a:cs typeface="Times New Roman" panose="02020603050405020304" pitchFamily="18" charset="0"/>
              </a:rPr>
              <a:t>uyuşmazlıkları</a:t>
            </a:r>
            <a:r>
              <a:rPr lang="en-US" altLang="tr-TR" sz="2000" dirty="0">
                <a:cs typeface="Times New Roman" panose="02020603050405020304" pitchFamily="18" charset="0"/>
              </a:rPr>
              <a:t> </a:t>
            </a:r>
            <a:r>
              <a:rPr lang="en-US" altLang="tr-TR" sz="2000" dirty="0" err="1">
                <a:cs typeface="Times New Roman" panose="02020603050405020304" pitchFamily="18" charset="0"/>
              </a:rPr>
              <a:t>çözmektedir</a:t>
            </a:r>
            <a:r>
              <a:rPr lang="en-US" altLang="tr-TR" sz="2000" b="1" dirty="0">
                <a:cs typeface="Times New Roman" panose="02020603050405020304" pitchFamily="18" charset="0"/>
              </a:rPr>
              <a:t>.</a:t>
            </a:r>
            <a:endParaRPr lang="tr-TR" altLang="tr-TR" sz="2000" b="1" dirty="0">
              <a:cs typeface="Times New Roman" panose="02020603050405020304" pitchFamily="18"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45057">
                                            <p:txEl>
                                              <p:pRg st="0" end="0"/>
                                            </p:txEl>
                                          </p:spTgt>
                                        </p:tgtEl>
                                        <p:attrNameLst>
                                          <p:attrName>style.visibility</p:attrName>
                                        </p:attrNameLst>
                                      </p:cBhvr>
                                      <p:to>
                                        <p:strVal val="visible"/>
                                      </p:to>
                                    </p:set>
                                    <p:animEffect transition="in" filter="fade">
                                      <p:cBhvr>
                                        <p:cTn id="7" dur="1000"/>
                                        <p:tgtEl>
                                          <p:spTgt spid="45057">
                                            <p:txEl>
                                              <p:pRg st="0" end="0"/>
                                            </p:txEl>
                                          </p:spTgt>
                                        </p:tgtEl>
                                      </p:cBhvr>
                                    </p:animEffect>
                                    <p:anim calcmode="lin" valueType="num">
                                      <p:cBhvr>
                                        <p:cTn id="8" dur="1000" fill="hold"/>
                                        <p:tgtEl>
                                          <p:spTgt spid="4505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505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45057">
                                            <p:txEl>
                                              <p:pRg st="1" end="1"/>
                                            </p:txEl>
                                          </p:spTgt>
                                        </p:tgtEl>
                                        <p:attrNameLst>
                                          <p:attrName>style.visibility</p:attrName>
                                        </p:attrNameLst>
                                      </p:cBhvr>
                                      <p:to>
                                        <p:strVal val="visible"/>
                                      </p:to>
                                    </p:set>
                                    <p:animEffect transition="in" filter="fade">
                                      <p:cBhvr>
                                        <p:cTn id="14" dur="1000"/>
                                        <p:tgtEl>
                                          <p:spTgt spid="45057">
                                            <p:txEl>
                                              <p:pRg st="1" end="1"/>
                                            </p:txEl>
                                          </p:spTgt>
                                        </p:tgtEl>
                                      </p:cBhvr>
                                    </p:animEffect>
                                    <p:anim calcmode="lin" valueType="num">
                                      <p:cBhvr>
                                        <p:cTn id="15" dur="1000" fill="hold"/>
                                        <p:tgtEl>
                                          <p:spTgt spid="4505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5057">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45057">
                                            <p:txEl>
                                              <p:pRg st="2" end="2"/>
                                            </p:txEl>
                                          </p:spTgt>
                                        </p:tgtEl>
                                        <p:attrNameLst>
                                          <p:attrName>style.visibility</p:attrName>
                                        </p:attrNameLst>
                                      </p:cBhvr>
                                      <p:to>
                                        <p:strVal val="visible"/>
                                      </p:to>
                                    </p:set>
                                    <p:animEffect transition="in" filter="fade">
                                      <p:cBhvr>
                                        <p:cTn id="19" dur="1000"/>
                                        <p:tgtEl>
                                          <p:spTgt spid="45057">
                                            <p:txEl>
                                              <p:pRg st="2" end="2"/>
                                            </p:txEl>
                                          </p:spTgt>
                                        </p:tgtEl>
                                      </p:cBhvr>
                                    </p:animEffect>
                                    <p:anim calcmode="lin" valueType="num">
                                      <p:cBhvr>
                                        <p:cTn id="20" dur="1000" fill="hold"/>
                                        <p:tgtEl>
                                          <p:spTgt spid="45057">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45057">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45057">
                                            <p:txEl>
                                              <p:pRg st="3" end="3"/>
                                            </p:txEl>
                                          </p:spTgt>
                                        </p:tgtEl>
                                        <p:attrNameLst>
                                          <p:attrName>style.visibility</p:attrName>
                                        </p:attrNameLst>
                                      </p:cBhvr>
                                      <p:to>
                                        <p:strVal val="visible"/>
                                      </p:to>
                                    </p:set>
                                    <p:animEffect transition="in" filter="fade">
                                      <p:cBhvr>
                                        <p:cTn id="24" dur="1000"/>
                                        <p:tgtEl>
                                          <p:spTgt spid="45057">
                                            <p:txEl>
                                              <p:pRg st="3" end="3"/>
                                            </p:txEl>
                                          </p:spTgt>
                                        </p:tgtEl>
                                      </p:cBhvr>
                                    </p:animEffect>
                                    <p:anim calcmode="lin" valueType="num">
                                      <p:cBhvr>
                                        <p:cTn id="25" dur="1000" fill="hold"/>
                                        <p:tgtEl>
                                          <p:spTgt spid="45057">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45057">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45057">
                                            <p:txEl>
                                              <p:pRg st="4" end="4"/>
                                            </p:txEl>
                                          </p:spTgt>
                                        </p:tgtEl>
                                        <p:attrNameLst>
                                          <p:attrName>style.visibility</p:attrName>
                                        </p:attrNameLst>
                                      </p:cBhvr>
                                      <p:to>
                                        <p:strVal val="visible"/>
                                      </p:to>
                                    </p:set>
                                    <p:animEffect transition="in" filter="fade">
                                      <p:cBhvr>
                                        <p:cTn id="29" dur="1000"/>
                                        <p:tgtEl>
                                          <p:spTgt spid="45057">
                                            <p:txEl>
                                              <p:pRg st="4" end="4"/>
                                            </p:txEl>
                                          </p:spTgt>
                                        </p:tgtEl>
                                      </p:cBhvr>
                                    </p:animEffect>
                                    <p:anim calcmode="lin" valueType="num">
                                      <p:cBhvr>
                                        <p:cTn id="30" dur="1000" fill="hold"/>
                                        <p:tgtEl>
                                          <p:spTgt spid="45057">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45057">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45057">
                                            <p:txEl>
                                              <p:pRg st="5" end="5"/>
                                            </p:txEl>
                                          </p:spTgt>
                                        </p:tgtEl>
                                        <p:attrNameLst>
                                          <p:attrName>style.visibility</p:attrName>
                                        </p:attrNameLst>
                                      </p:cBhvr>
                                      <p:to>
                                        <p:strVal val="visible"/>
                                      </p:to>
                                    </p:set>
                                    <p:animEffect transition="in" filter="fade">
                                      <p:cBhvr>
                                        <p:cTn id="34" dur="1000"/>
                                        <p:tgtEl>
                                          <p:spTgt spid="45057">
                                            <p:txEl>
                                              <p:pRg st="5" end="5"/>
                                            </p:txEl>
                                          </p:spTgt>
                                        </p:tgtEl>
                                      </p:cBhvr>
                                    </p:animEffect>
                                    <p:anim calcmode="lin" valueType="num">
                                      <p:cBhvr>
                                        <p:cTn id="35" dur="1000" fill="hold"/>
                                        <p:tgtEl>
                                          <p:spTgt spid="45057">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45057">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4">
            <a:extLst>
              <a:ext uri="{FF2B5EF4-FFF2-40B4-BE49-F238E27FC236}">
                <a16:creationId xmlns:a16="http://schemas.microsoft.com/office/drawing/2014/main" id="{CD4CB66D-B15F-DDB0-FDFA-20E9E16A7756}"/>
              </a:ext>
            </a:extLst>
          </p:cNvPr>
          <p:cNvSpPr>
            <a:spLocks noChangeArrowheads="1"/>
          </p:cNvSpPr>
          <p:nvPr/>
        </p:nvSpPr>
        <p:spPr bwMode="auto">
          <a:xfrm>
            <a:off x="285750" y="526649"/>
            <a:ext cx="8429625" cy="5453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45085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2pPr>
            <a:lvl3pPr marL="1143000" indent="-2286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3pPr>
            <a:lvl4pPr marL="1600200" indent="-2286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4pPr>
            <a:lvl5pPr marL="2057400" indent="-2286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9pPr>
          </a:lstStyle>
          <a:p>
            <a:pPr algn="ctr">
              <a:lnSpc>
                <a:spcPct val="150000"/>
              </a:lnSpc>
            </a:pPr>
            <a:endParaRPr lang="tr-TR" altLang="tr-TR" sz="2000" b="1" u="sng" dirty="0">
              <a:solidFill>
                <a:srgbClr val="FFFF00"/>
              </a:solidFill>
              <a:cs typeface="Times New Roman" panose="02020603050405020304" pitchFamily="18" charset="0"/>
            </a:endParaRPr>
          </a:p>
          <a:p>
            <a:pPr algn="ctr">
              <a:lnSpc>
                <a:spcPct val="150000"/>
              </a:lnSpc>
            </a:pPr>
            <a:r>
              <a:rPr lang="tr-TR" altLang="tr-TR" sz="2000" b="1" u="sng" dirty="0">
                <a:solidFill>
                  <a:srgbClr val="FFFF00"/>
                </a:solidFill>
                <a:cs typeface="Times New Roman" panose="02020603050405020304" pitchFamily="18" charset="0"/>
              </a:rPr>
              <a:t> </a:t>
            </a:r>
            <a:r>
              <a:rPr lang="tr-TR" altLang="tr-TR" sz="2000" b="1" dirty="0">
                <a:cs typeface="Times New Roman" panose="02020603050405020304" pitchFamily="18" charset="0"/>
              </a:rPr>
              <a:t>MİLLETLERARASI SPOR TAHKİM KONSEYİ (</a:t>
            </a:r>
            <a:r>
              <a:rPr lang="tr-TR" altLang="tr-TR" sz="2000" b="1" i="1" dirty="0">
                <a:cs typeface="Times New Roman" panose="02020603050405020304" pitchFamily="18" charset="0"/>
              </a:rPr>
              <a:t>ICAS)</a:t>
            </a:r>
          </a:p>
          <a:p>
            <a:pPr algn="ctr">
              <a:lnSpc>
                <a:spcPct val="150000"/>
              </a:lnSpc>
            </a:pPr>
            <a:endParaRPr lang="tr-TR" altLang="tr-TR" sz="2000" b="1" baseline="4000" dirty="0"/>
          </a:p>
          <a:p>
            <a:pPr algn="just">
              <a:lnSpc>
                <a:spcPct val="150000"/>
              </a:lnSpc>
              <a:buFont typeface="Wingdings" panose="05000000000000000000" pitchFamily="2" charset="2"/>
              <a:buChar char="u"/>
            </a:pPr>
            <a:r>
              <a:rPr lang="en-US" altLang="tr-TR" sz="2000" i="1" dirty="0" err="1">
                <a:cs typeface="Times New Roman" panose="02020603050405020304" pitchFamily="18" charset="0"/>
              </a:rPr>
              <a:t>CAS</a:t>
            </a:r>
            <a:r>
              <a:rPr lang="en-US" altLang="tr-TR" sz="2000" dirty="0" err="1">
                <a:cs typeface="Times New Roman" panose="02020603050405020304" pitchFamily="18" charset="0"/>
              </a:rPr>
              <a:t>'ın</a:t>
            </a:r>
            <a:r>
              <a:rPr lang="en-US" altLang="tr-TR" sz="2000" dirty="0">
                <a:cs typeface="Times New Roman" panose="02020603050405020304" pitchFamily="18" charset="0"/>
              </a:rPr>
              <a:t> </a:t>
            </a:r>
            <a:r>
              <a:rPr lang="en-US" altLang="tr-TR" sz="2000" dirty="0" err="1">
                <a:cs typeface="Times New Roman" panose="02020603050405020304" pitchFamily="18" charset="0"/>
              </a:rPr>
              <a:t>yönetim</a:t>
            </a:r>
            <a:r>
              <a:rPr lang="en-US" altLang="tr-TR" sz="2000" dirty="0">
                <a:cs typeface="Times New Roman" panose="02020603050405020304" pitchFamily="18" charset="0"/>
              </a:rPr>
              <a:t> </a:t>
            </a:r>
            <a:r>
              <a:rPr lang="en-US" altLang="tr-TR" sz="2000" dirty="0" err="1">
                <a:cs typeface="Times New Roman" panose="02020603050405020304" pitchFamily="18" charset="0"/>
              </a:rPr>
              <a:t>ve</a:t>
            </a:r>
            <a:r>
              <a:rPr lang="en-US" altLang="tr-TR" sz="2000" dirty="0">
                <a:cs typeface="Times New Roman" panose="02020603050405020304" pitchFamily="18" charset="0"/>
              </a:rPr>
              <a:t> </a:t>
            </a:r>
            <a:r>
              <a:rPr lang="en-US" altLang="tr-TR" sz="2000" dirty="0" err="1">
                <a:cs typeface="Times New Roman" panose="02020603050405020304" pitchFamily="18" charset="0"/>
              </a:rPr>
              <a:t>finansman</a:t>
            </a:r>
            <a:r>
              <a:rPr lang="en-US" altLang="tr-TR" sz="2000" dirty="0">
                <a:cs typeface="Times New Roman" panose="02020603050405020304" pitchFamily="18" charset="0"/>
              </a:rPr>
              <a:t> </a:t>
            </a:r>
            <a:r>
              <a:rPr lang="en-US" altLang="tr-TR" sz="2000" dirty="0" err="1">
                <a:cs typeface="Times New Roman" panose="02020603050405020304" pitchFamily="18" charset="0"/>
              </a:rPr>
              <a:t>işleri</a:t>
            </a:r>
            <a:r>
              <a:rPr lang="en-US" altLang="tr-TR" sz="2000" dirty="0">
                <a:cs typeface="Times New Roman" panose="02020603050405020304" pitchFamily="18" charset="0"/>
              </a:rPr>
              <a:t> </a:t>
            </a:r>
            <a:r>
              <a:rPr lang="en-US" altLang="tr-TR" sz="2000" i="1" dirty="0">
                <a:cs typeface="Times New Roman" panose="02020603050405020304" pitchFamily="18" charset="0"/>
              </a:rPr>
              <a:t>ICAS </a:t>
            </a:r>
            <a:r>
              <a:rPr lang="en-US" altLang="tr-TR" sz="2000" dirty="0" err="1">
                <a:cs typeface="Times New Roman" panose="02020603050405020304" pitchFamily="18" charset="0"/>
              </a:rPr>
              <a:t>tarafından</a:t>
            </a:r>
            <a:r>
              <a:rPr lang="en-US" altLang="tr-TR" sz="2000" dirty="0">
                <a:cs typeface="Times New Roman" panose="02020603050405020304" pitchFamily="18" charset="0"/>
              </a:rPr>
              <a:t> </a:t>
            </a:r>
            <a:r>
              <a:rPr lang="en-US" altLang="tr-TR" sz="2000" dirty="0" err="1">
                <a:cs typeface="Times New Roman" panose="02020603050405020304" pitchFamily="18" charset="0"/>
              </a:rPr>
              <a:t>yürütülmektedir</a:t>
            </a:r>
            <a:r>
              <a:rPr lang="en-US" altLang="tr-TR" sz="2000" dirty="0">
                <a:cs typeface="Times New Roman" panose="02020603050405020304" pitchFamily="18" charset="0"/>
              </a:rPr>
              <a:t>. </a:t>
            </a:r>
            <a:endParaRPr lang="tr-TR" altLang="tr-TR" sz="2000" dirty="0">
              <a:cs typeface="Times New Roman" panose="02020603050405020304" pitchFamily="18" charset="0"/>
            </a:endParaRPr>
          </a:p>
          <a:p>
            <a:pPr algn="just">
              <a:lnSpc>
                <a:spcPct val="150000"/>
              </a:lnSpc>
              <a:buFont typeface="Wingdings" panose="05000000000000000000" pitchFamily="2" charset="2"/>
              <a:buNone/>
            </a:pPr>
            <a:endParaRPr lang="tr-TR" altLang="tr-TR" sz="2000" baseline="4000" dirty="0"/>
          </a:p>
          <a:p>
            <a:pPr algn="just">
              <a:lnSpc>
                <a:spcPct val="150000"/>
              </a:lnSpc>
              <a:buFont typeface="Wingdings" panose="05000000000000000000" pitchFamily="2" charset="2"/>
              <a:buChar char="u"/>
            </a:pPr>
            <a:r>
              <a:rPr lang="en-US" altLang="tr-TR" sz="2000" i="1" dirty="0">
                <a:cs typeface="Times New Roman" panose="02020603050405020304" pitchFamily="18" charset="0"/>
              </a:rPr>
              <a:t>ICAS,</a:t>
            </a:r>
            <a:r>
              <a:rPr lang="en-US" altLang="tr-TR" sz="2000" dirty="0">
                <a:cs typeface="Times New Roman" panose="02020603050405020304" pitchFamily="18" charset="0"/>
              </a:rPr>
              <a:t> her </a:t>
            </a:r>
            <a:r>
              <a:rPr lang="en-US" altLang="tr-TR" sz="2000" dirty="0" err="1">
                <a:cs typeface="Times New Roman" panose="02020603050405020304" pitchFamily="18" charset="0"/>
              </a:rPr>
              <a:t>biri</a:t>
            </a:r>
            <a:r>
              <a:rPr lang="en-US" altLang="tr-TR" sz="2000" dirty="0">
                <a:cs typeface="Times New Roman" panose="02020603050405020304" pitchFamily="18" charset="0"/>
              </a:rPr>
              <a:t> </a:t>
            </a:r>
            <a:r>
              <a:rPr lang="en-US" altLang="tr-TR" sz="2000" dirty="0" err="1">
                <a:cs typeface="Times New Roman" panose="02020603050405020304" pitchFamily="18" charset="0"/>
              </a:rPr>
              <a:t>spor</a:t>
            </a:r>
            <a:r>
              <a:rPr lang="en-US" altLang="tr-TR" sz="2000" dirty="0">
                <a:cs typeface="Times New Roman" panose="02020603050405020304" pitchFamily="18" charset="0"/>
              </a:rPr>
              <a:t> </a:t>
            </a:r>
            <a:r>
              <a:rPr lang="en-US" altLang="tr-TR" sz="2000" dirty="0" err="1">
                <a:cs typeface="Times New Roman" panose="02020603050405020304" pitchFamily="18" charset="0"/>
              </a:rPr>
              <a:t>hukuku</a:t>
            </a:r>
            <a:r>
              <a:rPr lang="en-US" altLang="tr-TR" sz="2000" dirty="0">
                <a:cs typeface="Times New Roman" panose="02020603050405020304" pitchFamily="18" charset="0"/>
              </a:rPr>
              <a:t>, </a:t>
            </a:r>
            <a:r>
              <a:rPr lang="en-US" altLang="tr-TR" sz="2000" dirty="0" err="1">
                <a:cs typeface="Times New Roman" panose="02020603050405020304" pitchFamily="18" charset="0"/>
              </a:rPr>
              <a:t>tahkim</a:t>
            </a:r>
            <a:r>
              <a:rPr lang="en-US" altLang="tr-TR" sz="2000" dirty="0">
                <a:cs typeface="Times New Roman" panose="02020603050405020304" pitchFamily="18" charset="0"/>
              </a:rPr>
              <a:t> </a:t>
            </a:r>
            <a:r>
              <a:rPr lang="en-US" altLang="tr-TR" sz="2000" dirty="0" err="1">
                <a:cs typeface="Times New Roman" panose="02020603050405020304" pitchFamily="18" charset="0"/>
              </a:rPr>
              <a:t>ve</a:t>
            </a:r>
            <a:r>
              <a:rPr lang="en-US" altLang="tr-TR" sz="2000" dirty="0">
                <a:cs typeface="Times New Roman" panose="02020603050405020304" pitchFamily="18" charset="0"/>
              </a:rPr>
              <a:t> </a:t>
            </a:r>
            <a:r>
              <a:rPr lang="en-US" altLang="tr-TR" sz="2000" dirty="0" err="1">
                <a:cs typeface="Times New Roman" panose="02020603050405020304" pitchFamily="18" charset="0"/>
              </a:rPr>
              <a:t>tahkim</a:t>
            </a:r>
            <a:r>
              <a:rPr lang="en-US" altLang="tr-TR" sz="2000" dirty="0">
                <a:cs typeface="Times New Roman" panose="02020603050405020304" pitchFamily="18" charset="0"/>
              </a:rPr>
              <a:t> </a:t>
            </a:r>
            <a:r>
              <a:rPr lang="en-US" altLang="tr-TR" sz="2000" dirty="0" err="1">
                <a:cs typeface="Times New Roman" panose="02020603050405020304" pitchFamily="18" charset="0"/>
              </a:rPr>
              <a:t>usulleri</a:t>
            </a:r>
            <a:r>
              <a:rPr lang="en-US" altLang="tr-TR" sz="2000" dirty="0">
                <a:cs typeface="Times New Roman" panose="02020603050405020304" pitchFamily="18" charset="0"/>
              </a:rPr>
              <a:t> </a:t>
            </a:r>
            <a:r>
              <a:rPr lang="en-US" altLang="tr-TR" sz="2000" dirty="0" err="1">
                <a:cs typeface="Times New Roman" panose="02020603050405020304" pitchFamily="18" charset="0"/>
              </a:rPr>
              <a:t>konusunda</a:t>
            </a:r>
            <a:r>
              <a:rPr lang="en-US" altLang="tr-TR" sz="2000" dirty="0">
                <a:cs typeface="Times New Roman" panose="02020603050405020304" pitchFamily="18" charset="0"/>
              </a:rPr>
              <a:t> </a:t>
            </a:r>
            <a:r>
              <a:rPr lang="en-US" altLang="tr-TR" sz="2000" dirty="0" err="1">
                <a:cs typeface="Times New Roman" panose="02020603050405020304" pitchFamily="18" charset="0"/>
              </a:rPr>
              <a:t>deneyimli</a:t>
            </a:r>
            <a:r>
              <a:rPr lang="en-US" altLang="tr-TR" sz="2000" dirty="0">
                <a:cs typeface="Times New Roman" panose="02020603050405020304" pitchFamily="18" charset="0"/>
              </a:rPr>
              <a:t> </a:t>
            </a:r>
            <a:r>
              <a:rPr lang="en-US" altLang="tr-TR" sz="2000" dirty="0" err="1">
                <a:cs typeface="Times New Roman" panose="02020603050405020304" pitchFamily="18" charset="0"/>
              </a:rPr>
              <a:t>veya</a:t>
            </a:r>
            <a:r>
              <a:rPr lang="en-US" altLang="tr-TR" sz="2000" dirty="0">
                <a:cs typeface="Times New Roman" panose="02020603050405020304" pitchFamily="18" charset="0"/>
              </a:rPr>
              <a:t> </a:t>
            </a:r>
            <a:r>
              <a:rPr lang="en-US" altLang="tr-TR" sz="2000" dirty="0" err="1">
                <a:cs typeface="Times New Roman" panose="02020603050405020304" pitchFamily="18" charset="0"/>
              </a:rPr>
              <a:t>uzman</a:t>
            </a:r>
            <a:r>
              <a:rPr lang="en-US" altLang="tr-TR" sz="2000" dirty="0">
                <a:cs typeface="Times New Roman" panose="02020603050405020304" pitchFamily="18" charset="0"/>
              </a:rPr>
              <a:t> </a:t>
            </a:r>
            <a:r>
              <a:rPr lang="en-US" altLang="tr-TR" sz="2000" dirty="0" err="1">
                <a:cs typeface="Times New Roman" panose="02020603050405020304" pitchFamily="18" charset="0"/>
              </a:rPr>
              <a:t>olan</a:t>
            </a:r>
            <a:r>
              <a:rPr lang="en-US" altLang="tr-TR" sz="2000" dirty="0">
                <a:cs typeface="Times New Roman" panose="02020603050405020304" pitchFamily="18" charset="0"/>
              </a:rPr>
              <a:t>, 20 </a:t>
            </a:r>
            <a:r>
              <a:rPr lang="en-US" altLang="tr-TR" sz="2000" dirty="0" err="1">
                <a:cs typeface="Times New Roman" panose="02020603050405020304" pitchFamily="18" charset="0"/>
              </a:rPr>
              <a:t>üst</a:t>
            </a:r>
            <a:r>
              <a:rPr lang="en-US" altLang="tr-TR" sz="2000" dirty="0">
                <a:cs typeface="Times New Roman" panose="02020603050405020304" pitchFamily="18" charset="0"/>
              </a:rPr>
              <a:t> </a:t>
            </a:r>
            <a:r>
              <a:rPr lang="en-US" altLang="tr-TR" sz="2000" dirty="0" err="1">
                <a:cs typeface="Times New Roman" panose="02020603050405020304" pitchFamily="18" charset="0"/>
              </a:rPr>
              <a:t>düzey</a:t>
            </a:r>
            <a:r>
              <a:rPr lang="en-US" altLang="tr-TR" sz="2000" dirty="0">
                <a:cs typeface="Times New Roman" panose="02020603050405020304" pitchFamily="18" charset="0"/>
              </a:rPr>
              <a:t> </a:t>
            </a:r>
            <a:r>
              <a:rPr lang="en-US" altLang="tr-TR" sz="2000" dirty="0" err="1">
                <a:cs typeface="Times New Roman" panose="02020603050405020304" pitchFamily="18" charset="0"/>
              </a:rPr>
              <a:t>hukukçu</a:t>
            </a:r>
            <a:r>
              <a:rPr lang="en-US" altLang="tr-TR" sz="2000" dirty="0">
                <a:cs typeface="Times New Roman" panose="02020603050405020304" pitchFamily="18" charset="0"/>
              </a:rPr>
              <a:t> </a:t>
            </a:r>
            <a:r>
              <a:rPr lang="en-US" altLang="tr-TR" sz="2000" dirty="0" err="1">
                <a:cs typeface="Times New Roman" panose="02020603050405020304" pitchFamily="18" charset="0"/>
              </a:rPr>
              <a:t>üyeden</a:t>
            </a:r>
            <a:r>
              <a:rPr lang="en-US" altLang="tr-TR" sz="2000" dirty="0">
                <a:cs typeface="Times New Roman" panose="02020603050405020304" pitchFamily="18" charset="0"/>
              </a:rPr>
              <a:t> </a:t>
            </a:r>
            <a:r>
              <a:rPr lang="en-US" altLang="tr-TR" sz="2000" dirty="0" err="1">
                <a:cs typeface="Times New Roman" panose="02020603050405020304" pitchFamily="18" charset="0"/>
              </a:rPr>
              <a:t>oluşmaktadır</a:t>
            </a:r>
            <a:r>
              <a:rPr lang="en-US" altLang="tr-TR" sz="2000" dirty="0">
                <a:cs typeface="Times New Roman" panose="02020603050405020304" pitchFamily="18" charset="0"/>
              </a:rPr>
              <a:t>.  </a:t>
            </a:r>
            <a:endParaRPr lang="tr-TR" altLang="tr-TR" sz="2000" dirty="0">
              <a:cs typeface="Times New Roman" panose="02020603050405020304" pitchFamily="18" charset="0"/>
            </a:endParaRPr>
          </a:p>
          <a:p>
            <a:pPr algn="just">
              <a:lnSpc>
                <a:spcPct val="150000"/>
              </a:lnSpc>
              <a:buFont typeface="Wingdings" panose="05000000000000000000" pitchFamily="2" charset="2"/>
              <a:buChar char="u"/>
            </a:pPr>
            <a:endParaRPr lang="tr-TR" altLang="tr-TR" sz="2000" baseline="4000" dirty="0"/>
          </a:p>
          <a:p>
            <a:pPr algn="just">
              <a:lnSpc>
                <a:spcPct val="150000"/>
              </a:lnSpc>
              <a:buFont typeface="Wingdings" panose="05000000000000000000" pitchFamily="2" charset="2"/>
              <a:buChar char="u"/>
            </a:pPr>
            <a:r>
              <a:rPr lang="tr-TR" altLang="tr-TR" sz="2000" i="1" dirty="0">
                <a:cs typeface="Times New Roman" panose="02020603050405020304" pitchFamily="18" charset="0"/>
              </a:rPr>
              <a:t>ICAS </a:t>
            </a:r>
            <a:r>
              <a:rPr lang="tr-TR" altLang="tr-TR" sz="2000" dirty="0">
                <a:cs typeface="Times New Roman" panose="02020603050405020304" pitchFamily="18" charset="0"/>
              </a:rPr>
              <a:t>üyeleri, </a:t>
            </a:r>
            <a:r>
              <a:rPr lang="en-US" altLang="tr-TR" sz="2000" i="1" dirty="0">
                <a:cs typeface="Times New Roman" panose="02020603050405020304" pitchFamily="18" charset="0"/>
              </a:rPr>
              <a:t>CAS </a:t>
            </a:r>
            <a:r>
              <a:rPr lang="en-US" altLang="tr-TR" sz="2000" dirty="0" err="1">
                <a:cs typeface="Times New Roman" panose="02020603050405020304" pitchFamily="18" charset="0"/>
              </a:rPr>
              <a:t>hakem</a:t>
            </a:r>
            <a:r>
              <a:rPr lang="en-US" altLang="tr-TR" sz="2000" dirty="0">
                <a:cs typeface="Times New Roman" panose="02020603050405020304" pitchFamily="18" charset="0"/>
              </a:rPr>
              <a:t> </a:t>
            </a:r>
            <a:r>
              <a:rPr lang="en-US" altLang="tr-TR" sz="2000" dirty="0" err="1">
                <a:cs typeface="Times New Roman" panose="02020603050405020304" pitchFamily="18" charset="0"/>
              </a:rPr>
              <a:t>listesinde</a:t>
            </a:r>
            <a:r>
              <a:rPr lang="en-US" altLang="tr-TR" sz="2000" dirty="0">
                <a:cs typeface="Times New Roman" panose="02020603050405020304" pitchFamily="18" charset="0"/>
              </a:rPr>
              <a:t> </a:t>
            </a:r>
            <a:r>
              <a:rPr lang="en-US" altLang="tr-TR" sz="2000" dirty="0" err="1">
                <a:cs typeface="Times New Roman" panose="02020603050405020304" pitchFamily="18" charset="0"/>
              </a:rPr>
              <a:t>yer</a:t>
            </a:r>
            <a:r>
              <a:rPr lang="en-US" altLang="tr-TR" sz="2000" dirty="0">
                <a:cs typeface="Times New Roman" panose="02020603050405020304" pitchFamily="18" charset="0"/>
              </a:rPr>
              <a:t> </a:t>
            </a:r>
            <a:r>
              <a:rPr lang="en-US" altLang="tr-TR" sz="2000" dirty="0" err="1">
                <a:cs typeface="Times New Roman" panose="02020603050405020304" pitchFamily="18" charset="0"/>
              </a:rPr>
              <a:t>alamayacakları</a:t>
            </a:r>
            <a:r>
              <a:rPr lang="en-US" altLang="tr-TR" sz="2000" dirty="0">
                <a:cs typeface="Times New Roman" panose="02020603050405020304" pitchFamily="18" charset="0"/>
              </a:rPr>
              <a:t> </a:t>
            </a:r>
            <a:r>
              <a:rPr lang="en-US" altLang="tr-TR" sz="2000" dirty="0" err="1">
                <a:cs typeface="Times New Roman" panose="02020603050405020304" pitchFamily="18" charset="0"/>
              </a:rPr>
              <a:t>gibi</a:t>
            </a:r>
            <a:r>
              <a:rPr lang="en-US" altLang="tr-TR" sz="2000" dirty="0">
                <a:cs typeface="Times New Roman" panose="02020603050405020304" pitchFamily="18" charset="0"/>
              </a:rPr>
              <a:t> </a:t>
            </a:r>
            <a:r>
              <a:rPr lang="en-US" altLang="tr-TR" sz="2000" i="1" dirty="0">
                <a:cs typeface="Times New Roman" panose="02020603050405020304" pitchFamily="18" charset="0"/>
              </a:rPr>
              <a:t>CAS </a:t>
            </a:r>
            <a:r>
              <a:rPr lang="en-US" altLang="tr-TR" sz="2000" dirty="0">
                <a:cs typeface="Times New Roman" panose="02020603050405020304" pitchFamily="18" charset="0"/>
              </a:rPr>
              <a:t> </a:t>
            </a:r>
            <a:r>
              <a:rPr lang="en-US" altLang="tr-TR" sz="2000" dirty="0" err="1">
                <a:cs typeface="Times New Roman" panose="02020603050405020304" pitchFamily="18" charset="0"/>
              </a:rPr>
              <a:t>tarafından</a:t>
            </a:r>
            <a:r>
              <a:rPr lang="en-US" altLang="tr-TR" sz="2000" dirty="0">
                <a:cs typeface="Times New Roman" panose="02020603050405020304" pitchFamily="18" charset="0"/>
              </a:rPr>
              <a:t> </a:t>
            </a:r>
            <a:r>
              <a:rPr lang="en-US" altLang="tr-TR" sz="2000" dirty="0" err="1">
                <a:cs typeface="Times New Roman" panose="02020603050405020304" pitchFamily="18" charset="0"/>
              </a:rPr>
              <a:t>yürütülmekte</a:t>
            </a:r>
            <a:r>
              <a:rPr lang="en-US" altLang="tr-TR" sz="2000" dirty="0">
                <a:cs typeface="Times New Roman" panose="02020603050405020304" pitchFamily="18" charset="0"/>
              </a:rPr>
              <a:t> </a:t>
            </a:r>
            <a:r>
              <a:rPr lang="en-US" altLang="tr-TR" sz="2000" dirty="0" err="1">
                <a:cs typeface="Times New Roman" panose="02020603050405020304" pitchFamily="18" charset="0"/>
              </a:rPr>
              <a:t>olan</a:t>
            </a:r>
            <a:r>
              <a:rPr lang="en-US" altLang="tr-TR" sz="2000" dirty="0">
                <a:cs typeface="Times New Roman" panose="02020603050405020304" pitchFamily="18" charset="0"/>
              </a:rPr>
              <a:t> </a:t>
            </a:r>
            <a:r>
              <a:rPr lang="en-US" altLang="tr-TR" sz="2000" dirty="0" err="1">
                <a:cs typeface="Times New Roman" panose="02020603050405020304" pitchFamily="18" charset="0"/>
              </a:rPr>
              <a:t>bir</a:t>
            </a:r>
            <a:r>
              <a:rPr lang="en-US" altLang="tr-TR" sz="2000" dirty="0">
                <a:cs typeface="Times New Roman" panose="02020603050405020304" pitchFamily="18" charset="0"/>
              </a:rPr>
              <a:t> </a:t>
            </a:r>
            <a:r>
              <a:rPr lang="en-US" altLang="tr-TR" sz="2000" dirty="0" err="1">
                <a:cs typeface="Times New Roman" panose="02020603050405020304" pitchFamily="18" charset="0"/>
              </a:rPr>
              <a:t>davada</a:t>
            </a:r>
            <a:r>
              <a:rPr lang="en-US" altLang="tr-TR" sz="2000" dirty="0">
                <a:cs typeface="Times New Roman" panose="02020603050405020304" pitchFamily="18" charset="0"/>
              </a:rPr>
              <a:t> </a:t>
            </a:r>
            <a:r>
              <a:rPr lang="en-US" altLang="tr-TR" sz="2000" dirty="0" err="1">
                <a:cs typeface="Times New Roman" panose="02020603050405020304" pitchFamily="18" charset="0"/>
              </a:rPr>
              <a:t>Tahkim</a:t>
            </a:r>
            <a:r>
              <a:rPr lang="en-US" altLang="tr-TR" sz="2000" dirty="0">
                <a:cs typeface="Times New Roman" panose="02020603050405020304" pitchFamily="18" charset="0"/>
              </a:rPr>
              <a:t> </a:t>
            </a:r>
            <a:r>
              <a:rPr lang="tr-TR" altLang="tr-TR" sz="2000" dirty="0">
                <a:cs typeface="Times New Roman" panose="02020603050405020304" pitchFamily="18" charset="0"/>
              </a:rPr>
              <a:t>Kurulu üyesi, hakem </a:t>
            </a:r>
            <a:r>
              <a:rPr lang="en-US" altLang="tr-TR" sz="2000" dirty="0" err="1">
                <a:cs typeface="Times New Roman" panose="02020603050405020304" pitchFamily="18" charset="0"/>
              </a:rPr>
              <a:t>veya</a:t>
            </a:r>
            <a:r>
              <a:rPr lang="en-US" altLang="tr-TR" sz="2000" dirty="0">
                <a:cs typeface="Times New Roman" panose="02020603050405020304" pitchFamily="18" charset="0"/>
              </a:rPr>
              <a:t> </a:t>
            </a:r>
            <a:r>
              <a:rPr lang="en-US" altLang="tr-TR" sz="2000" dirty="0" err="1">
                <a:cs typeface="Times New Roman" panose="02020603050405020304" pitchFamily="18" charset="0"/>
              </a:rPr>
              <a:t>taraflardan</a:t>
            </a:r>
            <a:r>
              <a:rPr lang="en-US" altLang="tr-TR" sz="2000" dirty="0">
                <a:cs typeface="Times New Roman" panose="02020603050405020304" pitchFamily="18" charset="0"/>
              </a:rPr>
              <a:t> </a:t>
            </a:r>
            <a:r>
              <a:rPr lang="tr-TR" altLang="tr-TR" sz="2000" dirty="0">
                <a:cs typeface="Times New Roman" panose="02020603050405020304" pitchFamily="18" charset="0"/>
              </a:rPr>
              <a:t>birinin </a:t>
            </a:r>
            <a:r>
              <a:rPr lang="en-US" altLang="tr-TR" sz="2000" dirty="0" err="1">
                <a:cs typeface="Times New Roman" panose="02020603050405020304" pitchFamily="18" charset="0"/>
              </a:rPr>
              <a:t>temsilcisi</a:t>
            </a:r>
            <a:r>
              <a:rPr lang="en-US" altLang="tr-TR" sz="2000" dirty="0">
                <a:cs typeface="Times New Roman" panose="02020603050405020304" pitchFamily="18" charset="0"/>
              </a:rPr>
              <a:t> </a:t>
            </a:r>
            <a:r>
              <a:rPr lang="en-US" altLang="tr-TR" sz="2000" dirty="0" err="1">
                <a:cs typeface="Times New Roman" panose="02020603050405020304" pitchFamily="18" charset="0"/>
              </a:rPr>
              <a:t>olarak</a:t>
            </a:r>
            <a:r>
              <a:rPr lang="en-US" altLang="tr-TR" sz="2000" dirty="0">
                <a:cs typeface="Times New Roman" panose="02020603050405020304" pitchFamily="18" charset="0"/>
              </a:rPr>
              <a:t> da </a:t>
            </a:r>
            <a:r>
              <a:rPr lang="tr-TR" altLang="tr-TR" sz="2000" dirty="0">
                <a:cs typeface="Times New Roman" panose="02020603050405020304" pitchFamily="18" charset="0"/>
              </a:rPr>
              <a:t>görev alamamaktadır. (</a:t>
            </a:r>
            <a:r>
              <a:rPr lang="tr-TR" altLang="tr-TR" sz="2000" i="1" dirty="0" err="1">
                <a:cs typeface="Times New Roman" panose="02020603050405020304" pitchFamily="18" charset="0"/>
              </a:rPr>
              <a:t>CAS</a:t>
            </a:r>
            <a:r>
              <a:rPr lang="tr-TR" altLang="tr-TR" sz="2000" dirty="0" err="1">
                <a:cs typeface="Times New Roman" panose="02020603050405020304" pitchFamily="18" charset="0"/>
              </a:rPr>
              <a:t>'ın</a:t>
            </a:r>
            <a:r>
              <a:rPr lang="tr-TR" altLang="tr-TR" sz="2000" dirty="0">
                <a:cs typeface="Times New Roman" panose="02020603050405020304" pitchFamily="18" charset="0"/>
              </a:rPr>
              <a:t> bağımsızlığını </a:t>
            </a:r>
            <a:r>
              <a:rPr lang="en-US" altLang="tr-TR" sz="2000" dirty="0" err="1">
                <a:cs typeface="Times New Roman" panose="02020603050405020304" pitchFamily="18" charset="0"/>
              </a:rPr>
              <a:t>ve</a:t>
            </a:r>
            <a:r>
              <a:rPr lang="en-US" altLang="tr-TR" sz="2000" dirty="0">
                <a:cs typeface="Times New Roman" panose="02020603050405020304" pitchFamily="18" charset="0"/>
              </a:rPr>
              <a:t> </a:t>
            </a:r>
            <a:r>
              <a:rPr lang="en-US" altLang="tr-TR" sz="2000" dirty="0" err="1">
                <a:cs typeface="Times New Roman" panose="02020603050405020304" pitchFamily="18" charset="0"/>
              </a:rPr>
              <a:t>tarafların</a:t>
            </a:r>
            <a:r>
              <a:rPr lang="en-US" altLang="tr-TR" sz="2000" dirty="0">
                <a:cs typeface="Times New Roman" panose="02020603050405020304" pitchFamily="18" charset="0"/>
              </a:rPr>
              <a:t> </a:t>
            </a:r>
            <a:r>
              <a:rPr lang="tr-TR" altLang="tr-TR" sz="2000" dirty="0">
                <a:cs typeface="Times New Roman" panose="02020603050405020304" pitchFamily="18" charset="0"/>
              </a:rPr>
              <a:t>haklarını korumak amacıyla)</a:t>
            </a:r>
            <a:endParaRPr lang="tr-TR" altLang="tr-TR" sz="2000" dirty="0"/>
          </a:p>
          <a:p>
            <a:pPr algn="ctr">
              <a:lnSpc>
                <a:spcPct val="150000"/>
              </a:lnSpc>
            </a:pPr>
            <a:endParaRPr lang="tr-TR" altLang="tr-TR" sz="1400" b="1" dirty="0"/>
          </a:p>
        </p:txBody>
      </p:sp>
      <p:sp>
        <p:nvSpPr>
          <p:cNvPr id="70661" name="Rectangle 5">
            <a:extLst>
              <a:ext uri="{FF2B5EF4-FFF2-40B4-BE49-F238E27FC236}">
                <a16:creationId xmlns:a16="http://schemas.microsoft.com/office/drawing/2014/main" id="{CA3D24D2-525B-FFA7-8895-7B2ECF3958C8}"/>
              </a:ext>
            </a:extLst>
          </p:cNvPr>
          <p:cNvSpPr>
            <a:spLocks noChangeArrowheads="1"/>
          </p:cNvSpPr>
          <p:nvPr/>
        </p:nvSpPr>
        <p:spPr bwMode="auto">
          <a:xfrm>
            <a:off x="214313" y="2928938"/>
            <a:ext cx="84296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45085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2pPr>
            <a:lvl3pPr marL="1143000" indent="-2286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3pPr>
            <a:lvl4pPr marL="1600200" indent="-2286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4pPr>
            <a:lvl5pPr marL="2057400" indent="-2286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9pPr>
          </a:lstStyle>
          <a:p>
            <a:pPr algn="ctr">
              <a:lnSpc>
                <a:spcPct val="150000"/>
              </a:lnSpc>
            </a:pPr>
            <a:r>
              <a:rPr lang="en-US" altLang="tr-TR" sz="1400" b="1">
                <a:cs typeface="Times New Roman" panose="02020603050405020304" pitchFamily="18" charset="0"/>
              </a:rPr>
              <a:t>.</a:t>
            </a:r>
            <a:r>
              <a:rPr lang="en-US" altLang="tr-TR" sz="1400" b="1" i="1">
                <a:cs typeface="Times New Roman" panose="02020603050405020304" pitchFamily="18" charset="0"/>
              </a:rPr>
              <a:t> </a:t>
            </a:r>
            <a:endParaRPr lang="tr-TR" altLang="tr-TR" sz="1400" b="1"/>
          </a:p>
          <a:p>
            <a:pPr algn="ctr">
              <a:lnSpc>
                <a:spcPct val="150000"/>
              </a:lnSpc>
            </a:pPr>
            <a:endParaRPr lang="tr-TR" altLang="tr-TR" sz="1400" b="1"/>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70660"/>
                                        </p:tgtEl>
                                        <p:attrNameLst>
                                          <p:attrName>style.visibility</p:attrName>
                                        </p:attrNameLst>
                                      </p:cBhvr>
                                      <p:to>
                                        <p:strVal val="visible"/>
                                      </p:to>
                                    </p:set>
                                    <p:animEffect transition="in" filter="fade">
                                      <p:cBhvr>
                                        <p:cTn id="7" dur="100"/>
                                        <p:tgtEl>
                                          <p:spTgt spid="70660"/>
                                        </p:tgtEl>
                                      </p:cBhvr>
                                    </p:animEffect>
                                    <p:anim calcmode="lin" valueType="num">
                                      <p:cBhvr>
                                        <p:cTn id="8" dur="400" fill="hold"/>
                                        <p:tgtEl>
                                          <p:spTgt spid="70660"/>
                                        </p:tgtEl>
                                        <p:attrNameLst>
                                          <p:attrName>ppt_x</p:attrName>
                                        </p:attrNameLst>
                                      </p:cBhvr>
                                      <p:tavLst>
                                        <p:tav tm="0">
                                          <p:val>
                                            <p:strVal val="#ppt_x"/>
                                          </p:val>
                                        </p:tav>
                                        <p:tav tm="100000">
                                          <p:val>
                                            <p:strVal val="#ppt_x"/>
                                          </p:val>
                                        </p:tav>
                                      </p:tavLst>
                                    </p:anim>
                                    <p:anim calcmode="lin" valueType="num">
                                      <p:cBhvr>
                                        <p:cTn id="9" dur="400" fill="hold"/>
                                        <p:tgtEl>
                                          <p:spTgt spid="70660"/>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0660"/>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0660"/>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2" presetID="43" presetClass="entr" presetSubtype="0" fill="hold" grpId="0" nodeType="withEffect">
                                  <p:stCondLst>
                                    <p:cond delay="0"/>
                                  </p:stCondLst>
                                  <p:childTnLst>
                                    <p:set>
                                      <p:cBhvr>
                                        <p:cTn id="13" dur="1" fill="hold">
                                          <p:stCondLst>
                                            <p:cond delay="0"/>
                                          </p:stCondLst>
                                        </p:cTn>
                                        <p:tgtEl>
                                          <p:spTgt spid="70661"/>
                                        </p:tgtEl>
                                        <p:attrNameLst>
                                          <p:attrName>style.visibility</p:attrName>
                                        </p:attrNameLst>
                                      </p:cBhvr>
                                      <p:to>
                                        <p:strVal val="visible"/>
                                      </p:to>
                                    </p:set>
                                    <p:animEffect transition="in" filter="fade">
                                      <p:cBhvr>
                                        <p:cTn id="14" dur="100"/>
                                        <p:tgtEl>
                                          <p:spTgt spid="70661"/>
                                        </p:tgtEl>
                                      </p:cBhvr>
                                    </p:animEffect>
                                    <p:anim calcmode="lin" valueType="num">
                                      <p:cBhvr>
                                        <p:cTn id="15" dur="400" fill="hold"/>
                                        <p:tgtEl>
                                          <p:spTgt spid="70661"/>
                                        </p:tgtEl>
                                        <p:attrNameLst>
                                          <p:attrName>ppt_x</p:attrName>
                                        </p:attrNameLst>
                                      </p:cBhvr>
                                      <p:tavLst>
                                        <p:tav tm="0">
                                          <p:val>
                                            <p:strVal val="#ppt_x"/>
                                          </p:val>
                                        </p:tav>
                                        <p:tav tm="100000">
                                          <p:val>
                                            <p:strVal val="#ppt_x"/>
                                          </p:val>
                                        </p:tav>
                                      </p:tavLst>
                                    </p:anim>
                                    <p:anim calcmode="lin" valueType="num">
                                      <p:cBhvr>
                                        <p:cTn id="16" dur="400" fill="hold"/>
                                        <p:tgtEl>
                                          <p:spTgt spid="70661"/>
                                        </p:tgtEl>
                                        <p:attrNameLst>
                                          <p:attrName>ppt_y</p:attrName>
                                        </p:attrNameLst>
                                      </p:cBhvr>
                                      <p:tavLst>
                                        <p:tav tm="0">
                                          <p:val>
                                            <p:strVal val="#ppt_y+0.31"/>
                                          </p:val>
                                        </p:tav>
                                        <p:tav tm="100000">
                                          <p:val>
                                            <p:strVal val="#ppt_y+0.31"/>
                                          </p:val>
                                        </p:tav>
                                      </p:tavLst>
                                    </p:anim>
                                    <p:anim calcmode="lin" valueType="num">
                                      <p:cBhvr>
                                        <p:cTn id="17" dur="600" decel="50000" fill="hold">
                                          <p:stCondLst>
                                            <p:cond delay="400"/>
                                          </p:stCondLst>
                                        </p:cTn>
                                        <p:tgtEl>
                                          <p:spTgt spid="70661"/>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8" dur="600" decel="50000" fill="hold">
                                          <p:stCondLst>
                                            <p:cond delay="400"/>
                                          </p:stCondLst>
                                        </p:cTn>
                                        <p:tgtEl>
                                          <p:spTgt spid="70661"/>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0" grpId="0"/>
      <p:bldP spid="7066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1">
            <a:extLst>
              <a:ext uri="{FF2B5EF4-FFF2-40B4-BE49-F238E27FC236}">
                <a16:creationId xmlns:a16="http://schemas.microsoft.com/office/drawing/2014/main" id="{BC031B89-5BE3-1BD6-9021-D147B26E3C11}"/>
              </a:ext>
            </a:extLst>
          </p:cNvPr>
          <p:cNvSpPr>
            <a:spLocks noChangeArrowheads="1"/>
          </p:cNvSpPr>
          <p:nvPr/>
        </p:nvSpPr>
        <p:spPr bwMode="auto">
          <a:xfrm>
            <a:off x="533400" y="450780"/>
            <a:ext cx="8229600" cy="5858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2pPr>
            <a:lvl3pPr marL="1143000" indent="-2286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3pPr>
            <a:lvl4pPr marL="1600200" indent="-2286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4pPr>
            <a:lvl5pPr marL="2057400" indent="-2286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9pPr>
          </a:lstStyle>
          <a:p>
            <a:pPr algn="ctr">
              <a:lnSpc>
                <a:spcPct val="150000"/>
              </a:lnSpc>
            </a:pPr>
            <a:r>
              <a:rPr lang="tr-TR" altLang="tr-TR" b="1" dirty="0">
                <a:cs typeface="Times New Roman" panose="02020603050405020304" pitchFamily="18" charset="0"/>
              </a:rPr>
              <a:t>CAS TAHKİMİNİN YETKİSİ</a:t>
            </a:r>
            <a:endParaRPr lang="tr-TR" altLang="tr-TR" b="1" dirty="0"/>
          </a:p>
          <a:p>
            <a:pPr algn="just">
              <a:lnSpc>
                <a:spcPct val="150000"/>
              </a:lnSpc>
            </a:pPr>
            <a:r>
              <a:rPr lang="en-US" altLang="tr-TR" b="1" dirty="0">
                <a:solidFill>
                  <a:srgbClr val="FFC000"/>
                </a:solidFill>
                <a:cs typeface="Times New Roman" panose="02020603050405020304" pitchFamily="18" charset="0"/>
              </a:rPr>
              <a:t>	</a:t>
            </a:r>
            <a:r>
              <a:rPr lang="en-US" altLang="tr-TR" b="1" dirty="0">
                <a:cs typeface="Times New Roman" panose="02020603050405020304" pitchFamily="18" charset="0"/>
              </a:rPr>
              <a:t>Spor </a:t>
            </a:r>
            <a:r>
              <a:rPr lang="en-US" altLang="tr-TR" b="1" dirty="0" err="1">
                <a:cs typeface="Times New Roman" panose="02020603050405020304" pitchFamily="18" charset="0"/>
              </a:rPr>
              <a:t>ile</a:t>
            </a:r>
            <a:r>
              <a:rPr lang="en-US" altLang="tr-TR" b="1" dirty="0">
                <a:cs typeface="Times New Roman" panose="02020603050405020304" pitchFamily="18" charset="0"/>
              </a:rPr>
              <a:t> </a:t>
            </a:r>
            <a:r>
              <a:rPr lang="en-US" altLang="tr-TR" b="1" dirty="0" err="1">
                <a:cs typeface="Times New Roman" panose="02020603050405020304" pitchFamily="18" charset="0"/>
              </a:rPr>
              <a:t>doğrudan</a:t>
            </a:r>
            <a:r>
              <a:rPr lang="en-US" altLang="tr-TR" b="1" dirty="0">
                <a:cs typeface="Times New Roman" panose="02020603050405020304" pitchFamily="18" charset="0"/>
              </a:rPr>
              <a:t> </a:t>
            </a:r>
            <a:r>
              <a:rPr lang="en-US" altLang="tr-TR" b="1" dirty="0" err="1">
                <a:cs typeface="Times New Roman" panose="02020603050405020304" pitchFamily="18" charset="0"/>
              </a:rPr>
              <a:t>veya</a:t>
            </a:r>
            <a:r>
              <a:rPr lang="en-US" altLang="tr-TR" b="1" dirty="0">
                <a:cs typeface="Times New Roman" panose="02020603050405020304" pitchFamily="18" charset="0"/>
              </a:rPr>
              <a:t> </a:t>
            </a:r>
            <a:r>
              <a:rPr lang="en-US" altLang="tr-TR" b="1" dirty="0" err="1">
                <a:cs typeface="Times New Roman" panose="02020603050405020304" pitchFamily="18" charset="0"/>
              </a:rPr>
              <a:t>dolaylı</a:t>
            </a:r>
            <a:r>
              <a:rPr lang="en-US" altLang="tr-TR" b="1" dirty="0">
                <a:cs typeface="Times New Roman" panose="02020603050405020304" pitchFamily="18" charset="0"/>
              </a:rPr>
              <a:t> </a:t>
            </a:r>
            <a:r>
              <a:rPr lang="en-US" altLang="tr-TR" b="1" dirty="0" err="1">
                <a:cs typeface="Times New Roman" panose="02020603050405020304" pitchFamily="18" charset="0"/>
              </a:rPr>
              <a:t>olarak</a:t>
            </a:r>
            <a:r>
              <a:rPr lang="en-US" altLang="tr-TR" b="1" dirty="0">
                <a:cs typeface="Times New Roman" panose="02020603050405020304" pitchFamily="18" charset="0"/>
              </a:rPr>
              <a:t> </a:t>
            </a:r>
            <a:r>
              <a:rPr lang="en-US" altLang="tr-TR" b="1" dirty="0" err="1">
                <a:cs typeface="Times New Roman" panose="02020603050405020304" pitchFamily="18" charset="0"/>
              </a:rPr>
              <a:t>ilişkisi</a:t>
            </a:r>
            <a:r>
              <a:rPr lang="en-US" altLang="tr-TR" b="1" dirty="0">
                <a:cs typeface="Times New Roman" panose="02020603050405020304" pitchFamily="18" charset="0"/>
              </a:rPr>
              <a:t> </a:t>
            </a:r>
            <a:r>
              <a:rPr lang="en-US" altLang="tr-TR" b="1" dirty="0" err="1">
                <a:cs typeface="Times New Roman" panose="02020603050405020304" pitchFamily="18" charset="0"/>
              </a:rPr>
              <a:t>bulunan</a:t>
            </a:r>
            <a:r>
              <a:rPr lang="en-US" altLang="tr-TR" b="1" dirty="0">
                <a:cs typeface="Times New Roman" panose="02020603050405020304" pitchFamily="18" charset="0"/>
              </a:rPr>
              <a:t> her </a:t>
            </a:r>
            <a:r>
              <a:rPr lang="en-US" altLang="tr-TR" b="1" dirty="0" err="1">
                <a:cs typeface="Times New Roman" panose="02020603050405020304" pitchFamily="18" charset="0"/>
              </a:rPr>
              <a:t>türlü</a:t>
            </a:r>
            <a:r>
              <a:rPr lang="en-US" altLang="tr-TR" b="1" dirty="0">
                <a:cs typeface="Times New Roman" panose="02020603050405020304" pitchFamily="18" charset="0"/>
              </a:rPr>
              <a:t> </a:t>
            </a:r>
            <a:r>
              <a:rPr lang="en-US" altLang="tr-TR" b="1" dirty="0" err="1">
                <a:cs typeface="Times New Roman" panose="02020603050405020304" pitchFamily="18" charset="0"/>
              </a:rPr>
              <a:t>uyuşmazlık</a:t>
            </a:r>
            <a:r>
              <a:rPr lang="en-US" altLang="tr-TR" b="1" dirty="0">
                <a:cs typeface="Times New Roman" panose="02020603050405020304" pitchFamily="18" charset="0"/>
              </a:rPr>
              <a:t> </a:t>
            </a:r>
            <a:r>
              <a:rPr lang="en-US" altLang="tr-TR" b="1" i="1" dirty="0">
                <a:cs typeface="Times New Roman" panose="02020603050405020304" pitchFamily="18" charset="0"/>
              </a:rPr>
              <a:t>CAS</a:t>
            </a:r>
            <a:r>
              <a:rPr lang="en-US" altLang="tr-TR" b="1" dirty="0">
                <a:cs typeface="Times New Roman" panose="02020603050405020304" pitchFamily="18" charset="0"/>
              </a:rPr>
              <a:t> </a:t>
            </a:r>
            <a:r>
              <a:rPr lang="en-US" altLang="tr-TR" b="1" dirty="0" err="1">
                <a:cs typeface="Times New Roman" panose="02020603050405020304" pitchFamily="18" charset="0"/>
              </a:rPr>
              <a:t>tahkiminin</a:t>
            </a:r>
            <a:r>
              <a:rPr lang="en-US" altLang="tr-TR" b="1" dirty="0">
                <a:cs typeface="Times New Roman" panose="02020603050405020304" pitchFamily="18" charset="0"/>
              </a:rPr>
              <a:t> </a:t>
            </a:r>
            <a:r>
              <a:rPr lang="en-US" altLang="tr-TR" b="1" dirty="0" err="1">
                <a:cs typeface="Times New Roman" panose="02020603050405020304" pitchFamily="18" charset="0"/>
              </a:rPr>
              <a:t>yetkisine</a:t>
            </a:r>
            <a:r>
              <a:rPr lang="en-US" altLang="tr-TR" b="1" dirty="0">
                <a:cs typeface="Times New Roman" panose="02020603050405020304" pitchFamily="18" charset="0"/>
              </a:rPr>
              <a:t> </a:t>
            </a:r>
            <a:r>
              <a:rPr lang="en-US" altLang="tr-TR" b="1" dirty="0" err="1">
                <a:cs typeface="Times New Roman" panose="02020603050405020304" pitchFamily="18" charset="0"/>
              </a:rPr>
              <a:t>girmektedir</a:t>
            </a:r>
            <a:r>
              <a:rPr lang="en-US" altLang="tr-TR" b="1" dirty="0">
                <a:cs typeface="Times New Roman" panose="02020603050405020304" pitchFamily="18" charset="0"/>
              </a:rPr>
              <a:t>. </a:t>
            </a:r>
            <a:endParaRPr lang="tr-TR" altLang="tr-TR" b="1" dirty="0"/>
          </a:p>
          <a:p>
            <a:pPr algn="just">
              <a:lnSpc>
                <a:spcPct val="150000"/>
              </a:lnSpc>
            </a:pPr>
            <a:r>
              <a:rPr lang="en-US" altLang="tr-TR" b="1" dirty="0">
                <a:cs typeface="Times New Roman" panose="02020603050405020304" pitchFamily="18" charset="0"/>
              </a:rPr>
              <a:t>1-Sporun </a:t>
            </a:r>
            <a:r>
              <a:rPr lang="en-US" altLang="tr-TR" b="1" dirty="0" err="1">
                <a:cs typeface="Times New Roman" panose="02020603050405020304" pitchFamily="18" charset="0"/>
              </a:rPr>
              <a:t>uygulanması</a:t>
            </a:r>
            <a:r>
              <a:rPr lang="en-US" altLang="tr-TR" b="1" dirty="0">
                <a:cs typeface="Times New Roman" panose="02020603050405020304" pitchFamily="18" charset="0"/>
              </a:rPr>
              <a:t> </a:t>
            </a:r>
            <a:r>
              <a:rPr lang="en-US" altLang="tr-TR" b="1" dirty="0" err="1">
                <a:cs typeface="Times New Roman" panose="02020603050405020304" pitchFamily="18" charset="0"/>
              </a:rPr>
              <a:t>ve</a:t>
            </a:r>
            <a:r>
              <a:rPr lang="en-US" altLang="tr-TR" b="1" dirty="0">
                <a:cs typeface="Times New Roman" panose="02020603050405020304" pitchFamily="18" charset="0"/>
              </a:rPr>
              <a:t> </a:t>
            </a:r>
            <a:r>
              <a:rPr lang="en-US" altLang="tr-TR" b="1" dirty="0" err="1">
                <a:cs typeface="Times New Roman" panose="02020603050405020304" pitchFamily="18" charset="0"/>
              </a:rPr>
              <a:t>geliştirilmesi</a:t>
            </a:r>
            <a:r>
              <a:rPr lang="en-US" altLang="tr-TR" b="1" dirty="0">
                <a:cs typeface="Times New Roman" panose="02020603050405020304" pitchFamily="18" charset="0"/>
              </a:rPr>
              <a:t> </a:t>
            </a:r>
            <a:r>
              <a:rPr lang="en-US" altLang="tr-TR" b="1" dirty="0" err="1">
                <a:cs typeface="Times New Roman" panose="02020603050405020304" pitchFamily="18" charset="0"/>
              </a:rPr>
              <a:t>ile</a:t>
            </a:r>
            <a:r>
              <a:rPr lang="en-US" altLang="tr-TR" b="1" dirty="0">
                <a:cs typeface="Times New Roman" panose="02020603050405020304" pitchFamily="18" charset="0"/>
              </a:rPr>
              <a:t> </a:t>
            </a:r>
            <a:r>
              <a:rPr lang="en-US" altLang="tr-TR" b="1" dirty="0" err="1">
                <a:cs typeface="Times New Roman" panose="02020603050405020304" pitchFamily="18" charset="0"/>
              </a:rPr>
              <a:t>ilgili</a:t>
            </a:r>
            <a:r>
              <a:rPr lang="en-US" altLang="tr-TR" b="1" dirty="0">
                <a:cs typeface="Times New Roman" panose="02020603050405020304" pitchFamily="18" charset="0"/>
              </a:rPr>
              <a:t> </a:t>
            </a:r>
            <a:r>
              <a:rPr lang="en-US" altLang="tr-TR" b="1" dirty="0" err="1">
                <a:cs typeface="Times New Roman" panose="02020603050405020304" pitchFamily="18" charset="0"/>
              </a:rPr>
              <a:t>bütün</a:t>
            </a:r>
            <a:r>
              <a:rPr lang="en-US" altLang="tr-TR" b="1" dirty="0">
                <a:cs typeface="Times New Roman" panose="02020603050405020304" pitchFamily="18" charset="0"/>
              </a:rPr>
              <a:t> </a:t>
            </a:r>
            <a:r>
              <a:rPr lang="en-US" altLang="tr-TR" b="1" dirty="0" err="1">
                <a:cs typeface="Times New Roman" panose="02020603050405020304" pitchFamily="18" charset="0"/>
              </a:rPr>
              <a:t>ticari</a:t>
            </a:r>
            <a:r>
              <a:rPr lang="en-US" altLang="tr-TR" b="1" dirty="0">
                <a:cs typeface="Times New Roman" panose="02020603050405020304" pitchFamily="18" charset="0"/>
              </a:rPr>
              <a:t> </a:t>
            </a:r>
            <a:r>
              <a:rPr lang="en-US" altLang="tr-TR" b="1" dirty="0" err="1">
                <a:cs typeface="Times New Roman" panose="02020603050405020304" pitchFamily="18" charset="0"/>
              </a:rPr>
              <a:t>uyuşmazlıklar</a:t>
            </a:r>
            <a:r>
              <a:rPr lang="en-US" altLang="tr-TR" b="1" dirty="0">
                <a:cs typeface="Times New Roman" panose="02020603050405020304" pitchFamily="18" charset="0"/>
              </a:rPr>
              <a:t>  </a:t>
            </a:r>
            <a:endParaRPr lang="tr-TR" altLang="tr-TR" b="1" dirty="0">
              <a:cs typeface="Times New Roman" panose="02020603050405020304" pitchFamily="18" charset="0"/>
            </a:endParaRPr>
          </a:p>
          <a:p>
            <a:pPr algn="just">
              <a:lnSpc>
                <a:spcPct val="150000"/>
              </a:lnSpc>
            </a:pPr>
            <a:r>
              <a:rPr lang="tr-TR" altLang="tr-TR" b="1" dirty="0">
                <a:cs typeface="Times New Roman" panose="02020603050405020304" pitchFamily="18" charset="0"/>
              </a:rPr>
              <a:t>    </a:t>
            </a:r>
            <a:r>
              <a:rPr lang="en-US" altLang="tr-TR" b="1" dirty="0">
                <a:cs typeface="Times New Roman" panose="02020603050405020304" pitchFamily="18" charset="0"/>
              </a:rPr>
              <a:t>  </a:t>
            </a:r>
            <a:r>
              <a:rPr lang="en-US" altLang="tr-TR" dirty="0">
                <a:cs typeface="Times New Roman" panose="02020603050405020304" pitchFamily="18" charset="0"/>
              </a:rPr>
              <a:t>a.</a:t>
            </a:r>
            <a:r>
              <a:rPr lang="tr-TR" altLang="tr-TR" dirty="0">
                <a:cs typeface="Times New Roman" panose="02020603050405020304" pitchFamily="18" charset="0"/>
              </a:rPr>
              <a:t>Sponsorluk sözleşmelerinden doğan </a:t>
            </a:r>
            <a:r>
              <a:rPr lang="en-US" altLang="tr-TR" dirty="0" err="1">
                <a:cs typeface="Times New Roman" panose="02020603050405020304" pitchFamily="18" charset="0"/>
              </a:rPr>
              <a:t>uyuşmazlıklar</a:t>
            </a:r>
            <a:r>
              <a:rPr lang="en-US" altLang="tr-TR" dirty="0">
                <a:cs typeface="Times New Roman" panose="02020603050405020304" pitchFamily="18" charset="0"/>
              </a:rPr>
              <a:t>,</a:t>
            </a:r>
            <a:endParaRPr lang="tr-TR" altLang="tr-TR" dirty="0"/>
          </a:p>
          <a:p>
            <a:pPr algn="just">
              <a:lnSpc>
                <a:spcPct val="150000"/>
              </a:lnSpc>
            </a:pPr>
            <a:r>
              <a:rPr lang="en-US" altLang="tr-TR" dirty="0">
                <a:cs typeface="Times New Roman" panose="02020603050405020304" pitchFamily="18" charset="0"/>
              </a:rPr>
              <a:t>	b. </a:t>
            </a:r>
            <a:r>
              <a:rPr lang="tr-TR" altLang="tr-TR" dirty="0">
                <a:cs typeface="Times New Roman" panose="02020603050405020304" pitchFamily="18" charset="0"/>
              </a:rPr>
              <a:t>Televizyon haklarının satışından doğan </a:t>
            </a:r>
            <a:r>
              <a:rPr lang="en-US" altLang="tr-TR" dirty="0" err="1">
                <a:cs typeface="Times New Roman" panose="02020603050405020304" pitchFamily="18" charset="0"/>
              </a:rPr>
              <a:t>uyuşmazlıklar</a:t>
            </a:r>
            <a:r>
              <a:rPr lang="en-US" altLang="tr-TR" dirty="0">
                <a:cs typeface="Times New Roman" panose="02020603050405020304" pitchFamily="18" charset="0"/>
              </a:rPr>
              <a:t>,</a:t>
            </a:r>
            <a:endParaRPr lang="tr-TR" altLang="tr-TR" dirty="0"/>
          </a:p>
          <a:p>
            <a:pPr algn="just">
              <a:lnSpc>
                <a:spcPct val="150000"/>
              </a:lnSpc>
            </a:pPr>
            <a:r>
              <a:rPr lang="en-US" altLang="tr-TR" dirty="0">
                <a:cs typeface="Times New Roman" panose="02020603050405020304" pitchFamily="18" charset="0"/>
              </a:rPr>
              <a:t>	c.</a:t>
            </a:r>
            <a:r>
              <a:rPr lang="tr-TR" altLang="tr-TR" dirty="0">
                <a:cs typeface="Times New Roman" panose="02020603050405020304" pitchFamily="18" charset="0"/>
              </a:rPr>
              <a:t> Yayın sözleşmelerinden doğan uyuşmazlıklar,</a:t>
            </a:r>
            <a:r>
              <a:rPr lang="en-US" altLang="tr-TR" dirty="0">
                <a:cs typeface="Times New Roman" panose="02020603050405020304" pitchFamily="18" charset="0"/>
              </a:rPr>
              <a:t> </a:t>
            </a:r>
            <a:endParaRPr lang="tr-TR" altLang="tr-TR" dirty="0"/>
          </a:p>
          <a:p>
            <a:pPr algn="just">
              <a:lnSpc>
                <a:spcPct val="150000"/>
              </a:lnSpc>
            </a:pPr>
            <a:r>
              <a:rPr lang="en-US" altLang="tr-TR" dirty="0">
                <a:cs typeface="Times New Roman" panose="02020603050405020304" pitchFamily="18" charset="0"/>
              </a:rPr>
              <a:t>	</a:t>
            </a:r>
            <a:r>
              <a:rPr lang="en-US" altLang="tr-TR" dirty="0" err="1">
                <a:cs typeface="Times New Roman" panose="02020603050405020304" pitchFamily="18" charset="0"/>
              </a:rPr>
              <a:t>d.Spor</a:t>
            </a:r>
            <a:r>
              <a:rPr lang="en-US" altLang="tr-TR" dirty="0">
                <a:cs typeface="Times New Roman" panose="02020603050405020304" pitchFamily="18" charset="0"/>
              </a:rPr>
              <a:t> </a:t>
            </a:r>
            <a:r>
              <a:rPr lang="tr-TR" altLang="tr-TR" dirty="0">
                <a:cs typeface="Times New Roman" panose="02020603050405020304" pitchFamily="18" charset="0"/>
              </a:rPr>
              <a:t>karşılaşmalarının organizasyonundan doğabilecek </a:t>
            </a:r>
            <a:r>
              <a:rPr lang="en-US" altLang="tr-TR" dirty="0" err="1">
                <a:cs typeface="Times New Roman" panose="02020603050405020304" pitchFamily="18" charset="0"/>
              </a:rPr>
              <a:t>uyuşmazlıklar</a:t>
            </a:r>
            <a:r>
              <a:rPr lang="en-US" altLang="tr-TR" dirty="0">
                <a:cs typeface="Times New Roman" panose="02020603050405020304" pitchFamily="18" charset="0"/>
              </a:rPr>
              <a:t>,</a:t>
            </a:r>
            <a:endParaRPr lang="tr-TR" altLang="tr-TR" dirty="0"/>
          </a:p>
          <a:p>
            <a:pPr algn="just">
              <a:lnSpc>
                <a:spcPct val="150000"/>
              </a:lnSpc>
            </a:pPr>
            <a:r>
              <a:rPr lang="en-US" altLang="tr-TR" b="1" dirty="0">
                <a:cs typeface="Times New Roman" panose="02020603050405020304" pitchFamily="18" charset="0"/>
              </a:rPr>
              <a:t>	</a:t>
            </a:r>
            <a:r>
              <a:rPr lang="en-US" altLang="tr-TR" dirty="0">
                <a:cs typeface="Times New Roman" panose="02020603050405020304" pitchFamily="18" charset="0"/>
              </a:rPr>
              <a:t>e. </a:t>
            </a:r>
            <a:r>
              <a:rPr lang="tr-TR" altLang="tr-TR" dirty="0">
                <a:cs typeface="Times New Roman" panose="02020603050405020304" pitchFamily="18" charset="0"/>
              </a:rPr>
              <a:t>Sporcu </a:t>
            </a:r>
            <a:r>
              <a:rPr lang="en-US" altLang="tr-TR" dirty="0">
                <a:cs typeface="Times New Roman" panose="02020603050405020304" pitchFamily="18" charset="0"/>
              </a:rPr>
              <a:t>transfer </a:t>
            </a:r>
            <a:r>
              <a:rPr lang="tr-TR" altLang="tr-TR" dirty="0">
                <a:cs typeface="Times New Roman" panose="02020603050405020304" pitchFamily="18" charset="0"/>
              </a:rPr>
              <a:t>uyuşmazlıkları,</a:t>
            </a:r>
            <a:endParaRPr lang="tr-TR" altLang="tr-TR" dirty="0"/>
          </a:p>
          <a:p>
            <a:pPr algn="just">
              <a:lnSpc>
                <a:spcPct val="150000"/>
              </a:lnSpc>
            </a:pPr>
            <a:r>
              <a:rPr lang="tr-TR" altLang="tr-TR" dirty="0">
                <a:cs typeface="Times New Roman" panose="02020603050405020304" pitchFamily="18" charset="0"/>
              </a:rPr>
              <a:t>	f. Sporcu, antrenör, menajer, kulüp arasında doğabilecek </a:t>
            </a:r>
            <a:r>
              <a:rPr lang="en-US" altLang="tr-TR" dirty="0" err="1">
                <a:cs typeface="Times New Roman" panose="02020603050405020304" pitchFamily="18" charset="0"/>
              </a:rPr>
              <a:t>uyuşmazlıklar</a:t>
            </a:r>
            <a:r>
              <a:rPr lang="en-US" altLang="tr-TR" dirty="0">
                <a:cs typeface="Times New Roman" panose="02020603050405020304" pitchFamily="18" charset="0"/>
              </a:rPr>
              <a:t>, </a:t>
            </a:r>
            <a:endParaRPr lang="tr-TR" altLang="tr-TR" dirty="0"/>
          </a:p>
          <a:p>
            <a:pPr algn="just">
              <a:lnSpc>
                <a:spcPct val="150000"/>
              </a:lnSpc>
            </a:pPr>
            <a:r>
              <a:rPr lang="en-US" altLang="tr-TR" dirty="0">
                <a:cs typeface="Times New Roman" panose="02020603050405020304" pitchFamily="18" charset="0"/>
              </a:rPr>
              <a:t>	</a:t>
            </a:r>
            <a:r>
              <a:rPr lang="en-US" altLang="tr-TR" dirty="0" err="1">
                <a:cs typeface="Times New Roman" panose="02020603050405020304" pitchFamily="18" charset="0"/>
              </a:rPr>
              <a:t>g.Hukuki</a:t>
            </a:r>
            <a:r>
              <a:rPr lang="en-US" altLang="tr-TR" dirty="0">
                <a:cs typeface="Times New Roman" panose="02020603050405020304" pitchFamily="18" charset="0"/>
              </a:rPr>
              <a:t> </a:t>
            </a:r>
            <a:r>
              <a:rPr lang="en-US" altLang="tr-TR" dirty="0" err="1">
                <a:cs typeface="Times New Roman" panose="02020603050405020304" pitchFamily="18" charset="0"/>
              </a:rPr>
              <a:t>sorumluluklardan</a:t>
            </a:r>
            <a:r>
              <a:rPr lang="en-US" altLang="tr-TR" dirty="0">
                <a:cs typeface="Times New Roman" panose="02020603050405020304" pitchFamily="18" charset="0"/>
              </a:rPr>
              <a:t> </a:t>
            </a:r>
            <a:r>
              <a:rPr lang="en-US" altLang="tr-TR" dirty="0" err="1">
                <a:cs typeface="Times New Roman" panose="02020603050405020304" pitchFamily="18" charset="0"/>
              </a:rPr>
              <a:t>doğan</a:t>
            </a:r>
            <a:r>
              <a:rPr lang="en-US" altLang="tr-TR" dirty="0">
                <a:cs typeface="Times New Roman" panose="02020603050405020304" pitchFamily="18" charset="0"/>
              </a:rPr>
              <a:t> </a:t>
            </a:r>
            <a:r>
              <a:rPr lang="en-US" altLang="tr-TR" dirty="0" err="1">
                <a:cs typeface="Times New Roman" panose="02020603050405020304" pitchFamily="18" charset="0"/>
              </a:rPr>
              <a:t>uyuşmazlıklar</a:t>
            </a:r>
            <a:r>
              <a:rPr lang="en-US" altLang="tr-TR" dirty="0">
                <a:cs typeface="Times New Roman" panose="02020603050405020304" pitchFamily="18" charset="0"/>
              </a:rPr>
              <a:t>,</a:t>
            </a:r>
            <a:endParaRPr lang="tr-TR" altLang="tr-TR" dirty="0"/>
          </a:p>
          <a:p>
            <a:pPr algn="just">
              <a:lnSpc>
                <a:spcPct val="150000"/>
              </a:lnSpc>
            </a:pPr>
            <a:r>
              <a:rPr lang="en-US" altLang="tr-TR" dirty="0">
                <a:cs typeface="Times New Roman" panose="02020603050405020304" pitchFamily="18" charset="0"/>
              </a:rPr>
              <a:t>	h. </a:t>
            </a:r>
            <a:r>
              <a:rPr lang="en-US" altLang="tr-TR" dirty="0" err="1">
                <a:cs typeface="Times New Roman" panose="02020603050405020304" pitchFamily="18" charset="0"/>
              </a:rPr>
              <a:t>Sporcu</a:t>
            </a:r>
            <a:r>
              <a:rPr lang="en-US" altLang="tr-TR" dirty="0">
                <a:cs typeface="Times New Roman" panose="02020603050405020304" pitchFamily="18" charset="0"/>
              </a:rPr>
              <a:t> </a:t>
            </a:r>
            <a:r>
              <a:rPr lang="en-US" altLang="tr-TR" dirty="0" err="1">
                <a:cs typeface="Times New Roman" panose="02020603050405020304" pitchFamily="18" charset="0"/>
              </a:rPr>
              <a:t>sözleşmelerinden</a:t>
            </a:r>
            <a:r>
              <a:rPr lang="en-US" altLang="tr-TR" dirty="0">
                <a:cs typeface="Times New Roman" panose="02020603050405020304" pitchFamily="18" charset="0"/>
              </a:rPr>
              <a:t> </a:t>
            </a:r>
            <a:r>
              <a:rPr lang="en-US" altLang="tr-TR" dirty="0" err="1">
                <a:cs typeface="Times New Roman" panose="02020603050405020304" pitchFamily="18" charset="0"/>
              </a:rPr>
              <a:t>doğacak</a:t>
            </a:r>
            <a:r>
              <a:rPr lang="en-US" altLang="tr-TR" dirty="0">
                <a:cs typeface="Times New Roman" panose="02020603050405020304" pitchFamily="18" charset="0"/>
              </a:rPr>
              <a:t> </a:t>
            </a:r>
            <a:r>
              <a:rPr lang="en-US" altLang="tr-TR" dirty="0" err="1">
                <a:cs typeface="Times New Roman" panose="02020603050405020304" pitchFamily="18" charset="0"/>
              </a:rPr>
              <a:t>uyuşmazlıklar</a:t>
            </a:r>
            <a:r>
              <a:rPr lang="en-US" altLang="tr-TR" dirty="0">
                <a:cs typeface="Times New Roman" panose="02020603050405020304" pitchFamily="18" charset="0"/>
              </a:rPr>
              <a:t> </a:t>
            </a:r>
            <a:r>
              <a:rPr lang="en-US" altLang="tr-TR" dirty="0" err="1">
                <a:cs typeface="Times New Roman" panose="02020603050405020304" pitchFamily="18" charset="0"/>
              </a:rPr>
              <a:t>v.b.</a:t>
            </a:r>
            <a:endParaRPr lang="tr-TR" altLang="tr-TR" dirty="0"/>
          </a:p>
          <a:p>
            <a:pPr algn="just">
              <a:lnSpc>
                <a:spcPct val="150000"/>
              </a:lnSpc>
            </a:pPr>
            <a:r>
              <a:rPr lang="en-US" altLang="tr-TR" b="1" dirty="0">
                <a:cs typeface="Times New Roman" panose="02020603050405020304" pitchFamily="18" charset="0"/>
              </a:rPr>
              <a:t>2- </a:t>
            </a:r>
            <a:r>
              <a:rPr lang="en-US" altLang="tr-TR" b="1" dirty="0" err="1">
                <a:cs typeface="Times New Roman" panose="02020603050405020304" pitchFamily="18" charset="0"/>
              </a:rPr>
              <a:t>Sporda</a:t>
            </a:r>
            <a:r>
              <a:rPr lang="en-US" altLang="tr-TR" b="1" dirty="0">
                <a:cs typeface="Times New Roman" panose="02020603050405020304" pitchFamily="18" charset="0"/>
              </a:rPr>
              <a:t> </a:t>
            </a:r>
            <a:r>
              <a:rPr lang="en-US" altLang="tr-TR" b="1" dirty="0" err="1">
                <a:cs typeface="Times New Roman" panose="02020603050405020304" pitchFamily="18" charset="0"/>
              </a:rPr>
              <a:t>disiplin</a:t>
            </a:r>
            <a:r>
              <a:rPr lang="en-US" altLang="tr-TR" b="1" dirty="0">
                <a:cs typeface="Times New Roman" panose="02020603050405020304" pitchFamily="18" charset="0"/>
              </a:rPr>
              <a:t> </a:t>
            </a:r>
            <a:r>
              <a:rPr lang="en-US" altLang="tr-TR" b="1" dirty="0" err="1">
                <a:cs typeface="Times New Roman" panose="02020603050405020304" pitchFamily="18" charset="0"/>
              </a:rPr>
              <a:t>cezası</a:t>
            </a:r>
            <a:r>
              <a:rPr lang="en-US" altLang="tr-TR" b="1" dirty="0">
                <a:cs typeface="Times New Roman" panose="02020603050405020304" pitchFamily="18" charset="0"/>
              </a:rPr>
              <a:t> </a:t>
            </a:r>
            <a:r>
              <a:rPr lang="en-US" altLang="tr-TR" b="1" dirty="0" err="1">
                <a:cs typeface="Times New Roman" panose="02020603050405020304" pitchFamily="18" charset="0"/>
              </a:rPr>
              <a:t>kararları</a:t>
            </a:r>
            <a:r>
              <a:rPr lang="en-US" altLang="tr-TR" b="1" dirty="0">
                <a:cs typeface="Times New Roman" panose="02020603050405020304" pitchFamily="18" charset="0"/>
              </a:rPr>
              <a:t> </a:t>
            </a:r>
            <a:r>
              <a:rPr lang="en-US" altLang="tr-TR" b="1" dirty="0" err="1">
                <a:cs typeface="Times New Roman" panose="02020603050405020304" pitchFamily="18" charset="0"/>
              </a:rPr>
              <a:t>vermeye</a:t>
            </a:r>
            <a:r>
              <a:rPr lang="en-US" altLang="tr-TR" b="1" dirty="0">
                <a:cs typeface="Times New Roman" panose="02020603050405020304" pitchFamily="18" charset="0"/>
              </a:rPr>
              <a:t> </a:t>
            </a:r>
            <a:r>
              <a:rPr lang="en-US" altLang="tr-TR" b="1" dirty="0" err="1">
                <a:cs typeface="Times New Roman" panose="02020603050405020304" pitchFamily="18" charset="0"/>
              </a:rPr>
              <a:t>yetkili</a:t>
            </a:r>
            <a:r>
              <a:rPr lang="en-US" altLang="tr-TR" b="1" dirty="0">
                <a:cs typeface="Times New Roman" panose="02020603050405020304" pitchFamily="18" charset="0"/>
              </a:rPr>
              <a:t> </a:t>
            </a:r>
            <a:r>
              <a:rPr lang="en-US" altLang="tr-TR" b="1" dirty="0" err="1">
                <a:cs typeface="Times New Roman" panose="02020603050405020304" pitchFamily="18" charset="0"/>
              </a:rPr>
              <a:t>herhangi</a:t>
            </a:r>
            <a:r>
              <a:rPr lang="en-US" altLang="tr-TR" b="1" dirty="0">
                <a:cs typeface="Times New Roman" panose="02020603050405020304" pitchFamily="18" charset="0"/>
              </a:rPr>
              <a:t> </a:t>
            </a:r>
            <a:r>
              <a:rPr lang="en-US" altLang="tr-TR" b="1" dirty="0" err="1">
                <a:cs typeface="Times New Roman" panose="02020603050405020304" pitchFamily="18" charset="0"/>
              </a:rPr>
              <a:t>bir</a:t>
            </a:r>
            <a:r>
              <a:rPr lang="en-US" altLang="tr-TR" b="1" dirty="0">
                <a:cs typeface="Times New Roman" panose="02020603050405020304" pitchFamily="18" charset="0"/>
              </a:rPr>
              <a:t> </a:t>
            </a:r>
            <a:r>
              <a:rPr lang="en-US" altLang="tr-TR" b="1" dirty="0" err="1">
                <a:cs typeface="Times New Roman" panose="02020603050405020304" pitchFamily="18" charset="0"/>
              </a:rPr>
              <a:t>spor</a:t>
            </a:r>
            <a:r>
              <a:rPr lang="en-US" altLang="tr-TR" b="1" dirty="0">
                <a:cs typeface="Times New Roman" panose="02020603050405020304" pitchFamily="18" charset="0"/>
              </a:rPr>
              <a:t> </a:t>
            </a:r>
            <a:r>
              <a:rPr lang="en-US" altLang="tr-TR" b="1" dirty="0" err="1">
                <a:cs typeface="Times New Roman" panose="02020603050405020304" pitchFamily="18" charset="0"/>
              </a:rPr>
              <a:t>federasyonun</a:t>
            </a:r>
            <a:r>
              <a:rPr lang="en-US" altLang="tr-TR" b="1" dirty="0">
                <a:cs typeface="Times New Roman" panose="02020603050405020304" pitchFamily="18" charset="0"/>
              </a:rPr>
              <a:t> </a:t>
            </a:r>
            <a:r>
              <a:rPr lang="en-US" altLang="tr-TR" b="1" dirty="0" err="1">
                <a:cs typeface="Times New Roman" panose="02020603050405020304" pitchFamily="18" charset="0"/>
              </a:rPr>
              <a:t>kararları</a:t>
            </a:r>
            <a:endParaRPr lang="en-US" altLang="tr-TR" b="1"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3729"/>
                                        </p:tgtEl>
                                        <p:attrNameLst>
                                          <p:attrName>style.visibility</p:attrName>
                                        </p:attrNameLst>
                                      </p:cBhvr>
                                      <p:to>
                                        <p:strVal val="visible"/>
                                      </p:to>
                                    </p:set>
                                    <p:anim calcmode="lin" valueType="num">
                                      <p:cBhvr additive="base">
                                        <p:cTn id="7" dur="500" fill="hold"/>
                                        <p:tgtEl>
                                          <p:spTgt spid="73729"/>
                                        </p:tgtEl>
                                        <p:attrNameLst>
                                          <p:attrName>ppt_x</p:attrName>
                                        </p:attrNameLst>
                                      </p:cBhvr>
                                      <p:tavLst>
                                        <p:tav tm="0">
                                          <p:val>
                                            <p:strVal val="#ppt_x"/>
                                          </p:val>
                                        </p:tav>
                                        <p:tav tm="100000">
                                          <p:val>
                                            <p:strVal val="#ppt_x"/>
                                          </p:val>
                                        </p:tav>
                                      </p:tavLst>
                                    </p:anim>
                                    <p:anim calcmode="lin" valueType="num">
                                      <p:cBhvr additive="base">
                                        <p:cTn id="8" dur="500" fill="hold"/>
                                        <p:tgtEl>
                                          <p:spTgt spid="737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2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
            <a:extLst>
              <a:ext uri="{FF2B5EF4-FFF2-40B4-BE49-F238E27FC236}">
                <a16:creationId xmlns:a16="http://schemas.microsoft.com/office/drawing/2014/main" id="{42EBA16E-E619-863C-457C-5ED2AC56374C}"/>
              </a:ext>
            </a:extLst>
          </p:cNvPr>
          <p:cNvSpPr>
            <a:spLocks noChangeArrowheads="1"/>
          </p:cNvSpPr>
          <p:nvPr/>
        </p:nvSpPr>
        <p:spPr bwMode="auto">
          <a:xfrm>
            <a:off x="275590" y="553997"/>
            <a:ext cx="8001000" cy="6833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45085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2pPr>
            <a:lvl3pPr marL="1143000" indent="-2286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3pPr>
            <a:lvl4pPr marL="1600200" indent="-2286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4pPr>
            <a:lvl5pPr marL="2057400" indent="-2286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9pPr>
          </a:lstStyle>
          <a:p>
            <a:pPr>
              <a:lnSpc>
                <a:spcPct val="150000"/>
              </a:lnSpc>
            </a:pPr>
            <a:r>
              <a:rPr lang="tr-TR" altLang="tr-TR" sz="2200" b="1" i="1" dirty="0">
                <a:cs typeface="Times New Roman" panose="02020603050405020304" pitchFamily="18" charset="0"/>
              </a:rPr>
              <a:t>CAS</a:t>
            </a:r>
            <a:r>
              <a:rPr lang="tr-TR" altLang="tr-TR" sz="2200" b="1" dirty="0">
                <a:cs typeface="Times New Roman" panose="02020603050405020304" pitchFamily="18" charset="0"/>
              </a:rPr>
              <a:t> Tahkimine Kimler Başvurabilir:</a:t>
            </a:r>
          </a:p>
          <a:p>
            <a:pPr marL="342900" indent="-342900">
              <a:lnSpc>
                <a:spcPct val="150000"/>
              </a:lnSpc>
              <a:buFont typeface="Wingdings" panose="05000000000000000000" pitchFamily="2" charset="2"/>
              <a:buChar char="v"/>
            </a:pPr>
            <a:r>
              <a:rPr lang="en-US" altLang="tr-TR" sz="2000" dirty="0" err="1">
                <a:cs typeface="Times New Roman" panose="02020603050405020304" pitchFamily="18" charset="0"/>
              </a:rPr>
              <a:t>Sporcular</a:t>
            </a:r>
            <a:r>
              <a:rPr lang="en-US" altLang="tr-TR" sz="2000" dirty="0">
                <a:cs typeface="Times New Roman" panose="02020603050405020304" pitchFamily="18" charset="0"/>
              </a:rPr>
              <a:t>, </a:t>
            </a:r>
            <a:endParaRPr lang="tr-TR" altLang="tr-TR" sz="2000" dirty="0"/>
          </a:p>
          <a:p>
            <a:pPr marL="342900" indent="-342900">
              <a:lnSpc>
                <a:spcPct val="150000"/>
              </a:lnSpc>
              <a:buFont typeface="Wingdings" panose="05000000000000000000" pitchFamily="2" charset="2"/>
              <a:buChar char="v"/>
            </a:pPr>
            <a:r>
              <a:rPr lang="en-US" altLang="tr-TR" sz="2000" dirty="0">
                <a:cs typeface="Times New Roman" panose="02020603050405020304" pitchFamily="18" charset="0"/>
              </a:rPr>
              <a:t>Spor </a:t>
            </a:r>
            <a:r>
              <a:rPr lang="en-US" altLang="tr-TR" sz="2000" dirty="0" err="1">
                <a:cs typeface="Times New Roman" panose="02020603050405020304" pitchFamily="18" charset="0"/>
              </a:rPr>
              <a:t>kulüpleri</a:t>
            </a:r>
            <a:r>
              <a:rPr lang="en-US" altLang="tr-TR" sz="2000" dirty="0">
                <a:cs typeface="Times New Roman" panose="02020603050405020304" pitchFamily="18" charset="0"/>
              </a:rPr>
              <a:t>, </a:t>
            </a:r>
            <a:endParaRPr lang="tr-TR" altLang="tr-TR" sz="2000" dirty="0"/>
          </a:p>
          <a:p>
            <a:pPr marL="342900" indent="-342900">
              <a:lnSpc>
                <a:spcPct val="150000"/>
              </a:lnSpc>
              <a:buFont typeface="Wingdings" panose="05000000000000000000" pitchFamily="2" charset="2"/>
              <a:buChar char="v"/>
            </a:pPr>
            <a:r>
              <a:rPr lang="en-US" altLang="tr-TR" sz="2000" dirty="0">
                <a:cs typeface="Times New Roman" panose="02020603050405020304" pitchFamily="18" charset="0"/>
              </a:rPr>
              <a:t>Spor </a:t>
            </a:r>
            <a:r>
              <a:rPr lang="en-US" altLang="tr-TR" sz="2000" dirty="0" err="1">
                <a:cs typeface="Times New Roman" panose="02020603050405020304" pitchFamily="18" charset="0"/>
              </a:rPr>
              <a:t>federasyonları</a:t>
            </a:r>
            <a:r>
              <a:rPr lang="en-US" altLang="tr-TR" sz="2000" dirty="0">
                <a:cs typeface="Times New Roman" panose="02020603050405020304" pitchFamily="18" charset="0"/>
              </a:rPr>
              <a:t> </a:t>
            </a:r>
            <a:r>
              <a:rPr lang="en-US" altLang="tr-TR" sz="2000" dirty="0" err="1">
                <a:cs typeface="Times New Roman" panose="02020603050405020304" pitchFamily="18" charset="0"/>
              </a:rPr>
              <a:t>ve</a:t>
            </a:r>
            <a:r>
              <a:rPr lang="en-US" altLang="tr-TR" sz="2000" dirty="0">
                <a:cs typeface="Times New Roman" panose="02020603050405020304" pitchFamily="18" charset="0"/>
              </a:rPr>
              <a:t> </a:t>
            </a:r>
            <a:r>
              <a:rPr lang="en-US" altLang="tr-TR" sz="2000" dirty="0" err="1">
                <a:cs typeface="Times New Roman" panose="02020603050405020304" pitchFamily="18" charset="0"/>
              </a:rPr>
              <a:t>spor</a:t>
            </a:r>
            <a:r>
              <a:rPr lang="en-US" altLang="tr-TR" sz="2000" dirty="0">
                <a:cs typeface="Times New Roman" panose="02020603050405020304" pitchFamily="18" charset="0"/>
              </a:rPr>
              <a:t> </a:t>
            </a:r>
            <a:r>
              <a:rPr lang="en-US" altLang="tr-TR" sz="2000" dirty="0" err="1">
                <a:cs typeface="Times New Roman" panose="02020603050405020304" pitchFamily="18" charset="0"/>
              </a:rPr>
              <a:t>kuruluşları</a:t>
            </a:r>
            <a:r>
              <a:rPr lang="en-US" altLang="tr-TR" sz="2000" dirty="0">
                <a:cs typeface="Times New Roman" panose="02020603050405020304" pitchFamily="18" charset="0"/>
              </a:rPr>
              <a:t>, </a:t>
            </a:r>
            <a:endParaRPr lang="tr-TR" altLang="tr-TR" sz="2000" dirty="0"/>
          </a:p>
          <a:p>
            <a:pPr marL="342900" indent="-342900">
              <a:lnSpc>
                <a:spcPct val="150000"/>
              </a:lnSpc>
              <a:buFont typeface="Wingdings" panose="05000000000000000000" pitchFamily="2" charset="2"/>
              <a:buChar char="v"/>
            </a:pPr>
            <a:r>
              <a:rPr lang="en-US" altLang="tr-TR" sz="2000" dirty="0">
                <a:cs typeface="Times New Roman" panose="02020603050405020304" pitchFamily="18" charset="0"/>
              </a:rPr>
              <a:t>Spor </a:t>
            </a:r>
            <a:r>
              <a:rPr lang="en-US" altLang="tr-TR" sz="2000" dirty="0" err="1">
                <a:cs typeface="Times New Roman" panose="02020603050405020304" pitchFamily="18" charset="0"/>
              </a:rPr>
              <a:t>organizasyonunu</a:t>
            </a:r>
            <a:r>
              <a:rPr lang="en-US" altLang="tr-TR" sz="2000" dirty="0">
                <a:cs typeface="Times New Roman" panose="02020603050405020304" pitchFamily="18" charset="0"/>
              </a:rPr>
              <a:t> </a:t>
            </a:r>
            <a:r>
              <a:rPr lang="en-US" altLang="tr-TR" sz="2000" dirty="0" err="1">
                <a:cs typeface="Times New Roman" panose="02020603050405020304" pitchFamily="18" charset="0"/>
              </a:rPr>
              <a:t>gerçekleştiren</a:t>
            </a:r>
            <a:r>
              <a:rPr lang="en-US" altLang="tr-TR" sz="2000" dirty="0">
                <a:cs typeface="Times New Roman" panose="02020603050405020304" pitchFamily="18" charset="0"/>
              </a:rPr>
              <a:t> </a:t>
            </a:r>
            <a:r>
              <a:rPr lang="en-US" altLang="tr-TR" sz="2000" dirty="0" err="1">
                <a:cs typeface="Times New Roman" panose="02020603050405020304" pitchFamily="18" charset="0"/>
              </a:rPr>
              <a:t>kişiler</a:t>
            </a:r>
            <a:r>
              <a:rPr lang="en-US" altLang="tr-TR" sz="2000" dirty="0">
                <a:cs typeface="Times New Roman" panose="02020603050405020304" pitchFamily="18" charset="0"/>
              </a:rPr>
              <a:t>,</a:t>
            </a:r>
            <a:endParaRPr lang="tr-TR" altLang="tr-TR" sz="2000" dirty="0"/>
          </a:p>
          <a:p>
            <a:pPr marL="342900" indent="-342900">
              <a:lnSpc>
                <a:spcPct val="150000"/>
              </a:lnSpc>
              <a:buFont typeface="Wingdings" panose="05000000000000000000" pitchFamily="2" charset="2"/>
              <a:buChar char="v"/>
            </a:pPr>
            <a:r>
              <a:rPr lang="en-US" altLang="tr-TR" sz="2000" dirty="0" err="1">
                <a:cs typeface="Times New Roman" panose="02020603050405020304" pitchFamily="18" charset="0"/>
              </a:rPr>
              <a:t>Sponsorlar</a:t>
            </a:r>
            <a:r>
              <a:rPr lang="en-US" altLang="tr-TR" sz="2000" dirty="0">
                <a:cs typeface="Times New Roman" panose="02020603050405020304" pitchFamily="18" charset="0"/>
              </a:rPr>
              <a:t>,</a:t>
            </a:r>
            <a:endParaRPr lang="tr-TR" altLang="tr-TR" sz="2000" dirty="0"/>
          </a:p>
          <a:p>
            <a:pPr marL="342900" indent="-342900">
              <a:lnSpc>
                <a:spcPct val="150000"/>
              </a:lnSpc>
              <a:buFont typeface="Wingdings" panose="05000000000000000000" pitchFamily="2" charset="2"/>
              <a:buChar char="v"/>
            </a:pPr>
            <a:r>
              <a:rPr lang="en-US" altLang="tr-TR" sz="2000" dirty="0" err="1">
                <a:cs typeface="Times New Roman" panose="02020603050405020304" pitchFamily="18" charset="0"/>
              </a:rPr>
              <a:t>Televizyon</a:t>
            </a:r>
            <a:r>
              <a:rPr lang="en-US" altLang="tr-TR" sz="2000" dirty="0">
                <a:cs typeface="Times New Roman" panose="02020603050405020304" pitchFamily="18" charset="0"/>
              </a:rPr>
              <a:t> </a:t>
            </a:r>
            <a:r>
              <a:rPr lang="en-US" altLang="tr-TR" sz="2000" dirty="0" err="1">
                <a:cs typeface="Times New Roman" panose="02020603050405020304" pitchFamily="18" charset="0"/>
              </a:rPr>
              <a:t>şirketleri</a:t>
            </a:r>
            <a:r>
              <a:rPr lang="en-US" altLang="tr-TR" sz="2000" dirty="0">
                <a:cs typeface="Times New Roman" panose="02020603050405020304" pitchFamily="18" charset="0"/>
              </a:rPr>
              <a:t>, </a:t>
            </a:r>
            <a:endParaRPr lang="tr-TR" altLang="tr-TR" sz="2000" dirty="0"/>
          </a:p>
          <a:p>
            <a:pPr algn="just">
              <a:lnSpc>
                <a:spcPct val="150000"/>
              </a:lnSpc>
            </a:pPr>
            <a:r>
              <a:rPr lang="en-US" altLang="tr-TR" dirty="0" err="1"/>
              <a:t>Cas’a</a:t>
            </a:r>
            <a:r>
              <a:rPr lang="en-US" altLang="tr-TR" dirty="0"/>
              <a:t> </a:t>
            </a:r>
            <a:r>
              <a:rPr lang="en-US" altLang="tr-TR" dirty="0" err="1"/>
              <a:t>temyiz</a:t>
            </a:r>
            <a:r>
              <a:rPr lang="en-US" altLang="tr-TR" dirty="0"/>
              <a:t> </a:t>
            </a:r>
            <a:r>
              <a:rPr lang="en-US" altLang="tr-TR" dirty="0" err="1"/>
              <a:t>başvurusunda</a:t>
            </a:r>
            <a:r>
              <a:rPr lang="en-US" altLang="tr-TR" dirty="0"/>
              <a:t> </a:t>
            </a:r>
            <a:r>
              <a:rPr lang="en-US" altLang="tr-TR" dirty="0" err="1"/>
              <a:t>bulunma</a:t>
            </a:r>
            <a:r>
              <a:rPr lang="en-US" altLang="tr-TR" dirty="0"/>
              <a:t> </a:t>
            </a:r>
            <a:r>
              <a:rPr lang="en-US" altLang="tr-TR" dirty="0" err="1"/>
              <a:t>süresi</a:t>
            </a:r>
            <a:r>
              <a:rPr lang="en-US" altLang="tr-TR" dirty="0"/>
              <a:t> </a:t>
            </a:r>
            <a:r>
              <a:rPr lang="en-US" altLang="tr-TR" dirty="0" err="1"/>
              <a:t>milletlerarasi</a:t>
            </a:r>
            <a:r>
              <a:rPr lang="en-US" altLang="tr-TR" dirty="0"/>
              <a:t> </a:t>
            </a:r>
            <a:r>
              <a:rPr lang="en-US" altLang="tr-TR" dirty="0" err="1"/>
              <a:t>federasyonlarin</a:t>
            </a:r>
            <a:r>
              <a:rPr lang="en-US" altLang="tr-TR" dirty="0"/>
              <a:t> </a:t>
            </a:r>
            <a:r>
              <a:rPr lang="en-US" altLang="tr-TR" dirty="0" err="1"/>
              <a:t>düzenlemelerinde</a:t>
            </a:r>
            <a:r>
              <a:rPr lang="en-US" altLang="tr-TR" dirty="0"/>
              <a:t> </a:t>
            </a:r>
            <a:r>
              <a:rPr lang="en-US" altLang="tr-TR" dirty="0" err="1"/>
              <a:t>aksi</a:t>
            </a:r>
            <a:r>
              <a:rPr lang="en-US" altLang="tr-TR" dirty="0"/>
              <a:t> </a:t>
            </a:r>
            <a:r>
              <a:rPr lang="en-US" altLang="tr-TR" dirty="0" err="1"/>
              <a:t>belirtilmedikçe</a:t>
            </a:r>
            <a:r>
              <a:rPr lang="en-US" altLang="tr-TR" dirty="0"/>
              <a:t> 21 </a:t>
            </a:r>
            <a:r>
              <a:rPr lang="en-US" altLang="tr-TR" dirty="0" err="1"/>
              <a:t>gündür</a:t>
            </a:r>
            <a:r>
              <a:rPr lang="en-US" altLang="tr-TR" dirty="0"/>
              <a:t>.</a:t>
            </a:r>
            <a:r>
              <a:rPr lang="tr-TR" altLang="tr-TR" dirty="0"/>
              <a:t> Tahkimin Dili </a:t>
            </a:r>
            <a:r>
              <a:rPr lang="en-US" altLang="tr-TR" dirty="0"/>
              <a:t> </a:t>
            </a:r>
            <a:r>
              <a:rPr lang="en-US" altLang="tr-TR" dirty="0" err="1"/>
              <a:t>İngilizce</a:t>
            </a:r>
            <a:r>
              <a:rPr lang="en-US" altLang="tr-TR" dirty="0"/>
              <a:t> </a:t>
            </a:r>
            <a:r>
              <a:rPr lang="en-US" altLang="tr-TR" dirty="0" err="1"/>
              <a:t>ve</a:t>
            </a:r>
            <a:r>
              <a:rPr lang="en-US" altLang="tr-TR" dirty="0"/>
              <a:t> </a:t>
            </a:r>
            <a:r>
              <a:rPr lang="en-US" altLang="tr-TR" dirty="0" err="1"/>
              <a:t>Fransızca</a:t>
            </a:r>
            <a:r>
              <a:rPr lang="tr-TR" altLang="tr-TR" dirty="0"/>
              <a:t>’</a:t>
            </a:r>
            <a:r>
              <a:rPr lang="tr-TR" altLang="tr-TR" dirty="0" err="1"/>
              <a:t>dır.Taraflar</a:t>
            </a:r>
            <a:r>
              <a:rPr lang="tr-TR" altLang="tr-TR" dirty="0"/>
              <a:t> hakem heyetini bilgilendirmeleri ve hakem heyetinin kabul etmesi şartıyla başka bir dili de seçebilirler.</a:t>
            </a:r>
          </a:p>
          <a:p>
            <a:pPr algn="just">
              <a:lnSpc>
                <a:spcPct val="150000"/>
              </a:lnSpc>
            </a:pPr>
            <a:endParaRPr lang="tr-TR" altLang="tr-TR" dirty="0"/>
          </a:p>
          <a:p>
            <a:pPr>
              <a:lnSpc>
                <a:spcPct val="150000"/>
              </a:lnSpc>
            </a:pPr>
            <a:endParaRPr lang="en-US" altLang="tr-TR" sz="2400" dirty="0"/>
          </a:p>
          <a:p>
            <a:pPr>
              <a:lnSpc>
                <a:spcPct val="150000"/>
              </a:lnSpc>
            </a:pPr>
            <a:endParaRPr lang="tr-TR" altLang="tr-TR" sz="2200" b="1" dirty="0"/>
          </a:p>
          <a:p>
            <a:pPr>
              <a:lnSpc>
                <a:spcPct val="150000"/>
              </a:lnSpc>
            </a:pPr>
            <a:endParaRPr lang="tr-TR" altLang="tr-TR" sz="1600" b="1" dirty="0"/>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1">
            <a:extLst>
              <a:ext uri="{FF2B5EF4-FFF2-40B4-BE49-F238E27FC236}">
                <a16:creationId xmlns:a16="http://schemas.microsoft.com/office/drawing/2014/main" id="{56E76375-0CF5-53AF-8076-FA7193AD4B29}"/>
              </a:ext>
            </a:extLst>
          </p:cNvPr>
          <p:cNvSpPr>
            <a:spLocks noChangeArrowheads="1"/>
          </p:cNvSpPr>
          <p:nvPr/>
        </p:nvSpPr>
        <p:spPr bwMode="auto">
          <a:xfrm>
            <a:off x="196850" y="520511"/>
            <a:ext cx="8750300" cy="581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450850">
              <a:tabLst>
                <a:tab pos="765175" algn="l"/>
              </a:tabLst>
              <a:defRPr>
                <a:solidFill>
                  <a:schemeClr val="tx1"/>
                </a:solidFill>
                <a:latin typeface="Arial" panose="020B0604020202020204" pitchFamily="34" charset="0"/>
                <a:cs typeface="Arial" panose="020B0604020202020204" pitchFamily="34" charset="0"/>
              </a:defRPr>
            </a:lvl1pPr>
            <a:lvl2pPr marL="37931725" indent="-37474525">
              <a:tabLst>
                <a:tab pos="765175" algn="l"/>
              </a:tabLst>
              <a:defRPr>
                <a:solidFill>
                  <a:schemeClr val="tx1"/>
                </a:solidFill>
                <a:latin typeface="Arial" panose="020B0604020202020204" pitchFamily="34" charset="0"/>
                <a:cs typeface="Arial" panose="020B0604020202020204" pitchFamily="34" charset="0"/>
              </a:defRPr>
            </a:lvl2pPr>
            <a:lvl3pPr marL="1143000" indent="-228600">
              <a:tabLst>
                <a:tab pos="765175" algn="l"/>
              </a:tabLst>
              <a:defRPr>
                <a:solidFill>
                  <a:schemeClr val="tx1"/>
                </a:solidFill>
                <a:latin typeface="Arial" panose="020B0604020202020204" pitchFamily="34" charset="0"/>
                <a:cs typeface="Arial" panose="020B0604020202020204" pitchFamily="34" charset="0"/>
              </a:defRPr>
            </a:lvl3pPr>
            <a:lvl4pPr marL="1600200" indent="-228600">
              <a:tabLst>
                <a:tab pos="765175" algn="l"/>
              </a:tabLst>
              <a:defRPr>
                <a:solidFill>
                  <a:schemeClr val="tx1"/>
                </a:solidFill>
                <a:latin typeface="Arial" panose="020B0604020202020204" pitchFamily="34" charset="0"/>
                <a:cs typeface="Arial" panose="020B0604020202020204" pitchFamily="34" charset="0"/>
              </a:defRPr>
            </a:lvl4pPr>
            <a:lvl5pPr marL="2057400" indent="-228600">
              <a:tabLst>
                <a:tab pos="765175"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765175"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765175"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765175"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765175" algn="l"/>
              </a:tabLst>
              <a:defRPr>
                <a:solidFill>
                  <a:schemeClr val="tx1"/>
                </a:solidFill>
                <a:latin typeface="Arial" panose="020B0604020202020204" pitchFamily="34" charset="0"/>
                <a:cs typeface="Arial" panose="020B0604020202020204" pitchFamily="34" charset="0"/>
              </a:defRPr>
            </a:lvl9pPr>
          </a:lstStyle>
          <a:p>
            <a:pPr algn="ctr">
              <a:lnSpc>
                <a:spcPct val="150000"/>
              </a:lnSpc>
            </a:pPr>
            <a:endParaRPr lang="en-US" altLang="tr-TR" sz="2400" b="1" u="sng" dirty="0">
              <a:solidFill>
                <a:srgbClr val="FFC000"/>
              </a:solidFill>
              <a:cs typeface="Times New Roman" panose="02020603050405020304" pitchFamily="18" charset="0"/>
            </a:endParaRPr>
          </a:p>
          <a:p>
            <a:pPr algn="ctr">
              <a:lnSpc>
                <a:spcPct val="150000"/>
              </a:lnSpc>
            </a:pPr>
            <a:r>
              <a:rPr lang="en-US" altLang="tr-TR" sz="2000" b="1" dirty="0">
                <a:cs typeface="Times New Roman" panose="02020603050405020304" pitchFamily="18" charset="0"/>
              </a:rPr>
              <a:t>HAKEMLERDE ARANILAN ÖZELLİKLER</a:t>
            </a:r>
          </a:p>
          <a:p>
            <a:pPr algn="just">
              <a:lnSpc>
                <a:spcPct val="150000"/>
              </a:lnSpc>
            </a:pPr>
            <a:r>
              <a:rPr lang="tr-TR" altLang="tr-TR" sz="2000" i="1" dirty="0"/>
              <a:t>CAS</a:t>
            </a:r>
            <a:r>
              <a:rPr lang="tr-TR" altLang="tr-TR" sz="2000" dirty="0"/>
              <a:t> hakem ve arabulucular listeleri dört yılda bir yenilenmektedir. Hakem listesinde en az 150 hakem, arabulucular listesinde ise en az 50 arabulucu bulunmaktadır.</a:t>
            </a:r>
          </a:p>
          <a:p>
            <a:pPr algn="ctr">
              <a:lnSpc>
                <a:spcPct val="150000"/>
              </a:lnSpc>
            </a:pPr>
            <a:endParaRPr lang="tr-TR" altLang="tr-TR" sz="2000" b="1" dirty="0"/>
          </a:p>
          <a:p>
            <a:pPr algn="just">
              <a:lnSpc>
                <a:spcPct val="150000"/>
              </a:lnSpc>
            </a:pPr>
            <a:r>
              <a:rPr lang="tr-TR" altLang="tr-TR" sz="2000" b="1" dirty="0">
                <a:cs typeface="Times New Roman" panose="02020603050405020304" pitchFamily="18" charset="0"/>
              </a:rPr>
              <a:t>-Eksiksiz bir hukuk bilgisine sahip olma, </a:t>
            </a:r>
            <a:endParaRPr lang="tr-TR" altLang="tr-TR" sz="2000" b="1" dirty="0"/>
          </a:p>
          <a:p>
            <a:pPr algn="just">
              <a:lnSpc>
                <a:spcPct val="150000"/>
              </a:lnSpc>
            </a:pPr>
            <a:r>
              <a:rPr lang="tr-TR" altLang="tr-TR" sz="2000" b="1" dirty="0">
                <a:cs typeface="Times New Roman" panose="02020603050405020304" pitchFamily="18" charset="0"/>
              </a:rPr>
              <a:t>-Spor hukuku ve milletlerarası tahkim alanında uzman olma, </a:t>
            </a:r>
            <a:endParaRPr lang="tr-TR" altLang="tr-TR" sz="2000" b="1" dirty="0"/>
          </a:p>
          <a:p>
            <a:pPr algn="just">
              <a:lnSpc>
                <a:spcPct val="150000"/>
              </a:lnSpc>
            </a:pPr>
            <a:r>
              <a:rPr lang="tr-TR" altLang="tr-TR" sz="2000" b="1" dirty="0">
                <a:cs typeface="Times New Roman" panose="02020603050405020304" pitchFamily="18" charset="0"/>
              </a:rPr>
              <a:t>-Genel olarak spor ve spor hukuku hakkında geniş bilgisi bulunma,</a:t>
            </a:r>
            <a:endParaRPr lang="tr-TR" altLang="tr-TR" sz="2000" b="1" dirty="0"/>
          </a:p>
          <a:p>
            <a:pPr algn="just">
              <a:lnSpc>
                <a:spcPct val="150000"/>
              </a:lnSpc>
            </a:pPr>
            <a:r>
              <a:rPr lang="tr-TR" altLang="tr-TR" sz="2000" b="1" dirty="0">
                <a:cs typeface="Times New Roman" panose="02020603050405020304" pitchFamily="18" charset="0"/>
              </a:rPr>
              <a:t>- </a:t>
            </a:r>
            <a:r>
              <a:rPr lang="tr-TR" altLang="tr-TR" sz="2000" b="1" i="1" dirty="0" err="1">
                <a:cs typeface="Times New Roman" panose="02020603050405020304" pitchFamily="18" charset="0"/>
              </a:rPr>
              <a:t>CAS</a:t>
            </a:r>
            <a:r>
              <a:rPr lang="tr-TR" altLang="tr-TR" sz="2000" b="1" dirty="0" err="1">
                <a:cs typeface="Times New Roman" panose="02020603050405020304" pitchFamily="18" charset="0"/>
              </a:rPr>
              <a:t>'ın</a:t>
            </a:r>
            <a:r>
              <a:rPr lang="tr-TR" altLang="tr-TR" sz="2000" b="1" dirty="0">
                <a:cs typeface="Times New Roman" panose="02020603050405020304" pitchFamily="18" charset="0"/>
              </a:rPr>
              <a:t> çalışma dillerinden İngilizce ve </a:t>
            </a:r>
            <a:r>
              <a:rPr lang="tr-TR" altLang="tr-TR" sz="2000" b="1" dirty="0" err="1">
                <a:cs typeface="Times New Roman" panose="02020603050405020304" pitchFamily="18" charset="0"/>
              </a:rPr>
              <a:t>Fransızca’dan</a:t>
            </a:r>
            <a:r>
              <a:rPr lang="tr-TR" altLang="tr-TR" sz="2000" b="1" dirty="0">
                <a:cs typeface="Times New Roman" panose="02020603050405020304" pitchFamily="18" charset="0"/>
              </a:rPr>
              <a:t> en az birisini çok iyi </a:t>
            </a:r>
            <a:r>
              <a:rPr lang="tr-TR" altLang="tr-TR" sz="2000" b="1" smtClean="0">
                <a:cs typeface="Times New Roman" panose="02020603050405020304" pitchFamily="18" charset="0"/>
              </a:rPr>
              <a:t>derecede bilme</a:t>
            </a:r>
            <a:endParaRPr lang="tr-TR" altLang="tr-TR" sz="2000" b="1" dirty="0"/>
          </a:p>
          <a:p>
            <a:pPr algn="ctr">
              <a:lnSpc>
                <a:spcPct val="150000"/>
              </a:lnSpc>
            </a:pPr>
            <a:endParaRPr lang="tr-TR" altLang="tr-TR" sz="2400" b="1"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78849"/>
                                        </p:tgtEl>
                                        <p:attrNameLst>
                                          <p:attrName>style.visibility</p:attrName>
                                        </p:attrNameLst>
                                      </p:cBhvr>
                                      <p:to>
                                        <p:strVal val="visible"/>
                                      </p:to>
                                    </p:set>
                                    <p:animEffect transition="in" filter="wheel(4)">
                                      <p:cBhvr>
                                        <p:cTn id="7" dur="2000"/>
                                        <p:tgtEl>
                                          <p:spTgt spid="788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4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1">
            <a:extLst>
              <a:ext uri="{FF2B5EF4-FFF2-40B4-BE49-F238E27FC236}">
                <a16:creationId xmlns:a16="http://schemas.microsoft.com/office/drawing/2014/main" id="{13C32423-FD60-850B-A040-542E59DA8CFF}"/>
              </a:ext>
            </a:extLst>
          </p:cNvPr>
          <p:cNvSpPr>
            <a:spLocks noChangeArrowheads="1"/>
          </p:cNvSpPr>
          <p:nvPr/>
        </p:nvSpPr>
        <p:spPr bwMode="auto">
          <a:xfrm>
            <a:off x="0" y="133514"/>
            <a:ext cx="9144000" cy="65909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45085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2pPr>
            <a:lvl3pPr marL="1143000" indent="-2286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3pPr>
            <a:lvl4pPr marL="1600200" indent="-2286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4pPr>
            <a:lvl5pPr marL="2057400" indent="-2286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cs typeface="Arial" panose="020B0604020202020204" pitchFamily="34" charset="0"/>
              </a:defRPr>
            </a:lvl9pPr>
          </a:lstStyle>
          <a:p>
            <a:pPr>
              <a:lnSpc>
                <a:spcPct val="150000"/>
              </a:lnSpc>
              <a:buFont typeface="Wingdings" panose="05000000000000000000" pitchFamily="2" charset="2"/>
              <a:buNone/>
            </a:pPr>
            <a:r>
              <a:rPr lang="tr-TR" altLang="tr-TR" sz="2400" b="1" dirty="0">
                <a:cs typeface="Times New Roman" panose="02020603050405020304" pitchFamily="18" charset="0"/>
              </a:rPr>
              <a:t>CAS </a:t>
            </a:r>
            <a:r>
              <a:rPr lang="en-US" altLang="tr-TR" sz="2400" b="1" dirty="0">
                <a:cs typeface="Times New Roman" panose="02020603050405020304" pitchFamily="18" charset="0"/>
              </a:rPr>
              <a:t>KARARLAR</a:t>
            </a:r>
            <a:r>
              <a:rPr lang="tr-TR" altLang="tr-TR" sz="2400" b="1" dirty="0">
                <a:cs typeface="Times New Roman" panose="02020603050405020304" pitchFamily="18" charset="0"/>
              </a:rPr>
              <a:t>I</a:t>
            </a:r>
            <a:r>
              <a:rPr lang="en-US" altLang="tr-TR" sz="2400" b="1" dirty="0">
                <a:cs typeface="Times New Roman" panose="02020603050405020304" pitchFamily="18" charset="0"/>
              </a:rPr>
              <a:t>;</a:t>
            </a:r>
            <a:endParaRPr lang="tr-TR" altLang="tr-TR" sz="2400" b="1" dirty="0"/>
          </a:p>
          <a:p>
            <a:pPr marL="342900" indent="-342900">
              <a:lnSpc>
                <a:spcPct val="150000"/>
              </a:lnSpc>
              <a:buFont typeface="Wingdings" panose="05000000000000000000" pitchFamily="2" charset="2"/>
              <a:buChar char="v"/>
            </a:pPr>
            <a:r>
              <a:rPr lang="tr-TR" altLang="tr-TR" sz="2000" dirty="0">
                <a:cs typeface="Times New Roman" panose="02020603050405020304" pitchFamily="18" charset="0"/>
              </a:rPr>
              <a:t>T</a:t>
            </a:r>
            <a:r>
              <a:rPr lang="en-US" altLang="tr-TR" sz="2000" dirty="0" err="1">
                <a:cs typeface="Times New Roman" panose="02020603050405020304" pitchFamily="18" charset="0"/>
              </a:rPr>
              <a:t>azminata</a:t>
            </a:r>
            <a:r>
              <a:rPr lang="en-US" altLang="tr-TR" sz="2000" dirty="0">
                <a:cs typeface="Times New Roman" panose="02020603050405020304" pitchFamily="18" charset="0"/>
              </a:rPr>
              <a:t> </a:t>
            </a:r>
            <a:r>
              <a:rPr lang="en-US" altLang="tr-TR" sz="2000" dirty="0" err="1">
                <a:cs typeface="Times New Roman" panose="02020603050405020304" pitchFamily="18" charset="0"/>
              </a:rPr>
              <a:t>hükmetme</a:t>
            </a:r>
            <a:r>
              <a:rPr lang="en-US" altLang="tr-TR" sz="2000" dirty="0">
                <a:cs typeface="Times New Roman" panose="02020603050405020304" pitchFamily="18" charset="0"/>
              </a:rPr>
              <a:t>, </a:t>
            </a:r>
            <a:endParaRPr lang="tr-TR" altLang="tr-TR" sz="2000" dirty="0"/>
          </a:p>
          <a:p>
            <a:pPr marL="342900" indent="-342900">
              <a:lnSpc>
                <a:spcPct val="150000"/>
              </a:lnSpc>
              <a:buFont typeface="Wingdings" panose="05000000000000000000" pitchFamily="2" charset="2"/>
              <a:buChar char="v"/>
            </a:pPr>
            <a:r>
              <a:rPr lang="tr-TR" altLang="tr-TR" sz="2000" dirty="0">
                <a:cs typeface="Times New Roman" panose="02020603050405020304" pitchFamily="18" charset="0"/>
              </a:rPr>
              <a:t>S</a:t>
            </a:r>
            <a:r>
              <a:rPr lang="en-US" altLang="tr-TR" sz="2000" dirty="0" err="1">
                <a:cs typeface="Times New Roman" panose="02020603050405020304" pitchFamily="18" charset="0"/>
              </a:rPr>
              <a:t>por</a:t>
            </a:r>
            <a:r>
              <a:rPr lang="en-US" altLang="tr-TR" sz="2000" dirty="0">
                <a:cs typeface="Times New Roman" panose="02020603050405020304" pitchFamily="18" charset="0"/>
              </a:rPr>
              <a:t> </a:t>
            </a:r>
            <a:r>
              <a:rPr lang="en-US" altLang="tr-TR" sz="2000" dirty="0" err="1">
                <a:cs typeface="Times New Roman" panose="02020603050405020304" pitchFamily="18" charset="0"/>
              </a:rPr>
              <a:t>federasyonu</a:t>
            </a:r>
            <a:r>
              <a:rPr lang="en-US" altLang="tr-TR" sz="2000" dirty="0">
                <a:cs typeface="Times New Roman" panose="02020603050405020304" pitchFamily="18" charset="0"/>
              </a:rPr>
              <a:t> </a:t>
            </a:r>
            <a:r>
              <a:rPr lang="en-US" altLang="tr-TR" sz="2000" dirty="0" err="1">
                <a:cs typeface="Times New Roman" panose="02020603050405020304" pitchFamily="18" charset="0"/>
              </a:rPr>
              <a:t>veya</a:t>
            </a:r>
            <a:r>
              <a:rPr lang="en-US" altLang="tr-TR" sz="2000" dirty="0">
                <a:cs typeface="Times New Roman" panose="02020603050405020304" pitchFamily="18" charset="0"/>
              </a:rPr>
              <a:t> </a:t>
            </a:r>
            <a:r>
              <a:rPr lang="en-US" altLang="tr-TR" sz="2000" dirty="0" err="1">
                <a:cs typeface="Times New Roman" panose="02020603050405020304" pitchFamily="18" charset="0"/>
              </a:rPr>
              <a:t>spor</a:t>
            </a:r>
            <a:r>
              <a:rPr lang="en-US" altLang="tr-TR" sz="2000" dirty="0">
                <a:cs typeface="Times New Roman" panose="02020603050405020304" pitchFamily="18" charset="0"/>
              </a:rPr>
              <a:t> </a:t>
            </a:r>
            <a:r>
              <a:rPr lang="en-US" altLang="tr-TR" sz="2000" dirty="0" err="1">
                <a:cs typeface="Times New Roman" panose="02020603050405020304" pitchFamily="18" charset="0"/>
              </a:rPr>
              <a:t>kuruluşu</a:t>
            </a:r>
            <a:r>
              <a:rPr lang="en-US" altLang="tr-TR" sz="2000" dirty="0">
                <a:cs typeface="Times New Roman" panose="02020603050405020304" pitchFamily="18" charset="0"/>
              </a:rPr>
              <a:t> </a:t>
            </a:r>
            <a:r>
              <a:rPr lang="en-US" altLang="tr-TR" sz="2000" dirty="0" err="1">
                <a:cs typeface="Times New Roman" panose="02020603050405020304" pitchFamily="18" charset="0"/>
              </a:rPr>
              <a:t>tarafından</a:t>
            </a:r>
            <a:r>
              <a:rPr lang="en-US" altLang="tr-TR" sz="2000" dirty="0">
                <a:cs typeface="Times New Roman" panose="02020603050405020304" pitchFamily="18" charset="0"/>
              </a:rPr>
              <a:t> </a:t>
            </a:r>
            <a:r>
              <a:rPr lang="en-US" altLang="tr-TR" sz="2000" dirty="0" err="1">
                <a:cs typeface="Times New Roman" panose="02020603050405020304" pitchFamily="18" charset="0"/>
              </a:rPr>
              <a:t>verilen</a:t>
            </a:r>
            <a:r>
              <a:rPr lang="en-US" altLang="tr-TR" sz="2000" dirty="0">
                <a:cs typeface="Times New Roman" panose="02020603050405020304" pitchFamily="18" charset="0"/>
              </a:rPr>
              <a:t> </a:t>
            </a:r>
            <a:r>
              <a:rPr lang="en-US" altLang="tr-TR" sz="2000" dirty="0" err="1">
                <a:cs typeface="Times New Roman" panose="02020603050405020304" pitchFamily="18" charset="0"/>
              </a:rPr>
              <a:t>kararın</a:t>
            </a:r>
            <a:r>
              <a:rPr lang="en-US" altLang="tr-TR" sz="2000" dirty="0">
                <a:cs typeface="Times New Roman" panose="02020603050405020304" pitchFamily="18" charset="0"/>
              </a:rPr>
              <a:t> </a:t>
            </a:r>
            <a:r>
              <a:rPr lang="en-US" altLang="tr-TR" sz="2000" dirty="0" err="1">
                <a:cs typeface="Times New Roman" panose="02020603050405020304" pitchFamily="18" charset="0"/>
              </a:rPr>
              <a:t>iptali</a:t>
            </a:r>
            <a:r>
              <a:rPr lang="en-US" altLang="tr-TR" sz="2000" dirty="0">
                <a:cs typeface="Times New Roman" panose="02020603050405020304" pitchFamily="18" charset="0"/>
              </a:rPr>
              <a:t>, </a:t>
            </a:r>
            <a:endParaRPr lang="tr-TR" altLang="tr-TR" sz="2000" dirty="0"/>
          </a:p>
          <a:p>
            <a:pPr marL="342900" indent="-342900">
              <a:lnSpc>
                <a:spcPct val="150000"/>
              </a:lnSpc>
              <a:buFont typeface="Wingdings" panose="05000000000000000000" pitchFamily="2" charset="2"/>
              <a:buChar char="v"/>
            </a:pPr>
            <a:r>
              <a:rPr lang="tr-TR" altLang="tr-TR" sz="2000" dirty="0">
                <a:cs typeface="Times New Roman" panose="02020603050405020304" pitchFamily="18" charset="0"/>
              </a:rPr>
              <a:t>T</a:t>
            </a:r>
            <a:r>
              <a:rPr lang="en-US" altLang="tr-TR" sz="2000" dirty="0" err="1">
                <a:cs typeface="Times New Roman" panose="02020603050405020304" pitchFamily="18" charset="0"/>
              </a:rPr>
              <a:t>emyiz</a:t>
            </a:r>
            <a:r>
              <a:rPr lang="en-US" altLang="tr-TR" sz="2000" dirty="0">
                <a:cs typeface="Times New Roman" panose="02020603050405020304" pitchFamily="18" charset="0"/>
              </a:rPr>
              <a:t> </a:t>
            </a:r>
            <a:r>
              <a:rPr lang="en-US" altLang="tr-TR" sz="2000" dirty="0" err="1">
                <a:cs typeface="Times New Roman" panose="02020603050405020304" pitchFamily="18" charset="0"/>
              </a:rPr>
              <a:t>edilen</a:t>
            </a:r>
            <a:r>
              <a:rPr lang="en-US" altLang="tr-TR" sz="2000" dirty="0">
                <a:cs typeface="Times New Roman" panose="02020603050405020304" pitchFamily="18" charset="0"/>
              </a:rPr>
              <a:t> </a:t>
            </a:r>
            <a:r>
              <a:rPr lang="en-US" altLang="tr-TR" sz="2000" dirty="0" err="1">
                <a:cs typeface="Times New Roman" panose="02020603050405020304" pitchFamily="18" charset="0"/>
              </a:rPr>
              <a:t>kararın</a:t>
            </a:r>
            <a:r>
              <a:rPr lang="en-US" altLang="tr-TR" sz="2000" dirty="0">
                <a:cs typeface="Times New Roman" panose="02020603050405020304" pitchFamily="18" charset="0"/>
              </a:rPr>
              <a:t> </a:t>
            </a:r>
            <a:r>
              <a:rPr lang="en-US" altLang="tr-TR" sz="2000" dirty="0" err="1">
                <a:cs typeface="Times New Roman" panose="02020603050405020304" pitchFamily="18" charset="0"/>
              </a:rPr>
              <a:t>değiştirilmesi</a:t>
            </a:r>
            <a:r>
              <a:rPr lang="en-US" altLang="tr-TR" sz="2000" dirty="0">
                <a:cs typeface="Times New Roman" panose="02020603050405020304" pitchFamily="18" charset="0"/>
              </a:rPr>
              <a:t>,</a:t>
            </a:r>
            <a:endParaRPr lang="tr-TR" altLang="tr-TR" sz="2000" dirty="0"/>
          </a:p>
          <a:p>
            <a:pPr marL="342900" indent="-342900">
              <a:lnSpc>
                <a:spcPct val="150000"/>
              </a:lnSpc>
              <a:buFont typeface="Wingdings" panose="05000000000000000000" pitchFamily="2" charset="2"/>
              <a:buChar char="v"/>
            </a:pPr>
            <a:r>
              <a:rPr lang="tr-TR" altLang="tr-TR" sz="2000" dirty="0">
                <a:cs typeface="Times New Roman" panose="02020603050405020304" pitchFamily="18" charset="0"/>
              </a:rPr>
              <a:t>S</a:t>
            </a:r>
            <a:r>
              <a:rPr lang="en-US" altLang="tr-TR" sz="2000" dirty="0" err="1">
                <a:cs typeface="Times New Roman" panose="02020603050405020304" pitchFamily="18" charset="0"/>
              </a:rPr>
              <a:t>por</a:t>
            </a:r>
            <a:r>
              <a:rPr lang="en-US" altLang="tr-TR" sz="2000" dirty="0">
                <a:cs typeface="Times New Roman" panose="02020603050405020304" pitchFamily="18" charset="0"/>
              </a:rPr>
              <a:t> </a:t>
            </a:r>
            <a:r>
              <a:rPr lang="en-US" altLang="tr-TR" sz="2000" dirty="0" err="1">
                <a:cs typeface="Times New Roman" panose="02020603050405020304" pitchFamily="18" charset="0"/>
              </a:rPr>
              <a:t>federasyonu</a:t>
            </a:r>
            <a:r>
              <a:rPr lang="en-US" altLang="tr-TR" sz="2000" dirty="0">
                <a:cs typeface="Times New Roman" panose="02020603050405020304" pitchFamily="18" charset="0"/>
              </a:rPr>
              <a:t> </a:t>
            </a:r>
            <a:r>
              <a:rPr lang="en-US" altLang="tr-TR" sz="2000" dirty="0" err="1">
                <a:cs typeface="Times New Roman" panose="02020603050405020304" pitchFamily="18" charset="0"/>
              </a:rPr>
              <a:t>veya</a:t>
            </a:r>
            <a:r>
              <a:rPr lang="en-US" altLang="tr-TR" sz="2000" dirty="0">
                <a:cs typeface="Times New Roman" panose="02020603050405020304" pitchFamily="18" charset="0"/>
              </a:rPr>
              <a:t> </a:t>
            </a:r>
            <a:r>
              <a:rPr lang="en-US" altLang="tr-TR" sz="2000" dirty="0" err="1">
                <a:cs typeface="Times New Roman" panose="02020603050405020304" pitchFamily="18" charset="0"/>
              </a:rPr>
              <a:t>spor</a:t>
            </a:r>
            <a:r>
              <a:rPr lang="en-US" altLang="tr-TR" sz="2000" dirty="0">
                <a:cs typeface="Times New Roman" panose="02020603050405020304" pitchFamily="18" charset="0"/>
              </a:rPr>
              <a:t> </a:t>
            </a:r>
            <a:r>
              <a:rPr lang="en-US" altLang="tr-TR" sz="2000" dirty="0" err="1">
                <a:cs typeface="Times New Roman" panose="02020603050405020304" pitchFamily="18" charset="0"/>
              </a:rPr>
              <a:t>kuruluşu</a:t>
            </a:r>
            <a:r>
              <a:rPr lang="en-US" altLang="tr-TR" sz="2000" dirty="0">
                <a:cs typeface="Times New Roman" panose="02020603050405020304" pitchFamily="18" charset="0"/>
              </a:rPr>
              <a:t> </a:t>
            </a:r>
            <a:r>
              <a:rPr lang="en-US" altLang="tr-TR" sz="2000" dirty="0" err="1">
                <a:cs typeface="Times New Roman" panose="02020603050405020304" pitchFamily="18" charset="0"/>
              </a:rPr>
              <a:t>tarafından</a:t>
            </a:r>
            <a:r>
              <a:rPr lang="en-US" altLang="tr-TR" sz="2000" dirty="0">
                <a:cs typeface="Times New Roman" panose="02020603050405020304" pitchFamily="18" charset="0"/>
              </a:rPr>
              <a:t> </a:t>
            </a:r>
            <a:r>
              <a:rPr lang="en-US" altLang="tr-TR" sz="2000" dirty="0" err="1">
                <a:cs typeface="Times New Roman" panose="02020603050405020304" pitchFamily="18" charset="0"/>
              </a:rPr>
              <a:t>verilen</a:t>
            </a:r>
            <a:r>
              <a:rPr lang="en-US" altLang="tr-TR" sz="2000" dirty="0">
                <a:cs typeface="Times New Roman" panose="02020603050405020304" pitchFamily="18" charset="0"/>
              </a:rPr>
              <a:t> </a:t>
            </a:r>
            <a:r>
              <a:rPr lang="en-US" altLang="tr-TR" sz="2000" dirty="0" err="1">
                <a:cs typeface="Times New Roman" panose="02020603050405020304" pitchFamily="18" charset="0"/>
              </a:rPr>
              <a:t>kararın</a:t>
            </a:r>
            <a:r>
              <a:rPr lang="en-US" altLang="tr-TR" sz="2000" dirty="0">
                <a:cs typeface="Times New Roman" panose="02020603050405020304" pitchFamily="18" charset="0"/>
              </a:rPr>
              <a:t> </a:t>
            </a:r>
            <a:r>
              <a:rPr lang="en-US" altLang="tr-TR" sz="2000" dirty="0" err="1">
                <a:cs typeface="Times New Roman" panose="02020603050405020304" pitchFamily="18" charset="0"/>
              </a:rPr>
              <a:t>yeniden</a:t>
            </a:r>
            <a:r>
              <a:rPr lang="en-US" altLang="tr-TR" sz="2000" dirty="0">
                <a:cs typeface="Times New Roman" panose="02020603050405020304" pitchFamily="18" charset="0"/>
              </a:rPr>
              <a:t> </a:t>
            </a:r>
            <a:r>
              <a:rPr lang="en-US" altLang="tr-TR" sz="2000" dirty="0" err="1">
                <a:cs typeface="Times New Roman" panose="02020603050405020304" pitchFamily="18" charset="0"/>
              </a:rPr>
              <a:t>görüşülmesi</a:t>
            </a:r>
            <a:r>
              <a:rPr lang="en-US" altLang="tr-TR" sz="2000" dirty="0">
                <a:cs typeface="Times New Roman" panose="02020603050405020304" pitchFamily="18" charset="0"/>
              </a:rPr>
              <a:t> </a:t>
            </a:r>
            <a:r>
              <a:rPr lang="en-US" altLang="tr-TR" sz="2000" dirty="0" err="1">
                <a:cs typeface="Times New Roman" panose="02020603050405020304" pitchFamily="18" charset="0"/>
              </a:rPr>
              <a:t>için</a:t>
            </a:r>
            <a:r>
              <a:rPr lang="en-US" altLang="tr-TR" sz="2000" dirty="0">
                <a:cs typeface="Times New Roman" panose="02020603050405020304" pitchFamily="18" charset="0"/>
              </a:rPr>
              <a:t> </a:t>
            </a:r>
            <a:r>
              <a:rPr lang="en-US" altLang="tr-TR" sz="2000" dirty="0" err="1">
                <a:cs typeface="Times New Roman" panose="02020603050405020304" pitchFamily="18" charset="0"/>
              </a:rPr>
              <a:t>geri</a:t>
            </a:r>
            <a:r>
              <a:rPr lang="en-US" altLang="tr-TR" sz="2000" dirty="0">
                <a:cs typeface="Times New Roman" panose="02020603050405020304" pitchFamily="18" charset="0"/>
              </a:rPr>
              <a:t> </a:t>
            </a:r>
            <a:r>
              <a:rPr lang="en-US" altLang="tr-TR" sz="2000" dirty="0" err="1">
                <a:cs typeface="Times New Roman" panose="02020603050405020304" pitchFamily="18" charset="0"/>
              </a:rPr>
              <a:t>gönderme</a:t>
            </a:r>
            <a:r>
              <a:rPr lang="en-US" altLang="tr-TR" sz="2000" dirty="0">
                <a:cs typeface="Times New Roman" panose="02020603050405020304" pitchFamily="18" charset="0"/>
              </a:rPr>
              <a:t>, </a:t>
            </a:r>
            <a:endParaRPr lang="tr-TR" altLang="tr-TR" sz="2000" dirty="0"/>
          </a:p>
          <a:p>
            <a:pPr marL="342900" indent="-342900">
              <a:lnSpc>
                <a:spcPct val="150000"/>
              </a:lnSpc>
              <a:buFont typeface="Wingdings" panose="05000000000000000000" pitchFamily="2" charset="2"/>
              <a:buChar char="v"/>
            </a:pPr>
            <a:r>
              <a:rPr lang="tr-TR" altLang="tr-TR" sz="2000" dirty="0">
                <a:cs typeface="Times New Roman" panose="02020603050405020304" pitchFamily="18" charset="0"/>
              </a:rPr>
              <a:t>V</a:t>
            </a:r>
            <a:r>
              <a:rPr lang="en-US" altLang="tr-TR" sz="2000" dirty="0" err="1">
                <a:cs typeface="Times New Roman" panose="02020603050405020304" pitchFamily="18" charset="0"/>
              </a:rPr>
              <a:t>erilen</a:t>
            </a:r>
            <a:r>
              <a:rPr lang="en-US" altLang="tr-TR" sz="2000" dirty="0">
                <a:cs typeface="Times New Roman" panose="02020603050405020304" pitchFamily="18" charset="0"/>
              </a:rPr>
              <a:t> </a:t>
            </a:r>
            <a:r>
              <a:rPr lang="en-US" altLang="tr-TR" sz="2000" dirty="0" err="1">
                <a:cs typeface="Times New Roman" panose="02020603050405020304" pitchFamily="18" charset="0"/>
              </a:rPr>
              <a:t>cezayı</a:t>
            </a:r>
            <a:r>
              <a:rPr lang="en-US" altLang="tr-TR" sz="2000" dirty="0">
                <a:cs typeface="Times New Roman" panose="02020603050405020304" pitchFamily="18" charset="0"/>
              </a:rPr>
              <a:t> </a:t>
            </a:r>
            <a:r>
              <a:rPr lang="en-US" altLang="tr-TR" sz="2000" dirty="0" err="1">
                <a:cs typeface="Times New Roman" panose="02020603050405020304" pitchFamily="18" charset="0"/>
              </a:rPr>
              <a:t>kaldırma</a:t>
            </a:r>
            <a:r>
              <a:rPr lang="en-US" altLang="tr-TR" sz="2000" dirty="0">
                <a:cs typeface="Times New Roman" panose="02020603050405020304" pitchFamily="18" charset="0"/>
              </a:rPr>
              <a:t>, </a:t>
            </a:r>
            <a:r>
              <a:rPr lang="en-US" altLang="tr-TR" sz="2000" dirty="0" err="1">
                <a:cs typeface="Times New Roman" panose="02020603050405020304" pitchFamily="18" charset="0"/>
              </a:rPr>
              <a:t>azaltma</a:t>
            </a:r>
            <a:r>
              <a:rPr lang="en-US" altLang="tr-TR" sz="2000" dirty="0">
                <a:cs typeface="Times New Roman" panose="02020603050405020304" pitchFamily="18" charset="0"/>
              </a:rPr>
              <a:t> </a:t>
            </a:r>
            <a:r>
              <a:rPr lang="en-US" altLang="tr-TR" sz="2000" dirty="0" err="1">
                <a:cs typeface="Times New Roman" panose="02020603050405020304" pitchFamily="18" charset="0"/>
              </a:rPr>
              <a:t>veya</a:t>
            </a:r>
            <a:r>
              <a:rPr lang="en-US" altLang="tr-TR" sz="2000" dirty="0">
                <a:cs typeface="Times New Roman" panose="02020603050405020304" pitchFamily="18" charset="0"/>
              </a:rPr>
              <a:t> </a:t>
            </a:r>
            <a:r>
              <a:rPr lang="en-US" altLang="tr-TR" sz="2000" dirty="0" err="1">
                <a:cs typeface="Times New Roman" panose="02020603050405020304" pitchFamily="18" charset="0"/>
              </a:rPr>
              <a:t>artırma</a:t>
            </a:r>
            <a:r>
              <a:rPr lang="en-US" altLang="tr-TR" sz="2000" dirty="0">
                <a:cs typeface="Times New Roman" panose="02020603050405020304" pitchFamily="18" charset="0"/>
              </a:rPr>
              <a:t>, </a:t>
            </a:r>
            <a:endParaRPr lang="tr-TR" altLang="tr-TR" sz="2000" dirty="0"/>
          </a:p>
          <a:p>
            <a:pPr marL="342900" indent="-342900">
              <a:lnSpc>
                <a:spcPct val="150000"/>
              </a:lnSpc>
              <a:buFont typeface="Wingdings" panose="05000000000000000000" pitchFamily="2" charset="2"/>
              <a:buChar char="v"/>
            </a:pPr>
            <a:r>
              <a:rPr lang="tr-TR" altLang="tr-TR" sz="2000" dirty="0">
                <a:cs typeface="Times New Roman" panose="02020603050405020304" pitchFamily="18" charset="0"/>
              </a:rPr>
              <a:t>İ</a:t>
            </a:r>
            <a:r>
              <a:rPr lang="en-US" altLang="tr-TR" sz="2000" dirty="0" err="1">
                <a:cs typeface="Times New Roman" panose="02020603050405020304" pitchFamily="18" charset="0"/>
              </a:rPr>
              <a:t>htiyati</a:t>
            </a:r>
            <a:r>
              <a:rPr lang="en-US" altLang="tr-TR" sz="2000" dirty="0">
                <a:cs typeface="Times New Roman" panose="02020603050405020304" pitchFamily="18" charset="0"/>
              </a:rPr>
              <a:t> </a:t>
            </a:r>
            <a:r>
              <a:rPr lang="en-US" altLang="tr-TR" sz="2000" dirty="0" err="1">
                <a:cs typeface="Times New Roman" panose="02020603050405020304" pitchFamily="18" charset="0"/>
              </a:rPr>
              <a:t>tedbir</a:t>
            </a:r>
            <a:r>
              <a:rPr lang="en-US" altLang="tr-TR" sz="2000" dirty="0">
                <a:cs typeface="Times New Roman" panose="02020603050405020304" pitchFamily="18" charset="0"/>
              </a:rPr>
              <a:t> </a:t>
            </a:r>
            <a:r>
              <a:rPr lang="en-US" altLang="tr-TR" sz="2000" dirty="0" err="1">
                <a:cs typeface="Times New Roman" panose="02020603050405020304" pitchFamily="18" charset="0"/>
              </a:rPr>
              <a:t>kararı</a:t>
            </a:r>
            <a:r>
              <a:rPr lang="en-US" altLang="tr-TR" sz="2000" dirty="0">
                <a:cs typeface="Times New Roman" panose="02020603050405020304" pitchFamily="18" charset="0"/>
              </a:rPr>
              <a:t> </a:t>
            </a:r>
            <a:r>
              <a:rPr lang="en-US" altLang="tr-TR" sz="2000" dirty="0" err="1">
                <a:cs typeface="Times New Roman" panose="02020603050405020304" pitchFamily="18" charset="0"/>
              </a:rPr>
              <a:t>niteliğinde</a:t>
            </a:r>
            <a:r>
              <a:rPr lang="en-US" altLang="tr-TR" sz="2000" dirty="0">
                <a:cs typeface="Times New Roman" panose="02020603050405020304" pitchFamily="18" charset="0"/>
              </a:rPr>
              <a:t> </a:t>
            </a:r>
            <a:r>
              <a:rPr lang="en-US" altLang="tr-TR" sz="2000" dirty="0" err="1">
                <a:cs typeface="Times New Roman" panose="02020603050405020304" pitchFamily="18" charset="0"/>
              </a:rPr>
              <a:t>olarak</a:t>
            </a:r>
            <a:r>
              <a:rPr lang="en-US" altLang="tr-TR" sz="2000" dirty="0">
                <a:cs typeface="Times New Roman" panose="02020603050405020304" pitchFamily="18" charset="0"/>
              </a:rPr>
              <a:t> </a:t>
            </a:r>
            <a:r>
              <a:rPr lang="en-US" altLang="tr-TR" sz="2000" dirty="0" err="1">
                <a:cs typeface="Times New Roman" panose="02020603050405020304" pitchFamily="18" charset="0"/>
              </a:rPr>
              <a:t>spor</a:t>
            </a:r>
            <a:r>
              <a:rPr lang="en-US" altLang="tr-TR" sz="2000" dirty="0">
                <a:cs typeface="Times New Roman" panose="02020603050405020304" pitchFamily="18" charset="0"/>
              </a:rPr>
              <a:t> </a:t>
            </a:r>
            <a:r>
              <a:rPr lang="en-US" altLang="tr-TR" sz="2000" dirty="0" err="1">
                <a:cs typeface="Times New Roman" panose="02020603050405020304" pitchFamily="18" charset="0"/>
              </a:rPr>
              <a:t>federasyonu</a:t>
            </a:r>
            <a:r>
              <a:rPr lang="en-US" altLang="tr-TR" sz="2000" dirty="0">
                <a:cs typeface="Times New Roman" panose="02020603050405020304" pitchFamily="18" charset="0"/>
              </a:rPr>
              <a:t> </a:t>
            </a:r>
            <a:r>
              <a:rPr lang="en-US" altLang="tr-TR" sz="2000" dirty="0" err="1">
                <a:cs typeface="Times New Roman" panose="02020603050405020304" pitchFamily="18" charset="0"/>
              </a:rPr>
              <a:t>veya</a:t>
            </a:r>
            <a:r>
              <a:rPr lang="en-US" altLang="tr-TR" sz="2000" dirty="0">
                <a:cs typeface="Times New Roman" panose="02020603050405020304" pitchFamily="18" charset="0"/>
              </a:rPr>
              <a:t> </a:t>
            </a:r>
            <a:r>
              <a:rPr lang="en-US" altLang="tr-TR" sz="2000" dirty="0" err="1">
                <a:cs typeface="Times New Roman" panose="02020603050405020304" pitchFamily="18" charset="0"/>
              </a:rPr>
              <a:t>spor</a:t>
            </a:r>
            <a:r>
              <a:rPr lang="en-US" altLang="tr-TR" sz="2000" dirty="0">
                <a:cs typeface="Times New Roman" panose="02020603050405020304" pitchFamily="18" charset="0"/>
              </a:rPr>
              <a:t> </a:t>
            </a:r>
            <a:r>
              <a:rPr lang="en-US" altLang="tr-TR" sz="2000" dirty="0" err="1">
                <a:cs typeface="Times New Roman" panose="02020603050405020304" pitchFamily="18" charset="0"/>
              </a:rPr>
              <a:t>kuruluşu</a:t>
            </a:r>
            <a:r>
              <a:rPr lang="en-US" altLang="tr-TR" sz="2000" dirty="0">
                <a:cs typeface="Times New Roman" panose="02020603050405020304" pitchFamily="18" charset="0"/>
              </a:rPr>
              <a:t> </a:t>
            </a:r>
            <a:r>
              <a:rPr lang="en-US" altLang="tr-TR" sz="2000" dirty="0" err="1">
                <a:cs typeface="Times New Roman" panose="02020603050405020304" pitchFamily="18" charset="0"/>
              </a:rPr>
              <a:t>tarafından</a:t>
            </a:r>
            <a:r>
              <a:rPr lang="en-US" altLang="tr-TR" sz="2000" dirty="0">
                <a:cs typeface="Times New Roman" panose="02020603050405020304" pitchFamily="18" charset="0"/>
              </a:rPr>
              <a:t> </a:t>
            </a:r>
            <a:r>
              <a:rPr lang="en-US" altLang="tr-TR" sz="2000" dirty="0" err="1">
                <a:cs typeface="Times New Roman" panose="02020603050405020304" pitchFamily="18" charset="0"/>
              </a:rPr>
              <a:t>verilen</a:t>
            </a:r>
            <a:r>
              <a:rPr lang="en-US" altLang="tr-TR" sz="2000" dirty="0">
                <a:cs typeface="Times New Roman" panose="02020603050405020304" pitchFamily="18" charset="0"/>
              </a:rPr>
              <a:t> </a:t>
            </a:r>
            <a:r>
              <a:rPr lang="en-US" altLang="tr-TR" sz="2000" dirty="0" err="1">
                <a:cs typeface="Times New Roman" panose="02020603050405020304" pitchFamily="18" charset="0"/>
              </a:rPr>
              <a:t>kararların</a:t>
            </a:r>
            <a:r>
              <a:rPr lang="en-US" altLang="tr-TR" sz="2000" dirty="0">
                <a:cs typeface="Times New Roman" panose="02020603050405020304" pitchFamily="18" charset="0"/>
              </a:rPr>
              <a:t> </a:t>
            </a:r>
            <a:r>
              <a:rPr lang="en-US" altLang="tr-TR" sz="2000" dirty="0" err="1">
                <a:cs typeface="Times New Roman" panose="02020603050405020304" pitchFamily="18" charset="0"/>
              </a:rPr>
              <a:t>icrasını</a:t>
            </a:r>
            <a:r>
              <a:rPr lang="en-US" altLang="tr-TR" sz="2000" dirty="0">
                <a:cs typeface="Times New Roman" panose="02020603050405020304" pitchFamily="18" charset="0"/>
              </a:rPr>
              <a:t> </a:t>
            </a:r>
            <a:r>
              <a:rPr lang="en-US" altLang="tr-TR" sz="2000" dirty="0" err="1">
                <a:cs typeface="Times New Roman" panose="02020603050405020304" pitchFamily="18" charset="0"/>
              </a:rPr>
              <a:t>durdurma</a:t>
            </a:r>
            <a:endParaRPr lang="tr-TR" altLang="tr-TR" sz="2000" dirty="0">
              <a:cs typeface="Times New Roman" panose="02020603050405020304" pitchFamily="18" charset="0"/>
            </a:endParaRPr>
          </a:p>
          <a:p>
            <a:pPr marL="342900" indent="-342900">
              <a:lnSpc>
                <a:spcPct val="150000"/>
              </a:lnSpc>
              <a:buFont typeface="Wingdings" panose="05000000000000000000" pitchFamily="2" charset="2"/>
              <a:buChar char="v"/>
            </a:pPr>
            <a:endParaRPr lang="tr-TR" altLang="tr-TR" sz="2000" dirty="0">
              <a:cs typeface="Times New Roman" panose="02020603050405020304" pitchFamily="18" charset="0"/>
            </a:endParaRPr>
          </a:p>
          <a:p>
            <a:pPr algn="just">
              <a:lnSpc>
                <a:spcPct val="150000"/>
              </a:lnSpc>
            </a:pPr>
            <a:r>
              <a:rPr lang="en-US" altLang="tr-TR" sz="2000" dirty="0">
                <a:cs typeface="Times New Roman" panose="02020603050405020304" pitchFamily="18" charset="0"/>
              </a:rPr>
              <a:t> </a:t>
            </a:r>
            <a:r>
              <a:rPr lang="en-US" altLang="tr-TR" sz="2000" dirty="0" err="1">
                <a:cs typeface="Times New Roman" panose="02020603050405020304" pitchFamily="18" charset="0"/>
              </a:rPr>
              <a:t>İsviçre’de</a:t>
            </a:r>
            <a:r>
              <a:rPr lang="en-US" altLang="tr-TR" sz="2000" dirty="0">
                <a:cs typeface="Times New Roman" panose="02020603050405020304" pitchFamily="18" charset="0"/>
              </a:rPr>
              <a:t> </a:t>
            </a:r>
            <a:r>
              <a:rPr lang="en-US" altLang="tr-TR" sz="2000" dirty="0" err="1">
                <a:cs typeface="Times New Roman" panose="02020603050405020304" pitchFamily="18" charset="0"/>
              </a:rPr>
              <a:t>bulunan</a:t>
            </a:r>
            <a:r>
              <a:rPr lang="en-US" altLang="tr-TR" sz="2000" dirty="0">
                <a:cs typeface="Times New Roman" panose="02020603050405020304" pitchFamily="18" charset="0"/>
              </a:rPr>
              <a:t> </a:t>
            </a:r>
            <a:r>
              <a:rPr lang="en-US" altLang="tr-TR" sz="2000" dirty="0" err="1">
                <a:cs typeface="Times New Roman" panose="02020603050405020304" pitchFamily="18" charset="0"/>
              </a:rPr>
              <a:t>bütün</a:t>
            </a:r>
            <a:r>
              <a:rPr lang="en-US" altLang="tr-TR" sz="2000" dirty="0">
                <a:cs typeface="Times New Roman" panose="02020603050405020304" pitchFamily="18" charset="0"/>
              </a:rPr>
              <a:t> </a:t>
            </a:r>
            <a:r>
              <a:rPr lang="en-US" altLang="tr-TR" sz="2000" dirty="0" err="1">
                <a:cs typeface="Times New Roman" panose="02020603050405020304" pitchFamily="18" charset="0"/>
              </a:rPr>
              <a:t>tahkim</a:t>
            </a:r>
            <a:r>
              <a:rPr lang="en-US" altLang="tr-TR" sz="2000" dirty="0">
                <a:cs typeface="Times New Roman" panose="02020603050405020304" pitchFamily="18" charset="0"/>
              </a:rPr>
              <a:t> </a:t>
            </a:r>
            <a:r>
              <a:rPr lang="en-US" altLang="tr-TR" sz="2000" dirty="0" err="1">
                <a:cs typeface="Times New Roman" panose="02020603050405020304" pitchFamily="18" charset="0"/>
              </a:rPr>
              <a:t>heyetlerinin</a:t>
            </a:r>
            <a:r>
              <a:rPr lang="en-US" altLang="tr-TR" sz="2000" dirty="0">
                <a:cs typeface="Times New Roman" panose="02020603050405020304" pitchFamily="18" charset="0"/>
              </a:rPr>
              <a:t> </a:t>
            </a:r>
            <a:r>
              <a:rPr lang="en-US" altLang="tr-TR" sz="2000" dirty="0" err="1">
                <a:cs typeface="Times New Roman" panose="02020603050405020304" pitchFamily="18" charset="0"/>
              </a:rPr>
              <a:t>İsviçre</a:t>
            </a:r>
            <a:r>
              <a:rPr lang="en-US" altLang="tr-TR" sz="2000" dirty="0">
                <a:cs typeface="Times New Roman" panose="02020603050405020304" pitchFamily="18" charset="0"/>
              </a:rPr>
              <a:t> Federal </a:t>
            </a:r>
            <a:r>
              <a:rPr lang="en-US" altLang="tr-TR" sz="2000" dirty="0" err="1">
                <a:cs typeface="Times New Roman" panose="02020603050405020304" pitchFamily="18" charset="0"/>
              </a:rPr>
              <a:t>Mahkemesi’nin</a:t>
            </a:r>
            <a:r>
              <a:rPr lang="en-US" altLang="tr-TR" sz="2000" dirty="0">
                <a:cs typeface="Times New Roman" panose="02020603050405020304" pitchFamily="18" charset="0"/>
              </a:rPr>
              <a:t> </a:t>
            </a:r>
            <a:r>
              <a:rPr lang="en-US" altLang="tr-TR" sz="2000" dirty="0" err="1">
                <a:cs typeface="Times New Roman" panose="02020603050405020304" pitchFamily="18" charset="0"/>
              </a:rPr>
              <a:t>denetimine</a:t>
            </a:r>
            <a:r>
              <a:rPr lang="en-US" altLang="tr-TR" sz="2000" dirty="0">
                <a:cs typeface="Times New Roman" panose="02020603050405020304" pitchFamily="18" charset="0"/>
              </a:rPr>
              <a:t> tabi </a:t>
            </a:r>
            <a:r>
              <a:rPr lang="en-US" altLang="tr-TR" sz="2000" dirty="0" err="1">
                <a:cs typeface="Times New Roman" panose="02020603050405020304" pitchFamily="18" charset="0"/>
              </a:rPr>
              <a:t>olması</a:t>
            </a:r>
            <a:r>
              <a:rPr lang="en-US" altLang="tr-TR" sz="2000" dirty="0">
                <a:cs typeface="Times New Roman" panose="02020603050405020304" pitchFamily="18" charset="0"/>
              </a:rPr>
              <a:t> </a:t>
            </a:r>
            <a:r>
              <a:rPr lang="en-US" altLang="tr-TR" sz="2000" dirty="0" err="1">
                <a:cs typeface="Times New Roman" panose="02020603050405020304" pitchFamily="18" charset="0"/>
              </a:rPr>
              <a:t>nedeniyle</a:t>
            </a:r>
            <a:r>
              <a:rPr lang="en-US" altLang="tr-TR" sz="2000" dirty="0">
                <a:cs typeface="Times New Roman" panose="02020603050405020304" pitchFamily="18" charset="0"/>
              </a:rPr>
              <a:t> </a:t>
            </a:r>
            <a:r>
              <a:rPr lang="en-US" altLang="tr-TR" sz="2000" b="1" i="1" dirty="0">
                <a:cs typeface="Times New Roman" panose="02020603050405020304" pitchFamily="18" charset="0"/>
              </a:rPr>
              <a:t>CAS</a:t>
            </a:r>
            <a:r>
              <a:rPr lang="en-US" altLang="tr-TR" sz="2000" b="1" dirty="0">
                <a:cs typeface="Times New Roman" panose="02020603050405020304" pitchFamily="18" charset="0"/>
              </a:rPr>
              <a:t> da </a:t>
            </a:r>
            <a:r>
              <a:rPr lang="en-US" altLang="tr-TR" sz="2000" b="1" dirty="0" err="1">
                <a:cs typeface="Times New Roman" panose="02020603050405020304" pitchFamily="18" charset="0"/>
              </a:rPr>
              <a:t>İsviçre</a:t>
            </a:r>
            <a:r>
              <a:rPr lang="en-US" altLang="tr-TR" sz="2000" b="1" dirty="0">
                <a:cs typeface="Times New Roman" panose="02020603050405020304" pitchFamily="18" charset="0"/>
              </a:rPr>
              <a:t> Federal </a:t>
            </a:r>
            <a:r>
              <a:rPr lang="en-US" altLang="tr-TR" sz="2000" b="1" dirty="0" err="1">
                <a:cs typeface="Times New Roman" panose="02020603050405020304" pitchFamily="18" charset="0"/>
              </a:rPr>
              <a:t>Mahkemesi’nin</a:t>
            </a:r>
            <a:r>
              <a:rPr lang="en-US" altLang="tr-TR" sz="2000" b="1" dirty="0">
                <a:cs typeface="Times New Roman" panose="02020603050405020304" pitchFamily="18" charset="0"/>
              </a:rPr>
              <a:t> </a:t>
            </a:r>
            <a:r>
              <a:rPr lang="en-US" altLang="tr-TR" sz="2000" b="1" dirty="0" err="1">
                <a:cs typeface="Times New Roman" panose="02020603050405020304" pitchFamily="18" charset="0"/>
              </a:rPr>
              <a:t>denetimine</a:t>
            </a:r>
            <a:r>
              <a:rPr lang="en-US" altLang="tr-TR" sz="2000" b="1" dirty="0">
                <a:cs typeface="Times New Roman" panose="02020603050405020304" pitchFamily="18" charset="0"/>
              </a:rPr>
              <a:t> </a:t>
            </a:r>
            <a:r>
              <a:rPr lang="en-US" altLang="tr-TR" sz="2000" b="1" dirty="0" err="1">
                <a:cs typeface="Times New Roman" panose="02020603050405020304" pitchFamily="18" charset="0"/>
              </a:rPr>
              <a:t>tabidir</a:t>
            </a:r>
            <a:r>
              <a:rPr lang="en-US" altLang="tr-TR" sz="2000" b="1" dirty="0">
                <a:cs typeface="Times New Roman" panose="02020603050405020304" pitchFamily="18" charset="0"/>
              </a:rPr>
              <a:t>. </a:t>
            </a:r>
            <a:endParaRPr lang="tr-TR" altLang="tr-TR" sz="2000" b="1" dirty="0"/>
          </a:p>
          <a:p>
            <a:pPr algn="just">
              <a:lnSpc>
                <a:spcPct val="150000"/>
              </a:lnSpc>
            </a:pPr>
            <a:r>
              <a:rPr lang="tr-TR" altLang="tr-TR" sz="2000" dirty="0">
                <a:cs typeface="Times New Roman" panose="02020603050405020304" pitchFamily="18" charset="0"/>
              </a:rPr>
              <a:t> </a:t>
            </a:r>
            <a:endParaRPr lang="tr-TR" altLang="tr-TR" sz="2000"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3" presetClass="entr" presetSubtype="0" fill="hold" nodeType="clickEffect">
                                  <p:stCondLst>
                                    <p:cond delay="0"/>
                                  </p:stCondLst>
                                  <p:childTnLst>
                                    <p:set>
                                      <p:cBhvr>
                                        <p:cTn id="6" dur="1" fill="hold">
                                          <p:stCondLst>
                                            <p:cond delay="0"/>
                                          </p:stCondLst>
                                        </p:cTn>
                                        <p:tgtEl>
                                          <p:spTgt spid="86017">
                                            <p:txEl>
                                              <p:pRg st="0" end="0"/>
                                            </p:txEl>
                                          </p:spTgt>
                                        </p:tgtEl>
                                        <p:attrNameLst>
                                          <p:attrName>style.visibility</p:attrName>
                                        </p:attrNameLst>
                                      </p:cBhvr>
                                      <p:to>
                                        <p:strVal val="visible"/>
                                      </p:to>
                                    </p:set>
                                    <p:animEffect transition="in" filter="fade">
                                      <p:cBhvr>
                                        <p:cTn id="7" dur="100"/>
                                        <p:tgtEl>
                                          <p:spTgt spid="86017">
                                            <p:txEl>
                                              <p:pRg st="0" end="0"/>
                                            </p:txEl>
                                          </p:spTgt>
                                        </p:tgtEl>
                                      </p:cBhvr>
                                    </p:animEffect>
                                    <p:anim calcmode="lin" valueType="num">
                                      <p:cBhvr>
                                        <p:cTn id="8" dur="400" fill="hold"/>
                                        <p:tgtEl>
                                          <p:spTgt spid="86017">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86017">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86017">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86017">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2" presetID="43" presetClass="entr" presetSubtype="0" fill="hold" nodeType="withEffect">
                                  <p:stCondLst>
                                    <p:cond delay="0"/>
                                  </p:stCondLst>
                                  <p:childTnLst>
                                    <p:set>
                                      <p:cBhvr>
                                        <p:cTn id="13" dur="1" fill="hold">
                                          <p:stCondLst>
                                            <p:cond delay="0"/>
                                          </p:stCondLst>
                                        </p:cTn>
                                        <p:tgtEl>
                                          <p:spTgt spid="86017">
                                            <p:txEl>
                                              <p:pRg st="1" end="1"/>
                                            </p:txEl>
                                          </p:spTgt>
                                        </p:tgtEl>
                                        <p:attrNameLst>
                                          <p:attrName>style.visibility</p:attrName>
                                        </p:attrNameLst>
                                      </p:cBhvr>
                                      <p:to>
                                        <p:strVal val="visible"/>
                                      </p:to>
                                    </p:set>
                                    <p:animEffect transition="in" filter="fade">
                                      <p:cBhvr>
                                        <p:cTn id="14" dur="100"/>
                                        <p:tgtEl>
                                          <p:spTgt spid="86017">
                                            <p:txEl>
                                              <p:pRg st="1" end="1"/>
                                            </p:txEl>
                                          </p:spTgt>
                                        </p:tgtEl>
                                      </p:cBhvr>
                                    </p:animEffect>
                                    <p:anim calcmode="lin" valueType="num">
                                      <p:cBhvr>
                                        <p:cTn id="15" dur="400" fill="hold"/>
                                        <p:tgtEl>
                                          <p:spTgt spid="86017">
                                            <p:txEl>
                                              <p:pRg st="1" end="1"/>
                                            </p:txEl>
                                          </p:spTgt>
                                        </p:tgtEl>
                                        <p:attrNameLst>
                                          <p:attrName>ppt_x</p:attrName>
                                        </p:attrNameLst>
                                      </p:cBhvr>
                                      <p:tavLst>
                                        <p:tav tm="0">
                                          <p:val>
                                            <p:strVal val="#ppt_x"/>
                                          </p:val>
                                        </p:tav>
                                        <p:tav tm="100000">
                                          <p:val>
                                            <p:strVal val="#ppt_x"/>
                                          </p:val>
                                        </p:tav>
                                      </p:tavLst>
                                    </p:anim>
                                    <p:anim calcmode="lin" valueType="num">
                                      <p:cBhvr>
                                        <p:cTn id="16" dur="400" fill="hold"/>
                                        <p:tgtEl>
                                          <p:spTgt spid="86017">
                                            <p:txEl>
                                              <p:pRg st="1" end="1"/>
                                            </p:txEl>
                                          </p:spTgt>
                                        </p:tgtEl>
                                        <p:attrNameLst>
                                          <p:attrName>ppt_y</p:attrName>
                                        </p:attrNameLst>
                                      </p:cBhvr>
                                      <p:tavLst>
                                        <p:tav tm="0">
                                          <p:val>
                                            <p:strVal val="#ppt_y+0.31"/>
                                          </p:val>
                                        </p:tav>
                                        <p:tav tm="100000">
                                          <p:val>
                                            <p:strVal val="#ppt_y+0.31"/>
                                          </p:val>
                                        </p:tav>
                                      </p:tavLst>
                                    </p:anim>
                                    <p:anim calcmode="lin" valueType="num">
                                      <p:cBhvr>
                                        <p:cTn id="17" dur="600" decel="50000" fill="hold">
                                          <p:stCondLst>
                                            <p:cond delay="400"/>
                                          </p:stCondLst>
                                        </p:cTn>
                                        <p:tgtEl>
                                          <p:spTgt spid="86017">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8" dur="600" decel="50000" fill="hold">
                                          <p:stCondLst>
                                            <p:cond delay="400"/>
                                          </p:stCondLst>
                                        </p:cTn>
                                        <p:tgtEl>
                                          <p:spTgt spid="86017">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9" presetID="43" presetClass="entr" presetSubtype="0" fill="hold" nodeType="withEffect">
                                  <p:stCondLst>
                                    <p:cond delay="0"/>
                                  </p:stCondLst>
                                  <p:childTnLst>
                                    <p:set>
                                      <p:cBhvr>
                                        <p:cTn id="20" dur="1" fill="hold">
                                          <p:stCondLst>
                                            <p:cond delay="0"/>
                                          </p:stCondLst>
                                        </p:cTn>
                                        <p:tgtEl>
                                          <p:spTgt spid="86017">
                                            <p:txEl>
                                              <p:pRg st="2" end="2"/>
                                            </p:txEl>
                                          </p:spTgt>
                                        </p:tgtEl>
                                        <p:attrNameLst>
                                          <p:attrName>style.visibility</p:attrName>
                                        </p:attrNameLst>
                                      </p:cBhvr>
                                      <p:to>
                                        <p:strVal val="visible"/>
                                      </p:to>
                                    </p:set>
                                    <p:animEffect transition="in" filter="fade">
                                      <p:cBhvr>
                                        <p:cTn id="21" dur="100"/>
                                        <p:tgtEl>
                                          <p:spTgt spid="86017">
                                            <p:txEl>
                                              <p:pRg st="2" end="2"/>
                                            </p:txEl>
                                          </p:spTgt>
                                        </p:tgtEl>
                                      </p:cBhvr>
                                    </p:animEffect>
                                    <p:anim calcmode="lin" valueType="num">
                                      <p:cBhvr>
                                        <p:cTn id="22" dur="400" fill="hold"/>
                                        <p:tgtEl>
                                          <p:spTgt spid="86017">
                                            <p:txEl>
                                              <p:pRg st="2" end="2"/>
                                            </p:txEl>
                                          </p:spTgt>
                                        </p:tgtEl>
                                        <p:attrNameLst>
                                          <p:attrName>ppt_x</p:attrName>
                                        </p:attrNameLst>
                                      </p:cBhvr>
                                      <p:tavLst>
                                        <p:tav tm="0">
                                          <p:val>
                                            <p:strVal val="#ppt_x"/>
                                          </p:val>
                                        </p:tav>
                                        <p:tav tm="100000">
                                          <p:val>
                                            <p:strVal val="#ppt_x"/>
                                          </p:val>
                                        </p:tav>
                                      </p:tavLst>
                                    </p:anim>
                                    <p:anim calcmode="lin" valueType="num">
                                      <p:cBhvr>
                                        <p:cTn id="23" dur="400" fill="hold"/>
                                        <p:tgtEl>
                                          <p:spTgt spid="86017">
                                            <p:txEl>
                                              <p:pRg st="2" end="2"/>
                                            </p:txEl>
                                          </p:spTgt>
                                        </p:tgtEl>
                                        <p:attrNameLst>
                                          <p:attrName>ppt_y</p:attrName>
                                        </p:attrNameLst>
                                      </p:cBhvr>
                                      <p:tavLst>
                                        <p:tav tm="0">
                                          <p:val>
                                            <p:strVal val="#ppt_y+0.31"/>
                                          </p:val>
                                        </p:tav>
                                        <p:tav tm="100000">
                                          <p:val>
                                            <p:strVal val="#ppt_y+0.31"/>
                                          </p:val>
                                        </p:tav>
                                      </p:tavLst>
                                    </p:anim>
                                    <p:anim calcmode="lin" valueType="num">
                                      <p:cBhvr>
                                        <p:cTn id="24" dur="600" decel="50000" fill="hold">
                                          <p:stCondLst>
                                            <p:cond delay="400"/>
                                          </p:stCondLst>
                                        </p:cTn>
                                        <p:tgtEl>
                                          <p:spTgt spid="86017">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5" dur="600" decel="50000" fill="hold">
                                          <p:stCondLst>
                                            <p:cond delay="400"/>
                                          </p:stCondLst>
                                        </p:cTn>
                                        <p:tgtEl>
                                          <p:spTgt spid="86017">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26" presetID="43" presetClass="entr" presetSubtype="0" fill="hold" nodeType="withEffect">
                                  <p:stCondLst>
                                    <p:cond delay="0"/>
                                  </p:stCondLst>
                                  <p:childTnLst>
                                    <p:set>
                                      <p:cBhvr>
                                        <p:cTn id="27" dur="1" fill="hold">
                                          <p:stCondLst>
                                            <p:cond delay="0"/>
                                          </p:stCondLst>
                                        </p:cTn>
                                        <p:tgtEl>
                                          <p:spTgt spid="86017">
                                            <p:txEl>
                                              <p:pRg st="3" end="3"/>
                                            </p:txEl>
                                          </p:spTgt>
                                        </p:tgtEl>
                                        <p:attrNameLst>
                                          <p:attrName>style.visibility</p:attrName>
                                        </p:attrNameLst>
                                      </p:cBhvr>
                                      <p:to>
                                        <p:strVal val="visible"/>
                                      </p:to>
                                    </p:set>
                                    <p:animEffect transition="in" filter="fade">
                                      <p:cBhvr>
                                        <p:cTn id="28" dur="100"/>
                                        <p:tgtEl>
                                          <p:spTgt spid="86017">
                                            <p:txEl>
                                              <p:pRg st="3" end="3"/>
                                            </p:txEl>
                                          </p:spTgt>
                                        </p:tgtEl>
                                      </p:cBhvr>
                                    </p:animEffect>
                                    <p:anim calcmode="lin" valueType="num">
                                      <p:cBhvr>
                                        <p:cTn id="29" dur="400" fill="hold"/>
                                        <p:tgtEl>
                                          <p:spTgt spid="86017">
                                            <p:txEl>
                                              <p:pRg st="3" end="3"/>
                                            </p:txEl>
                                          </p:spTgt>
                                        </p:tgtEl>
                                        <p:attrNameLst>
                                          <p:attrName>ppt_x</p:attrName>
                                        </p:attrNameLst>
                                      </p:cBhvr>
                                      <p:tavLst>
                                        <p:tav tm="0">
                                          <p:val>
                                            <p:strVal val="#ppt_x"/>
                                          </p:val>
                                        </p:tav>
                                        <p:tav tm="100000">
                                          <p:val>
                                            <p:strVal val="#ppt_x"/>
                                          </p:val>
                                        </p:tav>
                                      </p:tavLst>
                                    </p:anim>
                                    <p:anim calcmode="lin" valueType="num">
                                      <p:cBhvr>
                                        <p:cTn id="30" dur="400" fill="hold"/>
                                        <p:tgtEl>
                                          <p:spTgt spid="86017">
                                            <p:txEl>
                                              <p:pRg st="3" end="3"/>
                                            </p:txEl>
                                          </p:spTgt>
                                        </p:tgtEl>
                                        <p:attrNameLst>
                                          <p:attrName>ppt_y</p:attrName>
                                        </p:attrNameLst>
                                      </p:cBhvr>
                                      <p:tavLst>
                                        <p:tav tm="0">
                                          <p:val>
                                            <p:strVal val="#ppt_y+0.31"/>
                                          </p:val>
                                        </p:tav>
                                        <p:tav tm="100000">
                                          <p:val>
                                            <p:strVal val="#ppt_y+0.31"/>
                                          </p:val>
                                        </p:tav>
                                      </p:tavLst>
                                    </p:anim>
                                    <p:anim calcmode="lin" valueType="num">
                                      <p:cBhvr>
                                        <p:cTn id="31" dur="600" decel="50000" fill="hold">
                                          <p:stCondLst>
                                            <p:cond delay="400"/>
                                          </p:stCondLst>
                                        </p:cTn>
                                        <p:tgtEl>
                                          <p:spTgt spid="86017">
                                            <p:txEl>
                                              <p:pRg st="3" end="3"/>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2" dur="600" decel="50000" fill="hold">
                                          <p:stCondLst>
                                            <p:cond delay="400"/>
                                          </p:stCondLst>
                                        </p:cTn>
                                        <p:tgtEl>
                                          <p:spTgt spid="86017">
                                            <p:txEl>
                                              <p:pRg st="3" end="3"/>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33" presetID="43" presetClass="entr" presetSubtype="0" fill="hold" nodeType="withEffect">
                                  <p:stCondLst>
                                    <p:cond delay="0"/>
                                  </p:stCondLst>
                                  <p:childTnLst>
                                    <p:set>
                                      <p:cBhvr>
                                        <p:cTn id="34" dur="1" fill="hold">
                                          <p:stCondLst>
                                            <p:cond delay="0"/>
                                          </p:stCondLst>
                                        </p:cTn>
                                        <p:tgtEl>
                                          <p:spTgt spid="86017">
                                            <p:txEl>
                                              <p:pRg st="4" end="4"/>
                                            </p:txEl>
                                          </p:spTgt>
                                        </p:tgtEl>
                                        <p:attrNameLst>
                                          <p:attrName>style.visibility</p:attrName>
                                        </p:attrNameLst>
                                      </p:cBhvr>
                                      <p:to>
                                        <p:strVal val="visible"/>
                                      </p:to>
                                    </p:set>
                                    <p:animEffect transition="in" filter="fade">
                                      <p:cBhvr>
                                        <p:cTn id="35" dur="100"/>
                                        <p:tgtEl>
                                          <p:spTgt spid="86017">
                                            <p:txEl>
                                              <p:pRg st="4" end="4"/>
                                            </p:txEl>
                                          </p:spTgt>
                                        </p:tgtEl>
                                      </p:cBhvr>
                                    </p:animEffect>
                                    <p:anim calcmode="lin" valueType="num">
                                      <p:cBhvr>
                                        <p:cTn id="36" dur="400" fill="hold"/>
                                        <p:tgtEl>
                                          <p:spTgt spid="86017">
                                            <p:txEl>
                                              <p:pRg st="4" end="4"/>
                                            </p:txEl>
                                          </p:spTgt>
                                        </p:tgtEl>
                                        <p:attrNameLst>
                                          <p:attrName>ppt_x</p:attrName>
                                        </p:attrNameLst>
                                      </p:cBhvr>
                                      <p:tavLst>
                                        <p:tav tm="0">
                                          <p:val>
                                            <p:strVal val="#ppt_x"/>
                                          </p:val>
                                        </p:tav>
                                        <p:tav tm="100000">
                                          <p:val>
                                            <p:strVal val="#ppt_x"/>
                                          </p:val>
                                        </p:tav>
                                      </p:tavLst>
                                    </p:anim>
                                    <p:anim calcmode="lin" valueType="num">
                                      <p:cBhvr>
                                        <p:cTn id="37" dur="400" fill="hold"/>
                                        <p:tgtEl>
                                          <p:spTgt spid="86017">
                                            <p:txEl>
                                              <p:pRg st="4" end="4"/>
                                            </p:txEl>
                                          </p:spTgt>
                                        </p:tgtEl>
                                        <p:attrNameLst>
                                          <p:attrName>ppt_y</p:attrName>
                                        </p:attrNameLst>
                                      </p:cBhvr>
                                      <p:tavLst>
                                        <p:tav tm="0">
                                          <p:val>
                                            <p:strVal val="#ppt_y+0.31"/>
                                          </p:val>
                                        </p:tav>
                                        <p:tav tm="100000">
                                          <p:val>
                                            <p:strVal val="#ppt_y+0.31"/>
                                          </p:val>
                                        </p:tav>
                                      </p:tavLst>
                                    </p:anim>
                                    <p:anim calcmode="lin" valueType="num">
                                      <p:cBhvr>
                                        <p:cTn id="38" dur="600" decel="50000" fill="hold">
                                          <p:stCondLst>
                                            <p:cond delay="400"/>
                                          </p:stCondLst>
                                        </p:cTn>
                                        <p:tgtEl>
                                          <p:spTgt spid="86017">
                                            <p:txEl>
                                              <p:pRg st="4" end="4"/>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9" dur="600" decel="50000" fill="hold">
                                          <p:stCondLst>
                                            <p:cond delay="400"/>
                                          </p:stCondLst>
                                        </p:cTn>
                                        <p:tgtEl>
                                          <p:spTgt spid="86017">
                                            <p:txEl>
                                              <p:pRg st="4" end="4"/>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40" presetID="43" presetClass="entr" presetSubtype="0" fill="hold" nodeType="withEffect">
                                  <p:stCondLst>
                                    <p:cond delay="0"/>
                                  </p:stCondLst>
                                  <p:childTnLst>
                                    <p:set>
                                      <p:cBhvr>
                                        <p:cTn id="41" dur="1" fill="hold">
                                          <p:stCondLst>
                                            <p:cond delay="0"/>
                                          </p:stCondLst>
                                        </p:cTn>
                                        <p:tgtEl>
                                          <p:spTgt spid="86017">
                                            <p:txEl>
                                              <p:pRg st="5" end="5"/>
                                            </p:txEl>
                                          </p:spTgt>
                                        </p:tgtEl>
                                        <p:attrNameLst>
                                          <p:attrName>style.visibility</p:attrName>
                                        </p:attrNameLst>
                                      </p:cBhvr>
                                      <p:to>
                                        <p:strVal val="visible"/>
                                      </p:to>
                                    </p:set>
                                    <p:animEffect transition="in" filter="fade">
                                      <p:cBhvr>
                                        <p:cTn id="42" dur="100"/>
                                        <p:tgtEl>
                                          <p:spTgt spid="86017">
                                            <p:txEl>
                                              <p:pRg st="5" end="5"/>
                                            </p:txEl>
                                          </p:spTgt>
                                        </p:tgtEl>
                                      </p:cBhvr>
                                    </p:animEffect>
                                    <p:anim calcmode="lin" valueType="num">
                                      <p:cBhvr>
                                        <p:cTn id="43" dur="400" fill="hold"/>
                                        <p:tgtEl>
                                          <p:spTgt spid="86017">
                                            <p:txEl>
                                              <p:pRg st="5" end="5"/>
                                            </p:txEl>
                                          </p:spTgt>
                                        </p:tgtEl>
                                        <p:attrNameLst>
                                          <p:attrName>ppt_x</p:attrName>
                                        </p:attrNameLst>
                                      </p:cBhvr>
                                      <p:tavLst>
                                        <p:tav tm="0">
                                          <p:val>
                                            <p:strVal val="#ppt_x"/>
                                          </p:val>
                                        </p:tav>
                                        <p:tav tm="100000">
                                          <p:val>
                                            <p:strVal val="#ppt_x"/>
                                          </p:val>
                                        </p:tav>
                                      </p:tavLst>
                                    </p:anim>
                                    <p:anim calcmode="lin" valueType="num">
                                      <p:cBhvr>
                                        <p:cTn id="44" dur="400" fill="hold"/>
                                        <p:tgtEl>
                                          <p:spTgt spid="86017">
                                            <p:txEl>
                                              <p:pRg st="5" end="5"/>
                                            </p:txEl>
                                          </p:spTgt>
                                        </p:tgtEl>
                                        <p:attrNameLst>
                                          <p:attrName>ppt_y</p:attrName>
                                        </p:attrNameLst>
                                      </p:cBhvr>
                                      <p:tavLst>
                                        <p:tav tm="0">
                                          <p:val>
                                            <p:strVal val="#ppt_y+0.31"/>
                                          </p:val>
                                        </p:tav>
                                        <p:tav tm="100000">
                                          <p:val>
                                            <p:strVal val="#ppt_y+0.31"/>
                                          </p:val>
                                        </p:tav>
                                      </p:tavLst>
                                    </p:anim>
                                    <p:anim calcmode="lin" valueType="num">
                                      <p:cBhvr>
                                        <p:cTn id="45" dur="600" decel="50000" fill="hold">
                                          <p:stCondLst>
                                            <p:cond delay="400"/>
                                          </p:stCondLst>
                                        </p:cTn>
                                        <p:tgtEl>
                                          <p:spTgt spid="86017">
                                            <p:txEl>
                                              <p:pRg st="5" end="5"/>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6" dur="600" decel="50000" fill="hold">
                                          <p:stCondLst>
                                            <p:cond delay="400"/>
                                          </p:stCondLst>
                                        </p:cTn>
                                        <p:tgtEl>
                                          <p:spTgt spid="86017">
                                            <p:txEl>
                                              <p:pRg st="5" end="5"/>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47" presetID="43" presetClass="entr" presetSubtype="0" fill="hold" nodeType="withEffect">
                                  <p:stCondLst>
                                    <p:cond delay="0"/>
                                  </p:stCondLst>
                                  <p:childTnLst>
                                    <p:set>
                                      <p:cBhvr>
                                        <p:cTn id="48" dur="1" fill="hold">
                                          <p:stCondLst>
                                            <p:cond delay="0"/>
                                          </p:stCondLst>
                                        </p:cTn>
                                        <p:tgtEl>
                                          <p:spTgt spid="86017">
                                            <p:txEl>
                                              <p:pRg st="6" end="6"/>
                                            </p:txEl>
                                          </p:spTgt>
                                        </p:tgtEl>
                                        <p:attrNameLst>
                                          <p:attrName>style.visibility</p:attrName>
                                        </p:attrNameLst>
                                      </p:cBhvr>
                                      <p:to>
                                        <p:strVal val="visible"/>
                                      </p:to>
                                    </p:set>
                                    <p:animEffect transition="in" filter="fade">
                                      <p:cBhvr>
                                        <p:cTn id="49" dur="100"/>
                                        <p:tgtEl>
                                          <p:spTgt spid="86017">
                                            <p:txEl>
                                              <p:pRg st="6" end="6"/>
                                            </p:txEl>
                                          </p:spTgt>
                                        </p:tgtEl>
                                      </p:cBhvr>
                                    </p:animEffect>
                                    <p:anim calcmode="lin" valueType="num">
                                      <p:cBhvr>
                                        <p:cTn id="50" dur="400" fill="hold"/>
                                        <p:tgtEl>
                                          <p:spTgt spid="86017">
                                            <p:txEl>
                                              <p:pRg st="6" end="6"/>
                                            </p:txEl>
                                          </p:spTgt>
                                        </p:tgtEl>
                                        <p:attrNameLst>
                                          <p:attrName>ppt_x</p:attrName>
                                        </p:attrNameLst>
                                      </p:cBhvr>
                                      <p:tavLst>
                                        <p:tav tm="0">
                                          <p:val>
                                            <p:strVal val="#ppt_x"/>
                                          </p:val>
                                        </p:tav>
                                        <p:tav tm="100000">
                                          <p:val>
                                            <p:strVal val="#ppt_x"/>
                                          </p:val>
                                        </p:tav>
                                      </p:tavLst>
                                    </p:anim>
                                    <p:anim calcmode="lin" valueType="num">
                                      <p:cBhvr>
                                        <p:cTn id="51" dur="400" fill="hold"/>
                                        <p:tgtEl>
                                          <p:spTgt spid="86017">
                                            <p:txEl>
                                              <p:pRg st="6" end="6"/>
                                            </p:txEl>
                                          </p:spTgt>
                                        </p:tgtEl>
                                        <p:attrNameLst>
                                          <p:attrName>ppt_y</p:attrName>
                                        </p:attrNameLst>
                                      </p:cBhvr>
                                      <p:tavLst>
                                        <p:tav tm="0">
                                          <p:val>
                                            <p:strVal val="#ppt_y+0.31"/>
                                          </p:val>
                                        </p:tav>
                                        <p:tav tm="100000">
                                          <p:val>
                                            <p:strVal val="#ppt_y+0.31"/>
                                          </p:val>
                                        </p:tav>
                                      </p:tavLst>
                                    </p:anim>
                                    <p:anim calcmode="lin" valueType="num">
                                      <p:cBhvr>
                                        <p:cTn id="52" dur="600" decel="50000" fill="hold">
                                          <p:stCondLst>
                                            <p:cond delay="400"/>
                                          </p:stCondLst>
                                        </p:cTn>
                                        <p:tgtEl>
                                          <p:spTgt spid="86017">
                                            <p:txEl>
                                              <p:pRg st="6" end="6"/>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53" dur="600" decel="50000" fill="hold">
                                          <p:stCondLst>
                                            <p:cond delay="400"/>
                                          </p:stCondLst>
                                        </p:cTn>
                                        <p:tgtEl>
                                          <p:spTgt spid="86017">
                                            <p:txEl>
                                              <p:pRg st="6" end="6"/>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54" presetID="43" presetClass="entr" presetSubtype="0" fill="hold" nodeType="withEffect">
                                  <p:stCondLst>
                                    <p:cond delay="0"/>
                                  </p:stCondLst>
                                  <p:childTnLst>
                                    <p:set>
                                      <p:cBhvr>
                                        <p:cTn id="55" dur="1" fill="hold">
                                          <p:stCondLst>
                                            <p:cond delay="0"/>
                                          </p:stCondLst>
                                        </p:cTn>
                                        <p:tgtEl>
                                          <p:spTgt spid="86017">
                                            <p:txEl>
                                              <p:pRg st="9" end="9"/>
                                            </p:txEl>
                                          </p:spTgt>
                                        </p:tgtEl>
                                        <p:attrNameLst>
                                          <p:attrName>style.visibility</p:attrName>
                                        </p:attrNameLst>
                                      </p:cBhvr>
                                      <p:to>
                                        <p:strVal val="visible"/>
                                      </p:to>
                                    </p:set>
                                    <p:animEffect transition="in" filter="fade">
                                      <p:cBhvr>
                                        <p:cTn id="56" dur="100"/>
                                        <p:tgtEl>
                                          <p:spTgt spid="86017">
                                            <p:txEl>
                                              <p:pRg st="9" end="9"/>
                                            </p:txEl>
                                          </p:spTgt>
                                        </p:tgtEl>
                                      </p:cBhvr>
                                    </p:animEffect>
                                    <p:anim calcmode="lin" valueType="num">
                                      <p:cBhvr>
                                        <p:cTn id="57" dur="400" fill="hold"/>
                                        <p:tgtEl>
                                          <p:spTgt spid="86017">
                                            <p:txEl>
                                              <p:pRg st="9" end="9"/>
                                            </p:txEl>
                                          </p:spTgt>
                                        </p:tgtEl>
                                        <p:attrNameLst>
                                          <p:attrName>ppt_x</p:attrName>
                                        </p:attrNameLst>
                                      </p:cBhvr>
                                      <p:tavLst>
                                        <p:tav tm="0">
                                          <p:val>
                                            <p:strVal val="#ppt_x"/>
                                          </p:val>
                                        </p:tav>
                                        <p:tav tm="100000">
                                          <p:val>
                                            <p:strVal val="#ppt_x"/>
                                          </p:val>
                                        </p:tav>
                                      </p:tavLst>
                                    </p:anim>
                                    <p:anim calcmode="lin" valueType="num">
                                      <p:cBhvr>
                                        <p:cTn id="58" dur="400" fill="hold"/>
                                        <p:tgtEl>
                                          <p:spTgt spid="86017">
                                            <p:txEl>
                                              <p:pRg st="9" end="9"/>
                                            </p:txEl>
                                          </p:spTgt>
                                        </p:tgtEl>
                                        <p:attrNameLst>
                                          <p:attrName>ppt_y</p:attrName>
                                        </p:attrNameLst>
                                      </p:cBhvr>
                                      <p:tavLst>
                                        <p:tav tm="0">
                                          <p:val>
                                            <p:strVal val="#ppt_y+0.31"/>
                                          </p:val>
                                        </p:tav>
                                        <p:tav tm="100000">
                                          <p:val>
                                            <p:strVal val="#ppt_y+0.31"/>
                                          </p:val>
                                        </p:tav>
                                      </p:tavLst>
                                    </p:anim>
                                    <p:anim calcmode="lin" valueType="num">
                                      <p:cBhvr>
                                        <p:cTn id="59" dur="600" decel="50000" fill="hold">
                                          <p:stCondLst>
                                            <p:cond delay="400"/>
                                          </p:stCondLst>
                                        </p:cTn>
                                        <p:tgtEl>
                                          <p:spTgt spid="86017">
                                            <p:txEl>
                                              <p:pRg st="9" end="9"/>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60" dur="600" decel="50000" fill="hold">
                                          <p:stCondLst>
                                            <p:cond delay="400"/>
                                          </p:stCondLst>
                                        </p:cTn>
                                        <p:tgtEl>
                                          <p:spTgt spid="86017">
                                            <p:txEl>
                                              <p:pRg st="9" end="9"/>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61" presetID="43" presetClass="entr" presetSubtype="0" fill="hold" nodeType="withEffect">
                                  <p:stCondLst>
                                    <p:cond delay="0"/>
                                  </p:stCondLst>
                                  <p:childTnLst>
                                    <p:set>
                                      <p:cBhvr>
                                        <p:cTn id="62" dur="1" fill="hold">
                                          <p:stCondLst>
                                            <p:cond delay="0"/>
                                          </p:stCondLst>
                                        </p:cTn>
                                        <p:tgtEl>
                                          <p:spTgt spid="86017">
                                            <p:txEl>
                                              <p:pRg st="8" end="8"/>
                                            </p:txEl>
                                          </p:spTgt>
                                        </p:tgtEl>
                                        <p:attrNameLst>
                                          <p:attrName>style.visibility</p:attrName>
                                        </p:attrNameLst>
                                      </p:cBhvr>
                                      <p:to>
                                        <p:strVal val="visible"/>
                                      </p:to>
                                    </p:set>
                                    <p:animEffect transition="in" filter="fade">
                                      <p:cBhvr>
                                        <p:cTn id="63" dur="100"/>
                                        <p:tgtEl>
                                          <p:spTgt spid="86017">
                                            <p:txEl>
                                              <p:pRg st="8" end="8"/>
                                            </p:txEl>
                                          </p:spTgt>
                                        </p:tgtEl>
                                      </p:cBhvr>
                                    </p:animEffect>
                                    <p:anim calcmode="lin" valueType="num">
                                      <p:cBhvr>
                                        <p:cTn id="64" dur="400" fill="hold"/>
                                        <p:tgtEl>
                                          <p:spTgt spid="86017">
                                            <p:txEl>
                                              <p:pRg st="8" end="8"/>
                                            </p:txEl>
                                          </p:spTgt>
                                        </p:tgtEl>
                                        <p:attrNameLst>
                                          <p:attrName>ppt_x</p:attrName>
                                        </p:attrNameLst>
                                      </p:cBhvr>
                                      <p:tavLst>
                                        <p:tav tm="0">
                                          <p:val>
                                            <p:strVal val="#ppt_x"/>
                                          </p:val>
                                        </p:tav>
                                        <p:tav tm="100000">
                                          <p:val>
                                            <p:strVal val="#ppt_x"/>
                                          </p:val>
                                        </p:tav>
                                      </p:tavLst>
                                    </p:anim>
                                    <p:anim calcmode="lin" valueType="num">
                                      <p:cBhvr>
                                        <p:cTn id="65" dur="400" fill="hold"/>
                                        <p:tgtEl>
                                          <p:spTgt spid="86017">
                                            <p:txEl>
                                              <p:pRg st="8" end="8"/>
                                            </p:txEl>
                                          </p:spTgt>
                                        </p:tgtEl>
                                        <p:attrNameLst>
                                          <p:attrName>ppt_y</p:attrName>
                                        </p:attrNameLst>
                                      </p:cBhvr>
                                      <p:tavLst>
                                        <p:tav tm="0">
                                          <p:val>
                                            <p:strVal val="#ppt_y+0.31"/>
                                          </p:val>
                                        </p:tav>
                                        <p:tav tm="100000">
                                          <p:val>
                                            <p:strVal val="#ppt_y+0.31"/>
                                          </p:val>
                                        </p:tav>
                                      </p:tavLst>
                                    </p:anim>
                                    <p:anim calcmode="lin" valueType="num">
                                      <p:cBhvr>
                                        <p:cTn id="66" dur="600" decel="50000" fill="hold">
                                          <p:stCondLst>
                                            <p:cond delay="400"/>
                                          </p:stCondLst>
                                        </p:cTn>
                                        <p:tgtEl>
                                          <p:spTgt spid="86017">
                                            <p:txEl>
                                              <p:pRg st="8" end="8"/>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67" dur="600" decel="50000" fill="hold">
                                          <p:stCondLst>
                                            <p:cond delay="400"/>
                                          </p:stCondLst>
                                        </p:cTn>
                                        <p:tgtEl>
                                          <p:spTgt spid="86017">
                                            <p:txEl>
                                              <p:pRg st="8" end="8"/>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eması">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128</TotalTime>
  <Words>1715</Words>
  <Application>Microsoft Office PowerPoint</Application>
  <PresentationFormat>Ekran Gösterisi (4:3)</PresentationFormat>
  <Paragraphs>155</Paragraphs>
  <Slides>13</Slides>
  <Notes>1</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13</vt:i4>
      </vt:variant>
    </vt:vector>
  </HeadingPairs>
  <TitlesOfParts>
    <vt:vector size="22" baseType="lpstr">
      <vt:lpstr>ＭＳ Ｐゴシック</vt:lpstr>
      <vt:lpstr>Aptos</vt:lpstr>
      <vt:lpstr>Aptos Display</vt:lpstr>
      <vt:lpstr>Arial</vt:lpstr>
      <vt:lpstr>Calibri</vt:lpstr>
      <vt:lpstr>Symbol</vt:lpstr>
      <vt:lpstr>Times New Roman</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Oğuz Özbek</dc:creator>
  <cp:lastModifiedBy>oguz özbek</cp:lastModifiedBy>
  <cp:revision>12</cp:revision>
  <dcterms:created xsi:type="dcterms:W3CDTF">2026-03-23T12:10:46Z</dcterms:created>
  <dcterms:modified xsi:type="dcterms:W3CDTF">2026-04-07T12:32:26Z</dcterms:modified>
</cp:coreProperties>
</file>