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39752F0-F5F8-46C4-9425-C7B016230A75}"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2389220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9752F0-F5F8-46C4-9425-C7B016230A75}"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4166464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9752F0-F5F8-46C4-9425-C7B016230A75}"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2061653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9752F0-F5F8-46C4-9425-C7B016230A75}"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110982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39752F0-F5F8-46C4-9425-C7B016230A75}"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3360147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9752F0-F5F8-46C4-9425-C7B016230A75}"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2448603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9752F0-F5F8-46C4-9425-C7B016230A75}" type="datetimeFigureOut">
              <a:rPr lang="tr-TR" smtClean="0"/>
              <a:t>9.03.2020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425910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9752F0-F5F8-46C4-9425-C7B016230A75}" type="datetimeFigureOut">
              <a:rPr lang="tr-TR" smtClean="0"/>
              <a:t>9.03.2020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3510007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9752F0-F5F8-46C4-9425-C7B016230A75}" type="datetimeFigureOut">
              <a:rPr lang="tr-TR" smtClean="0"/>
              <a:t>9.03.2020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1859468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9752F0-F5F8-46C4-9425-C7B016230A75}"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1057855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9752F0-F5F8-46C4-9425-C7B016230A75}"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A8A7FA-C7DF-46CD-881D-A8D4CAFA2E58}" type="slidenum">
              <a:rPr lang="tr-TR" smtClean="0"/>
              <a:t>‹#›</a:t>
            </a:fld>
            <a:endParaRPr lang="tr-TR"/>
          </a:p>
        </p:txBody>
      </p:sp>
    </p:spTree>
    <p:extLst>
      <p:ext uri="{BB962C8B-B14F-4D97-AF65-F5344CB8AC3E}">
        <p14:creationId xmlns:p14="http://schemas.microsoft.com/office/powerpoint/2010/main" val="687883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9752F0-F5F8-46C4-9425-C7B016230A75}" type="datetimeFigureOut">
              <a:rPr lang="tr-TR" smtClean="0"/>
              <a:t>9.03.2020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A8A7FA-C7DF-46CD-881D-A8D4CAFA2E58}" type="slidenum">
              <a:rPr lang="tr-TR" smtClean="0"/>
              <a:t>‹#›</a:t>
            </a:fld>
            <a:endParaRPr lang="tr-TR"/>
          </a:p>
        </p:txBody>
      </p:sp>
    </p:spTree>
    <p:extLst>
      <p:ext uri="{BB962C8B-B14F-4D97-AF65-F5344CB8AC3E}">
        <p14:creationId xmlns:p14="http://schemas.microsoft.com/office/powerpoint/2010/main" val="667107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www.pegem.net/kitabevi/1-87685-Mehmet-Ozbas-kitaplari.aspx" TargetMode="External"/><Relationship Id="rId13" Type="http://schemas.openxmlformats.org/officeDocument/2006/relationships/hyperlink" Target="https://www.pegem.net/kitabevi/1-150444-Melike-Burcu-Yilmaz--kitaplari.aspx" TargetMode="External"/><Relationship Id="rId3" Type="http://schemas.openxmlformats.org/officeDocument/2006/relationships/hyperlink" Target="https://www.pegem.net/kitabevi/1-106178-Recep-Serkan-Arik-kitaplari.aspx" TargetMode="External"/><Relationship Id="rId7" Type="http://schemas.openxmlformats.org/officeDocument/2006/relationships/hyperlink" Target="https://www.pegem.net/kitabevi/1-150439-Recep-Gur-kitaplari.aspx" TargetMode="External"/><Relationship Id="rId12" Type="http://schemas.openxmlformats.org/officeDocument/2006/relationships/hyperlink" Target="https://www.pegem.net/kitabevi/1-150443-Eren-Can-Aybek--kitaplari.aspx" TargetMode="External"/><Relationship Id="rId2" Type="http://schemas.openxmlformats.org/officeDocument/2006/relationships/hyperlink" Target="https://www.pegem.net/kitabevi/1-6031-Kursad-Yilmaz-kitaplari.aspx" TargetMode="External"/><Relationship Id="rId1" Type="http://schemas.openxmlformats.org/officeDocument/2006/relationships/slideLayout" Target="../slideLayouts/slideLayout2.xml"/><Relationship Id="rId6" Type="http://schemas.openxmlformats.org/officeDocument/2006/relationships/hyperlink" Target="https://www.pegem.net/kitabevi/1-49850-Duygu-Kocak-kitaplari.aspx" TargetMode="External"/><Relationship Id="rId11" Type="http://schemas.openxmlformats.org/officeDocument/2006/relationships/hyperlink" Target="https://www.pegem.net/kitabevi/1-91506-Fazilet-Tasdemir-kitaplari.aspx" TargetMode="External"/><Relationship Id="rId5" Type="http://schemas.openxmlformats.org/officeDocument/2006/relationships/hyperlink" Target="https://www.pegem.net/kitabevi/1-150438-Ahmet-Salih-Simsek--kitaplari.aspx" TargetMode="External"/><Relationship Id="rId10" Type="http://schemas.openxmlformats.org/officeDocument/2006/relationships/hyperlink" Target="https://www.pegem.net/kitabevi/1-150441-Hatice-Gonca-Usta--kitaplari.aspx" TargetMode="External"/><Relationship Id="rId4" Type="http://schemas.openxmlformats.org/officeDocument/2006/relationships/hyperlink" Target="https://www.pegem.net/kitabevi/2-1-Pegem-Akademi-Yayincilik.aspx" TargetMode="External"/><Relationship Id="rId9" Type="http://schemas.openxmlformats.org/officeDocument/2006/relationships/hyperlink" Target="https://www.pegem.net/kitabevi/1-150440-Hatice-Kumandas-Ozturk--kitaplari.aspx" TargetMode="External"/><Relationship Id="rId14" Type="http://schemas.openxmlformats.org/officeDocument/2006/relationships/hyperlink" Target="https://www.pegem.net/kitabevi/1-150445-Gizem-Uyumaz-kitaplari.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BİLİM VE ARAŞTIRMA ETİĞİ </a:t>
            </a:r>
            <a:endParaRPr lang="tr-TR" sz="4000" dirty="0"/>
          </a:p>
        </p:txBody>
      </p:sp>
      <p:sp>
        <p:nvSpPr>
          <p:cNvPr id="3" name="Alt Başlık 2"/>
          <p:cNvSpPr>
            <a:spLocks noGrp="1"/>
          </p:cNvSpPr>
          <p:nvPr>
            <p:ph type="subTitle" idx="1"/>
          </p:nvPr>
        </p:nvSpPr>
        <p:spPr/>
        <p:txBody>
          <a:bodyPr/>
          <a:lstStyle/>
          <a:p>
            <a:endParaRPr lang="tr-TR" b="1" dirty="0" smtClean="0"/>
          </a:p>
          <a:p>
            <a:endParaRPr lang="tr-TR" b="1" dirty="0"/>
          </a:p>
          <a:p>
            <a:pPr algn="r"/>
            <a:r>
              <a:rPr lang="tr-TR" b="1" dirty="0" smtClean="0"/>
              <a:t>PROF. DR. ÖMAY ÇOKLUK BÖKEOĞLU</a:t>
            </a:r>
            <a:endParaRPr lang="tr-TR" b="1"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a:t>
            </a:fld>
            <a:endParaRPr lang="tr-TR"/>
          </a:p>
        </p:txBody>
      </p:sp>
    </p:spTree>
    <p:extLst>
      <p:ext uri="{BB962C8B-B14F-4D97-AF65-F5344CB8AC3E}">
        <p14:creationId xmlns:p14="http://schemas.microsoft.com/office/powerpoint/2010/main" val="1961540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Bu ifadeler de öğretmenlere bağlı kalmaları gereken çeşitli ilkeleri hatırlatmaktadır. Farklı ülkelerde de benzer şekilde öğretmenler için mesleğe yönelik yemin uygulamaları bulunmaktadır. </a:t>
            </a: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10</a:t>
            </a:fld>
            <a:endParaRPr lang="tr-TR"/>
          </a:p>
        </p:txBody>
      </p:sp>
    </p:spTree>
    <p:extLst>
      <p:ext uri="{BB962C8B-B14F-4D97-AF65-F5344CB8AC3E}">
        <p14:creationId xmlns:p14="http://schemas.microsoft.com/office/powerpoint/2010/main" val="3659039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t>Öğretmenlik </a:t>
            </a:r>
            <a:r>
              <a:rPr lang="tr-TR" sz="3200" b="1" dirty="0"/>
              <a:t>meslek etiği </a:t>
            </a:r>
            <a:r>
              <a:rPr lang="tr-TR" sz="3200" b="1" dirty="0" smtClean="0"/>
              <a:t>ilkeleri: </a:t>
            </a:r>
            <a:endParaRPr lang="tr-TR" sz="3200" b="1"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a:t>Aydın (2012) öğretmenlik meslek etiği ilkelerini aşağıdaki başlıklarda ifade etmiştir:</a:t>
            </a:r>
          </a:p>
          <a:p>
            <a:pPr lvl="0"/>
            <a:r>
              <a:rPr lang="tr-TR" dirty="0"/>
              <a:t>Profesyonellik</a:t>
            </a:r>
          </a:p>
          <a:p>
            <a:pPr lvl="0"/>
            <a:r>
              <a:rPr lang="tr-TR" dirty="0"/>
              <a:t>Hizmette sorumluluk</a:t>
            </a:r>
          </a:p>
          <a:p>
            <a:pPr lvl="0"/>
            <a:r>
              <a:rPr lang="tr-TR" dirty="0"/>
              <a:t>Adalet</a:t>
            </a:r>
          </a:p>
          <a:p>
            <a:pPr lvl="0"/>
            <a:r>
              <a:rPr lang="tr-TR" dirty="0"/>
              <a:t>Eşitlik </a:t>
            </a:r>
          </a:p>
          <a:p>
            <a:pPr lvl="0"/>
            <a:r>
              <a:rPr lang="tr-TR" dirty="0"/>
              <a:t>Sağlıklı ve güvenli bir ortamın sağlanması </a:t>
            </a:r>
          </a:p>
          <a:p>
            <a:pPr lvl="0"/>
            <a:r>
              <a:rPr lang="tr-TR" dirty="0"/>
              <a:t>Yolsuzluk yapmamak </a:t>
            </a:r>
          </a:p>
          <a:p>
            <a:pPr lvl="0"/>
            <a:r>
              <a:rPr lang="tr-TR" dirty="0"/>
              <a:t>Dürüstlük-doğruluk ve güven </a:t>
            </a:r>
          </a:p>
          <a:p>
            <a:pPr lvl="0"/>
            <a:r>
              <a:rPr lang="tr-TR" dirty="0"/>
              <a:t>Tarafsızlık</a:t>
            </a:r>
          </a:p>
          <a:p>
            <a:pPr lvl="0"/>
            <a:r>
              <a:rPr lang="tr-TR" dirty="0"/>
              <a:t>Mesleki bağlılık ve sürekli gelişme </a:t>
            </a:r>
          </a:p>
          <a:p>
            <a:pPr lvl="0"/>
            <a:r>
              <a:rPr lang="tr-TR" dirty="0"/>
              <a:t>Saygı </a:t>
            </a:r>
          </a:p>
          <a:p>
            <a:pPr lvl="0"/>
            <a:r>
              <a:rPr lang="tr-TR" dirty="0"/>
              <a:t>Kaynakların etkili kullanımı</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11</a:t>
            </a:fld>
            <a:endParaRPr lang="tr-TR"/>
          </a:p>
        </p:txBody>
      </p:sp>
    </p:spTree>
    <p:extLst>
      <p:ext uri="{BB962C8B-B14F-4D97-AF65-F5344CB8AC3E}">
        <p14:creationId xmlns:p14="http://schemas.microsoft.com/office/powerpoint/2010/main" val="494714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Öğretmenlik mesleğine yönelik etik ilkelerin farklı cümlelerle ifade edilmesine ve bazı farklılıkları olmasına karşın neredeyse aynı ilkeler olduğu söylenebilir. </a:t>
            </a:r>
            <a:r>
              <a:rPr lang="tr-TR" dirty="0"/>
              <a:t>B</a:t>
            </a:r>
            <a:r>
              <a:rPr lang="tr-TR" dirty="0" smtClean="0"/>
              <a:t>u ilkelerin soyut olduğu ve yol gösterici olduğu unutulmamalıdır. Uygulamada elbette ikilem yaratabilecek durumlarla karşılaşılabilir. </a:t>
            </a:r>
          </a:p>
          <a:p>
            <a:pPr algn="just"/>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12</a:t>
            </a:fld>
            <a:endParaRPr lang="tr-TR"/>
          </a:p>
        </p:txBody>
      </p:sp>
    </p:spTree>
    <p:extLst>
      <p:ext uri="{BB962C8B-B14F-4D97-AF65-F5344CB8AC3E}">
        <p14:creationId xmlns:p14="http://schemas.microsoft.com/office/powerpoint/2010/main" val="1833450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normAutofit/>
          </a:bodyPr>
          <a:lstStyle/>
          <a:p>
            <a:r>
              <a:rPr lang="tr-TR" sz="3200" b="1" dirty="0" smtClean="0"/>
              <a:t>Etik Dışı Davranışlar, Etik İkilemler ve Etik Karar Verme Süreci</a:t>
            </a:r>
            <a:br>
              <a:rPr lang="tr-TR" sz="3200" b="1" dirty="0" smtClean="0"/>
            </a:br>
            <a:endParaRPr lang="tr-TR" sz="3200" b="1" dirty="0"/>
          </a:p>
        </p:txBody>
      </p:sp>
      <p:sp>
        <p:nvSpPr>
          <p:cNvPr id="3" name="İçerik Yer Tutucusu 2"/>
          <p:cNvSpPr>
            <a:spLocks noGrp="1"/>
          </p:cNvSpPr>
          <p:nvPr>
            <p:ph idx="1"/>
          </p:nvPr>
        </p:nvSpPr>
        <p:spPr/>
        <p:txBody>
          <a:bodyPr>
            <a:normAutofit/>
          </a:bodyPr>
          <a:lstStyle/>
          <a:p>
            <a:pPr algn="just"/>
            <a:r>
              <a:rPr lang="tr-TR" dirty="0" smtClean="0"/>
              <a:t>Eğitim </a:t>
            </a:r>
            <a:r>
              <a:rPr lang="tr-TR" dirty="0"/>
              <a:t>kurumlarında eğitim öğretim görevini üstlenen kişiler görevlerini yerine getirirken ayrımcılık, hakaret ve küfür, bedensel ve cinsel taciz,  kötü alışkanlıklar ve ihmal gibi bazı etik dışı davranışlar söz konusu olabilmektedir (Aydın, 2012; </a:t>
            </a:r>
            <a:r>
              <a:rPr lang="tr-TR" dirty="0" err="1"/>
              <a:t>Köknel</a:t>
            </a:r>
            <a:r>
              <a:rPr lang="tr-TR" dirty="0"/>
              <a:t>, 1996). </a:t>
            </a:r>
            <a:endParaRPr lang="tr-TR" dirty="0" smtClean="0"/>
          </a:p>
          <a:p>
            <a:pPr algn="just"/>
            <a:r>
              <a:rPr lang="tr-TR" dirty="0" smtClean="0"/>
              <a:t>Kişileri </a:t>
            </a:r>
            <a:r>
              <a:rPr lang="tr-TR" dirty="0"/>
              <a:t>etik dışı davranışlara iten, kişinin değerleri, öncelikleri, tecrübeleri, kişinin risk değerlendirişi,  kişinin pozisyonu, etkilenen kişiler/paydaşlar, etik kodların ve etik eğitimin varlığı, değerleri ve kültürü, yargı süreci, medya, kültür, inanışlar, eğitim gibi birçok faktör olabilir. </a:t>
            </a:r>
          </a:p>
        </p:txBody>
      </p:sp>
      <p:sp>
        <p:nvSpPr>
          <p:cNvPr id="4" name="Slayt Numarası Yer Tutucusu 3"/>
          <p:cNvSpPr>
            <a:spLocks noGrp="1"/>
          </p:cNvSpPr>
          <p:nvPr>
            <p:ph type="sldNum" sz="quarter" idx="12"/>
          </p:nvPr>
        </p:nvSpPr>
        <p:spPr/>
        <p:txBody>
          <a:bodyPr/>
          <a:lstStyle/>
          <a:p>
            <a:fld id="{C77C1545-313A-4CA6-A07A-4C40C132D617}" type="slidenum">
              <a:rPr lang="tr-TR" smtClean="0"/>
              <a:t>13</a:t>
            </a:fld>
            <a:endParaRPr lang="tr-TR"/>
          </a:p>
        </p:txBody>
      </p:sp>
    </p:spTree>
    <p:extLst>
      <p:ext uri="{BB962C8B-B14F-4D97-AF65-F5344CB8AC3E}">
        <p14:creationId xmlns:p14="http://schemas.microsoft.com/office/powerpoint/2010/main" val="1357524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a:t>Etik dışı davranışlara engel olabilmek için öncelikle nedeninin bulunarak bu olumsuzluğun ortadan kaldırılması gerekmektedir (TÜSİAD, 2009). Kurumlarda ve meslek gruplarında çeşitli etik ilkeler tanımlanmış ve çalışanlar bu etik ilkeleri biliyor olmasına karşın bilmeleri bunu uygulayacakları anlamına gelmemektedir.  Yani etik </a:t>
            </a:r>
            <a:r>
              <a:rPr lang="tr-TR" dirty="0" smtClean="0"/>
              <a:t>ilkelerin </a:t>
            </a:r>
            <a:r>
              <a:rPr lang="tr-TR" dirty="0"/>
              <a:t>var olması ve biliniyor olması daima bu ilkelere uygun davranılacağını göstermez ya da garanti etmez. </a:t>
            </a:r>
          </a:p>
        </p:txBody>
      </p:sp>
      <p:sp>
        <p:nvSpPr>
          <p:cNvPr id="4" name="Slayt Numarası Yer Tutucusu 3"/>
          <p:cNvSpPr>
            <a:spLocks noGrp="1"/>
          </p:cNvSpPr>
          <p:nvPr>
            <p:ph type="sldNum" sz="quarter" idx="12"/>
          </p:nvPr>
        </p:nvSpPr>
        <p:spPr/>
        <p:txBody>
          <a:bodyPr/>
          <a:lstStyle/>
          <a:p>
            <a:fld id="{C77C1545-313A-4CA6-A07A-4C40C132D617}" type="slidenum">
              <a:rPr lang="tr-TR" smtClean="0"/>
              <a:t>14</a:t>
            </a:fld>
            <a:endParaRPr lang="tr-TR"/>
          </a:p>
        </p:txBody>
      </p:sp>
    </p:spTree>
    <p:extLst>
      <p:ext uri="{BB962C8B-B14F-4D97-AF65-F5344CB8AC3E}">
        <p14:creationId xmlns:p14="http://schemas.microsoft.com/office/powerpoint/2010/main" val="4258350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BAŞLARKEN: </a:t>
            </a:r>
            <a:endParaRPr lang="tr-TR" dirty="0"/>
          </a:p>
        </p:txBody>
      </p:sp>
      <p:sp>
        <p:nvSpPr>
          <p:cNvPr id="3" name="İçerik Yer Tutucusu 2"/>
          <p:cNvSpPr>
            <a:spLocks noGrp="1"/>
          </p:cNvSpPr>
          <p:nvPr>
            <p:ph idx="1"/>
          </p:nvPr>
        </p:nvSpPr>
        <p:spPr/>
        <p:txBody>
          <a:bodyPr>
            <a:normAutofit/>
          </a:bodyPr>
          <a:lstStyle/>
          <a:p>
            <a:pPr algn="just"/>
            <a:r>
              <a:rPr lang="tr-TR" dirty="0"/>
              <a:t>Etik ile ilgili tüm bilgiler </a:t>
            </a:r>
            <a:r>
              <a:rPr lang="tr-TR" dirty="0">
                <a:hlinkClick r:id="rId2"/>
              </a:rPr>
              <a:t>Kürşad Yılmaz</a:t>
            </a:r>
            <a:r>
              <a:rPr lang="tr-TR" dirty="0"/>
              <a:t>, </a:t>
            </a:r>
            <a:r>
              <a:rPr lang="tr-TR" dirty="0">
                <a:hlinkClick r:id="rId3"/>
              </a:rPr>
              <a:t>Recep Serkan Arık</a:t>
            </a:r>
            <a:r>
              <a:rPr lang="tr-TR" dirty="0"/>
              <a:t> Editörlüğünde </a:t>
            </a:r>
            <a:r>
              <a:rPr lang="tr-TR" dirty="0" err="1">
                <a:hlinkClick r:id="rId4"/>
              </a:rPr>
              <a:t>Pegem</a:t>
            </a:r>
            <a:r>
              <a:rPr lang="tr-TR" dirty="0">
                <a:hlinkClick r:id="rId4"/>
              </a:rPr>
              <a:t> Akademi Yayıncılık</a:t>
            </a:r>
            <a:r>
              <a:rPr lang="tr-TR" dirty="0"/>
              <a:t> tarafından yayınlanmış olan «Bilim ve Araştırma Etiği» kitabından yararlanılarak hazırlanmıştır. Kitapta aşağıdaki yazarların bölümleri bulunmaktadır: </a:t>
            </a:r>
          </a:p>
          <a:p>
            <a:pPr algn="just"/>
            <a:r>
              <a:rPr lang="tr-TR" dirty="0"/>
              <a:t>Yazar(</a:t>
            </a:r>
            <a:r>
              <a:rPr lang="tr-TR" dirty="0" err="1"/>
              <a:t>lar</a:t>
            </a:r>
            <a:r>
              <a:rPr lang="tr-TR" dirty="0"/>
              <a:t>): </a:t>
            </a:r>
            <a:r>
              <a:rPr lang="tr-TR" dirty="0">
                <a:hlinkClick r:id="rId5"/>
              </a:rPr>
              <a:t>Ahmet Salih Şimşek </a:t>
            </a:r>
            <a:r>
              <a:rPr lang="tr-TR" dirty="0"/>
              <a:t>, </a:t>
            </a:r>
            <a:r>
              <a:rPr lang="tr-TR" dirty="0">
                <a:hlinkClick r:id="rId6"/>
              </a:rPr>
              <a:t>Duygu Koçak</a:t>
            </a:r>
            <a:r>
              <a:rPr lang="tr-TR" dirty="0"/>
              <a:t>, </a:t>
            </a:r>
            <a:r>
              <a:rPr lang="tr-TR" dirty="0">
                <a:hlinkClick r:id="rId7"/>
              </a:rPr>
              <a:t>Recep Gür</a:t>
            </a:r>
            <a:r>
              <a:rPr lang="tr-TR" dirty="0"/>
              <a:t>, </a:t>
            </a:r>
            <a:r>
              <a:rPr lang="tr-TR" dirty="0">
                <a:hlinkClick r:id="rId8"/>
              </a:rPr>
              <a:t>Mehmet Özbaş</a:t>
            </a:r>
            <a:r>
              <a:rPr lang="tr-TR" dirty="0"/>
              <a:t>, </a:t>
            </a:r>
            <a:r>
              <a:rPr lang="tr-TR" dirty="0">
                <a:hlinkClick r:id="rId9"/>
              </a:rPr>
              <a:t>Hatice </a:t>
            </a:r>
            <a:r>
              <a:rPr lang="tr-TR" dirty="0" err="1">
                <a:hlinkClick r:id="rId9"/>
              </a:rPr>
              <a:t>Kumandaş</a:t>
            </a:r>
            <a:r>
              <a:rPr lang="tr-TR" dirty="0">
                <a:hlinkClick r:id="rId9"/>
              </a:rPr>
              <a:t> Öztürk </a:t>
            </a:r>
            <a:r>
              <a:rPr lang="tr-TR" dirty="0"/>
              <a:t>, </a:t>
            </a:r>
            <a:r>
              <a:rPr lang="tr-TR" dirty="0">
                <a:hlinkClick r:id="rId10"/>
              </a:rPr>
              <a:t>Hatice Gonca Usta </a:t>
            </a:r>
            <a:r>
              <a:rPr lang="tr-TR" dirty="0"/>
              <a:t>, </a:t>
            </a:r>
            <a:r>
              <a:rPr lang="tr-TR" dirty="0">
                <a:hlinkClick r:id="rId11"/>
              </a:rPr>
              <a:t>Fazilet Taşdemir</a:t>
            </a:r>
            <a:r>
              <a:rPr lang="tr-TR" dirty="0"/>
              <a:t>, </a:t>
            </a:r>
            <a:r>
              <a:rPr lang="tr-TR" dirty="0">
                <a:hlinkClick r:id="rId3"/>
              </a:rPr>
              <a:t>Recep Serkan Arık</a:t>
            </a:r>
            <a:r>
              <a:rPr lang="tr-TR" dirty="0"/>
              <a:t>, </a:t>
            </a:r>
            <a:r>
              <a:rPr lang="tr-TR" dirty="0">
                <a:hlinkClick r:id="rId12"/>
              </a:rPr>
              <a:t>Eren Can Aybek </a:t>
            </a:r>
            <a:r>
              <a:rPr lang="tr-TR" dirty="0"/>
              <a:t>, </a:t>
            </a:r>
            <a:r>
              <a:rPr lang="tr-TR" dirty="0">
                <a:hlinkClick r:id="rId2"/>
              </a:rPr>
              <a:t>Kürşad Yılmaz</a:t>
            </a:r>
            <a:r>
              <a:rPr lang="tr-TR" dirty="0"/>
              <a:t>, </a:t>
            </a:r>
            <a:r>
              <a:rPr lang="tr-TR" dirty="0">
                <a:hlinkClick r:id="rId13"/>
              </a:rPr>
              <a:t>Melike Burcu Yılmaz </a:t>
            </a:r>
            <a:r>
              <a:rPr lang="tr-TR" dirty="0"/>
              <a:t>, </a:t>
            </a:r>
            <a:r>
              <a:rPr lang="tr-TR" dirty="0">
                <a:hlinkClick r:id="rId14"/>
              </a:rPr>
              <a:t>Gizem Uyumaz</a:t>
            </a:r>
            <a:endParaRPr lang="tr-TR" dirty="0"/>
          </a:p>
          <a:p>
            <a:pPr algn="just"/>
            <a:r>
              <a:rPr lang="tr-TR" dirty="0"/>
              <a:t> </a:t>
            </a:r>
          </a:p>
          <a:p>
            <a:pPr marL="0" indent="0" algn="just">
              <a:buNone/>
            </a:pPr>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2</a:t>
            </a:fld>
            <a:endParaRPr lang="tr-TR"/>
          </a:p>
        </p:txBody>
      </p:sp>
    </p:spTree>
    <p:extLst>
      <p:ext uri="{BB962C8B-B14F-4D97-AF65-F5344CB8AC3E}">
        <p14:creationId xmlns:p14="http://schemas.microsoft.com/office/powerpoint/2010/main" val="1001277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200" dirty="0" smtClean="0"/>
              <a:t/>
            </a:r>
            <a:br>
              <a:rPr lang="tr-TR" sz="3200" dirty="0" smtClean="0"/>
            </a:br>
            <a:r>
              <a:rPr lang="tr-TR" sz="3200" b="1" dirty="0" smtClean="0"/>
              <a:t>Etik Türleri Nelerdir?</a:t>
            </a:r>
            <a:r>
              <a:rPr lang="tr-TR" sz="3200" dirty="0" smtClean="0"/>
              <a:t/>
            </a:r>
            <a:br>
              <a:rPr lang="tr-TR" sz="3200" dirty="0" smtClean="0"/>
            </a:br>
            <a:endParaRPr lang="tr-TR" sz="3200" dirty="0"/>
          </a:p>
        </p:txBody>
      </p:sp>
      <p:sp>
        <p:nvSpPr>
          <p:cNvPr id="3" name="İçerik Yer Tutucusu 2"/>
          <p:cNvSpPr>
            <a:spLocks noGrp="1"/>
          </p:cNvSpPr>
          <p:nvPr>
            <p:ph idx="1"/>
          </p:nvPr>
        </p:nvSpPr>
        <p:spPr/>
        <p:txBody>
          <a:bodyPr>
            <a:normAutofit/>
          </a:bodyPr>
          <a:lstStyle/>
          <a:p>
            <a:pPr marL="0" indent="0">
              <a:buNone/>
            </a:pPr>
            <a:r>
              <a:rPr lang="tr-TR" dirty="0" smtClean="0"/>
              <a:t>Etik </a:t>
            </a:r>
            <a:r>
              <a:rPr lang="tr-TR" dirty="0"/>
              <a:t>her alanda çeşitli isimlerle karşımıza çıkabilir, dolayısıyla farklı etik türleri </a:t>
            </a:r>
            <a:r>
              <a:rPr lang="tr-TR" dirty="0" smtClean="0"/>
              <a:t>bulunmaktadır:</a:t>
            </a:r>
          </a:p>
          <a:p>
            <a:r>
              <a:rPr lang="tr-TR" dirty="0" smtClean="0"/>
              <a:t> </a:t>
            </a:r>
            <a:r>
              <a:rPr lang="tr-TR" dirty="0"/>
              <a:t>Örgütsel etik, </a:t>
            </a:r>
            <a:endParaRPr lang="tr-TR" dirty="0" smtClean="0"/>
          </a:p>
          <a:p>
            <a:r>
              <a:rPr lang="tr-TR" dirty="0"/>
              <a:t>Y</a:t>
            </a:r>
            <a:r>
              <a:rPr lang="tr-TR" dirty="0" smtClean="0"/>
              <a:t>önetsel </a:t>
            </a:r>
            <a:r>
              <a:rPr lang="tr-TR" dirty="0"/>
              <a:t>etik ve </a:t>
            </a:r>
            <a:endParaRPr lang="tr-TR" dirty="0" smtClean="0"/>
          </a:p>
          <a:p>
            <a:r>
              <a:rPr lang="tr-TR" dirty="0"/>
              <a:t>M</a:t>
            </a:r>
            <a:r>
              <a:rPr lang="tr-TR" dirty="0" smtClean="0"/>
              <a:t>eslek etiği </a:t>
            </a:r>
            <a:r>
              <a:rPr lang="tr-TR" dirty="0"/>
              <a:t>(Aydın, 2012). </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3</a:t>
            </a:fld>
            <a:endParaRPr lang="tr-TR"/>
          </a:p>
        </p:txBody>
      </p:sp>
    </p:spTree>
    <p:extLst>
      <p:ext uri="{BB962C8B-B14F-4D97-AF65-F5344CB8AC3E}">
        <p14:creationId xmlns:p14="http://schemas.microsoft.com/office/powerpoint/2010/main" val="219808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t>Etik Türleri: Örgütsel etik</a:t>
            </a:r>
            <a:endParaRPr lang="tr-TR" sz="3200" b="1" dirty="0"/>
          </a:p>
        </p:txBody>
      </p:sp>
      <p:sp>
        <p:nvSpPr>
          <p:cNvPr id="3" name="İçerik Yer Tutucusu 2"/>
          <p:cNvSpPr>
            <a:spLocks noGrp="1"/>
          </p:cNvSpPr>
          <p:nvPr>
            <p:ph idx="1"/>
          </p:nvPr>
        </p:nvSpPr>
        <p:spPr/>
        <p:txBody>
          <a:bodyPr/>
          <a:lstStyle/>
          <a:p>
            <a:pPr algn="just"/>
            <a:r>
              <a:rPr lang="tr-TR" i="1" dirty="0" smtClean="0"/>
              <a:t>Örgütsel etik:</a:t>
            </a:r>
            <a:r>
              <a:rPr lang="tr-TR" dirty="0" smtClean="0"/>
              <a:t> Örgüt kavramı pek çok alanda tanımlanmakla birlikte, genel olarak belirli hedefler ve çıkarlar çerçevesinde belirli sayıdaki insanların oluşturduğu, kendince kuralları olan birlikteliktir. Örgütün örgüt olabilmesi için, iletişim içinde olan üyelerinin ve bu üyelerin istekle gerçekleştireceği hedeflerinin olması gerekir (Aydın, 2012). Dolayısıyla örgütsel etik de aynı örgüt içindeki kişilerin davranışlarının tutarlı olmasını sağlayacak kurallara, değerlere ve karşılaşılacak problemlerin çözümünde izlenecek bir yol göstericiye ihtiyaç vardır. Bunların bütünü örgütsel etiği oluşturur.</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4</a:t>
            </a:fld>
            <a:endParaRPr lang="tr-TR"/>
          </a:p>
        </p:txBody>
      </p:sp>
    </p:spTree>
    <p:extLst>
      <p:ext uri="{BB962C8B-B14F-4D97-AF65-F5344CB8AC3E}">
        <p14:creationId xmlns:p14="http://schemas.microsoft.com/office/powerpoint/2010/main" val="457646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Etik Türleri: </a:t>
            </a:r>
            <a:r>
              <a:rPr lang="tr-TR" sz="3200" b="1" dirty="0" smtClean="0"/>
              <a:t>Yönetsel </a:t>
            </a:r>
            <a:r>
              <a:rPr lang="tr-TR" sz="3200" b="1" dirty="0"/>
              <a:t>etik</a:t>
            </a:r>
            <a:endParaRPr lang="tr-TR" sz="3200" dirty="0"/>
          </a:p>
        </p:txBody>
      </p:sp>
      <p:sp>
        <p:nvSpPr>
          <p:cNvPr id="3" name="İçerik Yer Tutucusu 2"/>
          <p:cNvSpPr>
            <a:spLocks noGrp="1"/>
          </p:cNvSpPr>
          <p:nvPr>
            <p:ph idx="1"/>
          </p:nvPr>
        </p:nvSpPr>
        <p:spPr/>
        <p:txBody>
          <a:bodyPr/>
          <a:lstStyle/>
          <a:p>
            <a:pPr algn="just"/>
            <a:r>
              <a:rPr lang="tr-TR" i="1" dirty="0" smtClean="0"/>
              <a:t>Yönetsel etik:</a:t>
            </a:r>
            <a:r>
              <a:rPr lang="tr-TR" dirty="0" smtClean="0"/>
              <a:t> Yönetim, örgütün hedeflerine ulaşmasını sağlayacak insan ve kaynak gücünün koordinasyonunun sağlanmasıdır. Kurumda görev alan kişileri bu amaç için organize etmek de yönetimin işidir, bunların gerçekleştirilmesinde uyulacak kurallar ve etik değerler yönetsel etiği oluşturur (Aydın, 2012).</a:t>
            </a:r>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5</a:t>
            </a:fld>
            <a:endParaRPr lang="tr-TR"/>
          </a:p>
        </p:txBody>
      </p:sp>
    </p:spTree>
    <p:extLst>
      <p:ext uri="{BB962C8B-B14F-4D97-AF65-F5344CB8AC3E}">
        <p14:creationId xmlns:p14="http://schemas.microsoft.com/office/powerpoint/2010/main" val="1527600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Etik Türleri</a:t>
            </a:r>
            <a:r>
              <a:rPr lang="tr-TR" sz="3200" b="1" dirty="0" smtClean="0"/>
              <a:t>: Meslek etiği </a:t>
            </a:r>
            <a:endParaRPr lang="tr-TR" sz="3200" dirty="0"/>
          </a:p>
        </p:txBody>
      </p:sp>
      <p:sp>
        <p:nvSpPr>
          <p:cNvPr id="3" name="İçerik Yer Tutucusu 2"/>
          <p:cNvSpPr>
            <a:spLocks noGrp="1"/>
          </p:cNvSpPr>
          <p:nvPr>
            <p:ph idx="1"/>
          </p:nvPr>
        </p:nvSpPr>
        <p:spPr/>
        <p:txBody>
          <a:bodyPr>
            <a:normAutofit/>
          </a:bodyPr>
          <a:lstStyle/>
          <a:p>
            <a:pPr algn="just"/>
            <a:r>
              <a:rPr lang="tr-TR" i="1" dirty="0"/>
              <a:t>Meslek etiği:</a:t>
            </a:r>
            <a:r>
              <a:rPr lang="tr-TR" dirty="0"/>
              <a:t> Meslek, bireyin yaşamını idame ettirebilmesi, temel gereksinimlerini karşılayabilmesi için gerekli olan maddi kazanca erişebilmek adına bir iş kolunda çeşitli sorumluluk ve görevleri üstlenerek yerine getirmesidir. Bir uğraşın meslek olarak kabul edilebilmesi için özellikle etik ve ahlak ilkeleri gibi bazı ilkelere ve özelliklere sahip olması gerekir (Aydın, 2006). </a:t>
            </a:r>
          </a:p>
        </p:txBody>
      </p:sp>
      <p:sp>
        <p:nvSpPr>
          <p:cNvPr id="4" name="Slayt Numarası Yer Tutucusu 3"/>
          <p:cNvSpPr>
            <a:spLocks noGrp="1"/>
          </p:cNvSpPr>
          <p:nvPr>
            <p:ph type="sldNum" sz="quarter" idx="12"/>
          </p:nvPr>
        </p:nvSpPr>
        <p:spPr/>
        <p:txBody>
          <a:bodyPr/>
          <a:lstStyle/>
          <a:p>
            <a:fld id="{C77C1545-313A-4CA6-A07A-4C40C132D617}" type="slidenum">
              <a:rPr lang="tr-TR" smtClean="0"/>
              <a:t>6</a:t>
            </a:fld>
            <a:endParaRPr lang="tr-TR"/>
          </a:p>
        </p:txBody>
      </p:sp>
    </p:spTree>
    <p:extLst>
      <p:ext uri="{BB962C8B-B14F-4D97-AF65-F5344CB8AC3E}">
        <p14:creationId xmlns:p14="http://schemas.microsoft.com/office/powerpoint/2010/main" val="3557204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
            </a:r>
            <a:br>
              <a:rPr lang="tr-TR" b="1" dirty="0" smtClean="0"/>
            </a:br>
            <a:r>
              <a:rPr lang="tr-TR" sz="3600" b="1" dirty="0" smtClean="0">
                <a:latin typeface="+mn-lt"/>
              </a:rPr>
              <a:t>Öğretmenlik Meslek Etiği</a:t>
            </a:r>
            <a:r>
              <a:rPr lang="tr-TR" sz="3600" dirty="0" smtClean="0">
                <a:latin typeface="+mn-lt"/>
              </a:rPr>
              <a:t/>
            </a:r>
            <a:br>
              <a:rPr lang="tr-TR" sz="3600" dirty="0" smtClean="0">
                <a:latin typeface="+mn-lt"/>
              </a:rPr>
            </a:br>
            <a:endParaRPr lang="tr-TR" sz="3600" dirty="0">
              <a:latin typeface="+mn-lt"/>
            </a:endParaRPr>
          </a:p>
        </p:txBody>
      </p:sp>
      <p:sp>
        <p:nvSpPr>
          <p:cNvPr id="3" name="İçerik Yer Tutucusu 2"/>
          <p:cNvSpPr>
            <a:spLocks noGrp="1"/>
          </p:cNvSpPr>
          <p:nvPr>
            <p:ph idx="1"/>
          </p:nvPr>
        </p:nvSpPr>
        <p:spPr/>
        <p:txBody>
          <a:bodyPr>
            <a:normAutofit fontScale="92500" lnSpcReduction="10000"/>
          </a:bodyPr>
          <a:lstStyle/>
          <a:p>
            <a:pPr algn="just"/>
            <a:r>
              <a:rPr lang="tr-TR" dirty="0" smtClean="0"/>
              <a:t>Eğitim</a:t>
            </a:r>
            <a:r>
              <a:rPr lang="tr-TR" dirty="0"/>
              <a:t>, değerli olduğu düşünülen birtakım davranışları kişiye kazandırarak onu olgunlaştırmayı ve mükemmelleştirmeyi amaçlayan özü itibari ile ahlaki etkinlikler bütünüdür (Doğan, 2010). </a:t>
            </a:r>
            <a:endParaRPr lang="tr-TR" dirty="0" smtClean="0"/>
          </a:p>
          <a:p>
            <a:pPr algn="just"/>
            <a:r>
              <a:rPr lang="tr-TR" dirty="0" smtClean="0"/>
              <a:t>Bu </a:t>
            </a:r>
            <a:r>
              <a:rPr lang="tr-TR" dirty="0"/>
              <a:t>süreçte aktif rol alan öğretmenlerin; mesleği iyi temsil etmesi, liderlik rolünü üstlenebilmesi, öğrencilerine rehber ve sırdaş olabilmesi, doğru yönlendirebilmesi, her koşulda yansız ve objektif davranabilmesi, bilgisini aktarabilmesi, gerektiğinde anne baba misyonu üstlenebilmesi, arabulucu olması, öğrencilerini başarıya güdüleyebilmesi, açık fikirli olması, kendine güvenmesi, dürüst, eleştiriye açık ve adaletli davranabilmesi, güler yüzlü ve alan bilgisine sahip olması, eğitim sürecini planlayabilmesi, genel kültürünün yüksek olması ve etik açıdan uygun davranışları sergileyen kişiler olması beklenmektedir (Gündüz, 2003; Yalın ve Özdemir, 2003; Celep, 2005). </a:t>
            </a:r>
          </a:p>
        </p:txBody>
      </p:sp>
      <p:sp>
        <p:nvSpPr>
          <p:cNvPr id="4" name="Slayt Numarası Yer Tutucusu 3"/>
          <p:cNvSpPr>
            <a:spLocks noGrp="1"/>
          </p:cNvSpPr>
          <p:nvPr>
            <p:ph type="sldNum" sz="quarter" idx="12"/>
          </p:nvPr>
        </p:nvSpPr>
        <p:spPr/>
        <p:txBody>
          <a:bodyPr/>
          <a:lstStyle/>
          <a:p>
            <a:fld id="{C77C1545-313A-4CA6-A07A-4C40C132D617}" type="slidenum">
              <a:rPr lang="tr-TR" smtClean="0"/>
              <a:t>7</a:t>
            </a:fld>
            <a:endParaRPr lang="tr-TR"/>
          </a:p>
        </p:txBody>
      </p:sp>
    </p:spTree>
    <p:extLst>
      <p:ext uri="{BB962C8B-B14F-4D97-AF65-F5344CB8AC3E}">
        <p14:creationId xmlns:p14="http://schemas.microsoft.com/office/powerpoint/2010/main" val="4198658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Tüm dünyada olduğu gibi Türkiye’de de öğretmenlerin mesleki etik ile tanışması hizmet öncesinde başlamaktadır. Öğretmenlere etik ilkeleri hatırlatmak ve benimsetmek amacıyla öğretmen </a:t>
            </a:r>
            <a:r>
              <a:rPr lang="tr-TR" dirty="0" err="1"/>
              <a:t>andları</a:t>
            </a:r>
            <a:r>
              <a:rPr lang="tr-TR" dirty="0"/>
              <a:t> mevcuttur. Bu </a:t>
            </a:r>
            <a:r>
              <a:rPr lang="tr-TR" dirty="0" err="1"/>
              <a:t>andlar</a:t>
            </a:r>
            <a:r>
              <a:rPr lang="tr-TR" dirty="0"/>
              <a:t>, öğretmenler mesleğe girmeden üstlenecekleri görevleri ve yüklendikleri etik sorumlulukları ve yerine getirmeleri beklenen etik ilkeleri hatırlatmaktadır (Aydın, 2006). </a:t>
            </a:r>
          </a:p>
        </p:txBody>
      </p:sp>
      <p:sp>
        <p:nvSpPr>
          <p:cNvPr id="4" name="Slayt Numarası Yer Tutucusu 3"/>
          <p:cNvSpPr>
            <a:spLocks noGrp="1"/>
          </p:cNvSpPr>
          <p:nvPr>
            <p:ph type="sldNum" sz="quarter" idx="12"/>
          </p:nvPr>
        </p:nvSpPr>
        <p:spPr/>
        <p:txBody>
          <a:bodyPr/>
          <a:lstStyle/>
          <a:p>
            <a:fld id="{C77C1545-313A-4CA6-A07A-4C40C132D617}" type="slidenum">
              <a:rPr lang="tr-TR" smtClean="0"/>
              <a:t>8</a:t>
            </a:fld>
            <a:endParaRPr lang="tr-TR"/>
          </a:p>
        </p:txBody>
      </p:sp>
    </p:spTree>
    <p:extLst>
      <p:ext uri="{BB962C8B-B14F-4D97-AF65-F5344CB8AC3E}">
        <p14:creationId xmlns:p14="http://schemas.microsoft.com/office/powerpoint/2010/main" val="2149923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0623" y="1416834"/>
            <a:ext cx="10515600" cy="4351338"/>
          </a:xfrm>
        </p:spPr>
        <p:txBody>
          <a:bodyPr>
            <a:normAutofit/>
          </a:bodyPr>
          <a:lstStyle/>
          <a:p>
            <a:pPr algn="just"/>
            <a:r>
              <a:rPr lang="tr-TR" dirty="0"/>
              <a:t>“</a:t>
            </a:r>
            <a:r>
              <a:rPr lang="tr-TR" i="1" dirty="0"/>
              <a:t>Türkiye Cumhuriyeti Anayasasına, Atatürk İnkılap ve İlkeleri, Anayasa’da ifadesini bulan Türk Milliyetçiliğine sadakatle bağlı kalacağıma; Türkiye Cumhuriyeti Kanunlarını tarafsız ve eşitlik ilkelere bağlı kalarak uygulayacağıma, Türk Milletinin milli, ahlaki, insani, manevi ve kültürel değerlerini benimseyip koruyup bunları geliştirmek için çalışacağıma; insan haklarına ve Anayasanın temel ilkelere dayanan milli, demokratik, laik bir hukuk devletine olan Türkiye Cumhuriyetine karşı görev ve sorumluluklarımı bilerek, bunları davranış halinde göstereceğime namusum ve şerefim üzerine yemin ederim”</a:t>
            </a:r>
            <a:endParaRPr lang="tr-TR" dirty="0"/>
          </a:p>
          <a:p>
            <a:endParaRPr lang="tr-TR" dirty="0"/>
          </a:p>
        </p:txBody>
      </p:sp>
      <p:sp>
        <p:nvSpPr>
          <p:cNvPr id="4" name="Slayt Numarası Yer Tutucusu 3"/>
          <p:cNvSpPr>
            <a:spLocks noGrp="1"/>
          </p:cNvSpPr>
          <p:nvPr>
            <p:ph type="sldNum" sz="quarter" idx="12"/>
          </p:nvPr>
        </p:nvSpPr>
        <p:spPr/>
        <p:txBody>
          <a:bodyPr/>
          <a:lstStyle/>
          <a:p>
            <a:fld id="{C77C1545-313A-4CA6-A07A-4C40C132D617}" type="slidenum">
              <a:rPr lang="tr-TR" smtClean="0"/>
              <a:t>9</a:t>
            </a:fld>
            <a:endParaRPr lang="tr-TR"/>
          </a:p>
        </p:txBody>
      </p:sp>
    </p:spTree>
    <p:extLst>
      <p:ext uri="{BB962C8B-B14F-4D97-AF65-F5344CB8AC3E}">
        <p14:creationId xmlns:p14="http://schemas.microsoft.com/office/powerpoint/2010/main" val="33160257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789</Words>
  <Application>Microsoft Office PowerPoint</Application>
  <PresentationFormat>Geniş ekran</PresentationFormat>
  <Paragraphs>57</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BİLİM VE ARAŞTIRMA ETİĞİ </vt:lpstr>
      <vt:lpstr>BAŞLARKEN: </vt:lpstr>
      <vt:lpstr> Etik Türleri Nelerdir? </vt:lpstr>
      <vt:lpstr>Etik Türleri: Örgütsel etik</vt:lpstr>
      <vt:lpstr>Etik Türleri: Yönetsel etik</vt:lpstr>
      <vt:lpstr>Etik Türleri: Meslek etiği </vt:lpstr>
      <vt:lpstr> Öğretmenlik Meslek Etiği </vt:lpstr>
      <vt:lpstr>PowerPoint Sunusu</vt:lpstr>
      <vt:lpstr>PowerPoint Sunusu</vt:lpstr>
      <vt:lpstr>PowerPoint Sunusu</vt:lpstr>
      <vt:lpstr>Öğretmenlik meslek etiği ilkeleri: </vt:lpstr>
      <vt:lpstr>PowerPoint Sunusu</vt:lpstr>
      <vt:lpstr>Etik Dışı Davranışlar, Etik İkilemler ve Etik Karar Verme Süreci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 VE ARAŞTIRMA ETİĞİ </dc:title>
  <dc:creator>Serkan Bokeoglu</dc:creator>
  <cp:lastModifiedBy>Serkan Bokeoglu</cp:lastModifiedBy>
  <cp:revision>2</cp:revision>
  <dcterms:created xsi:type="dcterms:W3CDTF">2020-03-09T07:51:53Z</dcterms:created>
  <dcterms:modified xsi:type="dcterms:W3CDTF">2020-03-09T07:55:13Z</dcterms:modified>
</cp:coreProperties>
</file>