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1C1D067-8D7F-449A-B0C4-3E9A90619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66684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Nitel Araştırma Desenleri (FENOMENOLOJİ (OLGUBİLİM))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69925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B106273-267B-472E-98E0-5C840215A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4323A8-39F1-45DF-BC34-2149F4425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Baş, T., </a:t>
            </a:r>
            <a:r>
              <a:rPr lang="tr-TR" dirty="0" err="1"/>
              <a:t>Akturan</a:t>
            </a:r>
            <a:r>
              <a:rPr lang="tr-TR" dirty="0"/>
              <a:t>, U., </a:t>
            </a:r>
            <a:r>
              <a:rPr lang="tr-TR" dirty="0" err="1"/>
              <a:t>Ataçkarapınar</a:t>
            </a:r>
            <a:r>
              <a:rPr lang="tr-TR" dirty="0"/>
              <a:t> M., Atak, İ., Bağcı, F., </a:t>
            </a:r>
            <a:r>
              <a:rPr lang="tr-TR" dirty="0" err="1"/>
              <a:t>Çamır</a:t>
            </a:r>
            <a:r>
              <a:rPr lang="tr-TR" dirty="0"/>
              <a:t>, M. (2008). </a:t>
            </a:r>
            <a:r>
              <a:rPr lang="tr-TR" i="1" dirty="0"/>
              <a:t>Nitel Araştırma Yöntemleri: </a:t>
            </a:r>
            <a:r>
              <a:rPr lang="tr-TR" i="1" dirty="0" err="1"/>
              <a:t>NVivo</a:t>
            </a:r>
            <a:r>
              <a:rPr lang="tr-TR" i="1" dirty="0"/>
              <a:t> 7.0 İle Nitel Veri Analizi.</a:t>
            </a:r>
            <a:r>
              <a:rPr lang="tr-TR" dirty="0"/>
              <a:t> Seçkin Yayıncılık, Ankara.</a:t>
            </a:r>
          </a:p>
          <a:p>
            <a:r>
              <a:rPr lang="en-US" dirty="0"/>
              <a:t>Creswell</a:t>
            </a:r>
            <a:r>
              <a:rPr lang="tr-TR" dirty="0"/>
              <a:t>,J.W.(2013).</a:t>
            </a:r>
            <a:r>
              <a:rPr lang="en-US" dirty="0"/>
              <a:t> Research Design Qualitative, Quantitative, And Mixed Method Approaches SAGE Publications</a:t>
            </a:r>
            <a:endParaRPr lang="tr-TR"/>
          </a:p>
          <a:p>
            <a:r>
              <a:rPr lang="tr-TR"/>
              <a:t>Fraenkel</a:t>
            </a:r>
            <a:r>
              <a:rPr lang="tr-TR" dirty="0"/>
              <a:t>, J. R., </a:t>
            </a:r>
            <a:r>
              <a:rPr lang="tr-TR" dirty="0" err="1"/>
              <a:t>Wallen</a:t>
            </a:r>
            <a:r>
              <a:rPr lang="tr-TR" dirty="0"/>
              <a:t>, N. E.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Hyun</a:t>
            </a:r>
            <a:r>
              <a:rPr lang="tr-TR" dirty="0"/>
              <a:t>, N. (2012). </a:t>
            </a:r>
            <a:r>
              <a:rPr lang="tr-TR" i="1" dirty="0"/>
              <a:t>How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design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evaluate</a:t>
            </a:r>
            <a:r>
              <a:rPr lang="tr-TR" i="1" dirty="0"/>
              <a:t> </a:t>
            </a:r>
            <a:r>
              <a:rPr lang="tr-TR" i="1" dirty="0" err="1"/>
              <a:t>research</a:t>
            </a:r>
            <a:r>
              <a:rPr lang="tr-TR" i="1" dirty="0"/>
              <a:t> in </a:t>
            </a:r>
            <a:r>
              <a:rPr lang="tr-TR" i="1" dirty="0" err="1"/>
              <a:t>education</a:t>
            </a:r>
            <a:r>
              <a:rPr lang="tr-TR" dirty="0"/>
              <a:t>. NY: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book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.</a:t>
            </a:r>
          </a:p>
          <a:p>
            <a:r>
              <a:rPr lang="tr-TR" dirty="0" err="1"/>
              <a:t>Giorgi</a:t>
            </a:r>
            <a:r>
              <a:rPr lang="tr-TR" dirty="0"/>
              <a:t>, A.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Giorgi</a:t>
            </a:r>
            <a:r>
              <a:rPr lang="tr-TR" dirty="0"/>
              <a:t>, B. (2003). </a:t>
            </a:r>
            <a:r>
              <a:rPr lang="tr-TR" i="1" dirty="0" err="1"/>
              <a:t>Qualitative</a:t>
            </a:r>
            <a:r>
              <a:rPr lang="tr-TR" i="1" dirty="0"/>
              <a:t> </a:t>
            </a:r>
            <a:r>
              <a:rPr lang="tr-TR" i="1" dirty="0" err="1"/>
              <a:t>Pschology</a:t>
            </a:r>
            <a:r>
              <a:rPr lang="tr-TR" i="1" dirty="0"/>
              <a:t>.</a:t>
            </a:r>
            <a:r>
              <a:rPr lang="tr-TR" dirty="0"/>
              <a:t> </a:t>
            </a:r>
            <a:r>
              <a:rPr lang="tr-TR" dirty="0" err="1"/>
              <a:t>Sage</a:t>
            </a:r>
            <a:r>
              <a:rPr lang="tr-TR" dirty="0"/>
              <a:t> </a:t>
            </a:r>
            <a:r>
              <a:rPr lang="tr-TR" dirty="0" err="1"/>
              <a:t>Publication</a:t>
            </a:r>
            <a:r>
              <a:rPr lang="tr-TR" dirty="0"/>
              <a:t>, </a:t>
            </a:r>
            <a:r>
              <a:rPr lang="tr-TR" dirty="0" err="1"/>
              <a:t>London</a:t>
            </a:r>
            <a:endParaRPr lang="tr-TR" dirty="0"/>
          </a:p>
          <a:p>
            <a:r>
              <a:rPr lang="tr-TR" dirty="0" err="1"/>
              <a:t>Simpson</a:t>
            </a:r>
            <a:r>
              <a:rPr lang="tr-TR" dirty="0"/>
              <a:t>, J. F. (2007) </a:t>
            </a:r>
            <a:r>
              <a:rPr lang="tr-TR" i="1" dirty="0" err="1"/>
              <a:t>More</a:t>
            </a:r>
            <a:r>
              <a:rPr lang="tr-TR" i="1" dirty="0"/>
              <a:t> </a:t>
            </a:r>
            <a:r>
              <a:rPr lang="tr-TR" i="1" dirty="0" err="1"/>
              <a:t>Than</a:t>
            </a:r>
            <a:r>
              <a:rPr lang="tr-TR" i="1" dirty="0"/>
              <a:t> </a:t>
            </a:r>
            <a:r>
              <a:rPr lang="tr-TR" i="1" dirty="0" err="1"/>
              <a:t>Simply</a:t>
            </a:r>
            <a:r>
              <a:rPr lang="tr-TR" i="1" dirty="0"/>
              <a:t> </a:t>
            </a:r>
            <a:r>
              <a:rPr lang="tr-TR" i="1" dirty="0" err="1"/>
              <a:t>Hanging</a:t>
            </a:r>
            <a:r>
              <a:rPr lang="tr-TR" i="1" dirty="0"/>
              <a:t> </a:t>
            </a:r>
            <a:r>
              <a:rPr lang="tr-TR" i="1" dirty="0" err="1"/>
              <a:t>Out</a:t>
            </a:r>
            <a:r>
              <a:rPr lang="tr-TR" i="1" dirty="0"/>
              <a:t>: </a:t>
            </a:r>
            <a:r>
              <a:rPr lang="tr-TR" i="1" dirty="0" err="1"/>
              <a:t>The</a:t>
            </a:r>
            <a:r>
              <a:rPr lang="tr-TR" i="1" dirty="0"/>
              <a:t> Nature of </a:t>
            </a:r>
            <a:r>
              <a:rPr lang="tr-TR" i="1" dirty="0" err="1"/>
              <a:t>Participant</a:t>
            </a:r>
            <a:r>
              <a:rPr lang="tr-TR" i="1" dirty="0"/>
              <a:t> </a:t>
            </a:r>
            <a:r>
              <a:rPr lang="tr-TR" i="1" dirty="0" err="1"/>
              <a:t>Obsercvation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Research</a:t>
            </a:r>
            <a:r>
              <a:rPr lang="tr-TR" i="1" dirty="0"/>
              <a:t> </a:t>
            </a:r>
            <a:r>
              <a:rPr lang="tr-TR" i="1" dirty="0" err="1"/>
              <a:t>Relatinship</a:t>
            </a:r>
            <a:r>
              <a:rPr lang="tr-TR" i="1" dirty="0"/>
              <a:t>. </a:t>
            </a:r>
            <a:r>
              <a:rPr lang="tr-TR" dirty="0"/>
              <a:t>USA: </a:t>
            </a:r>
            <a:r>
              <a:rPr lang="tr-TR" dirty="0" err="1"/>
              <a:t>Unpublished</a:t>
            </a:r>
            <a:r>
              <a:rPr lang="tr-TR" dirty="0"/>
              <a:t> </a:t>
            </a:r>
            <a:r>
              <a:rPr lang="tr-TR" dirty="0" err="1"/>
              <a:t>PhD</a:t>
            </a:r>
            <a:r>
              <a:rPr lang="tr-TR" dirty="0"/>
              <a:t> </a:t>
            </a:r>
            <a:r>
              <a:rPr lang="tr-TR" dirty="0" err="1"/>
              <a:t>Thesis</a:t>
            </a:r>
            <a:r>
              <a:rPr lang="tr-TR" dirty="0"/>
              <a:t>, </a:t>
            </a:r>
            <a:r>
              <a:rPr lang="tr-TR" dirty="0" err="1"/>
              <a:t>University</a:t>
            </a:r>
            <a:r>
              <a:rPr lang="tr-TR" dirty="0"/>
              <a:t> of New Hampshire.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010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27AE6C-8324-4F64-92B3-E5D254DE2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FENOMENOLOJİ (OLGUBİLİM)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B29C32-167A-4964-8182-D64AD52E1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203479" cy="3777622"/>
          </a:xfrm>
        </p:spPr>
        <p:txBody>
          <a:bodyPr/>
          <a:lstStyle/>
          <a:p>
            <a:r>
              <a:rPr lang="en-US" sz="2000" dirty="0" err="1">
                <a:latin typeface="+mj-lt"/>
                <a:cs typeface="Times New Roman"/>
              </a:rPr>
              <a:t>Olgubilim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olarak</a:t>
            </a:r>
            <a:r>
              <a:rPr lang="en-US" sz="2000" dirty="0">
                <a:latin typeface="+mj-lt"/>
                <a:cs typeface="Times New Roman"/>
              </a:rPr>
              <a:t> da </a:t>
            </a:r>
            <a:r>
              <a:rPr lang="en-US" sz="2000" dirty="0" err="1">
                <a:latin typeface="+mj-lt"/>
                <a:cs typeface="Times New Roman"/>
              </a:rPr>
              <a:t>adlandırılan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fenomenoloji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olayların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varlığını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inceleme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tanımlama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yöntemidir</a:t>
            </a:r>
            <a:r>
              <a:rPr lang="en-US" sz="2000" dirty="0">
                <a:latin typeface="+mj-lt"/>
                <a:cs typeface="Times New Roman"/>
              </a:rPr>
              <a:t>. Bir </a:t>
            </a:r>
            <a:r>
              <a:rPr lang="en-US" sz="2000" dirty="0" err="1">
                <a:latin typeface="+mj-lt"/>
                <a:cs typeface="Times New Roman"/>
              </a:rPr>
              <a:t>başka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deyişle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fenomenoloji</a:t>
            </a:r>
            <a:r>
              <a:rPr lang="en-US" sz="2000" dirty="0">
                <a:latin typeface="+mj-lt"/>
                <a:cs typeface="Times New Roman"/>
              </a:rPr>
              <a:t> “</a:t>
            </a:r>
            <a:r>
              <a:rPr lang="en-US" sz="2000" dirty="0" err="1">
                <a:latin typeface="+mj-lt"/>
                <a:cs typeface="Times New Roman"/>
              </a:rPr>
              <a:t>gerçek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midir</a:t>
            </a:r>
            <a:r>
              <a:rPr lang="en-US" sz="2000" dirty="0">
                <a:latin typeface="+mj-lt"/>
                <a:cs typeface="Times New Roman"/>
              </a:rPr>
              <a:t>?” </a:t>
            </a:r>
            <a:r>
              <a:rPr lang="en-US" sz="2000" dirty="0" err="1">
                <a:latin typeface="+mj-lt"/>
                <a:cs typeface="Times New Roman"/>
              </a:rPr>
              <a:t>sorusuna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yanıt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arar</a:t>
            </a:r>
            <a:r>
              <a:rPr lang="en-US" sz="2000" dirty="0">
                <a:latin typeface="+mj-lt"/>
                <a:cs typeface="Times New Roman"/>
              </a:rPr>
              <a:t>. </a:t>
            </a:r>
            <a:endParaRPr lang="tr-TR" sz="2000" dirty="0">
              <a:latin typeface="+mj-lt"/>
              <a:cs typeface="Times New Roman"/>
            </a:endParaRPr>
          </a:p>
          <a:p>
            <a:endParaRPr lang="tr-TR" sz="2000" dirty="0">
              <a:latin typeface="+mj-lt"/>
              <a:cs typeface="Times New Roman"/>
            </a:endParaRPr>
          </a:p>
          <a:p>
            <a:r>
              <a:rPr lang="en-US" sz="2000" dirty="0" err="1">
                <a:latin typeface="+mj-lt"/>
                <a:cs typeface="Times New Roman"/>
              </a:rPr>
              <a:t>Fenomenolojik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yaklaşıma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göre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tek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bir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gerçeklik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yoktur</a:t>
            </a:r>
            <a:r>
              <a:rPr lang="en-US" sz="2000" dirty="0">
                <a:latin typeface="+mj-lt"/>
                <a:cs typeface="Times New Roman"/>
              </a:rPr>
              <a:t>. </a:t>
            </a:r>
            <a:r>
              <a:rPr lang="en-US" sz="2000" dirty="0" err="1">
                <a:latin typeface="+mj-lt"/>
                <a:cs typeface="Times New Roman"/>
              </a:rPr>
              <a:t>Gerçeklik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kişisel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algılamalara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dayanır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zamanla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değişebilir</a:t>
            </a:r>
            <a:r>
              <a:rPr lang="en-US" sz="2000" dirty="0">
                <a:latin typeface="+mj-lt"/>
                <a:cs typeface="Times New Roman"/>
              </a:rPr>
              <a:t>. Ne </a:t>
            </a:r>
            <a:r>
              <a:rPr lang="en-US" sz="2000" dirty="0" err="1">
                <a:latin typeface="+mj-lt"/>
                <a:cs typeface="Times New Roman"/>
              </a:rPr>
              <a:t>bildiğimiz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içinde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bulunduğumuz</a:t>
            </a:r>
            <a:r>
              <a:rPr lang="en-US" sz="2000" dirty="0">
                <a:latin typeface="+mj-lt"/>
                <a:cs typeface="Times New Roman"/>
              </a:rPr>
              <a:t> durum, </a:t>
            </a:r>
            <a:r>
              <a:rPr lang="en-US" sz="2000" dirty="0" err="1">
                <a:latin typeface="+mj-lt"/>
                <a:cs typeface="Times New Roman"/>
              </a:rPr>
              <a:t>çevre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şartlara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göre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değişiklik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gösterir</a:t>
            </a:r>
            <a:r>
              <a:rPr lang="en-US" sz="2000" dirty="0">
                <a:latin typeface="+mj-lt"/>
                <a:cs typeface="Times New Roman"/>
              </a:rPr>
              <a:t> (Giorgi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Giorgi, 2003).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730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7C99F95-4441-48B4-BC06-EFAFBA6ED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E90FC9-D114-4CE5-8858-F8EBB1BBE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7773988" cy="3777622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>
                <a:latin typeface="+mj-lt"/>
                <a:cs typeface="Times New Roman"/>
              </a:rPr>
              <a:t>Fenomenoloji</a:t>
            </a:r>
            <a:r>
              <a:rPr lang="en-US" sz="2000" dirty="0">
                <a:latin typeface="+mj-lt"/>
                <a:cs typeface="Times New Roman"/>
              </a:rPr>
              <a:t> Kant </a:t>
            </a:r>
            <a:r>
              <a:rPr lang="en-US" sz="2000" dirty="0" err="1">
                <a:latin typeface="+mj-lt"/>
                <a:cs typeface="Times New Roman"/>
              </a:rPr>
              <a:t>tarafından</a:t>
            </a:r>
            <a:r>
              <a:rPr lang="en-US" sz="2000" dirty="0">
                <a:latin typeface="+mj-lt"/>
                <a:cs typeface="Times New Roman"/>
              </a:rPr>
              <a:t> 1794 </a:t>
            </a:r>
            <a:r>
              <a:rPr lang="en-US" sz="2000" dirty="0" err="1">
                <a:latin typeface="+mj-lt"/>
                <a:cs typeface="Times New Roman"/>
              </a:rPr>
              <a:t>yılında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tanımlanmıştır</a:t>
            </a:r>
            <a:r>
              <a:rPr lang="en-US" sz="2000" dirty="0">
                <a:latin typeface="+mj-lt"/>
                <a:cs typeface="Times New Roman"/>
              </a:rPr>
              <a:t>. </a:t>
            </a:r>
            <a:r>
              <a:rPr lang="en-US" sz="2000" dirty="0" err="1">
                <a:latin typeface="+mj-lt"/>
                <a:cs typeface="Times New Roman"/>
              </a:rPr>
              <a:t>Ancak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bir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dalı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olarak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Filozof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Edmunt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Husserl’in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öncülüğünde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gelişmiştir</a:t>
            </a:r>
            <a:r>
              <a:rPr lang="en-US" sz="2000" dirty="0">
                <a:latin typeface="+mj-lt"/>
                <a:cs typeface="Times New Roman"/>
              </a:rPr>
              <a:t> (Jasper, 1994; </a:t>
            </a:r>
            <a:r>
              <a:rPr lang="en-US" sz="2000" dirty="0" err="1">
                <a:latin typeface="+mj-lt"/>
                <a:cs typeface="Times New Roman"/>
              </a:rPr>
              <a:t>Akt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Baş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diğ</a:t>
            </a:r>
            <a:r>
              <a:rPr lang="en-US" sz="2000" dirty="0">
                <a:latin typeface="+mj-lt"/>
                <a:cs typeface="Times New Roman"/>
              </a:rPr>
              <a:t>., 2008).</a:t>
            </a:r>
            <a:endParaRPr lang="tr-TR" sz="2000" dirty="0">
              <a:latin typeface="+mj-lt"/>
              <a:cs typeface="Times New Roman"/>
            </a:endParaRPr>
          </a:p>
          <a:p>
            <a:pPr algn="just"/>
            <a:endParaRPr lang="en-US" sz="2000" dirty="0">
              <a:latin typeface="+mj-lt"/>
              <a:cs typeface="Times New Roman"/>
            </a:endParaRPr>
          </a:p>
          <a:p>
            <a:r>
              <a:rPr lang="en-US" sz="2000" dirty="0">
                <a:latin typeface="+mj-lt"/>
                <a:cs typeface="Times New Roman"/>
              </a:rPr>
              <a:t>“Phenomenography” </a:t>
            </a:r>
            <a:r>
              <a:rPr lang="en-US" sz="2000" dirty="0" err="1">
                <a:latin typeface="+mj-lt"/>
                <a:cs typeface="Times New Roman"/>
              </a:rPr>
              <a:t>kelimesi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Yunan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kökenlidir</a:t>
            </a:r>
            <a:r>
              <a:rPr lang="en-US" sz="2000" dirty="0">
                <a:latin typeface="+mj-lt"/>
                <a:cs typeface="Times New Roman"/>
              </a:rPr>
              <a:t>. </a:t>
            </a:r>
            <a:r>
              <a:rPr lang="en-US" sz="2000" dirty="0" err="1">
                <a:latin typeface="+mj-lt"/>
                <a:cs typeface="Times New Roman"/>
              </a:rPr>
              <a:t>Phainomenon</a:t>
            </a:r>
            <a:r>
              <a:rPr lang="en-US" sz="2000" dirty="0">
                <a:latin typeface="+mj-lt"/>
                <a:cs typeface="Times New Roman"/>
              </a:rPr>
              <a:t> (</a:t>
            </a:r>
            <a:r>
              <a:rPr lang="en-US" sz="2000" dirty="0" err="1">
                <a:latin typeface="+mj-lt"/>
                <a:cs typeface="Times New Roman"/>
              </a:rPr>
              <a:t>görünüş</a:t>
            </a:r>
            <a:r>
              <a:rPr lang="en-US" sz="2000" dirty="0">
                <a:latin typeface="+mj-lt"/>
                <a:cs typeface="Times New Roman"/>
              </a:rPr>
              <a:t>)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graphein</a:t>
            </a:r>
            <a:r>
              <a:rPr lang="en-US" sz="2000" dirty="0">
                <a:latin typeface="+mj-lt"/>
                <a:cs typeface="Times New Roman"/>
              </a:rPr>
              <a:t> (</a:t>
            </a:r>
            <a:r>
              <a:rPr lang="en-US" sz="2000" dirty="0" err="1">
                <a:latin typeface="+mj-lt"/>
                <a:cs typeface="Times New Roman"/>
              </a:rPr>
              <a:t>tanım</a:t>
            </a:r>
            <a:r>
              <a:rPr lang="en-US" sz="2000" dirty="0">
                <a:latin typeface="+mj-lt"/>
                <a:cs typeface="Times New Roman"/>
              </a:rPr>
              <a:t>) </a:t>
            </a:r>
            <a:r>
              <a:rPr lang="en-US" sz="2000" dirty="0" err="1">
                <a:latin typeface="+mj-lt"/>
                <a:cs typeface="Times New Roman"/>
              </a:rPr>
              <a:t>kelimelerinin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bir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araya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gelmesiyle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oluşur</a:t>
            </a:r>
            <a:r>
              <a:rPr lang="en-US" sz="2000" dirty="0">
                <a:latin typeface="+mj-lt"/>
                <a:cs typeface="Times New Roman"/>
              </a:rPr>
              <a:t>.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8729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6910E2-3B88-4703-B11B-D3B2423F8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208117-7ECD-4455-A18B-20DC20145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466715" cy="3777622"/>
          </a:xfrm>
        </p:spPr>
        <p:txBody>
          <a:bodyPr>
            <a:normAutofit/>
          </a:bodyPr>
          <a:lstStyle/>
          <a:p>
            <a:r>
              <a:rPr lang="en-US" sz="2000" dirty="0" err="1">
                <a:cs typeface="Times New Roman"/>
              </a:rPr>
              <a:t>Fenomenolojik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yaklaşımda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olgulardaki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gerçekliğin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tanımlanması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amaçlanmaktadır</a:t>
            </a:r>
            <a:r>
              <a:rPr lang="en-US" sz="2000" dirty="0">
                <a:cs typeface="Times New Roman"/>
              </a:rPr>
              <a:t>. </a:t>
            </a:r>
            <a:endParaRPr lang="tr-TR" sz="2000" dirty="0">
              <a:cs typeface="Times New Roman"/>
            </a:endParaRPr>
          </a:p>
          <a:p>
            <a:r>
              <a:rPr lang="tr-TR" sz="2000" dirty="0">
                <a:cs typeface="Times New Roman"/>
              </a:rPr>
              <a:t>G</a:t>
            </a:r>
            <a:r>
              <a:rPr lang="en-US" sz="2000" dirty="0" err="1">
                <a:cs typeface="Times New Roman"/>
              </a:rPr>
              <a:t>enelleştirmelerin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yapılması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amaçlanmamaktadır</a:t>
            </a:r>
            <a:r>
              <a:rPr lang="en-US" sz="2000" dirty="0">
                <a:cs typeface="Times New Roman"/>
              </a:rPr>
              <a:t>. </a:t>
            </a:r>
            <a:endParaRPr lang="tr-TR" sz="2000" dirty="0">
              <a:cs typeface="Times New Roman"/>
            </a:endParaRPr>
          </a:p>
          <a:p>
            <a:r>
              <a:rPr lang="tr-TR" sz="2000" dirty="0">
                <a:cs typeface="Times New Roman"/>
              </a:rPr>
              <a:t>F</a:t>
            </a:r>
            <a:r>
              <a:rPr lang="en-US" sz="2000" dirty="0" err="1">
                <a:cs typeface="Times New Roman"/>
              </a:rPr>
              <a:t>enomenoloji</a:t>
            </a:r>
            <a:r>
              <a:rPr lang="en-US" sz="2000" dirty="0">
                <a:cs typeface="Times New Roman"/>
              </a:rPr>
              <a:t>, </a:t>
            </a:r>
            <a:r>
              <a:rPr lang="en-US" sz="2000" dirty="0" err="1">
                <a:cs typeface="Times New Roman"/>
              </a:rPr>
              <a:t>tümevarımsal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tanımlayıcı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bir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araştırma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yöntemidir</a:t>
            </a:r>
            <a:r>
              <a:rPr lang="en-US" sz="2000" dirty="0">
                <a:cs typeface="Times New Roman"/>
              </a:rPr>
              <a:t>. </a:t>
            </a:r>
            <a:r>
              <a:rPr lang="en-US" sz="2000" dirty="0" err="1">
                <a:cs typeface="Times New Roman"/>
              </a:rPr>
              <a:t>Burada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amaç</a:t>
            </a:r>
            <a:r>
              <a:rPr lang="en-US" sz="2000" dirty="0">
                <a:cs typeface="Times New Roman"/>
              </a:rPr>
              <a:t>, </a:t>
            </a:r>
            <a:r>
              <a:rPr lang="en-US" sz="2000" dirty="0" err="1">
                <a:cs typeface="Times New Roman"/>
              </a:rPr>
              <a:t>tüm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olgunun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göründüğü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gibi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tanımlanmasıdır</a:t>
            </a:r>
            <a:r>
              <a:rPr lang="en-US" sz="2000" dirty="0">
                <a:cs typeface="Times New Roman"/>
              </a:rPr>
              <a:t> (Simpson, 2007).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04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FE166F7-62F3-4588-9F2B-254473AF3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816CE9-D517-4511-8B15-69AE24FA8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7552315" cy="3777622"/>
          </a:xfrm>
        </p:spPr>
        <p:txBody>
          <a:bodyPr/>
          <a:lstStyle/>
          <a:p>
            <a:r>
              <a:rPr lang="en-US" sz="2000" dirty="0">
                <a:cs typeface="Times New Roman"/>
              </a:rPr>
              <a:t>Bir </a:t>
            </a:r>
            <a:r>
              <a:rPr lang="en-US" sz="2000" dirty="0" err="1">
                <a:cs typeface="Times New Roman"/>
              </a:rPr>
              <a:t>araştırmacının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derin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görüşmeler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yaparak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bireylerin</a:t>
            </a:r>
            <a:r>
              <a:rPr lang="en-US" sz="2000" dirty="0">
                <a:cs typeface="Times New Roman"/>
              </a:rPr>
              <a:t> belli </a:t>
            </a:r>
            <a:r>
              <a:rPr lang="en-US" sz="2000" dirty="0" err="1">
                <a:cs typeface="Times New Roman"/>
              </a:rPr>
              <a:t>tepkilerini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ve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bakış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açılarını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gözlemlemeye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çalıştığı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tekniktir</a:t>
            </a:r>
            <a:r>
              <a:rPr lang="en-US" sz="2000" dirty="0">
                <a:cs typeface="Times New Roman"/>
              </a:rPr>
              <a:t>.</a:t>
            </a:r>
            <a:endParaRPr lang="tr-TR" sz="2000" dirty="0">
              <a:cs typeface="Times New Roman"/>
            </a:endParaRPr>
          </a:p>
          <a:p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Fenomenoloji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ile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uğraşanlar</a:t>
            </a:r>
            <a:r>
              <a:rPr lang="en-US" sz="2000" dirty="0">
                <a:cs typeface="Times New Roman"/>
              </a:rPr>
              <a:t>, </a:t>
            </a:r>
            <a:r>
              <a:rPr lang="en-US" sz="2000" dirty="0" err="1">
                <a:cs typeface="Times New Roman"/>
              </a:rPr>
              <a:t>insanların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benzer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deneyimleri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nasıl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algıladıkları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ve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yorumlarındaki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ortaklıkları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bulmaya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çalışırlar</a:t>
            </a:r>
            <a:r>
              <a:rPr lang="en-US" sz="2000" dirty="0">
                <a:cs typeface="Times New Roman"/>
              </a:rPr>
              <a:t>. Bu </a:t>
            </a:r>
            <a:r>
              <a:rPr lang="en-US" sz="2000" dirty="0" err="1">
                <a:cs typeface="Times New Roman"/>
              </a:rPr>
              <a:t>bakış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açılarındaki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ortaklık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deneyimlerin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özü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şeklinde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ifade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edilebilir</a:t>
            </a:r>
            <a:r>
              <a:rPr lang="en-US" sz="2000" dirty="0">
                <a:cs typeface="Times New Roman"/>
              </a:rPr>
              <a:t>. (</a:t>
            </a:r>
            <a:r>
              <a:rPr lang="en-US" sz="2000" dirty="0" err="1">
                <a:cs typeface="Times New Roman"/>
              </a:rPr>
              <a:t>Fraenkel</a:t>
            </a:r>
            <a:r>
              <a:rPr lang="en-US" sz="2000" dirty="0">
                <a:cs typeface="Times New Roman"/>
              </a:rPr>
              <a:t>, Wallen </a:t>
            </a:r>
            <a:r>
              <a:rPr lang="en-US" sz="2000" dirty="0" err="1">
                <a:cs typeface="Times New Roman"/>
              </a:rPr>
              <a:t>ve</a:t>
            </a:r>
            <a:r>
              <a:rPr lang="en-US" sz="2000" dirty="0">
                <a:cs typeface="Times New Roman"/>
              </a:rPr>
              <a:t> Hyun, 2012).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159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AA0A90-DB00-493B-8524-91BBAA5E6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7CB4EC-D735-437F-8CDF-5972E5924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Fenomenoloji</a:t>
            </a:r>
            <a:r>
              <a:rPr lang="en-US" dirty="0"/>
              <a:t> </a:t>
            </a:r>
            <a:r>
              <a:rPr lang="en-US" dirty="0" err="1"/>
              <a:t>araştırmaları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toplanabilir</a:t>
            </a:r>
            <a:r>
              <a:rPr lang="en-US" dirty="0"/>
              <a:t>. </a:t>
            </a:r>
            <a:endParaRPr lang="tr-TR" dirty="0"/>
          </a:p>
          <a:p>
            <a:r>
              <a:rPr lang="tr-TR" dirty="0"/>
              <a:t>Y</a:t>
            </a:r>
            <a:r>
              <a:rPr lang="en-US" dirty="0" err="1"/>
              <a:t>orumlayıcı</a:t>
            </a:r>
            <a:r>
              <a:rPr lang="en-US" dirty="0"/>
              <a:t> </a:t>
            </a:r>
            <a:r>
              <a:rPr lang="en-US" dirty="0" err="1"/>
              <a:t>fenomenoloji</a:t>
            </a:r>
            <a:r>
              <a:rPr lang="tr-TR" dirty="0"/>
              <a:t> ve </a:t>
            </a:r>
            <a:r>
              <a:rPr lang="en-US" dirty="0"/>
              <a:t>(van </a:t>
            </a:r>
            <a:r>
              <a:rPr lang="en-US" dirty="0" err="1"/>
              <a:t>Manen</a:t>
            </a:r>
            <a:r>
              <a:rPr lang="en-US" dirty="0"/>
              <a:t>, 1990; </a:t>
            </a:r>
            <a:r>
              <a:rPr lang="en-US" dirty="0" err="1"/>
              <a:t>Akt</a:t>
            </a:r>
            <a:r>
              <a:rPr lang="en-US" dirty="0"/>
              <a:t>. Creswell, 2013)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aşkın</a:t>
            </a:r>
            <a:r>
              <a:rPr lang="en-US" dirty="0"/>
              <a:t> (</a:t>
            </a:r>
            <a:r>
              <a:rPr lang="en-US" dirty="0" err="1"/>
              <a:t>önyargısız</a:t>
            </a:r>
            <a:r>
              <a:rPr lang="en-US" dirty="0"/>
              <a:t>)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psikolojik</a:t>
            </a:r>
            <a:r>
              <a:rPr lang="en-US" dirty="0"/>
              <a:t> </a:t>
            </a:r>
            <a:r>
              <a:rPr lang="en-US" dirty="0" err="1"/>
              <a:t>fenomenolojidir</a:t>
            </a:r>
            <a:r>
              <a:rPr lang="tr-TR" dirty="0"/>
              <a:t> </a:t>
            </a:r>
            <a:r>
              <a:rPr lang="en-US" dirty="0"/>
              <a:t>(Moustakas, 1994; </a:t>
            </a:r>
            <a:r>
              <a:rPr lang="en-US" dirty="0" err="1"/>
              <a:t>Akt</a:t>
            </a:r>
            <a:r>
              <a:rPr lang="en-US" dirty="0"/>
              <a:t>. Creswell, 2013).</a:t>
            </a:r>
            <a:endParaRPr lang="tr-TR" dirty="0"/>
          </a:p>
          <a:p>
            <a:r>
              <a:rPr lang="tr-TR" dirty="0"/>
              <a:t>Y</a:t>
            </a:r>
            <a:r>
              <a:rPr lang="en-US" dirty="0" err="1"/>
              <a:t>orumlayıcı</a:t>
            </a:r>
            <a:r>
              <a:rPr lang="en-US" dirty="0"/>
              <a:t> </a:t>
            </a:r>
            <a:r>
              <a:rPr lang="en-US" dirty="0" err="1"/>
              <a:t>fenomenoloji</a:t>
            </a:r>
            <a:r>
              <a:rPr lang="tr-TR" dirty="0"/>
              <a:t> : </a:t>
            </a:r>
            <a:r>
              <a:rPr lang="en-US" dirty="0" err="1"/>
              <a:t>deneyime</a:t>
            </a:r>
            <a:r>
              <a:rPr lang="en-US" dirty="0"/>
              <a:t> </a:t>
            </a:r>
            <a:r>
              <a:rPr lang="en-US" dirty="0" err="1"/>
              <a:t>yönelme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yaşama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tr-TR" dirty="0"/>
              <a:t> </a:t>
            </a:r>
            <a:r>
              <a:rPr lang="en-US" dirty="0" err="1"/>
              <a:t>metinleri</a:t>
            </a:r>
            <a:r>
              <a:rPr lang="en-US" dirty="0"/>
              <a:t> </a:t>
            </a:r>
            <a:r>
              <a:rPr lang="en-US" dirty="0" err="1"/>
              <a:t>yorumlama</a:t>
            </a:r>
            <a:r>
              <a:rPr lang="en-US" dirty="0"/>
              <a:t> </a:t>
            </a:r>
            <a:endParaRPr lang="tr-TR" dirty="0"/>
          </a:p>
          <a:p>
            <a:r>
              <a:rPr lang="tr-TR" dirty="0"/>
              <a:t>P</a:t>
            </a:r>
            <a:r>
              <a:rPr lang="en-US" dirty="0" err="1"/>
              <a:t>sikolojik</a:t>
            </a:r>
            <a:r>
              <a:rPr lang="en-US" dirty="0"/>
              <a:t> </a:t>
            </a:r>
            <a:r>
              <a:rPr lang="en-US" dirty="0" err="1"/>
              <a:t>fenomenoloji</a:t>
            </a:r>
            <a:r>
              <a:rPr lang="tr-TR" dirty="0"/>
              <a:t>: </a:t>
            </a:r>
            <a:r>
              <a:rPr lang="en-US" dirty="0" err="1"/>
              <a:t>araştırmacının</a:t>
            </a:r>
            <a:r>
              <a:rPr lang="tr-TR" dirty="0"/>
              <a:t> </a:t>
            </a:r>
            <a:r>
              <a:rPr lang="en-US" dirty="0" err="1"/>
              <a:t>yorumlarından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ziyade</a:t>
            </a:r>
            <a:r>
              <a:rPr lang="en-US" dirty="0"/>
              <a:t> </a:t>
            </a:r>
            <a:r>
              <a:rPr lang="en-US" dirty="0" err="1"/>
              <a:t>katılımcıların</a:t>
            </a:r>
            <a:r>
              <a:rPr lang="en-US" dirty="0"/>
              <a:t> </a:t>
            </a:r>
            <a:r>
              <a:rPr lang="en-US" dirty="0" err="1"/>
              <a:t>deneyimlerinin</a:t>
            </a:r>
            <a:r>
              <a:rPr lang="en-US" dirty="0"/>
              <a:t> </a:t>
            </a:r>
            <a:r>
              <a:rPr lang="en-US" dirty="0" err="1"/>
              <a:t>betimlenmesine</a:t>
            </a:r>
            <a:r>
              <a:rPr lang="en-US" dirty="0"/>
              <a:t> </a:t>
            </a:r>
            <a:r>
              <a:rPr lang="en-US" dirty="0" err="1"/>
              <a:t>vurgu</a:t>
            </a:r>
            <a:r>
              <a:rPr lang="en-US" dirty="0"/>
              <a:t> </a:t>
            </a:r>
            <a:r>
              <a:rPr lang="en-US" dirty="0" err="1"/>
              <a:t>yapar</a:t>
            </a:r>
            <a:r>
              <a:rPr lang="tr-TR" dirty="0"/>
              <a:t> </a:t>
            </a:r>
            <a:r>
              <a:rPr lang="en-US" dirty="0"/>
              <a:t>(Moustakas, 1994; </a:t>
            </a:r>
            <a:r>
              <a:rPr lang="en-US" dirty="0" err="1"/>
              <a:t>Akt</a:t>
            </a:r>
            <a:r>
              <a:rPr lang="en-US" dirty="0"/>
              <a:t>. Creswell, 2013).</a:t>
            </a:r>
          </a:p>
        </p:txBody>
      </p:sp>
    </p:spTree>
    <p:extLst>
      <p:ext uri="{BB962C8B-B14F-4D97-AF65-F5344CB8AC3E}">
        <p14:creationId xmlns:p14="http://schemas.microsoft.com/office/powerpoint/2010/main" val="425943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BA3AA44-D7D4-4343-B8C8-6F7BD3570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Özellikleri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EB47BF-D9AD-41D3-9D81-762B90066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258897" cy="3777622"/>
          </a:xfrm>
        </p:spPr>
        <p:txBody>
          <a:bodyPr/>
          <a:lstStyle/>
          <a:p>
            <a:r>
              <a:rPr lang="en-US" sz="2000" dirty="0" err="1">
                <a:cs typeface="Times New Roman"/>
              </a:rPr>
              <a:t>Fenomenolojik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araştırmada</a:t>
            </a:r>
            <a:r>
              <a:rPr lang="en-US" sz="2000" dirty="0">
                <a:cs typeface="Times New Roman"/>
              </a:rPr>
              <a:t> “</a:t>
            </a:r>
            <a:r>
              <a:rPr lang="en-US" sz="2000" dirty="0" err="1">
                <a:cs typeface="Times New Roman"/>
              </a:rPr>
              <a:t>olgunun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kendisi</a:t>
            </a:r>
            <a:r>
              <a:rPr lang="en-US" sz="2000" dirty="0">
                <a:cs typeface="Times New Roman"/>
              </a:rPr>
              <a:t>” </a:t>
            </a:r>
            <a:r>
              <a:rPr lang="en-US" sz="2000" dirty="0" err="1">
                <a:cs typeface="Times New Roman"/>
              </a:rPr>
              <a:t>araştırılmaktadır</a:t>
            </a:r>
            <a:r>
              <a:rPr lang="en-US" sz="2000" dirty="0">
                <a:cs typeface="Times New Roman"/>
              </a:rPr>
              <a:t>. Bu </a:t>
            </a:r>
            <a:r>
              <a:rPr lang="en-US" sz="2000" dirty="0" err="1">
                <a:cs typeface="Times New Roman"/>
              </a:rPr>
              <a:t>bağlamda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fenomenolojik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araştırmada</a:t>
            </a:r>
            <a:r>
              <a:rPr lang="en-US" sz="2000" dirty="0">
                <a:cs typeface="Times New Roman"/>
              </a:rPr>
              <a:t> “</a:t>
            </a:r>
            <a:r>
              <a:rPr lang="en-US" sz="2000" dirty="0" err="1">
                <a:cs typeface="Times New Roman"/>
              </a:rPr>
              <a:t>görüntü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ya</a:t>
            </a:r>
            <a:r>
              <a:rPr lang="en-US" sz="2000" dirty="0">
                <a:cs typeface="Times New Roman"/>
              </a:rPr>
              <a:t> da </a:t>
            </a:r>
            <a:r>
              <a:rPr lang="en-US" sz="2000" dirty="0" err="1">
                <a:cs typeface="Times New Roman"/>
              </a:rPr>
              <a:t>bilince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sahip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herhangi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bir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şey</a:t>
            </a:r>
            <a:r>
              <a:rPr lang="en-US" sz="2000" dirty="0">
                <a:cs typeface="Times New Roman"/>
              </a:rPr>
              <a:t>” </a:t>
            </a:r>
            <a:r>
              <a:rPr lang="en-US" sz="2000" dirty="0" err="1">
                <a:cs typeface="Times New Roman"/>
              </a:rPr>
              <a:t>araştırılabilir</a:t>
            </a:r>
            <a:r>
              <a:rPr lang="en-US" sz="2000" dirty="0">
                <a:cs typeface="Times New Roman"/>
              </a:rPr>
              <a:t>. </a:t>
            </a:r>
            <a:endParaRPr lang="tr-TR" sz="2000" dirty="0">
              <a:cs typeface="Times New Roman"/>
            </a:endParaRPr>
          </a:p>
          <a:p>
            <a:r>
              <a:rPr lang="en-US" sz="2000" dirty="0" err="1">
                <a:cs typeface="Times New Roman"/>
              </a:rPr>
              <a:t>Fenomenolojide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bireylere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herhangi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bir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müdahalede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bulunulmamakta</a:t>
            </a:r>
            <a:r>
              <a:rPr lang="tr-TR" sz="2000" dirty="0" err="1">
                <a:cs typeface="Times New Roman"/>
              </a:rPr>
              <a:t>dır</a:t>
            </a:r>
            <a:r>
              <a:rPr lang="tr-TR" sz="2000" dirty="0">
                <a:cs typeface="Times New Roman"/>
              </a:rPr>
              <a:t>.</a:t>
            </a:r>
            <a:r>
              <a:rPr lang="en-US" sz="2000" dirty="0">
                <a:cs typeface="Times New Roman"/>
              </a:rPr>
              <a:t> </a:t>
            </a:r>
            <a:r>
              <a:rPr lang="tr-TR" sz="2000" dirty="0">
                <a:cs typeface="Times New Roman"/>
              </a:rPr>
              <a:t>Olduğu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gibi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kabul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edilmekte</a:t>
            </a:r>
            <a:r>
              <a:rPr lang="en-US" sz="2000" dirty="0">
                <a:cs typeface="Times New Roman"/>
              </a:rPr>
              <a:t>, </a:t>
            </a:r>
            <a:r>
              <a:rPr lang="en-US" sz="2000" dirty="0" err="1">
                <a:cs typeface="Times New Roman"/>
              </a:rPr>
              <a:t>izlenmekte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ve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incelenmektedir</a:t>
            </a:r>
            <a:r>
              <a:rPr lang="en-US" sz="2000" dirty="0">
                <a:cs typeface="Times New Roman"/>
              </a:rPr>
              <a:t> (</a:t>
            </a:r>
            <a:r>
              <a:rPr lang="en-US" sz="2000" dirty="0" err="1">
                <a:cs typeface="Times New Roman"/>
              </a:rPr>
              <a:t>Baş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ve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diğ</a:t>
            </a:r>
            <a:r>
              <a:rPr lang="en-US" sz="2000" dirty="0">
                <a:cs typeface="Times New Roman"/>
              </a:rPr>
              <a:t>., 2008).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418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577EC3-4586-4A6D-8A9E-53C98CD69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E1D306-1716-4BC9-968B-B2A9414D7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203479" cy="3777622"/>
          </a:xfrm>
        </p:spPr>
        <p:txBody>
          <a:bodyPr/>
          <a:lstStyle/>
          <a:p>
            <a:r>
              <a:rPr lang="en-US" dirty="0" err="1">
                <a:cs typeface="Times New Roman"/>
              </a:rPr>
              <a:t>Ör</a:t>
            </a:r>
            <a:r>
              <a:rPr lang="en-US" sz="2000" dirty="0" err="1">
                <a:cs typeface="Times New Roman"/>
              </a:rPr>
              <a:t>nekleme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dahil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edilecek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birey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sayısı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genellikle</a:t>
            </a:r>
            <a:r>
              <a:rPr lang="en-US" sz="2000" dirty="0">
                <a:cs typeface="Times New Roman"/>
              </a:rPr>
              <a:t> 10’u </a:t>
            </a:r>
            <a:r>
              <a:rPr lang="en-US" sz="2000" dirty="0" err="1">
                <a:cs typeface="Times New Roman"/>
              </a:rPr>
              <a:t>geçmemelidir</a:t>
            </a:r>
            <a:r>
              <a:rPr lang="en-US" sz="2000" dirty="0">
                <a:cs typeface="Times New Roman"/>
              </a:rPr>
              <a:t>. </a:t>
            </a:r>
            <a:endParaRPr lang="tr-TR" sz="2000" dirty="0">
              <a:cs typeface="Times New Roman"/>
            </a:endParaRPr>
          </a:p>
          <a:p>
            <a:r>
              <a:rPr lang="en-US" sz="2000" dirty="0">
                <a:cs typeface="Times New Roman"/>
              </a:rPr>
              <a:t>Bu </a:t>
            </a:r>
            <a:r>
              <a:rPr lang="en-US" sz="2000" dirty="0" err="1">
                <a:cs typeface="Times New Roman"/>
              </a:rPr>
              <a:t>tür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çalışmalarda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uzun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görüşmeler</a:t>
            </a:r>
            <a:r>
              <a:rPr lang="en-US" sz="2000" dirty="0">
                <a:cs typeface="Times New Roman"/>
              </a:rPr>
              <a:t>, </a:t>
            </a:r>
            <a:r>
              <a:rPr lang="en-US" sz="2000" dirty="0" err="1">
                <a:cs typeface="Times New Roman"/>
              </a:rPr>
              <a:t>hatta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birden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fazla</a:t>
            </a:r>
            <a:r>
              <a:rPr lang="en-US" sz="2000" dirty="0">
                <a:cs typeface="Times New Roman"/>
              </a:rPr>
              <a:t> </a:t>
            </a:r>
            <a:r>
              <a:rPr lang="tr-TR" sz="2000" dirty="0">
                <a:cs typeface="Times New Roman"/>
              </a:rPr>
              <a:t>oturum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gerektiren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görüşmeler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söz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konusu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olacağı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için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örneklemin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sınırlı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kalması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doğaldır</a:t>
            </a:r>
            <a:r>
              <a:rPr lang="en-US" sz="2000" dirty="0">
                <a:cs typeface="Times New Roman"/>
              </a:rPr>
              <a:t> (</a:t>
            </a:r>
            <a:r>
              <a:rPr lang="en-US" sz="2000" dirty="0" err="1">
                <a:cs typeface="Times New Roman"/>
              </a:rPr>
              <a:t>Yıldırım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ve</a:t>
            </a:r>
            <a:r>
              <a:rPr lang="en-US" sz="2000" dirty="0">
                <a:cs typeface="Times New Roman"/>
              </a:rPr>
              <a:t> </a:t>
            </a:r>
            <a:r>
              <a:rPr lang="en-US" sz="2000" dirty="0" err="1">
                <a:cs typeface="Times New Roman"/>
              </a:rPr>
              <a:t>Şimşek</a:t>
            </a:r>
            <a:r>
              <a:rPr lang="en-US" sz="2000" dirty="0">
                <a:cs typeface="Times New Roman"/>
              </a:rPr>
              <a:t>, 2006).</a:t>
            </a:r>
            <a:endParaRPr lang="tr-TR" sz="2000" dirty="0">
              <a:cs typeface="Times New Roman"/>
            </a:endParaRPr>
          </a:p>
          <a:p>
            <a:r>
              <a:rPr lang="en-US" sz="2000" dirty="0" err="1">
                <a:latin typeface="+mj-lt"/>
                <a:cs typeface="Times New Roman"/>
              </a:rPr>
              <a:t>Fenomenolojik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araştırmada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daha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fazla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bireyle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görüşmek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olguyla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ilgili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daha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fazla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bilgi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elde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etmek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anlamına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gelmemektedir</a:t>
            </a:r>
            <a:r>
              <a:rPr lang="en-US" dirty="0">
                <a:latin typeface="Georgia" pitchFamily="18" charset="0"/>
                <a:cs typeface="Times New Roman"/>
              </a:rPr>
              <a:t>.</a:t>
            </a:r>
            <a:endParaRPr lang="en-US" dirty="0"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946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725F7B-5A02-42E6-8B7D-D0C6FCC3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DEEFB1-1635-4A76-A518-092E7A3B9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7995661" cy="377762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dirty="0" err="1">
                <a:latin typeface="+mj-lt"/>
                <a:cs typeface="Times New Roman"/>
              </a:rPr>
              <a:t>Veri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toplama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süreci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üç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aşamadan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oluşmaktadır</a:t>
            </a:r>
            <a:r>
              <a:rPr lang="en-US" sz="2000" dirty="0">
                <a:latin typeface="+mj-lt"/>
                <a:cs typeface="Times New Roman"/>
              </a:rPr>
              <a:t>. </a:t>
            </a:r>
            <a:r>
              <a:rPr lang="en-US" sz="2000" dirty="0" err="1">
                <a:latin typeface="+mj-lt"/>
                <a:cs typeface="Times New Roman"/>
              </a:rPr>
              <a:t>Bunlar</a:t>
            </a:r>
            <a:r>
              <a:rPr lang="en-US" sz="2000" dirty="0">
                <a:latin typeface="+mj-lt"/>
                <a:cs typeface="Times New Roman"/>
              </a:rPr>
              <a:t> (Sanders, 1982; </a:t>
            </a:r>
            <a:r>
              <a:rPr lang="en-US" sz="2000" dirty="0" err="1">
                <a:latin typeface="+mj-lt"/>
                <a:cs typeface="Times New Roman"/>
              </a:rPr>
              <a:t>Akt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Baş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diğ</a:t>
            </a:r>
            <a:r>
              <a:rPr lang="en-US" sz="2000" dirty="0">
                <a:latin typeface="+mj-lt"/>
                <a:cs typeface="Times New Roman"/>
              </a:rPr>
              <a:t>., 2008).</a:t>
            </a:r>
          </a:p>
          <a:p>
            <a:pPr marL="0" indent="0" algn="just">
              <a:buNone/>
            </a:pPr>
            <a:r>
              <a:rPr lang="en-US" sz="2000" dirty="0">
                <a:latin typeface="+mj-lt"/>
                <a:cs typeface="Times New Roman"/>
              </a:rPr>
              <a:t>1.Bireylerle </a:t>
            </a:r>
            <a:r>
              <a:rPr lang="en-US" sz="2000" dirty="0" err="1">
                <a:latin typeface="+mj-lt"/>
                <a:cs typeface="Times New Roman"/>
              </a:rPr>
              <a:t>derinlemesine</a:t>
            </a:r>
            <a:r>
              <a:rPr lang="en-US" sz="2000" dirty="0">
                <a:latin typeface="+mj-lt"/>
                <a:cs typeface="Times New Roman"/>
              </a:rPr>
              <a:t>, </a:t>
            </a:r>
            <a:r>
              <a:rPr lang="en-US" sz="2000" dirty="0" err="1">
                <a:latin typeface="+mj-lt"/>
                <a:cs typeface="Times New Roman"/>
              </a:rPr>
              <a:t>yarı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yapılandırılmış</a:t>
            </a:r>
            <a:r>
              <a:rPr lang="en-US" sz="2000" dirty="0">
                <a:latin typeface="+mj-lt"/>
                <a:cs typeface="Times New Roman"/>
              </a:rPr>
              <a:t>, </a:t>
            </a:r>
            <a:r>
              <a:rPr lang="en-US" sz="2000" dirty="0" err="1">
                <a:latin typeface="+mj-lt"/>
                <a:cs typeface="Times New Roman"/>
              </a:rPr>
              <a:t>sözlü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görüşmeler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yapılmalı</a:t>
            </a:r>
            <a:r>
              <a:rPr lang="en-US" sz="2000" dirty="0">
                <a:latin typeface="+mj-lt"/>
                <a:cs typeface="Times New Roman"/>
              </a:rPr>
              <a:t>, </a:t>
            </a:r>
            <a:r>
              <a:rPr lang="en-US" sz="2000" dirty="0" err="1">
                <a:latin typeface="+mj-lt"/>
                <a:cs typeface="Times New Roman"/>
              </a:rPr>
              <a:t>bunlar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kaydedilmeli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ve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çözümlenmelidir</a:t>
            </a:r>
            <a:r>
              <a:rPr lang="en-US" sz="2000" dirty="0">
                <a:latin typeface="+mj-lt"/>
                <a:cs typeface="Times New Roman"/>
              </a:rPr>
              <a:t>. </a:t>
            </a:r>
            <a:r>
              <a:rPr lang="en-US" sz="2000" dirty="0" err="1">
                <a:latin typeface="+mj-lt"/>
                <a:cs typeface="Times New Roman"/>
              </a:rPr>
              <a:t>Görüşmelerin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kaydedilmesi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önemlidir</a:t>
            </a:r>
            <a:r>
              <a:rPr lang="en-US" sz="2000" dirty="0">
                <a:latin typeface="+mj-lt"/>
                <a:cs typeface="Times New Roman"/>
              </a:rPr>
              <a:t>.</a:t>
            </a:r>
          </a:p>
          <a:p>
            <a:pPr marL="0" indent="0" algn="just">
              <a:buNone/>
            </a:pPr>
            <a:r>
              <a:rPr lang="en-US" sz="2000" dirty="0">
                <a:latin typeface="+mj-lt"/>
                <a:cs typeface="Times New Roman"/>
              </a:rPr>
              <a:t>2.Olgulara </a:t>
            </a:r>
            <a:r>
              <a:rPr lang="en-US" sz="2000" dirty="0" err="1">
                <a:latin typeface="+mj-lt"/>
                <a:cs typeface="Times New Roman"/>
              </a:rPr>
              <a:t>ilişkin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anlamlandırmalar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yapabilmek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için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bireylerden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deneyimlerini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ayrıntılı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bir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şekilde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yazmaları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istenmelidir</a:t>
            </a:r>
            <a:r>
              <a:rPr lang="en-US" sz="2000" dirty="0">
                <a:latin typeface="+mj-lt"/>
                <a:cs typeface="Times New Roman"/>
              </a:rPr>
              <a:t>.</a:t>
            </a:r>
          </a:p>
          <a:p>
            <a:pPr marL="0" indent="0" algn="just">
              <a:buNone/>
            </a:pPr>
            <a:r>
              <a:rPr lang="en-US" sz="2000" dirty="0">
                <a:latin typeface="+mj-lt"/>
                <a:cs typeface="Times New Roman"/>
              </a:rPr>
              <a:t>3.Katılımcı </a:t>
            </a:r>
            <a:r>
              <a:rPr lang="en-US" sz="2000" dirty="0" err="1">
                <a:latin typeface="+mj-lt"/>
                <a:cs typeface="Times New Roman"/>
              </a:rPr>
              <a:t>gözlemci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teknikleri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kullanılarak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bireyin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araştırılan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olguya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ilişkin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davranışları</a:t>
            </a:r>
            <a:r>
              <a:rPr lang="en-US" sz="2000" dirty="0">
                <a:latin typeface="+mj-lt"/>
                <a:cs typeface="Times New Roman"/>
              </a:rPr>
              <a:t> </a:t>
            </a:r>
            <a:r>
              <a:rPr lang="en-US" sz="2000" dirty="0" err="1">
                <a:latin typeface="+mj-lt"/>
                <a:cs typeface="Times New Roman"/>
              </a:rPr>
              <a:t>gözlemlenmelidir</a:t>
            </a:r>
            <a:r>
              <a:rPr lang="en-US" sz="2000" dirty="0">
                <a:latin typeface="+mj-lt"/>
                <a:cs typeface="Times New Roman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55257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604</Words>
  <Application>Microsoft Office PowerPoint</Application>
  <PresentationFormat>Geniş ekran</PresentationFormat>
  <Paragraphs>33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Georgia</vt:lpstr>
      <vt:lpstr>Times New Roman</vt:lpstr>
      <vt:lpstr>Wingdings 3</vt:lpstr>
      <vt:lpstr>Duman</vt:lpstr>
      <vt:lpstr>PowerPoint Sunusu</vt:lpstr>
      <vt:lpstr>FENOMENOLOJİ (OLGUBİLİM)</vt:lpstr>
      <vt:lpstr>PowerPoint Sunusu</vt:lpstr>
      <vt:lpstr>PowerPoint Sunusu</vt:lpstr>
      <vt:lpstr>PowerPoint Sunusu</vt:lpstr>
      <vt:lpstr>PowerPoint Sunusu</vt:lpstr>
      <vt:lpstr>Özellikleri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Bilim, Bilim Felsefesi, Bilimsel Araştırma ve Paradigmaları, Pozitivist Paradigma, Postpozitivist Paradigma</dc:title>
  <dc:creator>noname</dc:creator>
  <cp:lastModifiedBy>noname</cp:lastModifiedBy>
  <cp:revision>9</cp:revision>
  <dcterms:created xsi:type="dcterms:W3CDTF">2018-02-06T08:59:46Z</dcterms:created>
  <dcterms:modified xsi:type="dcterms:W3CDTF">2018-02-08T11:47:21Z</dcterms:modified>
</cp:coreProperties>
</file>