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tr-T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tr-TR"/>
          </a:p>
        </p:txBody>
      </p:sp>
      <p:sp>
        <p:nvSpPr>
          <p:cNvPr id="4" name="Date Placeholder 3"/>
          <p:cNvSpPr>
            <a:spLocks noGrp="1"/>
          </p:cNvSpPr>
          <p:nvPr>
            <p:ph type="dt" sz="half" idx="10"/>
          </p:nvPr>
        </p:nvSpPr>
        <p:spPr/>
        <p:txBody>
          <a:bodyPr/>
          <a:lstStyle/>
          <a:p>
            <a:fld id="{A8541931-6174-4794-A12A-7F4B208BF5B8}" type="datetimeFigureOut">
              <a:rPr lang="tr-TR" smtClean="0"/>
              <a:t>07.05.2020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0896FB5A-FB73-4263-A162-FE5442E1B5F6}"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A8541931-6174-4794-A12A-7F4B208BF5B8}" type="datetimeFigureOut">
              <a:rPr lang="tr-TR" smtClean="0"/>
              <a:t>07.05.2020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0896FB5A-FB73-4263-A162-FE5442E1B5F6}"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tr-T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A8541931-6174-4794-A12A-7F4B208BF5B8}" type="datetimeFigureOut">
              <a:rPr lang="tr-TR" smtClean="0"/>
              <a:t>07.05.2020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0896FB5A-FB73-4263-A162-FE5442E1B5F6}"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A8541931-6174-4794-A12A-7F4B208BF5B8}" type="datetimeFigureOut">
              <a:rPr lang="tr-TR" smtClean="0"/>
              <a:t>07.05.2020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0896FB5A-FB73-4263-A162-FE5442E1B5F6}"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tr-T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8541931-6174-4794-A12A-7F4B208BF5B8}" type="datetimeFigureOut">
              <a:rPr lang="tr-TR" smtClean="0"/>
              <a:t>07.05.2020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0896FB5A-FB73-4263-A162-FE5442E1B5F6}"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5" name="Date Placeholder 4"/>
          <p:cNvSpPr>
            <a:spLocks noGrp="1"/>
          </p:cNvSpPr>
          <p:nvPr>
            <p:ph type="dt" sz="half" idx="10"/>
          </p:nvPr>
        </p:nvSpPr>
        <p:spPr/>
        <p:txBody>
          <a:bodyPr/>
          <a:lstStyle/>
          <a:p>
            <a:fld id="{A8541931-6174-4794-A12A-7F4B208BF5B8}" type="datetimeFigureOut">
              <a:rPr lang="tr-TR" smtClean="0"/>
              <a:t>07.05.2020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0896FB5A-FB73-4263-A162-FE5442E1B5F6}"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tr-T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7" name="Date Placeholder 6"/>
          <p:cNvSpPr>
            <a:spLocks noGrp="1"/>
          </p:cNvSpPr>
          <p:nvPr>
            <p:ph type="dt" sz="half" idx="10"/>
          </p:nvPr>
        </p:nvSpPr>
        <p:spPr/>
        <p:txBody>
          <a:bodyPr/>
          <a:lstStyle/>
          <a:p>
            <a:fld id="{A8541931-6174-4794-A12A-7F4B208BF5B8}" type="datetimeFigureOut">
              <a:rPr lang="tr-TR" smtClean="0"/>
              <a:t>07.05.2020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0896FB5A-FB73-4263-A162-FE5442E1B5F6}"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Date Placeholder 2"/>
          <p:cNvSpPr>
            <a:spLocks noGrp="1"/>
          </p:cNvSpPr>
          <p:nvPr>
            <p:ph type="dt" sz="half" idx="10"/>
          </p:nvPr>
        </p:nvSpPr>
        <p:spPr/>
        <p:txBody>
          <a:bodyPr/>
          <a:lstStyle/>
          <a:p>
            <a:fld id="{A8541931-6174-4794-A12A-7F4B208BF5B8}" type="datetimeFigureOut">
              <a:rPr lang="tr-TR" smtClean="0"/>
              <a:t>07.05.2020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0896FB5A-FB73-4263-A162-FE5442E1B5F6}"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8541931-6174-4794-A12A-7F4B208BF5B8}" type="datetimeFigureOut">
              <a:rPr lang="tr-TR" smtClean="0"/>
              <a:t>07.05.2020</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0896FB5A-FB73-4263-A162-FE5442E1B5F6}"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tr-T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8541931-6174-4794-A12A-7F4B208BF5B8}" type="datetimeFigureOut">
              <a:rPr lang="tr-TR" smtClean="0"/>
              <a:t>07.05.2020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0896FB5A-FB73-4263-A162-FE5442E1B5F6}"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tr-T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8541931-6174-4794-A12A-7F4B208BF5B8}" type="datetimeFigureOut">
              <a:rPr lang="tr-TR" smtClean="0"/>
              <a:t>07.05.2020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0896FB5A-FB73-4263-A162-FE5442E1B5F6}"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tr-T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8541931-6174-4794-A12A-7F4B208BF5B8}" type="datetimeFigureOut">
              <a:rPr lang="tr-TR" smtClean="0"/>
              <a:t>07.05.2020</a:t>
            </a:fld>
            <a:endParaRPr lang="tr-T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96FB5A-FB73-4263-A162-FE5442E1B5F6}"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tr-TR" dirty="0" smtClean="0"/>
              <a:t>SOSYAL HİZMET MEVZUATI</a:t>
            </a:r>
            <a:endParaRPr lang="tr-TR" dirty="0"/>
          </a:p>
        </p:txBody>
      </p:sp>
      <p:sp>
        <p:nvSpPr>
          <p:cNvPr id="3" name="Subtitle 2"/>
          <p:cNvSpPr>
            <a:spLocks noGrp="1"/>
          </p:cNvSpPr>
          <p:nvPr>
            <p:ph type="subTitle" idx="1"/>
          </p:nvPr>
        </p:nvSpPr>
        <p:spPr/>
        <p:txBody>
          <a:bodyPr/>
          <a:lstStyle/>
          <a:p>
            <a:pPr marL="514350" indent="-514350">
              <a:buAutoNum type="arabicPeriod"/>
            </a:pPr>
            <a:r>
              <a:rPr lang="tr-TR" dirty="0" smtClean="0"/>
              <a:t>HAFTA</a:t>
            </a:r>
          </a:p>
          <a:p>
            <a:pPr marL="514350" indent="-514350"/>
            <a:r>
              <a:rPr lang="tr-TR" dirty="0" smtClean="0"/>
              <a:t>GİRİŞ</a:t>
            </a:r>
            <a:endParaRPr lang="tr-T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TEMEL KAVRAMLAR</a:t>
            </a:r>
            <a:endParaRPr lang="tr-TR" dirty="0"/>
          </a:p>
        </p:txBody>
      </p:sp>
      <p:sp>
        <p:nvSpPr>
          <p:cNvPr id="3" name="Content Placeholder 2"/>
          <p:cNvSpPr>
            <a:spLocks noGrp="1"/>
          </p:cNvSpPr>
          <p:nvPr>
            <p:ph idx="1"/>
          </p:nvPr>
        </p:nvSpPr>
        <p:spPr/>
        <p:txBody>
          <a:bodyPr>
            <a:normAutofit lnSpcReduction="10000"/>
          </a:bodyPr>
          <a:lstStyle/>
          <a:p>
            <a:r>
              <a:rPr lang="tr-TR" dirty="0" smtClean="0"/>
              <a:t>Hukuk Arapça kökenli bir sözcüktür. Türkçe karşılığı, çok kullanılmayan “tüze” sözcüğüdür.</a:t>
            </a:r>
          </a:p>
          <a:p>
            <a:r>
              <a:rPr lang="tr-TR" dirty="0" smtClean="0"/>
              <a:t>Hukuk, toplumun ortak iyiliğini ve çıkarlarını gözetme kaygısıyla toplum yaşamının ve devlet aygıtının olduğu kadar birey birey, birey toplum, birey devlet, toplum toplum, devlet toplum ve devlet devlet ilişkilerinin sağlıklı, sorunsuz, etkin, ancak, adalet ve eşitlik içinde sürdürülmesi ve işletilmesi için; </a:t>
            </a:r>
            <a:endParaRPr lang="tr-T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TEMEL KAVRAMLAR</a:t>
            </a:r>
            <a:endParaRPr lang="tr-TR" dirty="0"/>
          </a:p>
        </p:txBody>
      </p:sp>
      <p:sp>
        <p:nvSpPr>
          <p:cNvPr id="3" name="Content Placeholder 2"/>
          <p:cNvSpPr>
            <a:spLocks noGrp="1"/>
          </p:cNvSpPr>
          <p:nvPr>
            <p:ph idx="1"/>
          </p:nvPr>
        </p:nvSpPr>
        <p:spPr/>
        <p:txBody>
          <a:bodyPr/>
          <a:lstStyle/>
          <a:p>
            <a:r>
              <a:rPr lang="tr-TR" dirty="0" smtClean="0"/>
              <a:t>örgütlenme, ilişkiler ve işletim düzeninin nasıl olması ya da olmaması gerektiği konularında yetkili organlar tarafından önceden konulmuş yöntemlerle eşitlik, adalet, vicdan, gelenek ve toplumsal normlar çerçevesinde gerekli kuralların koyulduğu ve bu kuralların kamu gücüyle desteklendiği bir toplumsal kurum, bilim dalı ve kurallar bütünüdür(TOMANBAY vd).</a:t>
            </a:r>
            <a:endParaRPr lang="tr-T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TEMEL KAVRAMLAR</a:t>
            </a:r>
            <a:endParaRPr lang="tr-TR" dirty="0"/>
          </a:p>
        </p:txBody>
      </p:sp>
      <p:sp>
        <p:nvSpPr>
          <p:cNvPr id="3" name="Content Placeholder 2"/>
          <p:cNvSpPr>
            <a:spLocks noGrp="1"/>
          </p:cNvSpPr>
          <p:nvPr>
            <p:ph idx="1"/>
          </p:nvPr>
        </p:nvSpPr>
        <p:spPr/>
        <p:txBody>
          <a:bodyPr/>
          <a:lstStyle/>
          <a:p>
            <a:r>
              <a:rPr lang="tr-TR" dirty="0" smtClean="0"/>
              <a:t>Çağdaş hukuk kurallarına uyulmadığı zaman karşınıza çıkacak olan o yasa ile ilgili olarak gene yazılı hazırlanmış çeşitli cezalar bulunmaktadır.</a:t>
            </a:r>
          </a:p>
          <a:p>
            <a:r>
              <a:rPr lang="tr-TR" dirty="0" smtClean="0"/>
              <a:t>Bu cezalara yaptırım ya da müeyide denir.</a:t>
            </a:r>
          </a:p>
          <a:p>
            <a:r>
              <a:rPr lang="tr-TR" dirty="0" smtClean="0"/>
              <a:t>Müeyyide olmazsa ya da uygulanmazsa hukuk işlevsiz kalır.</a:t>
            </a:r>
            <a:endParaRPr lang="tr-T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TEMEL KAVRAMLAR</a:t>
            </a:r>
            <a:endParaRPr lang="tr-TR" dirty="0"/>
          </a:p>
        </p:txBody>
      </p:sp>
      <p:sp>
        <p:nvSpPr>
          <p:cNvPr id="3" name="Content Placeholder 2"/>
          <p:cNvSpPr>
            <a:spLocks noGrp="1"/>
          </p:cNvSpPr>
          <p:nvPr>
            <p:ph idx="1"/>
          </p:nvPr>
        </p:nvSpPr>
        <p:spPr/>
        <p:txBody>
          <a:bodyPr/>
          <a:lstStyle/>
          <a:p>
            <a:r>
              <a:rPr lang="tr-TR" dirty="0" smtClean="0"/>
              <a:t>Tüm dünyada hukuk normlarını oluşturulurken üç toplumsal temele dayanılır. Bunlar adalet duygusu, o toplumda yerleşik gelenekler ve vicdandır. Hukuksal kurallar ve yaptırımlar oluşturulurken bu üç temele dayanılarak oluşturulur ki, o kuralların genel kabulü, haklılığı ve sürekliliği sağlansın(TOMANBAY vd).</a:t>
            </a:r>
            <a:endParaRPr lang="tr-T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TEMEL KAVRAMLAR</a:t>
            </a:r>
            <a:endParaRPr lang="tr-TR" dirty="0"/>
          </a:p>
        </p:txBody>
      </p:sp>
      <p:sp>
        <p:nvSpPr>
          <p:cNvPr id="3" name="Content Placeholder 2"/>
          <p:cNvSpPr>
            <a:spLocks noGrp="1"/>
          </p:cNvSpPr>
          <p:nvPr>
            <p:ph idx="1"/>
          </p:nvPr>
        </p:nvSpPr>
        <p:spPr/>
        <p:txBody>
          <a:bodyPr/>
          <a:lstStyle/>
          <a:p>
            <a:r>
              <a:rPr lang="tr-TR" dirty="0" smtClean="0"/>
              <a:t>Anayasa bir devletin bağımsızlığı, bayrağı, istiklal marşı vb. gibi ulusal değerleriyle ve genel siyasal yapısıyla ilgili temel ilkelerinden, krallık, monarşi, cumhuriyet gibi yönetim sistemine; yasama, yürütme, yargı arasındaki ilişkilerden yurttaşlık hakları ile kişi hak ve ödevlerine dair temel hukuksal kurallara </a:t>
            </a:r>
            <a:r>
              <a:rPr lang="nn-NO" dirty="0" smtClean="0"/>
              <a:t>kadar genel ve temel kuralların belirlendiği yazılı metindir</a:t>
            </a:r>
            <a:endParaRPr lang="tr-T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TEMEL KAVRAMLAR</a:t>
            </a:r>
            <a:endParaRPr lang="tr-TR" dirty="0"/>
          </a:p>
        </p:txBody>
      </p:sp>
      <p:sp>
        <p:nvSpPr>
          <p:cNvPr id="3" name="Content Placeholder 2"/>
          <p:cNvSpPr>
            <a:spLocks noGrp="1"/>
          </p:cNvSpPr>
          <p:nvPr>
            <p:ph idx="1"/>
          </p:nvPr>
        </p:nvSpPr>
        <p:spPr/>
        <p:txBody>
          <a:bodyPr/>
          <a:lstStyle/>
          <a:p>
            <a:r>
              <a:rPr lang="tr-TR" dirty="0" smtClean="0"/>
              <a:t>Uluslararası antlaşma, iki ya da daha fazla devletin birbirlerine saldırmama, savaşta işbirliği, ortak davranma, belirledikleri temel ve büyük ilkelere karşılıklı uyma gibi iradelerini yazıya geçirip buna uyacaklarını üstlenmeleri ve onaylamalarıdır. Bu karşılıklı üstlenmelerin yazılı belgesine de uluslararası antlaşma denir</a:t>
            </a:r>
            <a:endParaRPr lang="tr-T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TEMEL KAVRAMLAR</a:t>
            </a:r>
            <a:endParaRPr lang="tr-TR" dirty="0"/>
          </a:p>
        </p:txBody>
      </p:sp>
      <p:sp>
        <p:nvSpPr>
          <p:cNvPr id="3" name="Content Placeholder 2"/>
          <p:cNvSpPr>
            <a:spLocks noGrp="1"/>
          </p:cNvSpPr>
          <p:nvPr>
            <p:ph idx="1"/>
          </p:nvPr>
        </p:nvSpPr>
        <p:spPr/>
        <p:txBody>
          <a:bodyPr/>
          <a:lstStyle/>
          <a:p>
            <a:r>
              <a:rPr lang="tr-TR" dirty="0" smtClean="0"/>
              <a:t>Yasa, anayasaya uygun olarak çıkarılan, bir devletin ya da toplumsal düzenin esenlik içinde yönetilmesi ve sürdürülmesi için her konuda genel kuralları belirleyen, yasama organı tarafından kabulü ve onu izleyen hukuksal süreçlerle geçerli olan yazılı hukuk kurallarıdır.</a:t>
            </a:r>
            <a:endParaRPr lang="tr-T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TEMEL KAVRAMLAR</a:t>
            </a:r>
            <a:endParaRPr lang="tr-TR" dirty="0"/>
          </a:p>
        </p:txBody>
      </p:sp>
      <p:sp>
        <p:nvSpPr>
          <p:cNvPr id="3" name="Content Placeholder 2"/>
          <p:cNvSpPr>
            <a:spLocks noGrp="1"/>
          </p:cNvSpPr>
          <p:nvPr>
            <p:ph idx="1"/>
          </p:nvPr>
        </p:nvSpPr>
        <p:spPr/>
        <p:txBody>
          <a:bodyPr>
            <a:normAutofit fontScale="85000" lnSpcReduction="10000"/>
          </a:bodyPr>
          <a:lstStyle/>
          <a:p>
            <a:r>
              <a:rPr lang="tr-TR" dirty="0" smtClean="0"/>
              <a:t>Yasa gücünde kararname (kanun hükmünde kararname) hükumetin Bakanlar Kurulu eliyle çıkardığı bir kararnamesinin yasa gücünde olması ve yasa yerine geçmesidir.</a:t>
            </a:r>
          </a:p>
          <a:p>
            <a:r>
              <a:rPr lang="tr-TR" dirty="0" smtClean="0"/>
              <a:t> Bunun için çıkarılan karraname TBMM’ne getirilir ve oylanır. Yasa gücünde kararname çıkarmak zaman kaybına tahammülü olmayan ya da açıkça tartışılmasına ulusal sakınca bulunan konularda bakanlar kurulu tarafından kararların hızlıca alınması ve parlamentoda oylanarak kısa sürede çıkarılması amaçlandığı zaman başvurulan bir yoldur(TOMANBAY vd).</a:t>
            </a:r>
            <a:endParaRPr lang="tr-TR"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TotalTime>
  <Words>428</Words>
  <Application>Microsoft Office PowerPoint</Application>
  <PresentationFormat>On-screen Show (4:3)</PresentationFormat>
  <Paragraphs>23</Paragraphs>
  <Slides>9</Slides>
  <Notes>0</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Office Theme</vt:lpstr>
      <vt:lpstr>SOSYAL HİZMET MEVZUATI</vt:lpstr>
      <vt:lpstr>TEMEL KAVRAMLAR</vt:lpstr>
      <vt:lpstr>TEMEL KAVRAMLAR</vt:lpstr>
      <vt:lpstr>TEMEL KAVRAMLAR</vt:lpstr>
      <vt:lpstr>TEMEL KAVRAMLAR</vt:lpstr>
      <vt:lpstr>TEMEL KAVRAMLAR</vt:lpstr>
      <vt:lpstr>TEMEL KAVRAMLAR</vt:lpstr>
      <vt:lpstr>TEMEL KAVRAMLAR</vt:lpstr>
      <vt:lpstr>TEMEL KAVRAMLAR</vt:lpstr>
    </vt:vector>
  </TitlesOfParts>
  <Company>Grizli777</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SOSYAL HİZMET MEVZUATI</dc:title>
  <dc:creator>Tuğba&amp;Cihan</dc:creator>
  <cp:lastModifiedBy>Tuğba&amp;Cihan</cp:lastModifiedBy>
  <cp:revision>1</cp:revision>
  <dcterms:created xsi:type="dcterms:W3CDTF">2020-05-07T20:34:01Z</dcterms:created>
  <dcterms:modified xsi:type="dcterms:W3CDTF">2020-05-07T20:47:04Z</dcterms:modified>
</cp:coreProperties>
</file>