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sldIdLst>
    <p:sldId id="402" r:id="rId2"/>
    <p:sldId id="401" r:id="rId3"/>
    <p:sldId id="257" r:id="rId4"/>
    <p:sldId id="372" r:id="rId5"/>
    <p:sldId id="258" r:id="rId6"/>
    <p:sldId id="399" r:id="rId7"/>
    <p:sldId id="373" r:id="rId8"/>
    <p:sldId id="260" r:id="rId9"/>
    <p:sldId id="261" r:id="rId10"/>
    <p:sldId id="264" r:id="rId11"/>
    <p:sldId id="265" r:id="rId12"/>
    <p:sldId id="266" r:id="rId13"/>
    <p:sldId id="267" r:id="rId14"/>
    <p:sldId id="268" r:id="rId15"/>
    <p:sldId id="269" r:id="rId16"/>
    <p:sldId id="270" r:id="rId17"/>
    <p:sldId id="271" r:id="rId18"/>
    <p:sldId id="272" r:id="rId19"/>
    <p:sldId id="374" r:id="rId20"/>
    <p:sldId id="273" r:id="rId21"/>
    <p:sldId id="274" r:id="rId22"/>
    <p:sldId id="275" r:id="rId23"/>
    <p:sldId id="277" r:id="rId24"/>
    <p:sldId id="276" r:id="rId25"/>
    <p:sldId id="278" r:id="rId26"/>
    <p:sldId id="279" r:id="rId27"/>
    <p:sldId id="280" r:id="rId28"/>
    <p:sldId id="281" r:id="rId29"/>
    <p:sldId id="282" r:id="rId30"/>
    <p:sldId id="283" r:id="rId31"/>
    <p:sldId id="394" r:id="rId32"/>
    <p:sldId id="284" r:id="rId33"/>
    <p:sldId id="285" r:id="rId34"/>
    <p:sldId id="395" r:id="rId35"/>
    <p:sldId id="286" r:id="rId36"/>
    <p:sldId id="287" r:id="rId37"/>
    <p:sldId id="396" r:id="rId38"/>
    <p:sldId id="397" r:id="rId39"/>
    <p:sldId id="289" r:id="rId40"/>
    <p:sldId id="290" r:id="rId41"/>
    <p:sldId id="291" r:id="rId42"/>
    <p:sldId id="292" r:id="rId43"/>
    <p:sldId id="293" r:id="rId44"/>
    <p:sldId id="294" r:id="rId45"/>
    <p:sldId id="295" r:id="rId46"/>
    <p:sldId id="381" r:id="rId47"/>
    <p:sldId id="380" r:id="rId48"/>
    <p:sldId id="382" r:id="rId49"/>
    <p:sldId id="383" r:id="rId50"/>
    <p:sldId id="296" r:id="rId51"/>
    <p:sldId id="379" r:id="rId52"/>
    <p:sldId id="376" r:id="rId53"/>
    <p:sldId id="297" r:id="rId54"/>
    <p:sldId id="377" r:id="rId55"/>
    <p:sldId id="378" r:id="rId56"/>
    <p:sldId id="299" r:id="rId57"/>
    <p:sldId id="300" r:id="rId58"/>
    <p:sldId id="301" r:id="rId59"/>
    <p:sldId id="385" r:id="rId60"/>
    <p:sldId id="303" r:id="rId61"/>
    <p:sldId id="317" r:id="rId62"/>
    <p:sldId id="310" r:id="rId63"/>
    <p:sldId id="386" r:id="rId64"/>
    <p:sldId id="314" r:id="rId65"/>
    <p:sldId id="315" r:id="rId66"/>
    <p:sldId id="390" r:id="rId67"/>
    <p:sldId id="389" r:id="rId68"/>
    <p:sldId id="316" r:id="rId69"/>
    <p:sldId id="318" r:id="rId70"/>
    <p:sldId id="320" r:id="rId71"/>
    <p:sldId id="321" r:id="rId72"/>
    <p:sldId id="388" r:id="rId73"/>
    <p:sldId id="309" r:id="rId74"/>
    <p:sldId id="387" r:id="rId75"/>
    <p:sldId id="322" r:id="rId76"/>
    <p:sldId id="304" r:id="rId77"/>
    <p:sldId id="403" r:id="rId78"/>
    <p:sldId id="404" r:id="rId79"/>
    <p:sldId id="405" r:id="rId80"/>
    <p:sldId id="305" r:id="rId81"/>
    <p:sldId id="306" r:id="rId82"/>
    <p:sldId id="307" r:id="rId83"/>
    <p:sldId id="308" r:id="rId84"/>
    <p:sldId id="406" r:id="rId8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1A8EC95-B7F4-4248-96BC-34240C01765F}" type="datetimeFigureOut">
              <a:rPr lang="tr-TR"/>
              <a:pPr>
                <a:defRPr/>
              </a:pPr>
              <a:t>2.8.2019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4D2AB8F-AEA7-4EC0-91DC-2F17BE5E8F84}" type="slidenum">
              <a:rPr lang="tr-TR"/>
              <a:pPr>
                <a:defRPr/>
              </a:pPr>
              <a:t>‹#›</a:t>
            </a:fld>
            <a:endParaRPr lang="tr-TR"/>
          </a:p>
        </p:txBody>
      </p:sp>
    </p:spTree>
    <p:extLst>
      <p:ext uri="{BB962C8B-B14F-4D97-AF65-F5344CB8AC3E}">
        <p14:creationId xmlns:p14="http://schemas.microsoft.com/office/powerpoint/2010/main" val="23755413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0C48218A-84F8-48C2-9674-58BBC39E7CD1}" type="datetimeFigureOut">
              <a:rPr lang="tr-TR"/>
              <a:pPr>
                <a:defRPr/>
              </a:pPr>
              <a:t>2.8.2019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D31BB55C-2E6F-4335-91C4-DB635775318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E680E6A3-05F5-4980-A29B-BFD51F1B6EF8}" type="datetimeFigureOut">
              <a:rPr lang="tr-TR"/>
              <a:pPr>
                <a:defRPr/>
              </a:pPr>
              <a:t>2.8.2019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E529877-A139-4229-B551-6CB924769428}"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0C74C446-6BDF-43D1-A319-7111AD8220A4}" type="datetimeFigureOut">
              <a:rPr lang="tr-TR"/>
              <a:pPr>
                <a:defRPr/>
              </a:pPr>
              <a:t>2.8.2019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DF301D9E-AB07-4E3A-A089-B7AF680898D6}"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8F41707-7D53-4285-870D-98458126D50D}" type="datetimeFigureOut">
              <a:rPr lang="tr-TR"/>
              <a:pPr>
                <a:defRPr/>
              </a:pPr>
              <a:t>2.8.2019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9317D5F-8FED-47E7-B031-FA8F3CB5A29C}"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47C3CEFC-C855-43E1-952F-6F1A626A8A59}" type="datetimeFigureOut">
              <a:rPr lang="tr-TR"/>
              <a:pPr>
                <a:defRPr/>
              </a:pPr>
              <a:t>2.8.2019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8C96258-FCA8-4714-AD0B-A5D753C889AB}"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FF33E285-44E2-4174-B807-A2FEDEE557A1}" type="datetimeFigureOut">
              <a:rPr lang="tr-TR"/>
              <a:pPr>
                <a:defRPr/>
              </a:pPr>
              <a:t>2.8.2019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87273A49-0745-4FED-8475-D17B7D065493}"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4BFD98F6-281F-481A-A3E8-42F378E3AA27}" type="datetimeFigureOut">
              <a:rPr lang="tr-TR"/>
              <a:pPr>
                <a:defRPr/>
              </a:pPr>
              <a:t>2.8.2019</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A95CC6BE-05AB-4D6C-B8B6-4B736FCE8582}"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93A577A7-0936-4306-B76C-0A6401660866}" type="datetimeFigureOut">
              <a:rPr lang="tr-TR"/>
              <a:pPr>
                <a:defRPr/>
              </a:pPr>
              <a:t>2.8.2019</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0E87F52F-2624-4E57-9C1B-1D94D93960D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5E8C668C-33EC-4514-8D0B-FD59E3B493D7}" type="datetimeFigureOut">
              <a:rPr lang="tr-TR"/>
              <a:pPr>
                <a:defRPr/>
              </a:pPr>
              <a:t>2.8.2019</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32C0D6C7-2240-494B-B61B-82B86EC85E3D}"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A452B8F6-FB16-4DF0-8E9D-098280941F34}" type="datetimeFigureOut">
              <a:rPr lang="tr-TR"/>
              <a:pPr>
                <a:defRPr/>
              </a:pPr>
              <a:t>2.8.2019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BF77134B-761B-4456-804C-3978CBF82B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F1A5ED8A-D9BE-4180-95AC-F663BCAE3BE5}" type="datetimeFigureOut">
              <a:rPr lang="tr-TR"/>
              <a:pPr>
                <a:defRPr/>
              </a:pPr>
              <a:t>2.8.2019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5406F20A-EAD4-4780-BAE0-C5AE7C433234}"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4723C74-D877-41B4-B5A9-B58F82D71120}" type="datetimeFigureOut">
              <a:rPr lang="tr-TR"/>
              <a:pPr>
                <a:defRPr/>
              </a:pPr>
              <a:t>2.8.2019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089A2A7-E9E4-4722-9A30-D39D657E2B60}"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İçerik Yer Tutucusu"/>
          <p:cNvSpPr>
            <a:spLocks noGrp="1"/>
          </p:cNvSpPr>
          <p:nvPr>
            <p:ph sz="quarter" idx="1"/>
          </p:nvPr>
        </p:nvSpPr>
        <p:spPr>
          <a:xfrm>
            <a:off x="457200" y="476250"/>
            <a:ext cx="8229600" cy="5649913"/>
          </a:xfrm>
        </p:spPr>
        <p:txBody>
          <a:bodyPr/>
          <a:lstStyle/>
          <a:p>
            <a:pPr eaLnBrk="1" hangingPunct="1"/>
            <a:endParaRPr lang="tr-TR" dirty="0" smtClean="0"/>
          </a:p>
          <a:p>
            <a:pPr eaLnBrk="1" hangingPunct="1"/>
            <a:endParaRPr lang="tr-TR" dirty="0" smtClean="0"/>
          </a:p>
          <a:p>
            <a:pPr algn="ctr" eaLnBrk="1" hangingPunct="1">
              <a:buFont typeface="Wingdings 2" pitchFamily="18" charset="2"/>
              <a:buNone/>
            </a:pPr>
            <a:r>
              <a:rPr lang="tr-TR" sz="4800" b="1" dirty="0" smtClean="0">
                <a:solidFill>
                  <a:schemeClr val="accent2"/>
                </a:solidFill>
                <a:latin typeface="Times New Roman" pitchFamily="18" charset="0"/>
                <a:cs typeface="Times New Roman" pitchFamily="18" charset="0"/>
              </a:rPr>
              <a:t>ASİT- BAZ DENGESİ VE DENGESİZLİKLERİ</a:t>
            </a:r>
          </a:p>
          <a:p>
            <a:pPr algn="ctr" eaLnBrk="1" hangingPunct="1">
              <a:buFont typeface="Wingdings 2" pitchFamily="18" charset="2"/>
              <a:buNone/>
            </a:pPr>
            <a:endParaRPr lang="tr-TR" sz="3200" b="1" dirty="0" smtClean="0">
              <a:latin typeface="Times New Roman" pitchFamily="18" charset="0"/>
              <a:cs typeface="Times New Roman" pitchFamily="18" charset="0"/>
            </a:endParaRPr>
          </a:p>
          <a:p>
            <a:pPr algn="ctr" eaLnBrk="1" hangingPunct="1">
              <a:buFont typeface="Wingdings 2" pitchFamily="18" charset="2"/>
              <a:buNone/>
            </a:pPr>
            <a:r>
              <a:rPr lang="tr-TR" sz="3200" b="1" dirty="0" smtClean="0">
                <a:latin typeface="Times New Roman" pitchFamily="18" charset="0"/>
                <a:cs typeface="Times New Roman" pitchFamily="18" charset="0"/>
              </a:rPr>
              <a:t>Prof. Dr. Tülin BEDÜK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208963" cy="6191250"/>
          </a:xfrm>
        </p:spPr>
        <p:txBody>
          <a:bodyPr rtlCol="0">
            <a:normAutofit/>
          </a:bodyPr>
          <a:lstStyle/>
          <a:p>
            <a:pPr algn="just" fontAlgn="auto">
              <a:spcAft>
                <a:spcPts val="0"/>
              </a:spcAft>
              <a:buFont typeface="Arial" pitchFamily="34" charset="0"/>
              <a:buNone/>
              <a:defRPr/>
            </a:pPr>
            <a:r>
              <a:rPr lang="tr-TR" dirty="0" smtClean="0">
                <a:solidFill>
                  <a:srgbClr val="C00000"/>
                </a:solidFill>
                <a:latin typeface="Times New Roman" pitchFamily="18" charset="0"/>
                <a:cs typeface="Times New Roman" pitchFamily="18" charset="0"/>
              </a:rPr>
              <a:t>	Vücutta </a:t>
            </a:r>
            <a:r>
              <a:rPr lang="tr-TR" dirty="0" err="1" smtClean="0">
                <a:solidFill>
                  <a:srgbClr val="C00000"/>
                </a:solidFill>
                <a:latin typeface="Times New Roman" pitchFamily="18" charset="0"/>
                <a:cs typeface="Times New Roman" pitchFamily="18" charset="0"/>
              </a:rPr>
              <a:t>pH’yı</a:t>
            </a:r>
            <a:r>
              <a:rPr lang="tr-TR" dirty="0" smtClean="0">
                <a:solidFill>
                  <a:srgbClr val="C00000"/>
                </a:solidFill>
                <a:latin typeface="Times New Roman" pitchFamily="18" charset="0"/>
                <a:cs typeface="Times New Roman" pitchFamily="18" charset="0"/>
              </a:rPr>
              <a:t> kontrol ederek normal tutulmasını sağlayan sistemler</a:t>
            </a:r>
          </a:p>
          <a:p>
            <a:pPr marL="514350" indent="-514350" algn="just" fontAlgn="auto">
              <a:spcAft>
                <a:spcPts val="0"/>
              </a:spcAft>
              <a:buFont typeface="Arial" pitchFamily="34" charset="0"/>
              <a:buAutoNum type="arabicParenR"/>
              <a:defRPr/>
            </a:pPr>
            <a:r>
              <a:rPr lang="tr-TR" dirty="0" smtClean="0">
                <a:solidFill>
                  <a:srgbClr val="C00000"/>
                </a:solidFill>
                <a:latin typeface="Times New Roman" pitchFamily="18" charset="0"/>
                <a:cs typeface="Times New Roman" pitchFamily="18" charset="0"/>
              </a:rPr>
              <a:t>Tampon sistemler</a:t>
            </a:r>
          </a:p>
          <a:p>
            <a:pPr marL="514350" indent="-514350" algn="just" fontAlgn="auto">
              <a:spcAft>
                <a:spcPts val="0"/>
              </a:spcAft>
              <a:buFont typeface="Arial" pitchFamily="34" charset="0"/>
              <a:buNone/>
              <a:defRPr/>
            </a:pPr>
            <a:r>
              <a:rPr lang="tr-TR" dirty="0" smtClean="0">
                <a:latin typeface="Times New Roman" pitchFamily="18" charset="0"/>
                <a:cs typeface="Times New Roman" pitchFamily="18" charset="0"/>
              </a:rPr>
              <a:t>		Bütün beden sıvılarında bulunurlar ve sıvıya fazladan eklenen asit veya alkali maddelerle derhal birleşerek aşırı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sapmalarını önlerler. Tampon sistem genellikle zayıf bir asitle onun  kuvvetli bir tuzunun eriyik halinde karışımından ibarettir. </a:t>
            </a:r>
          </a:p>
          <a:p>
            <a:pPr marL="514350" indent="-514350" algn="just" fontAlgn="auto">
              <a:spcAft>
                <a:spcPts val="0"/>
              </a:spcAft>
              <a:buFont typeface="Arial" pitchFamily="34" charset="0"/>
              <a:buNone/>
              <a:defRPr/>
            </a:pPr>
            <a:endParaRPr lang="tr-TR" dirty="0" smtClean="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2 İçerik Yer Tutucusu"/>
          <p:cNvSpPr>
            <a:spLocks noGrp="1"/>
          </p:cNvSpPr>
          <p:nvPr>
            <p:ph idx="1"/>
          </p:nvPr>
        </p:nvSpPr>
        <p:spPr>
          <a:xfrm>
            <a:off x="323850" y="333375"/>
            <a:ext cx="8280400" cy="6191250"/>
          </a:xfrm>
        </p:spPr>
        <p:txBody>
          <a:bodyPr/>
          <a:lstStyle/>
          <a:p>
            <a:pPr algn="just">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	Tampon sistemlerinin koruyucu etkisi sistemi oluşturan asit ve tuzun ortak bir anyona sahip olmalarından ileri gelir. Bu ortak anyon gerektiğinde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gerektiğinde de bazla birleşerek eriyiğine giren asit veya baz iyon fazlasını ortadan kaldırır.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2 İçerik Yer Tutucusu"/>
          <p:cNvSpPr>
            <a:spLocks noGrp="1"/>
          </p:cNvSpPr>
          <p:nvPr>
            <p:ph idx="1"/>
          </p:nvPr>
        </p:nvSpPr>
        <p:spPr>
          <a:xfrm>
            <a:off x="323850" y="333375"/>
            <a:ext cx="8208963" cy="6191250"/>
          </a:xfrm>
        </p:spPr>
        <p:txBody>
          <a:bodyPr/>
          <a:lstStyle/>
          <a:p>
            <a:pPr>
              <a:buFont typeface="Arial" charset="0"/>
              <a:buNone/>
            </a:pPr>
            <a:endParaRPr lang="tr-TR" smtClean="0"/>
          </a:p>
          <a:p>
            <a:pPr>
              <a:buFont typeface="Arial" charset="0"/>
              <a:buNone/>
            </a:pPr>
            <a:endParaRPr lang="tr-TR" smtClean="0"/>
          </a:p>
          <a:p>
            <a:pPr>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Vücutta pH’ın sabit kalmasına yardım eden başlıca üç tampon sistem vardır.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2 İçerik Yer Tutucusu"/>
          <p:cNvSpPr>
            <a:spLocks noGrp="1"/>
          </p:cNvSpPr>
          <p:nvPr>
            <p:ph idx="1"/>
          </p:nvPr>
        </p:nvSpPr>
        <p:spPr>
          <a:xfrm>
            <a:off x="323850" y="333375"/>
            <a:ext cx="8569325" cy="6191250"/>
          </a:xfrm>
        </p:spPr>
        <p:txBody>
          <a:bodyPr/>
          <a:lstStyle/>
          <a:p>
            <a:pPr algn="just">
              <a:buFont typeface="Arial" charset="0"/>
              <a:buNone/>
            </a:pPr>
            <a:endParaRPr lang="tr-TR" dirty="0" smtClean="0">
              <a:solidFill>
                <a:srgbClr val="C00000"/>
              </a:solidFill>
            </a:endParaRPr>
          </a:p>
          <a:p>
            <a:pPr>
              <a:buFont typeface="Arial" charset="0"/>
              <a:buNone/>
            </a:pPr>
            <a:r>
              <a:rPr lang="tr-TR" dirty="0" smtClean="0">
                <a:solidFill>
                  <a:srgbClr val="C00000"/>
                </a:solidFill>
              </a:rPr>
              <a:t>	</a:t>
            </a:r>
            <a:r>
              <a:rPr lang="tr-TR" dirty="0" smtClean="0">
                <a:solidFill>
                  <a:srgbClr val="C00000"/>
                </a:solidFill>
                <a:latin typeface="Times New Roman" pitchFamily="18" charset="0"/>
                <a:cs typeface="Times New Roman" pitchFamily="18" charset="0"/>
              </a:rPr>
              <a:t>a)Bikarbonat tampon sistemi: </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sıvının en önemli tampon sistemidir. Bu sistemle </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sıvıdaki H iyonunun %90’ını kontrol eder.</a:t>
            </a:r>
          </a:p>
          <a:p>
            <a:pPr>
              <a:buFont typeface="Arial" charset="0"/>
              <a:buNone/>
            </a:pPr>
            <a:r>
              <a:rPr lang="tr-TR"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2 İçerik Yer Tutucusu"/>
          <p:cNvSpPr>
            <a:spLocks noGrp="1"/>
          </p:cNvSpPr>
          <p:nvPr>
            <p:ph idx="1"/>
          </p:nvPr>
        </p:nvSpPr>
        <p:spPr>
          <a:xfrm>
            <a:off x="107950" y="333375"/>
            <a:ext cx="8785225" cy="6191250"/>
          </a:xfrm>
        </p:spPr>
        <p:txBody>
          <a:bodyPr/>
          <a:lstStyle/>
          <a:p>
            <a:pPr>
              <a:buFont typeface="Arial" charset="0"/>
              <a:buNone/>
            </a:pPr>
            <a:endParaRPr lang="tr-TR" smtClean="0"/>
          </a:p>
          <a:p>
            <a:pPr>
              <a:buFont typeface="Arial" charset="0"/>
              <a:buNone/>
            </a:pPr>
            <a:endParaRPr lang="tr-TR" smtClean="0"/>
          </a:p>
          <a:p>
            <a:pPr>
              <a:buFont typeface="Arial" charset="0"/>
              <a:buNone/>
            </a:pPr>
            <a:r>
              <a:rPr lang="tr-TR" smtClean="0"/>
              <a:t>HCl      +    NaHCO</a:t>
            </a:r>
            <a:r>
              <a:rPr lang="tr-TR" baseline="-25000" smtClean="0"/>
              <a:t>3  </a:t>
            </a:r>
            <a:r>
              <a:rPr lang="tr-TR" smtClean="0"/>
              <a:t>                      H</a:t>
            </a:r>
            <a:r>
              <a:rPr lang="tr-TR" baseline="-25000" smtClean="0"/>
              <a:t>2</a:t>
            </a:r>
            <a:r>
              <a:rPr lang="tr-TR" smtClean="0"/>
              <a:t>CO</a:t>
            </a:r>
            <a:r>
              <a:rPr lang="tr-TR" baseline="-25000" smtClean="0"/>
              <a:t>3          </a:t>
            </a:r>
            <a:r>
              <a:rPr lang="tr-TR" smtClean="0"/>
              <a:t>+      NaCl  </a:t>
            </a:r>
          </a:p>
          <a:p>
            <a:pPr>
              <a:buFont typeface="Arial" charset="0"/>
              <a:buNone/>
            </a:pPr>
            <a:r>
              <a:rPr lang="tr-TR" sz="2000" smtClean="0"/>
              <a:t>(kuvvetli asit)         (kuvvetli tampon baz)                       (zayıf asit)                    (tuz)</a:t>
            </a:r>
          </a:p>
          <a:p>
            <a:pPr>
              <a:buFont typeface="Arial" charset="0"/>
              <a:buNone/>
            </a:pPr>
            <a:endParaRPr lang="tr-TR" sz="2000" smtClean="0"/>
          </a:p>
          <a:p>
            <a:pPr>
              <a:buFont typeface="Arial" charset="0"/>
              <a:buNone/>
            </a:pPr>
            <a:endParaRPr lang="tr-TR" sz="2000" smtClean="0"/>
          </a:p>
          <a:p>
            <a:pPr>
              <a:buFont typeface="Arial" charset="0"/>
              <a:buNone/>
            </a:pPr>
            <a:endParaRPr lang="tr-TR" sz="2000" smtClean="0"/>
          </a:p>
          <a:p>
            <a:pPr>
              <a:buFont typeface="Arial" charset="0"/>
              <a:buNone/>
            </a:pPr>
            <a:r>
              <a:rPr lang="tr-TR" smtClean="0"/>
              <a:t>NaOH       +      H</a:t>
            </a:r>
            <a:r>
              <a:rPr lang="tr-TR" baseline="-25000" smtClean="0"/>
              <a:t>2</a:t>
            </a:r>
            <a:r>
              <a:rPr lang="tr-TR" smtClean="0"/>
              <a:t>CO</a:t>
            </a:r>
            <a:r>
              <a:rPr lang="tr-TR" baseline="-25000" smtClean="0"/>
              <a:t>3</a:t>
            </a:r>
            <a:r>
              <a:rPr lang="tr-TR" smtClean="0"/>
              <a:t>                       NaHCO</a:t>
            </a:r>
            <a:r>
              <a:rPr lang="tr-TR" baseline="-25000" smtClean="0"/>
              <a:t>3</a:t>
            </a:r>
            <a:r>
              <a:rPr lang="tr-TR" smtClean="0"/>
              <a:t>     +   H</a:t>
            </a:r>
            <a:r>
              <a:rPr lang="tr-TR" baseline="-25000" smtClean="0"/>
              <a:t>2</a:t>
            </a:r>
            <a:r>
              <a:rPr lang="tr-TR" smtClean="0"/>
              <a:t>O</a:t>
            </a:r>
          </a:p>
          <a:p>
            <a:pPr>
              <a:buFont typeface="Arial" charset="0"/>
              <a:buNone/>
            </a:pPr>
            <a:r>
              <a:rPr lang="tr-TR" sz="2000" smtClean="0"/>
              <a:t>(kuvvetli baz)         (asidik tampon)                                      (zayıf baz)                    (su)</a:t>
            </a:r>
          </a:p>
          <a:p>
            <a:pPr>
              <a:buFont typeface="Arial" charset="0"/>
              <a:buNone/>
            </a:pPr>
            <a:endParaRPr lang="tr-TR" sz="2000" smtClean="0"/>
          </a:p>
        </p:txBody>
      </p:sp>
      <p:cxnSp>
        <p:nvCxnSpPr>
          <p:cNvPr id="5" name="4 Düz Ok Bağlayıcısı"/>
          <p:cNvCxnSpPr/>
          <p:nvPr/>
        </p:nvCxnSpPr>
        <p:spPr>
          <a:xfrm>
            <a:off x="3492500" y="1916113"/>
            <a:ext cx="18002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3708400" y="3933825"/>
            <a:ext cx="187166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2 İçerik Yer Tutucusu"/>
          <p:cNvSpPr>
            <a:spLocks noGrp="1"/>
          </p:cNvSpPr>
          <p:nvPr>
            <p:ph idx="1"/>
          </p:nvPr>
        </p:nvSpPr>
        <p:spPr>
          <a:xfrm>
            <a:off x="539750" y="333375"/>
            <a:ext cx="7993063" cy="6191250"/>
          </a:xfrm>
        </p:spPr>
        <p:txBody>
          <a:bodyPr/>
          <a:lstStyle/>
          <a:p>
            <a:pPr algn="just">
              <a:buFont typeface="Arial" charset="0"/>
              <a:buNone/>
            </a:pPr>
            <a:r>
              <a:rPr lang="tr-TR" dirty="0" smtClean="0">
                <a:solidFill>
                  <a:srgbClr val="C00000"/>
                </a:solidFill>
              </a:rPr>
              <a:t>   b) Fosfat tampon sistemi: </a:t>
            </a:r>
            <a:r>
              <a:rPr lang="tr-TR" dirty="0" smtClean="0"/>
              <a:t>Bu sistemin en büyük </a:t>
            </a:r>
            <a:r>
              <a:rPr lang="tr-TR" dirty="0" err="1" smtClean="0"/>
              <a:t>komponentleri</a:t>
            </a:r>
            <a:r>
              <a:rPr lang="tr-TR" dirty="0" smtClean="0"/>
              <a:t> NaH</a:t>
            </a:r>
            <a:r>
              <a:rPr lang="tr-TR" baseline="-25000" dirty="0" smtClean="0"/>
              <a:t>2</a:t>
            </a:r>
            <a:r>
              <a:rPr lang="tr-TR" dirty="0" smtClean="0"/>
              <a:t>PO</a:t>
            </a:r>
            <a:r>
              <a:rPr lang="tr-TR" baseline="-25000" dirty="0" smtClean="0"/>
              <a:t>4 </a:t>
            </a:r>
            <a:r>
              <a:rPr lang="tr-TR" dirty="0" smtClean="0"/>
              <a:t> (sodyum </a:t>
            </a:r>
            <a:r>
              <a:rPr lang="tr-TR" dirty="0" err="1" smtClean="0"/>
              <a:t>monofosfat</a:t>
            </a:r>
            <a:r>
              <a:rPr lang="tr-TR" dirty="0" smtClean="0"/>
              <a:t>) ve  Na</a:t>
            </a:r>
            <a:r>
              <a:rPr lang="tr-TR" baseline="-25000" dirty="0" smtClean="0"/>
              <a:t>2</a:t>
            </a:r>
            <a:r>
              <a:rPr lang="tr-TR" dirty="0" smtClean="0"/>
              <a:t>HPO</a:t>
            </a:r>
            <a:r>
              <a:rPr lang="tr-TR" baseline="-25000" dirty="0" smtClean="0"/>
              <a:t>4</a:t>
            </a:r>
            <a:r>
              <a:rPr lang="tr-TR" dirty="0" smtClean="0"/>
              <a:t> (sodyum </a:t>
            </a:r>
            <a:r>
              <a:rPr lang="tr-TR" dirty="0" err="1" smtClean="0"/>
              <a:t>difosfat</a:t>
            </a:r>
            <a:r>
              <a:rPr lang="tr-TR" dirty="0" smtClean="0"/>
              <a:t>) </a:t>
            </a:r>
            <a:r>
              <a:rPr lang="tr-TR" dirty="0" err="1" smtClean="0"/>
              <a:t>dır</a:t>
            </a:r>
            <a:r>
              <a:rPr lang="tr-TR" dirty="0" smtClean="0"/>
              <a:t>.</a:t>
            </a:r>
          </a:p>
          <a:p>
            <a:pPr>
              <a:buFont typeface="Arial" charset="0"/>
              <a:buNone/>
            </a:pPr>
            <a:endParaRPr lang="tr-TR" dirty="0" smtClean="0"/>
          </a:p>
          <a:p>
            <a:pPr>
              <a:buFont typeface="Arial" charset="0"/>
              <a:buNone/>
            </a:pPr>
            <a:endParaRPr lang="tr-TR" dirty="0" smtClean="0"/>
          </a:p>
          <a:p>
            <a:pPr>
              <a:buFont typeface="Arial" charset="0"/>
              <a:buNone/>
            </a:pPr>
            <a:r>
              <a:rPr lang="tr-TR" dirty="0" smtClean="0"/>
              <a:t>	NaH</a:t>
            </a:r>
            <a:r>
              <a:rPr lang="tr-TR" baseline="-25000" dirty="0" smtClean="0"/>
              <a:t>2</a:t>
            </a:r>
            <a:r>
              <a:rPr lang="tr-TR" dirty="0" smtClean="0"/>
              <a:t>PO</a:t>
            </a:r>
            <a:r>
              <a:rPr lang="tr-TR" baseline="-25000" dirty="0" smtClean="0"/>
              <a:t>4</a:t>
            </a:r>
            <a:r>
              <a:rPr lang="tr-TR" dirty="0" smtClean="0"/>
              <a:t>   +   </a:t>
            </a:r>
            <a:r>
              <a:rPr lang="tr-TR" dirty="0" err="1" smtClean="0"/>
              <a:t>NaOH</a:t>
            </a:r>
            <a:r>
              <a:rPr lang="tr-TR" dirty="0" smtClean="0"/>
              <a:t>             Na</a:t>
            </a:r>
            <a:r>
              <a:rPr lang="tr-TR" baseline="-25000" dirty="0" smtClean="0"/>
              <a:t>2</a:t>
            </a:r>
            <a:r>
              <a:rPr lang="tr-TR" dirty="0" smtClean="0"/>
              <a:t>HPO</a:t>
            </a:r>
            <a:r>
              <a:rPr lang="tr-TR" baseline="-25000" dirty="0" smtClean="0"/>
              <a:t>4</a:t>
            </a:r>
            <a:r>
              <a:rPr lang="tr-TR" dirty="0" smtClean="0"/>
              <a:t>   +   H</a:t>
            </a:r>
            <a:r>
              <a:rPr lang="tr-TR" baseline="-25000" dirty="0" smtClean="0"/>
              <a:t>2</a:t>
            </a:r>
            <a:r>
              <a:rPr lang="tr-TR" dirty="0" smtClean="0"/>
              <a:t>O</a:t>
            </a:r>
          </a:p>
          <a:p>
            <a:endParaRPr lang="tr-TR" dirty="0" smtClean="0"/>
          </a:p>
          <a:p>
            <a:pPr>
              <a:buNone/>
            </a:pPr>
            <a:r>
              <a:rPr lang="tr-TR" dirty="0" smtClean="0"/>
              <a:t>    Na</a:t>
            </a:r>
            <a:r>
              <a:rPr lang="tr-TR" baseline="-25000" dirty="0"/>
              <a:t>2</a:t>
            </a:r>
            <a:r>
              <a:rPr lang="tr-TR" dirty="0" smtClean="0"/>
              <a:t>HPO</a:t>
            </a:r>
            <a:r>
              <a:rPr lang="tr-TR" baseline="-25000" dirty="0" smtClean="0"/>
              <a:t>4</a:t>
            </a:r>
            <a:r>
              <a:rPr lang="tr-TR" dirty="0" smtClean="0"/>
              <a:t>  + </a:t>
            </a:r>
            <a:r>
              <a:rPr lang="tr-TR" dirty="0" err="1" smtClean="0"/>
              <a:t>HCl</a:t>
            </a:r>
            <a:r>
              <a:rPr lang="tr-TR" dirty="0" smtClean="0"/>
              <a:t>                NaH</a:t>
            </a:r>
            <a:r>
              <a:rPr lang="tr-TR" baseline="-25000" dirty="0" smtClean="0"/>
              <a:t>2</a:t>
            </a:r>
            <a:r>
              <a:rPr lang="tr-TR" dirty="0" smtClean="0"/>
              <a:t>PO</a:t>
            </a:r>
            <a:r>
              <a:rPr lang="tr-TR" baseline="-25000" dirty="0" smtClean="0"/>
              <a:t>4        </a:t>
            </a:r>
            <a:r>
              <a:rPr lang="tr-TR" dirty="0" smtClean="0"/>
              <a:t>+   </a:t>
            </a:r>
            <a:r>
              <a:rPr lang="tr-TR" dirty="0" err="1" smtClean="0"/>
              <a:t>NaCl</a:t>
            </a:r>
            <a:endParaRPr lang="tr-TR" dirty="0" smtClean="0"/>
          </a:p>
          <a:p>
            <a:pPr>
              <a:buFont typeface="Arial" charset="0"/>
              <a:buNone/>
            </a:pPr>
            <a:endParaRPr lang="tr-TR" dirty="0" smtClean="0"/>
          </a:p>
          <a:p>
            <a:pPr>
              <a:buFont typeface="Arial" charset="0"/>
              <a:buNone/>
            </a:pPr>
            <a:endParaRPr lang="tr-TR" dirty="0" smtClean="0"/>
          </a:p>
        </p:txBody>
      </p:sp>
      <p:cxnSp>
        <p:nvCxnSpPr>
          <p:cNvPr id="5" name="4 Düz Ok Bağlayıcısı"/>
          <p:cNvCxnSpPr/>
          <p:nvPr/>
        </p:nvCxnSpPr>
        <p:spPr>
          <a:xfrm>
            <a:off x="4356100" y="4005263"/>
            <a:ext cx="9366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3492500" y="5084763"/>
            <a:ext cx="14398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lgn="just">
              <a:buFont typeface="Arial" charset="0"/>
              <a:buNone/>
            </a:pPr>
            <a:endParaRPr lang="tr-TR" smtClean="0"/>
          </a:p>
          <a:p>
            <a:pPr algn="just">
              <a:buFont typeface="Arial" charset="0"/>
              <a:buNone/>
            </a:pPr>
            <a:r>
              <a:rPr lang="tr-TR" smtClean="0"/>
              <a:t>	</a:t>
            </a:r>
            <a:r>
              <a:rPr lang="tr-TR" smtClean="0">
                <a:latin typeface="Times New Roman" pitchFamily="18" charset="0"/>
                <a:cs typeface="Times New Roman" pitchFamily="18" charset="0"/>
              </a:rPr>
              <a:t>	Bu sistem ekstraselüler sıvıda bikarbonat tampon sistemine oranla 1/6 daha az bulunur. Bu nedenle ekstraselüler sıvıda tamponlama görevi daha azdır. Bu sistem hücre içi sıvılarda daha fazla fonksiyon görür.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2 İçerik Yer Tutucusu"/>
          <p:cNvSpPr>
            <a:spLocks noGrp="1"/>
          </p:cNvSpPr>
          <p:nvPr>
            <p:ph idx="1"/>
          </p:nvPr>
        </p:nvSpPr>
        <p:spPr>
          <a:xfrm>
            <a:off x="323850" y="333375"/>
            <a:ext cx="8351838" cy="6191250"/>
          </a:xfrm>
        </p:spPr>
        <p:txBody>
          <a:bodyPr/>
          <a:lstStyle/>
          <a:p>
            <a:pPr algn="just">
              <a:buFont typeface="Arial" charset="0"/>
              <a:buNone/>
            </a:pPr>
            <a:endParaRPr lang="tr-TR" smtClean="0">
              <a:solidFill>
                <a:srgbClr val="C00000"/>
              </a:solidFill>
            </a:endParaRPr>
          </a:p>
          <a:p>
            <a:pPr algn="just">
              <a:buFont typeface="Arial" charset="0"/>
              <a:buNone/>
            </a:pPr>
            <a:endParaRPr lang="tr-TR" smtClean="0">
              <a:solidFill>
                <a:srgbClr val="C00000"/>
              </a:solidFill>
            </a:endParaRPr>
          </a:p>
          <a:p>
            <a:pPr algn="just">
              <a:buFont typeface="Arial" charset="0"/>
              <a:buNone/>
            </a:pPr>
            <a:r>
              <a:rPr lang="tr-TR" smtClean="0">
                <a:solidFill>
                  <a:srgbClr val="C00000"/>
                </a:solidFill>
              </a:rPr>
              <a:t>	</a:t>
            </a:r>
            <a:r>
              <a:rPr lang="tr-TR" smtClean="0">
                <a:solidFill>
                  <a:srgbClr val="C00000"/>
                </a:solidFill>
                <a:latin typeface="Times New Roman" pitchFamily="18" charset="0"/>
                <a:cs typeface="Times New Roman" pitchFamily="18" charset="0"/>
              </a:rPr>
              <a:t>c)Protein tampon sistemi: </a:t>
            </a:r>
            <a:r>
              <a:rPr lang="tr-TR" smtClean="0">
                <a:latin typeface="Times New Roman" pitchFamily="18" charset="0"/>
                <a:cs typeface="Times New Roman" pitchFamily="18" charset="0"/>
              </a:rPr>
              <a:t>Ekstrasellüler sıvıda, plazmada ve hücre içinde aktiftir. Vücut sıvılarının ¾’ü bu sistemle tamponlanır. Proteinler birbirine peptit bağı ile bağlanmış aminoasitlerden oluşmuşlardır.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p:cNvSpPr>
            <a:spLocks noGrp="1"/>
          </p:cNvSpPr>
          <p:nvPr>
            <p:ph idx="1"/>
          </p:nvPr>
        </p:nvSpPr>
        <p:spPr>
          <a:xfrm>
            <a:off x="323850" y="333375"/>
            <a:ext cx="8569325" cy="6191250"/>
          </a:xfrm>
        </p:spPr>
        <p:txBody>
          <a:bodyPr/>
          <a:lstStyle/>
          <a:p>
            <a:pPr>
              <a:buFont typeface="Arial" charset="0"/>
              <a:buNone/>
            </a:pPr>
            <a:endParaRPr lang="tr-TR" smtClean="0"/>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Fakat bazı aminoasitlerin karboksil grubu (COOH) serbesttir ve bunlar COO</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 ve H iyonlarına çözünebilirler. Bazı aminoasitlerin ise bazik grupları (NH</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OH) serbesttir ve NH</a:t>
            </a:r>
            <a:r>
              <a:rPr lang="tr-TR" baseline="-25000" smtClean="0">
                <a:latin typeface="Times New Roman" pitchFamily="18" charset="0"/>
                <a:cs typeface="Times New Roman" pitchFamily="18" charset="0"/>
              </a:rPr>
              <a:t>3 </a:t>
            </a:r>
            <a:r>
              <a:rPr lang="tr-TR" smtClean="0">
                <a:latin typeface="Times New Roman" pitchFamily="18" charset="0"/>
                <a:cs typeface="Times New Roman" pitchFamily="18" charset="0"/>
              </a:rPr>
              <a:t>ve OH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şeklinde çözülerek ortama OH iyonu verirler. Bundan dolayı proteinler asit ve bazik sistemlerle çalışabilirler.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2 İçerik Yer Tutucusu"/>
          <p:cNvSpPr>
            <a:spLocks noGrp="1"/>
          </p:cNvSpPr>
          <p:nvPr>
            <p:ph idx="1"/>
          </p:nvPr>
        </p:nvSpPr>
        <p:spPr>
          <a:xfrm>
            <a:off x="0" y="333375"/>
            <a:ext cx="9036050" cy="6191250"/>
          </a:xfrm>
        </p:spPr>
        <p:txBody>
          <a:bodyPr/>
          <a:lstStyle/>
          <a:p>
            <a:pPr>
              <a:buFont typeface="Arial" charset="0"/>
              <a:buNone/>
            </a:pPr>
            <a:endParaRPr lang="tr-TR" smtClean="0"/>
          </a:p>
          <a:p>
            <a:pPr>
              <a:buFont typeface="Arial" charset="0"/>
              <a:buNone/>
            </a:pPr>
            <a:endParaRPr lang="tr-TR" smtClean="0"/>
          </a:p>
          <a:p>
            <a:pPr>
              <a:buFont typeface="Arial" charset="0"/>
              <a:buNone/>
            </a:pPr>
            <a:r>
              <a:rPr lang="tr-TR" smtClean="0"/>
              <a:t>(COOH)         COO</a:t>
            </a:r>
            <a:r>
              <a:rPr lang="tr-TR" baseline="30000" smtClean="0"/>
              <a:t>-</a:t>
            </a:r>
            <a:r>
              <a:rPr lang="tr-TR" smtClean="0"/>
              <a:t>  +  H</a:t>
            </a:r>
            <a:r>
              <a:rPr lang="tr-TR" baseline="30000" smtClean="0"/>
              <a:t>+ </a:t>
            </a:r>
            <a:r>
              <a:rPr lang="tr-TR" smtClean="0"/>
              <a:t>     (bazlarla reaksiyona girer)</a:t>
            </a:r>
          </a:p>
          <a:p>
            <a:pPr>
              <a:buFont typeface="Arial" charset="0"/>
              <a:buNone/>
            </a:pPr>
            <a:endParaRPr lang="tr-TR" smtClean="0"/>
          </a:p>
          <a:p>
            <a:pPr>
              <a:buFont typeface="Arial" charset="0"/>
              <a:buNone/>
            </a:pPr>
            <a:endParaRPr lang="tr-TR" smtClean="0"/>
          </a:p>
          <a:p>
            <a:pPr>
              <a:buFont typeface="Arial" charset="0"/>
              <a:buNone/>
            </a:pPr>
            <a:r>
              <a:rPr lang="tr-TR" smtClean="0"/>
              <a:t>(-NH</a:t>
            </a:r>
            <a:r>
              <a:rPr lang="tr-TR" baseline="-25000" smtClean="0"/>
              <a:t>3</a:t>
            </a:r>
            <a:r>
              <a:rPr lang="tr-TR" smtClean="0"/>
              <a:t>OH)           -NH</a:t>
            </a:r>
            <a:r>
              <a:rPr lang="tr-TR" baseline="-25000" smtClean="0"/>
              <a:t>3</a:t>
            </a:r>
            <a:r>
              <a:rPr lang="tr-TR" baseline="30000" smtClean="0"/>
              <a:t> </a:t>
            </a:r>
            <a:r>
              <a:rPr lang="tr-TR" smtClean="0"/>
              <a:t>+ OH</a:t>
            </a:r>
            <a:r>
              <a:rPr lang="tr-TR" baseline="30000" smtClean="0"/>
              <a:t>-    </a:t>
            </a:r>
            <a:r>
              <a:rPr lang="tr-TR" smtClean="0"/>
              <a:t>(asitlerle reaksiyona girer)</a:t>
            </a:r>
          </a:p>
          <a:p>
            <a:pPr>
              <a:buFont typeface="Arial" charset="0"/>
              <a:buNone/>
            </a:pPr>
            <a:r>
              <a:rPr lang="tr-TR" smtClean="0"/>
              <a:t> </a:t>
            </a:r>
          </a:p>
          <a:p>
            <a:pPr>
              <a:buFont typeface="Arial" charset="0"/>
              <a:buNone/>
            </a:pPr>
            <a:endParaRPr lang="tr-TR" smtClean="0"/>
          </a:p>
        </p:txBody>
      </p:sp>
      <p:cxnSp>
        <p:nvCxnSpPr>
          <p:cNvPr id="5" name="4 Düz Ok Bağlayıcısı"/>
          <p:cNvCxnSpPr/>
          <p:nvPr/>
        </p:nvCxnSpPr>
        <p:spPr>
          <a:xfrm>
            <a:off x="1403350" y="1844675"/>
            <a:ext cx="7207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1692275" y="3644900"/>
            <a:ext cx="86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2 İçerik Yer Tutucusu"/>
          <p:cNvSpPr>
            <a:spLocks noGrp="1"/>
          </p:cNvSpPr>
          <p:nvPr>
            <p:ph idx="1"/>
          </p:nvPr>
        </p:nvSpPr>
        <p:spPr>
          <a:xfrm>
            <a:off x="323850" y="333375"/>
            <a:ext cx="8569325" cy="6191250"/>
          </a:xfrm>
        </p:spPr>
        <p:txBody>
          <a:bodyPr/>
          <a:lstStyle/>
          <a:p>
            <a:pPr algn="ctr">
              <a:buFont typeface="Arial" charset="0"/>
              <a:buNone/>
            </a:pPr>
            <a:endParaRPr lang="tr-TR" dirty="0" smtClean="0">
              <a:solidFill>
                <a:schemeClr val="accent2"/>
              </a:solidFill>
              <a:latin typeface="Times New Roman" pitchFamily="18" charset="0"/>
              <a:cs typeface="Times New Roman" pitchFamily="18" charset="0"/>
            </a:endParaRPr>
          </a:p>
          <a:p>
            <a:pPr>
              <a:buFont typeface="Arial" charset="0"/>
              <a:buNone/>
            </a:pPr>
            <a:r>
              <a:rPr lang="tr-TR" b="1" smtClean="0">
                <a:solidFill>
                  <a:schemeClr val="accent2"/>
                </a:solidFill>
                <a:latin typeface="Times New Roman" pitchFamily="18" charset="0"/>
                <a:cs typeface="Times New Roman" pitchFamily="18" charset="0"/>
              </a:rPr>
              <a:t>      </a:t>
            </a:r>
            <a:endParaRPr lang="tr-TR" b="1" dirty="0" smtClean="0">
              <a:solidFill>
                <a:schemeClr val="accent2"/>
              </a:solidFill>
              <a:latin typeface="Times New Roman" pitchFamily="18" charset="0"/>
              <a:cs typeface="Times New Roman" pitchFamily="18" charset="0"/>
            </a:endParaRPr>
          </a:p>
          <a:p>
            <a:pPr>
              <a:buFont typeface="Arial" charset="0"/>
              <a:buNone/>
            </a:pPr>
            <a:endParaRPr lang="tr-TR" b="1" dirty="0" smtClean="0">
              <a:solidFill>
                <a:schemeClr val="accent2"/>
              </a:solidFill>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Herhangi bir çözeltinin asitliği veya bazlığı içindeki hidrojen iyonunun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konsantrasyonuna bağlıdır. Beden sıvılarının asit-baz dengesi denilince de akla beden sıvılarındaki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 gelmelidir.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p:cNvSpPr>
            <a:spLocks noGrp="1"/>
          </p:cNvSpPr>
          <p:nvPr>
            <p:ph idx="1"/>
          </p:nvPr>
        </p:nvSpPr>
        <p:spPr>
          <a:xfrm>
            <a:off x="323850" y="333375"/>
            <a:ext cx="8351838" cy="6191250"/>
          </a:xfrm>
        </p:spPr>
        <p:txBody>
          <a:bodyPr/>
          <a:lstStyle/>
          <a:p>
            <a:pPr>
              <a:buFont typeface="Arial" charset="0"/>
              <a:buNone/>
            </a:pPr>
            <a:r>
              <a:rPr lang="tr-TR" dirty="0" smtClean="0">
                <a:solidFill>
                  <a:srgbClr val="C00000"/>
                </a:solidFill>
              </a:rPr>
              <a:t>2) </a:t>
            </a:r>
            <a:r>
              <a:rPr lang="tr-TR" dirty="0" smtClean="0">
                <a:solidFill>
                  <a:srgbClr val="C00000"/>
                </a:solidFill>
                <a:latin typeface="Times New Roman" pitchFamily="18" charset="0"/>
                <a:cs typeface="Times New Roman" pitchFamily="18" charset="0"/>
              </a:rPr>
              <a:t>Asit baz dengesinin solunum sistemiyle regülasyonu</a:t>
            </a:r>
          </a:p>
          <a:p>
            <a:pPr>
              <a:buNone/>
            </a:pPr>
            <a:r>
              <a:rPr lang="tr-TR" dirty="0" smtClean="0">
                <a:latin typeface="Times New Roman" pitchFamily="18" charset="0"/>
                <a:cs typeface="Times New Roman" pitchFamily="18" charset="0"/>
              </a:rPr>
              <a:t>    Akciğerler bedendeki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3 </a:t>
            </a:r>
            <a:r>
              <a:rPr lang="tr-TR" dirty="0" smtClean="0">
                <a:latin typeface="Times New Roman" pitchFamily="18" charset="0"/>
                <a:cs typeface="Times New Roman" pitchFamily="18" charset="0"/>
              </a:rPr>
              <a:t> ü azaltıp çoğaltarak asit baz dengesini kontrol eder. </a:t>
            </a:r>
            <a:endParaRPr lang="tr-TR" dirty="0" smtClean="0">
              <a:solidFill>
                <a:srgbClr val="C00000"/>
              </a:solidFill>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Solunum sisteminin H iyonunu kontrol gücü %50’dir.</a:t>
            </a:r>
          </a:p>
          <a:p>
            <a:pPr>
              <a:buFont typeface="Arial" charset="0"/>
              <a:buNone/>
            </a:pPr>
            <a:endParaRPr lang="tr-TR" dirty="0" smtClean="0">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6.1 + </a:t>
            </a:r>
            <a:r>
              <a:rPr lang="tr-TR" dirty="0" err="1" smtClean="0">
                <a:latin typeface="Times New Roman" pitchFamily="18" charset="0"/>
                <a:cs typeface="Times New Roman" pitchFamily="18" charset="0"/>
              </a:rPr>
              <a:t>log</a:t>
            </a:r>
            <a:r>
              <a:rPr lang="tr-TR" dirty="0" smtClean="0">
                <a:latin typeface="Times New Roman" pitchFamily="18" charset="0"/>
                <a:cs typeface="Times New Roman" pitchFamily="18" charset="0"/>
              </a:rPr>
              <a:t>  HCO</a:t>
            </a:r>
            <a:r>
              <a:rPr lang="tr-TR" baseline="-25000" dirty="0" smtClean="0">
                <a:latin typeface="Times New Roman" pitchFamily="18" charset="0"/>
                <a:cs typeface="Times New Roman" pitchFamily="18" charset="0"/>
              </a:rPr>
              <a:t>3 </a:t>
            </a:r>
          </a:p>
          <a:p>
            <a:pPr>
              <a:buFont typeface="Arial" charset="0"/>
              <a:buNone/>
            </a:pPr>
            <a:r>
              <a:rPr lang="tr-TR" dirty="0" smtClean="0">
                <a:latin typeface="Times New Roman" pitchFamily="18" charset="0"/>
                <a:cs typeface="Times New Roman" pitchFamily="18" charset="0"/>
              </a:rPr>
              <a:t>					       CO</a:t>
            </a:r>
            <a:r>
              <a:rPr lang="tr-TR" baseline="-25000" dirty="0" smtClean="0">
                <a:latin typeface="Times New Roman" pitchFamily="18" charset="0"/>
                <a:cs typeface="Times New Roman" pitchFamily="18" charset="0"/>
              </a:rPr>
              <a:t>2	</a:t>
            </a:r>
          </a:p>
          <a:p>
            <a:pPr>
              <a:buFont typeface="Arial" charset="0"/>
              <a:buNone/>
            </a:pPr>
            <a:r>
              <a:rPr lang="tr-TR" baseline="-25000" dirty="0" smtClean="0">
                <a:latin typeface="Times New Roman" pitchFamily="18" charset="0"/>
                <a:cs typeface="Times New Roman" pitchFamily="18" charset="0"/>
              </a:rPr>
              <a:t>  (</a:t>
            </a:r>
            <a:r>
              <a:rPr lang="tr-TR" baseline="-25000" dirty="0" err="1" smtClean="0">
                <a:latin typeface="Times New Roman" pitchFamily="18" charset="0"/>
                <a:cs typeface="Times New Roman" pitchFamily="18" charset="0"/>
              </a:rPr>
              <a:t>Henderson</a:t>
            </a:r>
            <a:r>
              <a:rPr lang="tr-TR" baseline="-25000" dirty="0" smtClean="0">
                <a:latin typeface="Times New Roman" pitchFamily="18" charset="0"/>
                <a:cs typeface="Times New Roman" pitchFamily="18" charset="0"/>
              </a:rPr>
              <a:t> </a:t>
            </a:r>
            <a:r>
              <a:rPr lang="tr-TR" baseline="-25000" dirty="0" err="1" smtClean="0">
                <a:latin typeface="Times New Roman" pitchFamily="18" charset="0"/>
                <a:cs typeface="Times New Roman" pitchFamily="18" charset="0"/>
              </a:rPr>
              <a:t>Hasselbach</a:t>
            </a:r>
            <a:r>
              <a:rPr lang="tr-TR" baseline="-25000" dirty="0" smtClean="0">
                <a:latin typeface="Times New Roman" pitchFamily="18" charset="0"/>
                <a:cs typeface="Times New Roman" pitchFamily="18" charset="0"/>
              </a:rPr>
              <a:t> denklemi)   </a:t>
            </a:r>
            <a:endParaRPr lang="tr-TR" dirty="0" smtClean="0">
              <a:latin typeface="Times New Roman" pitchFamily="18" charset="0"/>
              <a:cs typeface="Times New Roman" pitchFamily="18" charset="0"/>
            </a:endParaRPr>
          </a:p>
        </p:txBody>
      </p:sp>
      <p:cxnSp>
        <p:nvCxnSpPr>
          <p:cNvPr id="7" name="6 Düz Bağlayıcı"/>
          <p:cNvCxnSpPr/>
          <p:nvPr/>
        </p:nvCxnSpPr>
        <p:spPr>
          <a:xfrm>
            <a:off x="4500563" y="4292600"/>
            <a:ext cx="1008062"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2 İçerik Yer Tutucusu"/>
          <p:cNvSpPr>
            <a:spLocks noGrp="1"/>
          </p:cNvSpPr>
          <p:nvPr>
            <p:ph idx="1"/>
          </p:nvPr>
        </p:nvSpPr>
        <p:spPr>
          <a:xfrm>
            <a:off x="323850" y="333375"/>
            <a:ext cx="8351838" cy="6191250"/>
          </a:xfrm>
        </p:spPr>
        <p:txBody>
          <a:bodyPr/>
          <a:lstStyle/>
          <a:p>
            <a:pPr algn="just">
              <a:buFont typeface="Arial" charset="0"/>
              <a:buNone/>
            </a:pPr>
            <a:r>
              <a:rPr lang="tr-TR" smtClean="0"/>
              <a:t>	</a:t>
            </a:r>
          </a:p>
          <a:p>
            <a:pPr algn="just">
              <a:buFont typeface="Arial" charset="0"/>
              <a:buNone/>
            </a:pPr>
            <a:r>
              <a:rPr lang="tr-TR" smtClean="0"/>
              <a:t>		</a:t>
            </a:r>
            <a:r>
              <a:rPr lang="tr-TR" smtClean="0">
                <a:latin typeface="Times New Roman" pitchFamily="18" charset="0"/>
                <a:cs typeface="Times New Roman" pitchFamily="18" charset="0"/>
              </a:rPr>
              <a:t>	HCO</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oranı normalde 20 olup logaritması 	1.3’tür.</a:t>
            </a:r>
          </a:p>
          <a:p>
            <a:pPr>
              <a:buFont typeface="Arial" charset="0"/>
              <a:buNone/>
            </a:pPr>
            <a:endParaRPr lang="tr-TR" smtClean="0">
              <a:latin typeface="Times New Roman" pitchFamily="18" charset="0"/>
              <a:cs typeface="Times New Roman" pitchFamily="18" charset="0"/>
            </a:endParaRPr>
          </a:p>
          <a:p>
            <a:pPr algn="just">
              <a:buFont typeface="Arial" charset="0"/>
              <a:buNone/>
            </a:pPr>
            <a:r>
              <a:rPr lang="tr-TR" smtClean="0">
                <a:latin typeface="Times New Roman" pitchFamily="18" charset="0"/>
                <a:cs typeface="Times New Roman" pitchFamily="18" charset="0"/>
              </a:rPr>
              <a:t>		Bu denkleme göre beden sıvılarında 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in artması pH yı asit tarafa, azalması da alkali tarafa kaydıracaktır.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2 İçerik Yer Tutucusu"/>
          <p:cNvSpPr>
            <a:spLocks noGrp="1"/>
          </p:cNvSpPr>
          <p:nvPr>
            <p:ph idx="1"/>
          </p:nvPr>
        </p:nvSpPr>
        <p:spPr>
          <a:xfrm>
            <a:off x="323850" y="333375"/>
            <a:ext cx="8208963" cy="6191250"/>
          </a:xfrm>
        </p:spPr>
        <p:txBody>
          <a:bodyPr/>
          <a:lstStyle/>
          <a:p>
            <a:pPr algn="just">
              <a:buFont typeface="Arial" charset="0"/>
              <a:buNone/>
            </a:pPr>
            <a:endParaRPr lang="tr-TR" dirty="0" smtClean="0"/>
          </a:p>
          <a:p>
            <a:pPr algn="just">
              <a:buFont typeface="Arial" charset="0"/>
              <a:buNone/>
            </a:pPr>
            <a:endParaRPr lang="tr-TR" dirty="0" smtClean="0"/>
          </a:p>
          <a:p>
            <a:pPr>
              <a:buFont typeface="Arial" charset="0"/>
              <a:buNone/>
            </a:pPr>
            <a:r>
              <a:rPr lang="tr-TR" dirty="0" smtClean="0"/>
              <a:t>	    </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vücutta besinlerin </a:t>
            </a:r>
            <a:r>
              <a:rPr lang="tr-TR" dirty="0" err="1" smtClean="0">
                <a:latin typeface="Times New Roman" pitchFamily="18" charset="0"/>
                <a:cs typeface="Times New Roman" pitchFamily="18" charset="0"/>
              </a:rPr>
              <a:t>oksidasyonu</a:t>
            </a:r>
            <a:r>
              <a:rPr lang="tr-TR" dirty="0" smtClean="0">
                <a:latin typeface="Times New Roman" pitchFamily="18" charset="0"/>
                <a:cs typeface="Times New Roman" pitchFamily="18" charset="0"/>
              </a:rPr>
              <a:t> sonucu oluşur. Hücrelerden beden sıvılarına ve kana ulaşan  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kanla akciğere alveollerine gelerek havaya verilir. Bu nedenle </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sıvılardaki 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konsantrasyonu solunum hızına bağlıdır.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lgn="just">
              <a:buFont typeface="Arial" charset="0"/>
              <a:buNone/>
            </a:pPr>
            <a:endParaRPr lang="tr-TR" smtClean="0"/>
          </a:p>
          <a:p>
            <a:pPr>
              <a:buFont typeface="Arial" charset="0"/>
              <a:buNone/>
            </a:pPr>
            <a:r>
              <a:rPr lang="tr-TR" smtClean="0">
                <a:latin typeface="Times New Roman" pitchFamily="18" charset="0"/>
                <a:cs typeface="Times New Roman" pitchFamily="18" charset="0"/>
              </a:rPr>
              <a:t>		Solunum hızlanırsa havayla dışarı atılan 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artar, ekstraselüler sıvıdaki 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konsantrasyonu azalır. Solunum yavaşlarsa 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atılışı azalarak ekstraselüler sıvıda 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birikimine neden olur.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2 İçerik Yer Tutucusu"/>
          <p:cNvSpPr>
            <a:spLocks noGrp="1"/>
          </p:cNvSpPr>
          <p:nvPr>
            <p:ph idx="1"/>
          </p:nvPr>
        </p:nvSpPr>
        <p:spPr>
          <a:xfrm>
            <a:off x="323850" y="333375"/>
            <a:ext cx="8280400" cy="6191250"/>
          </a:xfrm>
        </p:spPr>
        <p:txBody>
          <a:bodyPr/>
          <a:lstStyle/>
          <a:p>
            <a:pPr algn="just">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konsantrasyonu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konsantrasyonunu da değiştirir. Solunum beden sıvılarındaki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iyonu konsantrasyonunu etkilediği gibi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iyonu konsantrasyonu da solunumu etkiler.</a:t>
            </a:r>
          </a:p>
          <a:p>
            <a:pPr>
              <a:buFont typeface="Arial" charset="0"/>
              <a:buNone/>
            </a:pPr>
            <a:endParaRPr lang="tr-TR" smtClean="0">
              <a:latin typeface="Times New Roman" pitchFamily="18" charset="0"/>
              <a:cs typeface="Times New Roman" pitchFamily="18" charset="0"/>
            </a:endParaRP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nin medulla oblongatadaki solunum merkezini uyarıcı etkisi vardır.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288" y="115888"/>
            <a:ext cx="8497887" cy="6553200"/>
          </a:xfrm>
        </p:spPr>
        <p:txBody>
          <a:bodyPr rtlCol="0">
            <a:normAutofit fontScale="62500" lnSpcReduction="20000"/>
          </a:bodyPr>
          <a:lstStyle/>
          <a:p>
            <a:pPr fontAlgn="auto">
              <a:spcAft>
                <a:spcPts val="0"/>
              </a:spcAft>
              <a:buFont typeface="Arial" pitchFamily="34" charset="0"/>
              <a:buNone/>
              <a:defRPr/>
            </a:pPr>
            <a:r>
              <a:rPr lang="tr-TR" dirty="0" smtClean="0">
                <a:solidFill>
                  <a:srgbClr val="C00000"/>
                </a:solidFill>
              </a:rPr>
              <a:t>	H</a:t>
            </a:r>
            <a:r>
              <a:rPr lang="tr-TR" baseline="30000" dirty="0" smtClean="0">
                <a:solidFill>
                  <a:srgbClr val="C00000"/>
                </a:solidFill>
              </a:rPr>
              <a:t>+</a:t>
            </a:r>
            <a:r>
              <a:rPr lang="tr-TR" dirty="0" smtClean="0">
                <a:solidFill>
                  <a:srgbClr val="C00000"/>
                </a:solidFill>
              </a:rPr>
              <a:t> ile solunum sistemi arasındaki </a:t>
            </a:r>
            <a:r>
              <a:rPr lang="tr-TR" dirty="0" err="1" smtClean="0">
                <a:solidFill>
                  <a:srgbClr val="C00000"/>
                </a:solidFill>
              </a:rPr>
              <a:t>feedback</a:t>
            </a:r>
            <a:r>
              <a:rPr lang="tr-TR" dirty="0" smtClean="0">
                <a:solidFill>
                  <a:srgbClr val="C00000"/>
                </a:solidFill>
              </a:rPr>
              <a:t> (geri bildirim) mekanizması</a:t>
            </a:r>
          </a:p>
          <a:p>
            <a:pPr fontAlgn="auto">
              <a:spcAft>
                <a:spcPts val="0"/>
              </a:spcAft>
              <a:buFont typeface="Arial" pitchFamily="34" charset="0"/>
              <a:buNone/>
              <a:defRPr/>
            </a:pPr>
            <a:endParaRPr lang="tr-TR" dirty="0" smtClean="0">
              <a:solidFill>
                <a:srgbClr val="C00000"/>
              </a:solidFill>
            </a:endParaRPr>
          </a:p>
          <a:p>
            <a:pPr algn="ctr" fontAlgn="auto">
              <a:spcAft>
                <a:spcPts val="0"/>
              </a:spcAft>
              <a:buFont typeface="Arial" pitchFamily="34" charset="0"/>
              <a:buNone/>
              <a:defRPr/>
            </a:pPr>
            <a:r>
              <a:rPr lang="tr-TR" sz="3400" dirty="0" err="1" smtClean="0"/>
              <a:t>Hiperventilasyon</a:t>
            </a:r>
            <a:endParaRPr lang="tr-TR" sz="3400" dirty="0" smtClean="0"/>
          </a:p>
          <a:p>
            <a:pPr algn="ctr" fontAlgn="auto">
              <a:spcAft>
                <a:spcPts val="0"/>
              </a:spcAft>
              <a:buFont typeface="Arial" pitchFamily="34" charset="0"/>
              <a:buNone/>
              <a:defRPr/>
            </a:pPr>
            <a:endParaRPr lang="tr-TR" sz="3400" dirty="0" smtClean="0"/>
          </a:p>
          <a:p>
            <a:pPr fontAlgn="auto">
              <a:spcAft>
                <a:spcPts val="0"/>
              </a:spcAft>
              <a:buFont typeface="Arial" pitchFamily="34" charset="0"/>
              <a:buNone/>
              <a:defRPr/>
            </a:pPr>
            <a:r>
              <a:rPr lang="tr-TR" sz="3400" dirty="0" err="1" smtClean="0"/>
              <a:t>Medulladaki</a:t>
            </a:r>
            <a:r>
              <a:rPr lang="tr-TR" sz="3400" dirty="0" smtClean="0"/>
              <a:t> solunum					CO</a:t>
            </a:r>
            <a:r>
              <a:rPr lang="tr-TR" sz="3400" baseline="-25000" dirty="0" smtClean="0"/>
              <a:t>2   </a:t>
            </a:r>
            <a:r>
              <a:rPr lang="tr-TR" sz="3400" dirty="0" smtClean="0"/>
              <a:t>ve H</a:t>
            </a:r>
            <a:r>
              <a:rPr lang="tr-TR" sz="3400" baseline="-25000" dirty="0" smtClean="0"/>
              <a:t>2</a:t>
            </a:r>
            <a:r>
              <a:rPr lang="tr-TR" sz="3400" dirty="0" smtClean="0"/>
              <a:t>CO</a:t>
            </a:r>
            <a:r>
              <a:rPr lang="tr-TR" sz="3400" baseline="-25000" dirty="0" smtClean="0"/>
              <a:t>3  </a:t>
            </a:r>
            <a:r>
              <a:rPr lang="tr-TR" sz="2400" dirty="0" smtClean="0"/>
              <a:t>↓</a:t>
            </a:r>
            <a:endParaRPr lang="tr-TR" sz="3400" dirty="0" smtClean="0"/>
          </a:p>
          <a:p>
            <a:pPr fontAlgn="auto">
              <a:spcAft>
                <a:spcPts val="0"/>
              </a:spcAft>
              <a:buFont typeface="Arial" pitchFamily="34" charset="0"/>
              <a:buNone/>
              <a:defRPr/>
            </a:pPr>
            <a:r>
              <a:rPr lang="tr-TR" sz="3400" dirty="0" smtClean="0"/>
              <a:t>Merkezi uyarılır</a:t>
            </a:r>
          </a:p>
          <a:p>
            <a:pPr fontAlgn="auto">
              <a:spcAft>
                <a:spcPts val="0"/>
              </a:spcAft>
              <a:buFont typeface="Arial" pitchFamily="34" charset="0"/>
              <a:buNone/>
              <a:defRPr/>
            </a:pPr>
            <a:endParaRPr lang="tr-TR" sz="3400" dirty="0" smtClean="0"/>
          </a:p>
          <a:p>
            <a:pPr fontAlgn="auto">
              <a:spcAft>
                <a:spcPts val="0"/>
              </a:spcAft>
              <a:buFont typeface="Arial" pitchFamily="34" charset="0"/>
              <a:buNone/>
              <a:defRPr/>
            </a:pPr>
            <a:endParaRPr lang="tr-TR" sz="3400" dirty="0" smtClean="0"/>
          </a:p>
          <a:p>
            <a:pPr fontAlgn="auto">
              <a:spcAft>
                <a:spcPts val="0"/>
              </a:spcAft>
              <a:buFont typeface="Arial" pitchFamily="34" charset="0"/>
              <a:buNone/>
              <a:defRPr/>
            </a:pPr>
            <a:endParaRPr lang="tr-TR" sz="3400" dirty="0" smtClean="0"/>
          </a:p>
          <a:p>
            <a:pPr fontAlgn="auto">
              <a:spcAft>
                <a:spcPts val="0"/>
              </a:spcAft>
              <a:buFont typeface="Arial" pitchFamily="34" charset="0"/>
              <a:buNone/>
              <a:defRPr/>
            </a:pPr>
            <a:r>
              <a:rPr lang="tr-TR" sz="3400" dirty="0" smtClean="0"/>
              <a:t>Kan </a:t>
            </a:r>
            <a:r>
              <a:rPr lang="tr-TR" sz="3400" dirty="0" err="1" smtClean="0"/>
              <a:t>pH</a:t>
            </a:r>
            <a:r>
              <a:rPr lang="tr-TR" sz="3400" dirty="0" smtClean="0"/>
              <a:t>	</a:t>
            </a:r>
            <a:r>
              <a:rPr lang="tr-TR" sz="2400" dirty="0" smtClean="0"/>
              <a:t> ↓ </a:t>
            </a:r>
            <a:r>
              <a:rPr lang="tr-TR" sz="3400" dirty="0" smtClean="0"/>
              <a:t>					                     Kan </a:t>
            </a:r>
            <a:r>
              <a:rPr lang="tr-TR" sz="3400" dirty="0" err="1" smtClean="0"/>
              <a:t>pH</a:t>
            </a:r>
            <a:r>
              <a:rPr lang="tr-TR" sz="3400" dirty="0" smtClean="0"/>
              <a:t> </a:t>
            </a:r>
            <a:r>
              <a:rPr lang="tr-TR" sz="2400" dirty="0" smtClean="0"/>
              <a:t>↑</a:t>
            </a:r>
            <a:endParaRPr lang="tr-TR" sz="3400" dirty="0" smtClean="0"/>
          </a:p>
          <a:p>
            <a:pPr fontAlgn="auto">
              <a:spcAft>
                <a:spcPts val="0"/>
              </a:spcAft>
              <a:buFont typeface="Arial" pitchFamily="34" charset="0"/>
              <a:buNone/>
              <a:defRPr/>
            </a:pPr>
            <a:r>
              <a:rPr lang="tr-TR" sz="3400" dirty="0" smtClean="0"/>
              <a:t>Kan H</a:t>
            </a:r>
            <a:r>
              <a:rPr lang="tr-TR" sz="3400" baseline="-25000" dirty="0" smtClean="0"/>
              <a:t>2</a:t>
            </a:r>
            <a:r>
              <a:rPr lang="tr-TR" sz="3400" dirty="0" smtClean="0"/>
              <a:t>CO</a:t>
            </a:r>
            <a:r>
              <a:rPr lang="tr-TR" sz="3400" baseline="-25000" dirty="0" smtClean="0"/>
              <a:t>3 </a:t>
            </a:r>
            <a:r>
              <a:rPr lang="tr-TR" sz="2400" dirty="0" smtClean="0"/>
              <a:t>↑ </a:t>
            </a:r>
            <a:r>
              <a:rPr lang="tr-TR" sz="3400" baseline="-25000" dirty="0" smtClean="0"/>
              <a:t>						     </a:t>
            </a:r>
            <a:r>
              <a:rPr lang="tr-TR" sz="3400" dirty="0" smtClean="0"/>
              <a:t>Kan H</a:t>
            </a:r>
            <a:r>
              <a:rPr lang="tr-TR" sz="3400" baseline="-25000" dirty="0" smtClean="0"/>
              <a:t>2</a:t>
            </a:r>
            <a:r>
              <a:rPr lang="tr-TR" sz="3400" dirty="0" smtClean="0"/>
              <a:t>CO</a:t>
            </a:r>
            <a:r>
              <a:rPr lang="tr-TR" sz="3400" baseline="-25000" dirty="0" smtClean="0"/>
              <a:t>3 </a:t>
            </a:r>
            <a:r>
              <a:rPr lang="tr-TR" sz="2400" dirty="0" smtClean="0"/>
              <a:t>↓</a:t>
            </a:r>
            <a:endParaRPr lang="tr-TR" sz="3400" dirty="0" smtClean="0"/>
          </a:p>
          <a:p>
            <a:pPr fontAlgn="auto">
              <a:spcAft>
                <a:spcPts val="0"/>
              </a:spcAft>
              <a:buFont typeface="Arial" pitchFamily="34" charset="0"/>
              <a:buNone/>
              <a:defRPr/>
            </a:pPr>
            <a:r>
              <a:rPr lang="tr-TR" sz="3400" dirty="0" smtClean="0"/>
              <a:t>Kan pCO</a:t>
            </a:r>
            <a:r>
              <a:rPr lang="tr-TR" sz="3400" baseline="-25000" dirty="0" smtClean="0"/>
              <a:t>2 </a:t>
            </a:r>
            <a:r>
              <a:rPr lang="tr-TR" sz="2400" dirty="0" smtClean="0"/>
              <a:t>↑ </a:t>
            </a:r>
            <a:r>
              <a:rPr lang="tr-TR" sz="3400" baseline="-25000" dirty="0" smtClean="0"/>
              <a:t>					                             </a:t>
            </a:r>
            <a:r>
              <a:rPr lang="tr-TR" sz="3400" dirty="0" smtClean="0"/>
              <a:t>Kan</a:t>
            </a:r>
            <a:r>
              <a:rPr lang="tr-TR" sz="3400" baseline="-25000" dirty="0" smtClean="0"/>
              <a:t>    </a:t>
            </a:r>
            <a:r>
              <a:rPr lang="tr-TR" sz="3400" dirty="0" smtClean="0"/>
              <a:t>pCO</a:t>
            </a:r>
            <a:r>
              <a:rPr lang="tr-TR" sz="3400" baseline="-25000" dirty="0" smtClean="0"/>
              <a:t>2</a:t>
            </a:r>
            <a:r>
              <a:rPr lang="tr-TR" sz="2400" dirty="0" smtClean="0"/>
              <a:t> ↓</a:t>
            </a:r>
            <a:endParaRPr lang="tr-TR" sz="3400" dirty="0" smtClean="0"/>
          </a:p>
          <a:p>
            <a:pPr fontAlgn="auto">
              <a:spcAft>
                <a:spcPts val="0"/>
              </a:spcAft>
              <a:buFont typeface="Arial" pitchFamily="34" charset="0"/>
              <a:buNone/>
              <a:defRPr/>
            </a:pPr>
            <a:r>
              <a:rPr lang="tr-TR" sz="3400" baseline="-25000" dirty="0" smtClean="0"/>
              <a:t>	</a:t>
            </a:r>
            <a:endParaRPr lang="tr-TR" sz="3400" dirty="0" smtClean="0"/>
          </a:p>
          <a:p>
            <a:pPr algn="ctr" fontAlgn="auto">
              <a:spcAft>
                <a:spcPts val="0"/>
              </a:spcAft>
              <a:buFont typeface="Arial" pitchFamily="34" charset="0"/>
              <a:buNone/>
              <a:defRPr/>
            </a:pPr>
            <a:endParaRPr lang="tr-TR" sz="3400" dirty="0" smtClean="0"/>
          </a:p>
          <a:p>
            <a:pPr algn="ctr" fontAlgn="auto">
              <a:spcAft>
                <a:spcPts val="0"/>
              </a:spcAft>
              <a:buFont typeface="Arial" pitchFamily="34" charset="0"/>
              <a:buNone/>
              <a:defRPr/>
            </a:pPr>
            <a:r>
              <a:rPr lang="tr-TR" sz="3400" dirty="0" smtClean="0"/>
              <a:t>							</a:t>
            </a:r>
            <a:r>
              <a:rPr lang="tr-TR" sz="3400" dirty="0" err="1" smtClean="0"/>
              <a:t>Medulladaki</a:t>
            </a:r>
            <a:r>
              <a:rPr lang="tr-TR" sz="3400" dirty="0" smtClean="0"/>
              <a:t> solunum </a:t>
            </a:r>
          </a:p>
          <a:p>
            <a:pPr algn="ctr" fontAlgn="auto">
              <a:spcAft>
                <a:spcPts val="0"/>
              </a:spcAft>
              <a:buFont typeface="Arial" pitchFamily="34" charset="0"/>
              <a:buNone/>
              <a:defRPr/>
            </a:pPr>
            <a:r>
              <a:rPr lang="tr-TR" sz="3400" dirty="0" smtClean="0"/>
              <a:t>							merkezi baskılanır</a:t>
            </a:r>
          </a:p>
          <a:p>
            <a:pPr fontAlgn="auto">
              <a:spcAft>
                <a:spcPts val="0"/>
              </a:spcAft>
              <a:buFont typeface="Arial" pitchFamily="34" charset="0"/>
              <a:buNone/>
              <a:defRPr/>
            </a:pPr>
            <a:r>
              <a:rPr lang="tr-TR" sz="3400" dirty="0" smtClean="0"/>
              <a:t>CO</a:t>
            </a:r>
            <a:r>
              <a:rPr lang="tr-TR" sz="3400" baseline="-25000" dirty="0" smtClean="0"/>
              <a:t>2</a:t>
            </a:r>
            <a:r>
              <a:rPr lang="tr-TR" sz="3400" dirty="0" smtClean="0"/>
              <a:t>  </a:t>
            </a:r>
            <a:r>
              <a:rPr lang="tr-TR" sz="3400" dirty="0" err="1" smtClean="0"/>
              <a:t>retansiyonu</a:t>
            </a:r>
            <a:endParaRPr lang="tr-TR" sz="3400" dirty="0" smtClean="0"/>
          </a:p>
          <a:p>
            <a:pPr algn="ctr" fontAlgn="auto">
              <a:spcAft>
                <a:spcPts val="0"/>
              </a:spcAft>
              <a:buFont typeface="Arial" pitchFamily="34" charset="0"/>
              <a:buNone/>
              <a:defRPr/>
            </a:pPr>
            <a:r>
              <a:rPr lang="tr-TR" sz="3400" dirty="0" smtClean="0"/>
              <a:t>							</a:t>
            </a:r>
          </a:p>
          <a:p>
            <a:pPr algn="ctr" fontAlgn="auto">
              <a:spcAft>
                <a:spcPts val="0"/>
              </a:spcAft>
              <a:buFont typeface="Arial" pitchFamily="34" charset="0"/>
              <a:buNone/>
              <a:defRPr/>
            </a:pPr>
            <a:endParaRPr lang="tr-TR" sz="3400" dirty="0" smtClean="0"/>
          </a:p>
          <a:p>
            <a:pPr algn="ctr" fontAlgn="auto">
              <a:spcAft>
                <a:spcPts val="0"/>
              </a:spcAft>
              <a:buFont typeface="Arial" pitchFamily="34" charset="0"/>
              <a:buNone/>
              <a:defRPr/>
            </a:pPr>
            <a:r>
              <a:rPr lang="tr-TR" sz="3400" dirty="0" err="1" smtClean="0"/>
              <a:t>Hipoventilasyon</a:t>
            </a:r>
            <a:endParaRPr lang="tr-TR" sz="3400" dirty="0" smtClean="0"/>
          </a:p>
          <a:p>
            <a:pPr algn="ctr" fontAlgn="auto">
              <a:spcAft>
                <a:spcPts val="0"/>
              </a:spcAft>
              <a:buFont typeface="Arial" pitchFamily="34" charset="0"/>
              <a:buNone/>
              <a:defRPr/>
            </a:pPr>
            <a:endParaRPr lang="tr-TR" sz="2400" dirty="0" smtClean="0"/>
          </a:p>
          <a:p>
            <a:pPr algn="ctr" fontAlgn="auto">
              <a:spcAft>
                <a:spcPts val="0"/>
              </a:spcAft>
              <a:buFont typeface="Arial" pitchFamily="34" charset="0"/>
              <a:buNone/>
              <a:defRPr/>
            </a:pPr>
            <a:endParaRPr lang="tr-TR" sz="2400" dirty="0" smtClean="0"/>
          </a:p>
          <a:p>
            <a:pPr algn="ctr" fontAlgn="auto">
              <a:spcAft>
                <a:spcPts val="0"/>
              </a:spcAft>
              <a:buFont typeface="Arial" pitchFamily="34" charset="0"/>
              <a:buNone/>
              <a:defRPr/>
            </a:pPr>
            <a:endParaRPr lang="tr-TR" sz="2400" dirty="0" smtClean="0"/>
          </a:p>
          <a:p>
            <a:pPr algn="ctr" fontAlgn="auto">
              <a:spcAft>
                <a:spcPts val="0"/>
              </a:spcAft>
              <a:buFont typeface="Arial" pitchFamily="34" charset="0"/>
              <a:buNone/>
              <a:defRPr/>
            </a:pPr>
            <a:endParaRPr lang="tr-TR" sz="2400" dirty="0" smtClean="0"/>
          </a:p>
          <a:p>
            <a:pPr algn="ctr" fontAlgn="auto">
              <a:spcAft>
                <a:spcPts val="0"/>
              </a:spcAft>
              <a:buFont typeface="Arial" pitchFamily="34" charset="0"/>
              <a:buNone/>
              <a:defRPr/>
            </a:pPr>
            <a:endParaRPr lang="tr-TR" sz="2400" dirty="0" smtClean="0"/>
          </a:p>
          <a:p>
            <a:pPr fontAlgn="auto">
              <a:spcAft>
                <a:spcPts val="0"/>
              </a:spcAft>
              <a:buFont typeface="Arial" pitchFamily="34" charset="0"/>
              <a:buNone/>
              <a:defRPr/>
            </a:pPr>
            <a:endParaRPr lang="tr-TR" dirty="0" smtClean="0">
              <a:solidFill>
                <a:srgbClr val="C00000"/>
              </a:solidFill>
            </a:endParaRPr>
          </a:p>
          <a:p>
            <a:pPr fontAlgn="auto">
              <a:spcAft>
                <a:spcPts val="0"/>
              </a:spcAft>
              <a:buFont typeface="Arial" pitchFamily="34" charset="0"/>
              <a:buNone/>
              <a:defRPr/>
            </a:pPr>
            <a:endParaRPr lang="tr-TR" dirty="0" smtClean="0">
              <a:solidFill>
                <a:srgbClr val="C00000"/>
              </a:solidFill>
            </a:endParaRPr>
          </a:p>
          <a:p>
            <a:pPr fontAlgn="auto">
              <a:spcAft>
                <a:spcPts val="0"/>
              </a:spcAft>
              <a:buFont typeface="Arial" pitchFamily="34" charset="0"/>
              <a:buNone/>
              <a:defRPr/>
            </a:pPr>
            <a:endParaRPr lang="tr-TR" dirty="0"/>
          </a:p>
        </p:txBody>
      </p:sp>
      <p:cxnSp>
        <p:nvCxnSpPr>
          <p:cNvPr id="7" name="6 Düz Ok Bağlayıcısı"/>
          <p:cNvCxnSpPr/>
          <p:nvPr/>
        </p:nvCxnSpPr>
        <p:spPr>
          <a:xfrm flipV="1">
            <a:off x="1547813" y="908050"/>
            <a:ext cx="2087562" cy="433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5940425" y="908050"/>
            <a:ext cx="1584325" cy="433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rot="5400000">
            <a:off x="6947694" y="2348707"/>
            <a:ext cx="11525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p:nvPr/>
        </p:nvCxnSpPr>
        <p:spPr>
          <a:xfrm rot="5400000">
            <a:off x="7127875" y="4113213"/>
            <a:ext cx="504825"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Düz Ok Bağlayıcısı"/>
          <p:cNvCxnSpPr/>
          <p:nvPr/>
        </p:nvCxnSpPr>
        <p:spPr>
          <a:xfrm rot="10800000" flipV="1">
            <a:off x="5580063" y="5300663"/>
            <a:ext cx="1152525" cy="936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rot="10800000">
            <a:off x="1979613" y="5589588"/>
            <a:ext cx="1728787" cy="7191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Düz Ok Bağlayıcısı"/>
          <p:cNvCxnSpPr/>
          <p:nvPr/>
        </p:nvCxnSpPr>
        <p:spPr>
          <a:xfrm rot="16200000" flipV="1">
            <a:off x="575468" y="4472782"/>
            <a:ext cx="1008063" cy="215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rot="5400000" flipH="1" flipV="1">
            <a:off x="719932" y="2167731"/>
            <a:ext cx="86360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2 İçerik Yer Tutucusu"/>
          <p:cNvSpPr>
            <a:spLocks noGrp="1"/>
          </p:cNvSpPr>
          <p:nvPr>
            <p:ph idx="1"/>
          </p:nvPr>
        </p:nvSpPr>
        <p:spPr>
          <a:xfrm>
            <a:off x="323850" y="333375"/>
            <a:ext cx="8351838" cy="6191250"/>
          </a:xfrm>
        </p:spPr>
        <p:txBody>
          <a:bodyPr/>
          <a:lstStyle/>
          <a:p>
            <a:pPr>
              <a:buFont typeface="Arial" charset="0"/>
              <a:buNone/>
            </a:pPr>
            <a:r>
              <a:rPr lang="tr-TR" dirty="0" smtClean="0">
                <a:solidFill>
                  <a:srgbClr val="C00000"/>
                </a:solidFill>
                <a:latin typeface="Times New Roman" pitchFamily="18" charset="0"/>
                <a:cs typeface="Times New Roman" pitchFamily="18" charset="0"/>
              </a:rPr>
              <a:t>3) Asit baz dengesinin </a:t>
            </a:r>
            <a:r>
              <a:rPr lang="tr-TR" dirty="0" err="1" smtClean="0">
                <a:solidFill>
                  <a:srgbClr val="C00000"/>
                </a:solidFill>
                <a:latin typeface="Times New Roman" pitchFamily="18" charset="0"/>
                <a:cs typeface="Times New Roman" pitchFamily="18" charset="0"/>
              </a:rPr>
              <a:t>renal</a:t>
            </a:r>
            <a:r>
              <a:rPr lang="tr-TR" dirty="0" smtClean="0">
                <a:solidFill>
                  <a:srgbClr val="C00000"/>
                </a:solidFill>
                <a:latin typeface="Times New Roman" pitchFamily="18" charset="0"/>
                <a:cs typeface="Times New Roman" pitchFamily="18" charset="0"/>
              </a:rPr>
              <a:t> sistemle regülasyonu</a:t>
            </a:r>
            <a:r>
              <a:rPr lang="tr-TR" dirty="0" smtClean="0">
                <a:latin typeface="Times New Roman" pitchFamily="18" charset="0"/>
                <a:cs typeface="Times New Roman" pitchFamily="18" charset="0"/>
              </a:rPr>
              <a:t> </a:t>
            </a:r>
          </a:p>
          <a:p>
            <a:pPr>
              <a:buFont typeface="Arial" charset="0"/>
              <a:buNone/>
            </a:pPr>
            <a:endParaRPr lang="tr-TR" dirty="0" smtClean="0">
              <a:latin typeface="Times New Roman" pitchFamily="18" charset="0"/>
              <a:cs typeface="Times New Roman" pitchFamily="18" charset="0"/>
            </a:endParaRPr>
          </a:p>
          <a:p>
            <a:pPr algn="just">
              <a:buFont typeface="Arial" charset="0"/>
              <a:buNone/>
            </a:pPr>
            <a:r>
              <a:rPr lang="tr-TR" dirty="0" smtClean="0">
                <a:latin typeface="Times New Roman" pitchFamily="18" charset="0"/>
                <a:cs typeface="Times New Roman" pitchFamily="18" charset="0"/>
              </a:rPr>
              <a:t>		Böbrekler beden sıvılarında HCO</a:t>
            </a:r>
            <a:r>
              <a:rPr lang="tr-TR" baseline="-25000" dirty="0" smtClean="0">
                <a:latin typeface="Times New Roman" pitchFamily="18" charset="0"/>
                <a:cs typeface="Times New Roman" pitchFamily="18" charset="0"/>
              </a:rPr>
              <a:t>3</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konsantrasyonunu, dolayısıyla NaHCO3 ü  azaltıp çoğaltarak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konsantrasyonunu düzenler. Ayarlama böbrek </a:t>
            </a:r>
            <a:r>
              <a:rPr lang="tr-TR" dirty="0" err="1" smtClean="0">
                <a:latin typeface="Times New Roman" pitchFamily="18" charset="0"/>
                <a:cs typeface="Times New Roman" pitchFamily="18" charset="0"/>
              </a:rPr>
              <a:t>tubulüslerindeki</a:t>
            </a:r>
            <a:r>
              <a:rPr lang="tr-TR" dirty="0" smtClean="0">
                <a:latin typeface="Times New Roman" pitchFamily="18" charset="0"/>
                <a:cs typeface="Times New Roman" pitchFamily="18" charset="0"/>
              </a:rPr>
              <a:t> bir sıra karmaşık reaksiyonla gerçekleşir ki bunları 4 grupta toplamak mümkündür.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2 İçerik Yer Tutucusu"/>
          <p:cNvSpPr>
            <a:spLocks noGrp="1"/>
          </p:cNvSpPr>
          <p:nvPr>
            <p:ph idx="1"/>
          </p:nvPr>
        </p:nvSpPr>
        <p:spPr>
          <a:xfrm>
            <a:off x="323850" y="549275"/>
            <a:ext cx="8569325" cy="5975350"/>
          </a:xfrm>
        </p:spPr>
        <p:txBody>
          <a:bodyPr/>
          <a:lstStyle/>
          <a:p>
            <a:pPr marL="514350" indent="-514350">
              <a:buFont typeface="Arial" charset="0"/>
              <a:buAutoNum type="alphaLcParenR"/>
            </a:pPr>
            <a:endParaRPr lang="tr-TR" dirty="0" smtClean="0"/>
          </a:p>
          <a:p>
            <a:pPr marL="514350" indent="-514350">
              <a:buFont typeface="Arial" charset="0"/>
              <a:buAutoNum type="alphaLcParenR"/>
            </a:pPr>
            <a:endParaRPr lang="tr-TR" dirty="0" smtClean="0">
              <a:latin typeface="Times New Roman" pitchFamily="18" charset="0"/>
              <a:cs typeface="Times New Roman" pitchFamily="18" charset="0"/>
            </a:endParaRPr>
          </a:p>
          <a:p>
            <a:pPr marL="514350" indent="-514350">
              <a:buFont typeface="Arial" charset="0"/>
              <a:buAutoNum type="alphaLcParenR"/>
            </a:pPr>
            <a:r>
              <a:rPr lang="tr-TR" dirty="0" smtClean="0">
                <a:latin typeface="Times New Roman" pitchFamily="18" charset="0"/>
                <a:cs typeface="Times New Roman" pitchFamily="18" charset="0"/>
              </a:rPr>
              <a:t>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sekresyonu</a:t>
            </a:r>
            <a:r>
              <a:rPr lang="tr-TR" dirty="0" smtClean="0">
                <a:latin typeface="Times New Roman" pitchFamily="18" charset="0"/>
                <a:cs typeface="Times New Roman" pitchFamily="18" charset="0"/>
              </a:rPr>
              <a:t> (salgılanması)</a:t>
            </a:r>
          </a:p>
          <a:p>
            <a:pPr marL="514350" indent="-514350">
              <a:buFont typeface="Arial" charset="0"/>
              <a:buAutoNum type="alphaLcParenR" startAt="2"/>
            </a:pPr>
            <a:r>
              <a:rPr lang="tr-TR" dirty="0" err="1" smtClean="0">
                <a:latin typeface="Times New Roman" pitchFamily="18" charset="0"/>
                <a:cs typeface="Times New Roman" pitchFamily="18" charset="0"/>
              </a:rPr>
              <a:t>Na</a:t>
            </a:r>
            <a:r>
              <a:rPr lang="tr-TR" baseline="30000"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reabsorbsiyonu</a:t>
            </a:r>
            <a:r>
              <a:rPr lang="tr-TR" dirty="0" smtClean="0">
                <a:latin typeface="Times New Roman" pitchFamily="18" charset="0"/>
                <a:cs typeface="Times New Roman" pitchFamily="18" charset="0"/>
              </a:rPr>
              <a:t> (geri emilimi)</a:t>
            </a:r>
          </a:p>
          <a:p>
            <a:pPr marL="514350" indent="-514350">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Na</a:t>
            </a:r>
            <a:r>
              <a:rPr lang="tr-TR" baseline="30000"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değişimi)</a:t>
            </a:r>
          </a:p>
          <a:p>
            <a:pPr marL="0" indent="0">
              <a:buNone/>
            </a:pPr>
            <a:r>
              <a:rPr lang="tr-TR" dirty="0" smtClean="0">
                <a:latin typeface="Times New Roman" pitchFamily="18" charset="0"/>
                <a:cs typeface="Times New Roman" pitchFamily="18" charset="0"/>
              </a:rPr>
              <a:t>c) HCO</a:t>
            </a:r>
            <a:r>
              <a:rPr lang="tr-TR" baseline="-25000" dirty="0" smtClean="0">
                <a:latin typeface="Times New Roman" pitchFamily="18" charset="0"/>
                <a:cs typeface="Times New Roman" pitchFamily="18" charset="0"/>
              </a:rPr>
              <a:t>3</a:t>
            </a:r>
            <a:r>
              <a:rPr lang="tr-TR" baseline="30000" dirty="0" smtClean="0">
                <a:latin typeface="Times New Roman" pitchFamily="18" charset="0"/>
                <a:cs typeface="Times New Roman" pitchFamily="18" charset="0"/>
              </a:rPr>
              <a:t> – </a:t>
            </a:r>
            <a:r>
              <a:rPr lang="tr-TR" dirty="0" smtClean="0">
                <a:latin typeface="Times New Roman" pitchFamily="18" charset="0"/>
                <a:cs typeface="Times New Roman" pitchFamily="18" charset="0"/>
              </a:rPr>
              <a:t>ün (bikarbonat) idrarla atılması</a:t>
            </a:r>
          </a:p>
          <a:p>
            <a:pPr marL="0" indent="0">
              <a:buNone/>
            </a:pPr>
            <a:r>
              <a:rPr lang="tr-TR" smtClean="0">
                <a:latin typeface="Times New Roman" pitchFamily="18" charset="0"/>
                <a:cs typeface="Times New Roman" pitchFamily="18" charset="0"/>
              </a:rPr>
              <a:t>d) </a:t>
            </a:r>
            <a:r>
              <a:rPr lang="tr-TR" dirty="0" smtClean="0">
                <a:latin typeface="Times New Roman" pitchFamily="18" charset="0"/>
                <a:cs typeface="Times New Roman" pitchFamily="18" charset="0"/>
              </a:rPr>
              <a:t>NH</a:t>
            </a:r>
            <a:r>
              <a:rPr lang="tr-TR" baseline="-25000" dirty="0" smtClean="0">
                <a:latin typeface="Times New Roman" pitchFamily="18" charset="0"/>
                <a:cs typeface="Times New Roman" pitchFamily="18" charset="0"/>
              </a:rPr>
              <a:t>3 </a:t>
            </a:r>
            <a:r>
              <a:rPr lang="tr-TR" dirty="0" err="1" smtClean="0">
                <a:latin typeface="Times New Roman" pitchFamily="18" charset="0"/>
                <a:cs typeface="Times New Roman" pitchFamily="18" charset="0"/>
              </a:rPr>
              <a:t>sekresyonu</a:t>
            </a:r>
            <a:endParaRPr lang="tr-TR" dirty="0" smtClean="0">
              <a:latin typeface="Times New Roman" pitchFamily="18" charset="0"/>
              <a:cs typeface="Times New Roman" pitchFamily="18" charset="0"/>
            </a:endParaRPr>
          </a:p>
          <a:p>
            <a:pPr marL="514350" indent="-514350">
              <a:buFont typeface="Arial" charset="0"/>
              <a:buNone/>
            </a:pPr>
            <a:endParaRPr lang="tr-TR" dirty="0" smtClean="0"/>
          </a:p>
          <a:p>
            <a:pPr marL="0" indent="0">
              <a:buNone/>
            </a:pPr>
            <a:endParaRPr lang="tr-TR"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İçerik Yer Tutucusu"/>
          <p:cNvSpPr>
            <a:spLocks noGrp="1"/>
          </p:cNvSpPr>
          <p:nvPr>
            <p:ph idx="1"/>
          </p:nvPr>
        </p:nvSpPr>
        <p:spPr>
          <a:xfrm>
            <a:off x="323850" y="333375"/>
            <a:ext cx="8064500" cy="6191250"/>
          </a:xfrm>
        </p:spPr>
        <p:txBody>
          <a:bodyPr/>
          <a:lstStyle/>
          <a:p>
            <a:pPr marL="514350" indent="-514350">
              <a:buFont typeface="Arial" charset="0"/>
              <a:buAutoNum type="alphaLcParenR"/>
            </a:pPr>
            <a:r>
              <a:rPr lang="tr-TR" dirty="0" err="1" smtClean="0">
                <a:solidFill>
                  <a:srgbClr val="C00000"/>
                </a:solidFill>
                <a:latin typeface="Times New Roman" pitchFamily="18" charset="0"/>
                <a:cs typeface="Times New Roman" pitchFamily="18" charset="0"/>
              </a:rPr>
              <a:t>Tubuluslerden</a:t>
            </a:r>
            <a:r>
              <a:rPr lang="tr-TR" dirty="0" smtClean="0">
                <a:solidFill>
                  <a:srgbClr val="C00000"/>
                </a:solidFill>
                <a:latin typeface="Times New Roman" pitchFamily="18" charset="0"/>
                <a:cs typeface="Times New Roman" pitchFamily="18" charset="0"/>
              </a:rPr>
              <a:t> H</a:t>
            </a:r>
            <a:r>
              <a:rPr lang="tr-TR" baseline="30000" dirty="0" smtClean="0">
                <a:solidFill>
                  <a:srgbClr val="C00000"/>
                </a:solidFill>
                <a:latin typeface="Times New Roman" pitchFamily="18" charset="0"/>
                <a:cs typeface="Times New Roman" pitchFamily="18" charset="0"/>
              </a:rPr>
              <a:t>+</a:t>
            </a:r>
            <a:r>
              <a:rPr lang="tr-TR" dirty="0" smtClean="0">
                <a:solidFill>
                  <a:srgbClr val="C00000"/>
                </a:solidFill>
                <a:latin typeface="Times New Roman" pitchFamily="18" charset="0"/>
                <a:cs typeface="Times New Roman" pitchFamily="18" charset="0"/>
              </a:rPr>
              <a:t> </a:t>
            </a:r>
            <a:r>
              <a:rPr lang="tr-TR" dirty="0" err="1" smtClean="0">
                <a:solidFill>
                  <a:srgbClr val="C00000"/>
                </a:solidFill>
                <a:latin typeface="Times New Roman" pitchFamily="18" charset="0"/>
                <a:cs typeface="Times New Roman" pitchFamily="18" charset="0"/>
              </a:rPr>
              <a:t>sekresyonu</a:t>
            </a:r>
            <a:r>
              <a:rPr lang="tr-TR" dirty="0" smtClean="0">
                <a:solidFill>
                  <a:srgbClr val="C00000"/>
                </a:solidFill>
                <a:latin typeface="Times New Roman" pitchFamily="18" charset="0"/>
                <a:cs typeface="Times New Roman" pitchFamily="18" charset="0"/>
              </a:rPr>
              <a:t> </a:t>
            </a:r>
          </a:p>
          <a:p>
            <a:pPr marL="514350" indent="-514350">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Proksimal</a:t>
            </a:r>
            <a:r>
              <a:rPr lang="tr-TR" dirty="0" smtClean="0">
                <a:latin typeface="Times New Roman" pitchFamily="18" charset="0"/>
                <a:cs typeface="Times New Roman" pitchFamily="18" charset="0"/>
              </a:rPr>
              <a:t> tüp, </a:t>
            </a:r>
            <a:r>
              <a:rPr lang="tr-TR" dirty="0" err="1" smtClean="0">
                <a:latin typeface="Times New Roman" pitchFamily="18" charset="0"/>
                <a:cs typeface="Times New Roman" pitchFamily="18" charset="0"/>
              </a:rPr>
              <a:t>distal</a:t>
            </a:r>
            <a:r>
              <a:rPr lang="tr-TR" dirty="0" smtClean="0">
                <a:latin typeface="Times New Roman" pitchFamily="18" charset="0"/>
                <a:cs typeface="Times New Roman" pitchFamily="18" charset="0"/>
              </a:rPr>
              <a:t> tüp ve </a:t>
            </a:r>
            <a:r>
              <a:rPr lang="tr-TR" dirty="0" err="1" smtClean="0">
                <a:latin typeface="Times New Roman" pitchFamily="18" charset="0"/>
                <a:cs typeface="Times New Roman" pitchFamily="18" charset="0"/>
              </a:rPr>
              <a:t>kollektör</a:t>
            </a:r>
            <a:r>
              <a:rPr lang="tr-TR" dirty="0" smtClean="0">
                <a:latin typeface="Times New Roman" pitchFamily="18" charset="0"/>
                <a:cs typeface="Times New Roman" pitchFamily="18" charset="0"/>
              </a:rPr>
              <a:t> kanalların </a:t>
            </a:r>
            <a:r>
              <a:rPr lang="tr-TR" dirty="0" err="1" smtClean="0">
                <a:latin typeface="Times New Roman" pitchFamily="18" charset="0"/>
                <a:cs typeface="Times New Roman" pitchFamily="18" charset="0"/>
              </a:rPr>
              <a:t>epiteli</a:t>
            </a:r>
            <a:r>
              <a:rPr lang="tr-TR" dirty="0" smtClean="0">
                <a:latin typeface="Times New Roman" pitchFamily="18" charset="0"/>
                <a:cs typeface="Times New Roman" pitchFamily="18" charset="0"/>
              </a:rPr>
              <a:t> tüplere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salgılar. Tüplerin </a:t>
            </a:r>
            <a:r>
              <a:rPr lang="tr-TR" dirty="0" err="1" smtClean="0">
                <a:latin typeface="Times New Roman" pitchFamily="18" charset="0"/>
                <a:cs typeface="Times New Roman" pitchFamily="18" charset="0"/>
              </a:rPr>
              <a:t>epitel</a:t>
            </a:r>
            <a:r>
              <a:rPr lang="tr-TR" dirty="0" smtClean="0">
                <a:latin typeface="Times New Roman" pitchFamily="18" charset="0"/>
                <a:cs typeface="Times New Roman" pitchFamily="18" charset="0"/>
              </a:rPr>
              <a:t> hücresinde:</a:t>
            </a:r>
          </a:p>
          <a:p>
            <a:pPr marL="514350" indent="-514350">
              <a:buFont typeface="Arial" charset="0"/>
              <a:buNone/>
            </a:pPr>
            <a:endParaRPr lang="tr-TR" dirty="0" smtClean="0">
              <a:latin typeface="Times New Roman" pitchFamily="18" charset="0"/>
              <a:cs typeface="Times New Roman" pitchFamily="18" charset="0"/>
            </a:endParaRPr>
          </a:p>
          <a:p>
            <a:pPr marL="514350" indent="-514350">
              <a:buFont typeface="Arial" charset="0"/>
              <a:buNone/>
            </a:pP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O         Karbonik </a:t>
            </a:r>
            <a:r>
              <a:rPr lang="tr-TR" dirty="0" err="1" smtClean="0">
                <a:latin typeface="Times New Roman" pitchFamily="18" charset="0"/>
                <a:cs typeface="Times New Roman" pitchFamily="18" charset="0"/>
              </a:rPr>
              <a:t>anhidraz</a:t>
            </a:r>
            <a:r>
              <a:rPr lang="tr-TR" dirty="0" smtClean="0">
                <a:latin typeface="Times New Roman" pitchFamily="18" charset="0"/>
                <a:cs typeface="Times New Roman" pitchFamily="18" charset="0"/>
              </a:rPr>
              <a:t>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endParaRPr lang="tr-TR" baseline="-25000" dirty="0" smtClean="0">
              <a:latin typeface="Times New Roman" pitchFamily="18" charset="0"/>
              <a:cs typeface="Times New Roman" pitchFamily="18" charset="0"/>
            </a:endParaRPr>
          </a:p>
          <a:p>
            <a:pPr marL="514350" indent="-514350">
              <a:buFont typeface="Arial" charset="0"/>
              <a:buNone/>
            </a:pPr>
            <a:endParaRPr lang="tr-TR" baseline="-25000" dirty="0" smtClean="0">
              <a:latin typeface="Times New Roman" pitchFamily="18" charset="0"/>
              <a:cs typeface="Times New Roman" pitchFamily="18" charset="0"/>
            </a:endParaRPr>
          </a:p>
          <a:p>
            <a:pPr marL="514350" indent="-514350">
              <a:buFont typeface="Arial" charset="0"/>
              <a:buNone/>
            </a:pPr>
            <a:r>
              <a:rPr lang="tr-TR" dirty="0" smtClean="0">
                <a:latin typeface="Times New Roman" pitchFamily="18" charset="0"/>
                <a:cs typeface="Times New Roman" pitchFamily="18" charset="0"/>
              </a:rPr>
              <a:t>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   HCO</a:t>
            </a:r>
            <a:r>
              <a:rPr lang="tr-TR" baseline="-25000" dirty="0" smtClean="0">
                <a:latin typeface="Times New Roman" pitchFamily="18" charset="0"/>
                <a:cs typeface="Times New Roman" pitchFamily="18" charset="0"/>
              </a:rPr>
              <a:t>3</a:t>
            </a:r>
            <a:endParaRPr lang="tr-TR" dirty="0" smtClean="0">
              <a:latin typeface="Times New Roman" pitchFamily="18" charset="0"/>
              <a:cs typeface="Times New Roman" pitchFamily="18" charset="0"/>
            </a:endParaRPr>
          </a:p>
          <a:p>
            <a:pPr marL="514350" indent="-514350">
              <a:buFont typeface="Arial" charset="0"/>
              <a:buNone/>
            </a:pPr>
            <a:endParaRPr lang="tr-TR" dirty="0" smtClean="0">
              <a:latin typeface="Times New Roman" pitchFamily="18" charset="0"/>
              <a:cs typeface="Times New Roman" pitchFamily="18" charset="0"/>
            </a:endParaRPr>
          </a:p>
          <a:p>
            <a:pPr marL="514350" indent="-514350">
              <a:buFont typeface="Arial" charset="0"/>
              <a:buNone/>
            </a:pPr>
            <a:r>
              <a:rPr lang="tr-TR" dirty="0" smtClean="0">
                <a:latin typeface="Times New Roman" pitchFamily="18" charset="0"/>
                <a:cs typeface="Times New Roman" pitchFamily="18" charset="0"/>
              </a:rPr>
              <a:t>			Buradaki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tüp sıvısına atılır.</a:t>
            </a:r>
          </a:p>
          <a:p>
            <a:pPr marL="514350" indent="-514350" algn="just">
              <a:buFont typeface="Arial" charset="0"/>
              <a:buNone/>
            </a:pPr>
            <a:endParaRPr lang="tr-TR" dirty="0" smtClean="0"/>
          </a:p>
          <a:p>
            <a:pPr marL="514350" indent="-514350" algn="just">
              <a:buFont typeface="Arial" charset="0"/>
              <a:buNone/>
            </a:pPr>
            <a:endParaRPr lang="tr-TR" dirty="0" smtClean="0"/>
          </a:p>
          <a:p>
            <a:pPr marL="514350" indent="-514350">
              <a:buFont typeface="Arial" charset="0"/>
              <a:buNone/>
            </a:pPr>
            <a:endParaRPr lang="tr-TR" dirty="0" smtClean="0"/>
          </a:p>
          <a:p>
            <a:pPr marL="514350" indent="-514350">
              <a:buFont typeface="Arial" charset="0"/>
              <a:buNone/>
            </a:pPr>
            <a:endParaRPr lang="tr-TR" dirty="0" smtClean="0"/>
          </a:p>
        </p:txBody>
      </p:sp>
      <p:cxnSp>
        <p:nvCxnSpPr>
          <p:cNvPr id="5" name="4 Düz Ok Bağlayıcısı"/>
          <p:cNvCxnSpPr/>
          <p:nvPr/>
        </p:nvCxnSpPr>
        <p:spPr>
          <a:xfrm>
            <a:off x="2771775" y="3573463"/>
            <a:ext cx="3671888"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2051050" y="4365625"/>
            <a:ext cx="15128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2 İçerik Yer Tutucusu"/>
          <p:cNvSpPr>
            <a:spLocks noGrp="1"/>
          </p:cNvSpPr>
          <p:nvPr>
            <p:ph idx="1"/>
          </p:nvPr>
        </p:nvSpPr>
        <p:spPr>
          <a:xfrm>
            <a:off x="323850" y="333375"/>
            <a:ext cx="8569325" cy="6191250"/>
          </a:xfrm>
        </p:spPr>
        <p:txBody>
          <a:bodyPr/>
          <a:lstStyle/>
          <a:p>
            <a:pPr>
              <a:buFont typeface="Arial" charset="0"/>
              <a:buNone/>
            </a:pPr>
            <a:r>
              <a:rPr lang="tr-TR" dirty="0" smtClean="0">
                <a:solidFill>
                  <a:srgbClr val="C00000"/>
                </a:solidFill>
                <a:latin typeface="Times New Roman" pitchFamily="18" charset="0"/>
                <a:cs typeface="Times New Roman" pitchFamily="18" charset="0"/>
              </a:rPr>
              <a:t>b) </a:t>
            </a:r>
            <a:r>
              <a:rPr lang="tr-TR" dirty="0" err="1" smtClean="0">
                <a:solidFill>
                  <a:srgbClr val="C00000"/>
                </a:solidFill>
                <a:latin typeface="Times New Roman" pitchFamily="18" charset="0"/>
                <a:cs typeface="Times New Roman" pitchFamily="18" charset="0"/>
              </a:rPr>
              <a:t>Na</a:t>
            </a:r>
            <a:r>
              <a:rPr lang="tr-TR" baseline="30000" dirty="0" smtClean="0">
                <a:solidFill>
                  <a:srgbClr val="C00000"/>
                </a:solidFill>
                <a:latin typeface="Times New Roman" pitchFamily="18" charset="0"/>
                <a:cs typeface="Times New Roman" pitchFamily="18" charset="0"/>
              </a:rPr>
              <a:t>+ </a:t>
            </a:r>
            <a:r>
              <a:rPr lang="tr-TR" dirty="0" err="1" smtClean="0">
                <a:solidFill>
                  <a:srgbClr val="C00000"/>
                </a:solidFill>
                <a:latin typeface="Times New Roman" pitchFamily="18" charset="0"/>
                <a:cs typeface="Times New Roman" pitchFamily="18" charset="0"/>
              </a:rPr>
              <a:t>reabsorbsiyonu</a:t>
            </a:r>
            <a:endParaRPr lang="tr-TR" dirty="0" smtClean="0">
              <a:solidFill>
                <a:srgbClr val="C00000"/>
              </a:solidFill>
              <a:latin typeface="Times New Roman" pitchFamily="18" charset="0"/>
              <a:cs typeface="Times New Roman" pitchFamily="18" charset="0"/>
            </a:endParaRPr>
          </a:p>
          <a:p>
            <a:pPr>
              <a:buFont typeface="Arial" charset="0"/>
              <a:buNone/>
            </a:pPr>
            <a:endParaRPr lang="tr-TR" dirty="0" smtClean="0">
              <a:solidFill>
                <a:srgbClr val="C00000"/>
              </a:solidFill>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Sözü edilen şekilde salgılanan her H iyonu yerine bir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iyonu tüp hücresi içine </a:t>
            </a:r>
            <a:r>
              <a:rPr lang="tr-TR" dirty="0" err="1" smtClean="0">
                <a:latin typeface="Times New Roman" pitchFamily="18" charset="0"/>
                <a:cs typeface="Times New Roman" pitchFamily="18" charset="0"/>
              </a:rPr>
              <a:t>reabsorbe</a:t>
            </a:r>
            <a:r>
              <a:rPr lang="tr-TR" dirty="0" smtClean="0">
                <a:latin typeface="Times New Roman" pitchFamily="18" charset="0"/>
                <a:cs typeface="Times New Roman" pitchFamily="18" charset="0"/>
              </a:rPr>
              <a:t> olur. Bu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iyonları  HCO</a:t>
            </a:r>
            <a:r>
              <a:rPr lang="tr-TR" baseline="-25000" dirty="0" smtClean="0">
                <a:latin typeface="Times New Roman" pitchFamily="18" charset="0"/>
                <a:cs typeface="Times New Roman" pitchFamily="18" charset="0"/>
              </a:rPr>
              <a:t>3</a:t>
            </a:r>
            <a:r>
              <a:rPr lang="tr-TR" baseline="30000" dirty="0" smtClean="0">
                <a:latin typeface="Times New Roman" pitchFamily="18" charset="0"/>
                <a:cs typeface="Times New Roman" pitchFamily="18" charset="0"/>
              </a:rPr>
              <a:t> –  </a:t>
            </a:r>
            <a:r>
              <a:rPr lang="tr-TR" dirty="0" smtClean="0">
                <a:latin typeface="Times New Roman" pitchFamily="18" charset="0"/>
                <a:cs typeface="Times New Roman" pitchFamily="18" charset="0"/>
              </a:rPr>
              <a:t> iyonları ile birlikte </a:t>
            </a:r>
            <a:r>
              <a:rPr lang="tr-TR" dirty="0" err="1" smtClean="0">
                <a:latin typeface="Times New Roman" pitchFamily="18" charset="0"/>
                <a:cs typeface="Times New Roman" pitchFamily="18" charset="0"/>
              </a:rPr>
              <a:t>interstesiyel</a:t>
            </a:r>
            <a:r>
              <a:rPr lang="tr-TR" dirty="0" smtClean="0">
                <a:latin typeface="Times New Roman" pitchFamily="18" charset="0"/>
                <a:cs typeface="Times New Roman" pitchFamily="18" charset="0"/>
              </a:rPr>
              <a:t> sıvıya geçerek NaHCO3 oluşturur, oradan da kana geçer. CO</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konsantrasyonu </a:t>
            </a:r>
            <a:r>
              <a:rPr lang="tr-TR" dirty="0" err="1" smtClean="0">
                <a:latin typeface="Times New Roman" pitchFamily="18" charset="0"/>
                <a:cs typeface="Times New Roman" pitchFamily="18" charset="0"/>
              </a:rPr>
              <a:t>ekstrasellüler</a:t>
            </a:r>
            <a:r>
              <a:rPr lang="tr-TR" dirty="0" smtClean="0">
                <a:latin typeface="Times New Roman" pitchFamily="18" charset="0"/>
                <a:cs typeface="Times New Roman" pitchFamily="18" charset="0"/>
              </a:rPr>
              <a:t> sıvıda ne kadar çok olursa reaksiyonlar o kadar hızlı ve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sekresyonu</a:t>
            </a:r>
            <a:r>
              <a:rPr lang="tr-TR" dirty="0" smtClean="0">
                <a:latin typeface="Times New Roman" pitchFamily="18" charset="0"/>
                <a:cs typeface="Times New Roman" pitchFamily="18" charset="0"/>
              </a:rPr>
              <a:t> da o kadar çok olur. Bunun yanı sıra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reabsorbsiyonu</a:t>
            </a:r>
            <a:r>
              <a:rPr lang="tr-TR" dirty="0" smtClean="0">
                <a:latin typeface="Times New Roman" pitchFamily="18" charset="0"/>
                <a:cs typeface="Times New Roman" pitchFamily="18" charset="0"/>
              </a:rPr>
              <a:t> da artar.  </a:t>
            </a:r>
            <a:endParaRPr lang="tr-TR" dirty="0" smtClean="0">
              <a:solidFill>
                <a:srgbClr val="C00000"/>
              </a:solidFill>
              <a:latin typeface="Times New Roman" pitchFamily="18" charset="0"/>
              <a:cs typeface="Times New Roman" pitchFamily="18" charset="0"/>
            </a:endParaRPr>
          </a:p>
          <a:p>
            <a:pPr algn="just">
              <a:buFont typeface="Arial" charset="0"/>
              <a:buNone/>
            </a:pPr>
            <a:r>
              <a:rPr lang="tr-TR" dirty="0" smtClean="0">
                <a:solidFill>
                  <a:schemeClr val="accent2"/>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2 İçerik Yer Tutucusu"/>
          <p:cNvSpPr>
            <a:spLocks noGrp="1"/>
          </p:cNvSpPr>
          <p:nvPr>
            <p:ph idx="1"/>
          </p:nvPr>
        </p:nvSpPr>
        <p:spPr>
          <a:xfrm>
            <a:off x="323850" y="333375"/>
            <a:ext cx="8569325" cy="6191250"/>
          </a:xfrm>
        </p:spPr>
        <p:txBody>
          <a:bodyPr/>
          <a:lstStyle/>
          <a:p>
            <a:pPr algn="just">
              <a:buFont typeface="Arial" charset="0"/>
              <a:buNone/>
            </a:pPr>
            <a:r>
              <a:rPr lang="tr-TR" smtClean="0"/>
              <a:t>		</a:t>
            </a:r>
          </a:p>
          <a:p>
            <a:pPr>
              <a:buFont typeface="Arial" charset="0"/>
              <a:buNone/>
            </a:pPr>
            <a:r>
              <a:rPr lang="tr-TR" smtClean="0">
                <a:latin typeface="Times New Roman" pitchFamily="18" charset="0"/>
                <a:cs typeface="Times New Roman" pitchFamily="18" charset="0"/>
              </a:rPr>
              <a:t>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konsantrasyonunun artması pH’ın düşmesine yani asit tarafa kaymasına,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konsantrasyonunun azalması ise pH’ın yükselmesine yani alkali tarafa kaymasına neden olur.</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pH = Loq                    1</a:t>
            </a:r>
          </a:p>
          <a:p>
            <a:pPr>
              <a:buFont typeface="Arial" charset="0"/>
              <a:buNone/>
            </a:pPr>
            <a:r>
              <a:rPr lang="tr-TR" smtClean="0">
                <a:latin typeface="Times New Roman" pitchFamily="18" charset="0"/>
                <a:cs typeface="Times New Roman" pitchFamily="18" charset="0"/>
              </a:rPr>
              <a:t>			 H</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konsantrasyonu</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olarak ifade edilir.</a:t>
            </a:r>
          </a:p>
        </p:txBody>
      </p:sp>
      <p:cxnSp>
        <p:nvCxnSpPr>
          <p:cNvPr id="13" name="12 Düz Bağlayıcı"/>
          <p:cNvCxnSpPr/>
          <p:nvPr/>
        </p:nvCxnSpPr>
        <p:spPr>
          <a:xfrm>
            <a:off x="2195513" y="4581525"/>
            <a:ext cx="3240087"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2 İçerik Yer Tutucusu"/>
          <p:cNvSpPr>
            <a:spLocks noGrp="1"/>
          </p:cNvSpPr>
          <p:nvPr>
            <p:ph idx="1"/>
          </p:nvPr>
        </p:nvSpPr>
        <p:spPr>
          <a:xfrm>
            <a:off x="142844" y="333375"/>
            <a:ext cx="8461406" cy="6191250"/>
          </a:xfrm>
        </p:spPr>
        <p:txBody>
          <a:bodyPr/>
          <a:lstStyle/>
          <a:p>
            <a:pPr algn="just">
              <a:buFont typeface="Arial" charset="0"/>
              <a:buNone/>
            </a:pPr>
            <a:endParaRPr lang="tr-TR" dirty="0" smtClean="0"/>
          </a:p>
          <a:p>
            <a:pPr>
              <a:buFont typeface="Arial" charset="0"/>
              <a:buNone/>
            </a:pPr>
            <a:endParaRPr lang="tr-TR" dirty="0" smtClean="0">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Tersine CO</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konsantrasyonunu düşüren nedenler (solunumun hızlanması, metabolizmanın yavaşlaması vb) H </a:t>
            </a:r>
            <a:r>
              <a:rPr lang="tr-TR" dirty="0" err="1" smtClean="0">
                <a:latin typeface="Times New Roman" pitchFamily="18" charset="0"/>
                <a:cs typeface="Times New Roman" pitchFamily="18" charset="0"/>
              </a:rPr>
              <a:t>sekresyonu</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reabsorbsiyonunu</a:t>
            </a:r>
            <a:r>
              <a:rPr lang="tr-TR" dirty="0" smtClean="0">
                <a:latin typeface="Times New Roman" pitchFamily="18" charset="0"/>
                <a:cs typeface="Times New Roman" pitchFamily="18" charset="0"/>
              </a:rPr>
              <a:t> azaltır.</a:t>
            </a:r>
          </a:p>
          <a:p>
            <a:pPr algn="just">
              <a:buFont typeface="Arial" charset="0"/>
              <a:buNone/>
            </a:pPr>
            <a:endParaRPr lang="tr-TR"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2 İçerik Yer Tutucusu"/>
          <p:cNvSpPr>
            <a:spLocks noGrp="1"/>
          </p:cNvSpPr>
          <p:nvPr>
            <p:ph idx="1"/>
          </p:nvPr>
        </p:nvSpPr>
        <p:spPr>
          <a:xfrm>
            <a:off x="107950" y="333375"/>
            <a:ext cx="8785225" cy="6191250"/>
          </a:xfrm>
        </p:spPr>
        <p:txBody>
          <a:bodyPr/>
          <a:lstStyle/>
          <a:p>
            <a:pPr>
              <a:buFont typeface="Arial" charset="0"/>
              <a:buNone/>
            </a:pPr>
            <a:endParaRPr lang="tr-TR" dirty="0" smtClean="0"/>
          </a:p>
          <a:p>
            <a:pPr>
              <a:buFont typeface="Arial" charset="0"/>
              <a:buNone/>
            </a:pPr>
            <a:endParaRPr lang="tr-TR" dirty="0" smtClean="0"/>
          </a:p>
          <a:p>
            <a:pPr>
              <a:buFont typeface="Arial" charset="0"/>
              <a:buNone/>
            </a:pPr>
            <a:r>
              <a:rPr lang="tr-TR" sz="1800" dirty="0" err="1" smtClean="0"/>
              <a:t>Ekstraselüler</a:t>
            </a:r>
            <a:endParaRPr lang="tr-TR" sz="1800" dirty="0" smtClean="0"/>
          </a:p>
          <a:p>
            <a:pPr>
              <a:buFont typeface="Arial" charset="0"/>
              <a:buNone/>
            </a:pPr>
            <a:r>
              <a:rPr lang="tr-TR" sz="1800" dirty="0" smtClean="0"/>
              <a:t>Sıvı                                                                                              HCO</a:t>
            </a:r>
            <a:r>
              <a:rPr lang="tr-TR" sz="1800" baseline="-25000" dirty="0" smtClean="0"/>
              <a:t>3</a:t>
            </a:r>
            <a:r>
              <a:rPr lang="tr-TR" sz="1800" baseline="30000" dirty="0" smtClean="0"/>
              <a:t> </a:t>
            </a:r>
            <a:endParaRPr lang="tr-TR" sz="1800" dirty="0" smtClean="0"/>
          </a:p>
          <a:p>
            <a:pPr>
              <a:buFont typeface="Arial" charset="0"/>
              <a:buNone/>
            </a:pPr>
            <a:endParaRPr lang="tr-TR" sz="1800" dirty="0" smtClean="0"/>
          </a:p>
          <a:p>
            <a:pPr>
              <a:buFont typeface="Arial" charset="0"/>
              <a:buNone/>
            </a:pPr>
            <a:r>
              <a:rPr lang="tr-TR" sz="1800" dirty="0" smtClean="0"/>
              <a:t>                                                                         </a:t>
            </a:r>
          </a:p>
          <a:p>
            <a:pPr>
              <a:buFont typeface="Arial" charset="0"/>
              <a:buNone/>
            </a:pPr>
            <a:endParaRPr lang="tr-TR" sz="1800" dirty="0" smtClean="0"/>
          </a:p>
          <a:p>
            <a:pPr>
              <a:buFont typeface="Arial" charset="0"/>
              <a:buNone/>
            </a:pPr>
            <a:r>
              <a:rPr lang="tr-TR" sz="1800" dirty="0" smtClean="0"/>
              <a:t>HCO</a:t>
            </a:r>
            <a:r>
              <a:rPr lang="tr-TR" sz="1800" baseline="-25000" dirty="0" smtClean="0"/>
              <a:t>3</a:t>
            </a:r>
            <a:r>
              <a:rPr lang="tr-TR" sz="1800" dirty="0" smtClean="0"/>
              <a:t>                                                                                              HCO</a:t>
            </a:r>
            <a:r>
              <a:rPr lang="tr-TR" sz="1800" baseline="-25000" dirty="0" smtClean="0"/>
              <a:t>3</a:t>
            </a:r>
            <a:r>
              <a:rPr lang="tr-TR" sz="1800" baseline="30000" dirty="0" smtClean="0"/>
              <a:t> </a:t>
            </a:r>
            <a:endParaRPr lang="tr-TR" sz="1800" dirty="0" smtClean="0"/>
          </a:p>
          <a:p>
            <a:pPr>
              <a:buFont typeface="Arial" charset="0"/>
              <a:buNone/>
            </a:pPr>
            <a:endParaRPr lang="tr-TR" sz="1800" dirty="0" smtClean="0"/>
          </a:p>
          <a:p>
            <a:pPr>
              <a:buFont typeface="Arial" charset="0"/>
              <a:buNone/>
            </a:pPr>
            <a:r>
              <a:rPr lang="tr-TR" sz="1800" dirty="0" smtClean="0"/>
              <a:t>                                                                                           H</a:t>
            </a:r>
            <a:r>
              <a:rPr lang="tr-TR" sz="1800" baseline="-25000" dirty="0" smtClean="0"/>
              <a:t>2</a:t>
            </a:r>
            <a:r>
              <a:rPr lang="tr-TR" sz="1800" dirty="0" smtClean="0"/>
              <a:t>CO</a:t>
            </a:r>
            <a:r>
              <a:rPr lang="tr-TR" sz="1800" baseline="-25000" dirty="0" smtClean="0"/>
              <a:t>3</a:t>
            </a:r>
            <a:r>
              <a:rPr lang="tr-TR" sz="1800" dirty="0" smtClean="0"/>
              <a:t>                                                                           </a:t>
            </a:r>
          </a:p>
          <a:p>
            <a:pPr>
              <a:buFont typeface="Arial" charset="0"/>
              <a:buNone/>
            </a:pPr>
            <a:endParaRPr lang="tr-TR" sz="1800" dirty="0" smtClean="0"/>
          </a:p>
          <a:p>
            <a:pPr>
              <a:buFont typeface="Arial" charset="0"/>
              <a:buNone/>
            </a:pPr>
            <a:endParaRPr lang="tr-TR" sz="1800" dirty="0" smtClean="0"/>
          </a:p>
          <a:p>
            <a:pPr>
              <a:buFont typeface="Arial" charset="0"/>
              <a:buNone/>
            </a:pPr>
            <a:endParaRPr lang="tr-TR" sz="1800" dirty="0" smtClean="0"/>
          </a:p>
          <a:p>
            <a:pPr>
              <a:buFont typeface="Arial" charset="0"/>
              <a:buNone/>
            </a:pPr>
            <a:r>
              <a:rPr lang="tr-TR" sz="1800" dirty="0" smtClean="0"/>
              <a:t>                                           karbonik</a:t>
            </a:r>
          </a:p>
          <a:p>
            <a:pPr>
              <a:buFont typeface="Arial" charset="0"/>
              <a:buNone/>
            </a:pPr>
            <a:r>
              <a:rPr lang="tr-TR" sz="1800" dirty="0" smtClean="0"/>
              <a:t>CO</a:t>
            </a:r>
            <a:r>
              <a:rPr lang="tr-TR" sz="1800" baseline="-25000" dirty="0" smtClean="0"/>
              <a:t>2</a:t>
            </a:r>
            <a:r>
              <a:rPr lang="tr-TR" sz="1800" dirty="0" smtClean="0"/>
              <a:t>                                                                       CO</a:t>
            </a:r>
            <a:r>
              <a:rPr lang="tr-TR" sz="1800" baseline="-25000" dirty="0" smtClean="0"/>
              <a:t>2</a:t>
            </a:r>
            <a:r>
              <a:rPr lang="tr-TR" sz="1800" dirty="0" smtClean="0"/>
              <a:t> + H</a:t>
            </a:r>
            <a:r>
              <a:rPr lang="tr-TR" sz="1800" baseline="-25000" dirty="0" smtClean="0"/>
              <a:t>2</a:t>
            </a:r>
            <a:r>
              <a:rPr lang="tr-TR" sz="1800" dirty="0" smtClean="0"/>
              <a:t>O</a:t>
            </a:r>
          </a:p>
        </p:txBody>
      </p:sp>
      <p:sp>
        <p:nvSpPr>
          <p:cNvPr id="6" name="5 Yuvarlatılmış Dikdörtgen"/>
          <p:cNvSpPr/>
          <p:nvPr/>
        </p:nvSpPr>
        <p:spPr>
          <a:xfrm>
            <a:off x="1403350" y="2060575"/>
            <a:ext cx="2447925" cy="43211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a:r>
              <a:rPr lang="tr-TR">
                <a:solidFill>
                  <a:srgbClr val="000000"/>
                </a:solidFill>
                <a:cs typeface="Arial" charset="0"/>
              </a:rPr>
              <a:t>Na</a:t>
            </a:r>
          </a:p>
          <a:p>
            <a:pPr algn="ctr"/>
            <a:endParaRPr lang="tr-TR">
              <a:solidFill>
                <a:srgbClr val="000000"/>
              </a:solidFill>
              <a:cs typeface="Arial" charset="0"/>
            </a:endParaRPr>
          </a:p>
          <a:p>
            <a:pPr algn="ctr"/>
            <a:r>
              <a:rPr lang="tr-TR">
                <a:solidFill>
                  <a:srgbClr val="000000"/>
                </a:solidFill>
                <a:cs typeface="Arial" charset="0"/>
              </a:rPr>
              <a:t>HCO</a:t>
            </a:r>
            <a:r>
              <a:rPr lang="tr-TR" baseline="-25000">
                <a:solidFill>
                  <a:srgbClr val="000000"/>
                </a:solidFill>
                <a:cs typeface="Arial" charset="0"/>
              </a:rPr>
              <a:t>3</a:t>
            </a:r>
            <a:r>
              <a:rPr lang="tr-TR">
                <a:solidFill>
                  <a:srgbClr val="000000"/>
                </a:solidFill>
                <a:cs typeface="Arial" charset="0"/>
              </a:rPr>
              <a:t> + H</a:t>
            </a:r>
          </a:p>
          <a:p>
            <a:pPr algn="ctr"/>
            <a:endParaRPr lang="tr-TR">
              <a:solidFill>
                <a:srgbClr val="000000"/>
              </a:solidFill>
              <a:cs typeface="Arial" charset="0"/>
            </a:endParaRPr>
          </a:p>
          <a:p>
            <a:pPr algn="ctr"/>
            <a:endParaRPr lang="tr-TR">
              <a:solidFill>
                <a:srgbClr val="000000"/>
              </a:solidFill>
              <a:cs typeface="Arial" charset="0"/>
            </a:endParaRPr>
          </a:p>
          <a:p>
            <a:pPr algn="ctr"/>
            <a:endParaRPr lang="tr-TR">
              <a:solidFill>
                <a:srgbClr val="000000"/>
              </a:solidFill>
              <a:cs typeface="Arial" charset="0"/>
            </a:endParaRPr>
          </a:p>
          <a:p>
            <a:pPr algn="ctr"/>
            <a:r>
              <a:rPr lang="tr-TR">
                <a:solidFill>
                  <a:srgbClr val="000000"/>
                </a:solidFill>
                <a:cs typeface="Arial" charset="0"/>
              </a:rPr>
              <a:t>H</a:t>
            </a:r>
            <a:r>
              <a:rPr lang="tr-TR" baseline="-25000">
                <a:solidFill>
                  <a:srgbClr val="000000"/>
                </a:solidFill>
                <a:cs typeface="Arial" charset="0"/>
              </a:rPr>
              <a:t>2</a:t>
            </a:r>
            <a:r>
              <a:rPr lang="tr-TR">
                <a:solidFill>
                  <a:srgbClr val="000000"/>
                </a:solidFill>
                <a:cs typeface="Arial" charset="0"/>
              </a:rPr>
              <a:t>CO</a:t>
            </a:r>
            <a:r>
              <a:rPr lang="tr-TR" baseline="-25000">
                <a:solidFill>
                  <a:srgbClr val="000000"/>
                </a:solidFill>
                <a:cs typeface="Arial" charset="0"/>
              </a:rPr>
              <a:t>3</a:t>
            </a:r>
          </a:p>
          <a:p>
            <a:pPr algn="ctr"/>
            <a:endParaRPr lang="tr-TR">
              <a:solidFill>
                <a:srgbClr val="000000"/>
              </a:solidFill>
              <a:cs typeface="Arial" charset="0"/>
            </a:endParaRPr>
          </a:p>
          <a:p>
            <a:pPr algn="ctr"/>
            <a:r>
              <a:rPr lang="tr-TR">
                <a:solidFill>
                  <a:srgbClr val="000000"/>
                </a:solidFill>
                <a:cs typeface="Arial" charset="0"/>
              </a:rPr>
              <a:t>                      Karbonik </a:t>
            </a:r>
          </a:p>
          <a:p>
            <a:pPr algn="ctr"/>
            <a:r>
              <a:rPr lang="tr-TR">
                <a:solidFill>
                  <a:srgbClr val="000000"/>
                </a:solidFill>
                <a:cs typeface="Arial" charset="0"/>
              </a:rPr>
              <a:t>                      anhidraz</a:t>
            </a:r>
          </a:p>
          <a:p>
            <a:pPr algn="ctr"/>
            <a:endParaRPr lang="tr-TR">
              <a:solidFill>
                <a:srgbClr val="000000"/>
              </a:solidFill>
              <a:cs typeface="Arial" charset="0"/>
            </a:endParaRPr>
          </a:p>
          <a:p>
            <a:pPr algn="ctr"/>
            <a:r>
              <a:rPr lang="tr-TR">
                <a:solidFill>
                  <a:srgbClr val="000000"/>
                </a:solidFill>
                <a:cs typeface="Arial" charset="0"/>
              </a:rPr>
              <a:t>CO</a:t>
            </a:r>
            <a:r>
              <a:rPr lang="tr-TR" baseline="-25000">
                <a:solidFill>
                  <a:srgbClr val="000000"/>
                </a:solidFill>
                <a:cs typeface="Arial" charset="0"/>
              </a:rPr>
              <a:t>2</a:t>
            </a:r>
            <a:r>
              <a:rPr lang="tr-TR">
                <a:solidFill>
                  <a:srgbClr val="000000"/>
                </a:solidFill>
                <a:cs typeface="Arial" charset="0"/>
              </a:rPr>
              <a:t> + H</a:t>
            </a:r>
            <a:r>
              <a:rPr lang="tr-TR" baseline="-25000">
                <a:solidFill>
                  <a:srgbClr val="000000"/>
                </a:solidFill>
                <a:cs typeface="Arial" charset="0"/>
              </a:rPr>
              <a:t>2</a:t>
            </a:r>
            <a:r>
              <a:rPr lang="tr-TR">
                <a:solidFill>
                  <a:srgbClr val="000000"/>
                </a:solidFill>
                <a:cs typeface="Arial" charset="0"/>
              </a:rPr>
              <a:t>O</a:t>
            </a:r>
          </a:p>
        </p:txBody>
      </p:sp>
      <p:cxnSp>
        <p:nvCxnSpPr>
          <p:cNvPr id="12" name="11 Düz Ok Bağlayıcısı"/>
          <p:cNvCxnSpPr/>
          <p:nvPr/>
        </p:nvCxnSpPr>
        <p:spPr>
          <a:xfrm flipH="1">
            <a:off x="2916238" y="2781300"/>
            <a:ext cx="15113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flipH="1">
            <a:off x="900113" y="2708275"/>
            <a:ext cx="15113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flipH="1">
            <a:off x="1116013" y="3284538"/>
            <a:ext cx="10080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Düz Ok Bağlayıcısı"/>
          <p:cNvCxnSpPr/>
          <p:nvPr/>
        </p:nvCxnSpPr>
        <p:spPr>
          <a:xfrm flipV="1">
            <a:off x="2627313" y="3500438"/>
            <a:ext cx="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Düz Ok Bağlayıcısı"/>
          <p:cNvCxnSpPr/>
          <p:nvPr/>
        </p:nvCxnSpPr>
        <p:spPr>
          <a:xfrm flipV="1">
            <a:off x="2627313" y="4437063"/>
            <a:ext cx="0" cy="1008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Düz Ok Bağlayıcısı"/>
          <p:cNvCxnSpPr/>
          <p:nvPr/>
        </p:nvCxnSpPr>
        <p:spPr>
          <a:xfrm flipH="1" flipV="1">
            <a:off x="971550" y="5661025"/>
            <a:ext cx="1008063"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Düz Ok Bağlayıcısı"/>
          <p:cNvCxnSpPr/>
          <p:nvPr/>
        </p:nvCxnSpPr>
        <p:spPr>
          <a:xfrm flipH="1">
            <a:off x="2411413" y="5661025"/>
            <a:ext cx="2016125" cy="1444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38 Düz Ok Bağlayıcısı"/>
          <p:cNvCxnSpPr/>
          <p:nvPr/>
        </p:nvCxnSpPr>
        <p:spPr>
          <a:xfrm flipH="1">
            <a:off x="5076825" y="4221163"/>
            <a:ext cx="358775" cy="1152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p:nvPr/>
        </p:nvCxnSpPr>
        <p:spPr>
          <a:xfrm>
            <a:off x="4716463" y="3357563"/>
            <a:ext cx="431800" cy="5032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Düz Ok Bağlayıcısı"/>
          <p:cNvCxnSpPr/>
          <p:nvPr/>
        </p:nvCxnSpPr>
        <p:spPr>
          <a:xfrm>
            <a:off x="3132138" y="3357563"/>
            <a:ext cx="10080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43 Oval"/>
          <p:cNvSpPr/>
          <p:nvPr/>
        </p:nvSpPr>
        <p:spPr>
          <a:xfrm>
            <a:off x="4356100" y="2420938"/>
            <a:ext cx="720725" cy="576262"/>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tr-TR" sz="1600" dirty="0" err="1"/>
              <a:t>Na</a:t>
            </a:r>
            <a:endParaRPr lang="tr-TR" sz="1600" dirty="0"/>
          </a:p>
        </p:txBody>
      </p:sp>
      <p:sp>
        <p:nvSpPr>
          <p:cNvPr id="46" name="45 Oval"/>
          <p:cNvSpPr/>
          <p:nvPr/>
        </p:nvSpPr>
        <p:spPr>
          <a:xfrm>
            <a:off x="4211638" y="3213100"/>
            <a:ext cx="576262" cy="43180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tr-TR" dirty="0"/>
              <a:t>H</a:t>
            </a:r>
          </a:p>
        </p:txBody>
      </p:sp>
      <p:sp>
        <p:nvSpPr>
          <p:cNvPr id="49" name="48 Yuvarlatılmış Dikdörtgen"/>
          <p:cNvSpPr/>
          <p:nvPr/>
        </p:nvSpPr>
        <p:spPr>
          <a:xfrm>
            <a:off x="7272338" y="-387350"/>
            <a:ext cx="1871662" cy="1773238"/>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sp>
        <p:nvSpPr>
          <p:cNvPr id="50" name="49 Yuvarlatılmış Dikdörtgen"/>
          <p:cNvSpPr/>
          <p:nvPr/>
        </p:nvSpPr>
        <p:spPr>
          <a:xfrm>
            <a:off x="1619250" y="-1035050"/>
            <a:ext cx="1873250" cy="2519363"/>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sp>
        <p:nvSpPr>
          <p:cNvPr id="51" name="50 Yuvarlatılmış Dikdörtgen"/>
          <p:cNvSpPr/>
          <p:nvPr/>
        </p:nvSpPr>
        <p:spPr>
          <a:xfrm>
            <a:off x="7092950" y="2060575"/>
            <a:ext cx="2051050" cy="43211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cxnSp>
        <p:nvCxnSpPr>
          <p:cNvPr id="52" name="51 Düz Ok Bağlayıcısı"/>
          <p:cNvCxnSpPr/>
          <p:nvPr/>
        </p:nvCxnSpPr>
        <p:spPr>
          <a:xfrm>
            <a:off x="5867400" y="2060575"/>
            <a:ext cx="0" cy="1081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53 Oval"/>
          <p:cNvSpPr/>
          <p:nvPr/>
        </p:nvSpPr>
        <p:spPr>
          <a:xfrm>
            <a:off x="2916238" y="3068638"/>
            <a:ext cx="576262" cy="43180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tr-TR" dirty="0"/>
              <a:t>H</a:t>
            </a:r>
          </a:p>
        </p:txBody>
      </p:sp>
      <p:cxnSp>
        <p:nvCxnSpPr>
          <p:cNvPr id="55" name="54 Düz Ok Bağlayıcısı"/>
          <p:cNvCxnSpPr/>
          <p:nvPr/>
        </p:nvCxnSpPr>
        <p:spPr>
          <a:xfrm>
            <a:off x="5219700" y="5778500"/>
            <a:ext cx="0" cy="387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57 Oval"/>
          <p:cNvSpPr/>
          <p:nvPr/>
        </p:nvSpPr>
        <p:spPr>
          <a:xfrm>
            <a:off x="179388" y="2349500"/>
            <a:ext cx="647700" cy="574675"/>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tr-TR" sz="1600" dirty="0" err="1"/>
              <a:t>Na</a:t>
            </a:r>
            <a:endParaRPr lang="tr-TR" sz="1600" dirty="0"/>
          </a:p>
        </p:txBody>
      </p:sp>
      <p:sp>
        <p:nvSpPr>
          <p:cNvPr id="59" name="58 Oval"/>
          <p:cNvSpPr/>
          <p:nvPr/>
        </p:nvSpPr>
        <p:spPr>
          <a:xfrm>
            <a:off x="107950" y="3068638"/>
            <a:ext cx="1008063" cy="576262"/>
          </a:xfrm>
          <a:prstGeom prst="ellipse">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r>
              <a:rPr lang="tr-TR" dirty="0"/>
              <a:t>HCO</a:t>
            </a:r>
            <a:r>
              <a:rPr lang="tr-TR" baseline="-25000" dirty="0"/>
              <a:t>3</a:t>
            </a:r>
            <a:r>
              <a:rPr lang="tr-TR" baseline="30000" dirty="0"/>
              <a:t> </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2 İçerik Yer Tutucusu"/>
          <p:cNvSpPr>
            <a:spLocks noGrp="1"/>
          </p:cNvSpPr>
          <p:nvPr>
            <p:ph idx="1"/>
          </p:nvPr>
        </p:nvSpPr>
        <p:spPr>
          <a:xfrm>
            <a:off x="323850" y="333375"/>
            <a:ext cx="8351838" cy="6191250"/>
          </a:xfrm>
        </p:spPr>
        <p:txBody>
          <a:bodyPr/>
          <a:lstStyle/>
          <a:p>
            <a:pPr>
              <a:buFont typeface="Arial" charset="0"/>
              <a:buNone/>
            </a:pPr>
            <a:r>
              <a:rPr lang="tr-TR" dirty="0" smtClean="0">
                <a:solidFill>
                  <a:srgbClr val="C00000"/>
                </a:solidFill>
              </a:rPr>
              <a:t>c) </a:t>
            </a:r>
            <a:r>
              <a:rPr lang="tr-TR" dirty="0" smtClean="0">
                <a:solidFill>
                  <a:srgbClr val="C00000"/>
                </a:solidFill>
                <a:latin typeface="Times New Roman" pitchFamily="18" charset="0"/>
                <a:cs typeface="Times New Roman" pitchFamily="18" charset="0"/>
              </a:rPr>
              <a:t>İdrarla HCO</a:t>
            </a:r>
            <a:r>
              <a:rPr lang="tr-TR" baseline="-25000" dirty="0" smtClean="0">
                <a:solidFill>
                  <a:srgbClr val="C00000"/>
                </a:solidFill>
                <a:latin typeface="Times New Roman" pitchFamily="18" charset="0"/>
                <a:cs typeface="Times New Roman" pitchFamily="18" charset="0"/>
              </a:rPr>
              <a:t>3</a:t>
            </a:r>
            <a:r>
              <a:rPr lang="tr-TR" baseline="30000" dirty="0" smtClean="0">
                <a:solidFill>
                  <a:srgbClr val="C00000"/>
                </a:solidFill>
                <a:latin typeface="Times New Roman" pitchFamily="18" charset="0"/>
                <a:cs typeface="Times New Roman" pitchFamily="18" charset="0"/>
              </a:rPr>
              <a:t> –</a:t>
            </a:r>
            <a:r>
              <a:rPr lang="tr-TR" dirty="0" smtClean="0">
                <a:solidFill>
                  <a:srgbClr val="C00000"/>
                </a:solidFill>
                <a:latin typeface="Times New Roman" pitchFamily="18" charset="0"/>
                <a:cs typeface="Times New Roman" pitchFamily="18" charset="0"/>
              </a:rPr>
              <a:t>  atılımı</a:t>
            </a:r>
          </a:p>
          <a:p>
            <a:pPr>
              <a:buFont typeface="Arial" charset="0"/>
              <a:buNone/>
            </a:pPr>
            <a:endParaRPr lang="tr-TR" dirty="0" smtClean="0">
              <a:solidFill>
                <a:srgbClr val="C00000"/>
              </a:solidFill>
              <a:latin typeface="Times New Roman" pitchFamily="18" charset="0"/>
              <a:cs typeface="Times New Roman" pitchFamily="18" charset="0"/>
            </a:endParaRPr>
          </a:p>
          <a:p>
            <a:pPr algn="just">
              <a:buFont typeface="Arial" charset="0"/>
              <a:buNone/>
            </a:pPr>
            <a:r>
              <a:rPr lang="tr-TR" dirty="0" smtClean="0">
                <a:latin typeface="Times New Roman" pitchFamily="18" charset="0"/>
                <a:cs typeface="Times New Roman" pitchFamily="18" charset="0"/>
              </a:rPr>
              <a:t>		Bikarbonat iyonu normalde </a:t>
            </a:r>
            <a:r>
              <a:rPr lang="tr-TR" dirty="0" err="1" smtClean="0">
                <a:latin typeface="Times New Roman" pitchFamily="18" charset="0"/>
                <a:cs typeface="Times New Roman" pitchFamily="18" charset="0"/>
              </a:rPr>
              <a:t>glomerul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filtrasyonu</a:t>
            </a:r>
            <a:r>
              <a:rPr lang="tr-TR" dirty="0" smtClean="0">
                <a:latin typeface="Times New Roman" pitchFamily="18" charset="0"/>
                <a:cs typeface="Times New Roman" pitchFamily="18" charset="0"/>
              </a:rPr>
              <a:t> ile yer değiştirir. Böbrek tüplerinde hücre dışına çıkan H ile HCO</a:t>
            </a:r>
            <a:r>
              <a:rPr lang="tr-TR" baseline="-25000" dirty="0" smtClean="0">
                <a:latin typeface="Times New Roman" pitchFamily="18" charset="0"/>
                <a:cs typeface="Times New Roman" pitchFamily="18" charset="0"/>
              </a:rPr>
              <a:t>3</a:t>
            </a:r>
            <a:r>
              <a:rPr lang="tr-TR" baseline="30000"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  birleşip tüp sıvısı içinde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oluşturur. </a:t>
            </a:r>
          </a:p>
          <a:p>
            <a:pPr>
              <a:buFont typeface="Arial" charset="0"/>
              <a:buNone/>
            </a:pPr>
            <a:r>
              <a:rPr lang="tr-TR" dirty="0" smtClean="0"/>
              <a:t>   ½ H</a:t>
            </a:r>
            <a:r>
              <a:rPr lang="tr-TR" baseline="-25000" dirty="0" smtClean="0"/>
              <a:t>2</a:t>
            </a:r>
            <a:r>
              <a:rPr lang="tr-TR" dirty="0" smtClean="0"/>
              <a:t> + HCO</a:t>
            </a:r>
            <a:r>
              <a:rPr lang="tr-TR" baseline="-25000" dirty="0" smtClean="0"/>
              <a:t>3                             </a:t>
            </a:r>
            <a:r>
              <a:rPr lang="tr-TR" dirty="0" smtClean="0"/>
              <a:t>H</a:t>
            </a:r>
            <a:r>
              <a:rPr lang="tr-TR" baseline="-25000" dirty="0" smtClean="0"/>
              <a:t>2</a:t>
            </a:r>
            <a:r>
              <a:rPr lang="tr-TR" dirty="0" smtClean="0"/>
              <a:t>CO</a:t>
            </a:r>
            <a:r>
              <a:rPr lang="tr-TR" baseline="-25000" dirty="0" smtClean="0"/>
              <a:t>3</a:t>
            </a:r>
          </a:p>
          <a:p>
            <a:pPr>
              <a:buFont typeface="Arial" charset="0"/>
              <a:buNone/>
            </a:pPr>
            <a:endParaRPr lang="tr-TR" baseline="-25000" dirty="0" smtClean="0"/>
          </a:p>
          <a:p>
            <a:pPr>
              <a:buFont typeface="Arial" charset="0"/>
              <a:buNone/>
            </a:pPr>
            <a:r>
              <a:rPr lang="tr-TR" dirty="0" smtClean="0"/>
              <a:t>	 H</a:t>
            </a:r>
            <a:r>
              <a:rPr lang="tr-TR" baseline="-25000" dirty="0" smtClean="0"/>
              <a:t>2</a:t>
            </a:r>
            <a:r>
              <a:rPr lang="tr-TR" dirty="0" smtClean="0"/>
              <a:t>CO</a:t>
            </a:r>
            <a:r>
              <a:rPr lang="tr-TR" baseline="-25000" dirty="0" smtClean="0"/>
              <a:t>3                       </a:t>
            </a:r>
            <a:r>
              <a:rPr lang="tr-TR" dirty="0" smtClean="0"/>
              <a:t>CO</a:t>
            </a:r>
            <a:r>
              <a:rPr lang="tr-TR" baseline="-25000" dirty="0" smtClean="0"/>
              <a:t>2   </a:t>
            </a:r>
            <a:r>
              <a:rPr lang="tr-TR" dirty="0" smtClean="0"/>
              <a:t>+  H</a:t>
            </a:r>
            <a:r>
              <a:rPr lang="tr-TR" baseline="-25000" dirty="0" smtClean="0"/>
              <a:t>2</a:t>
            </a:r>
            <a:r>
              <a:rPr lang="tr-TR" dirty="0" smtClean="0"/>
              <a:t>O         </a:t>
            </a:r>
          </a:p>
          <a:p>
            <a:pPr>
              <a:buFont typeface="Arial" charset="0"/>
              <a:buNone/>
            </a:pPr>
            <a:endParaRPr lang="tr-TR" dirty="0" smtClean="0"/>
          </a:p>
          <a:p>
            <a:pPr>
              <a:buFont typeface="Arial" charset="0"/>
              <a:buNone/>
            </a:pPr>
            <a:endParaRPr lang="tr-TR" dirty="0" smtClean="0"/>
          </a:p>
        </p:txBody>
      </p:sp>
      <p:cxnSp>
        <p:nvCxnSpPr>
          <p:cNvPr id="5" name="4 Düz Ok Bağlayıcısı"/>
          <p:cNvCxnSpPr/>
          <p:nvPr/>
        </p:nvCxnSpPr>
        <p:spPr>
          <a:xfrm>
            <a:off x="2987675" y="4076700"/>
            <a:ext cx="15128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1908175" y="5013325"/>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lgn="just">
              <a:buFont typeface="Arial" charset="0"/>
              <a:buNone/>
            </a:pPr>
            <a:endParaRPr lang="tr-TR" smtClean="0">
              <a:latin typeface="Times New Roman" pitchFamily="18" charset="0"/>
              <a:cs typeface="Times New Roman" pitchFamily="18" charset="0"/>
            </a:endParaRPr>
          </a:p>
          <a:p>
            <a:pPr algn="just">
              <a:buFont typeface="Arial" charset="0"/>
              <a:buNone/>
            </a:pPr>
            <a:r>
              <a:rPr lang="tr-TR" smtClean="0">
                <a:latin typeface="Times New Roman" pitchFamily="18" charset="0"/>
                <a:cs typeface="Times New Roman" pitchFamily="18" charset="0"/>
              </a:rPr>
              <a:t>		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hücre içine oradan da ekstraselüler sıvıya geçer. Su idrar sıvısı içinde kalır. H tüp sıvısında bolsa tüp sıvısındaki HCO</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iyonları reabsorbe olur.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2 İçerik Yer Tutucusu"/>
          <p:cNvSpPr>
            <a:spLocks noGrp="1"/>
          </p:cNvSpPr>
          <p:nvPr>
            <p:ph idx="1"/>
          </p:nvPr>
        </p:nvSpPr>
        <p:spPr>
          <a:xfrm>
            <a:off x="107950" y="333375"/>
            <a:ext cx="8785225" cy="6191250"/>
          </a:xfrm>
        </p:spPr>
        <p:txBody>
          <a:bodyPr/>
          <a:lstStyle/>
          <a:p>
            <a:pPr>
              <a:buFont typeface="Arial" charset="0"/>
              <a:buNone/>
            </a:pPr>
            <a:endParaRPr lang="tr-TR" smtClean="0"/>
          </a:p>
          <a:p>
            <a:pPr>
              <a:buFont typeface="Arial" charset="0"/>
              <a:buNone/>
            </a:pPr>
            <a:endParaRPr lang="tr-TR" smtClean="0"/>
          </a:p>
          <a:p>
            <a:pPr>
              <a:buFont typeface="Arial" charset="0"/>
              <a:buNone/>
            </a:pPr>
            <a:r>
              <a:rPr lang="tr-TR" sz="1800" smtClean="0"/>
              <a:t>Ekstr.</a:t>
            </a:r>
          </a:p>
          <a:p>
            <a:pPr>
              <a:buFont typeface="Arial" charset="0"/>
              <a:buNone/>
            </a:pPr>
            <a:r>
              <a:rPr lang="tr-TR" sz="1800" smtClean="0"/>
              <a:t>Sıvı                                                                                              HCO</a:t>
            </a:r>
            <a:r>
              <a:rPr lang="tr-TR" sz="1800" baseline="-25000" smtClean="0"/>
              <a:t>3</a:t>
            </a:r>
            <a:r>
              <a:rPr lang="tr-TR" sz="1800" baseline="30000" smtClean="0"/>
              <a:t> </a:t>
            </a:r>
            <a:endParaRPr lang="tr-TR" sz="1800" smtClean="0"/>
          </a:p>
          <a:p>
            <a:pPr>
              <a:buFont typeface="Arial" charset="0"/>
              <a:buNone/>
            </a:pPr>
            <a:endParaRPr lang="tr-TR" sz="1800" smtClean="0"/>
          </a:p>
          <a:p>
            <a:pPr>
              <a:buFont typeface="Arial" charset="0"/>
              <a:buNone/>
            </a:pPr>
            <a:r>
              <a:rPr lang="tr-TR" sz="1800" smtClean="0"/>
              <a:t>                                                                         </a:t>
            </a:r>
          </a:p>
          <a:p>
            <a:pPr>
              <a:buFont typeface="Arial" charset="0"/>
              <a:buNone/>
            </a:pPr>
            <a:endParaRPr lang="tr-TR" sz="1800" smtClean="0"/>
          </a:p>
          <a:p>
            <a:pPr>
              <a:buFont typeface="Arial" charset="0"/>
              <a:buNone/>
            </a:pPr>
            <a:r>
              <a:rPr lang="tr-TR" sz="1800" smtClean="0"/>
              <a:t>HCO</a:t>
            </a:r>
            <a:r>
              <a:rPr lang="tr-TR" sz="1800" baseline="-25000" smtClean="0"/>
              <a:t>3</a:t>
            </a:r>
            <a:r>
              <a:rPr lang="tr-TR" sz="1800" smtClean="0"/>
              <a:t>                                                                                              HCO</a:t>
            </a:r>
            <a:r>
              <a:rPr lang="tr-TR" sz="1800" baseline="-25000" smtClean="0"/>
              <a:t>3</a:t>
            </a:r>
            <a:r>
              <a:rPr lang="tr-TR" sz="1800" baseline="30000" smtClean="0"/>
              <a:t> </a:t>
            </a:r>
            <a:endParaRPr lang="tr-TR" sz="1800" smtClean="0"/>
          </a:p>
          <a:p>
            <a:pPr>
              <a:buFont typeface="Arial" charset="0"/>
              <a:buNone/>
            </a:pPr>
            <a:endParaRPr lang="tr-TR" sz="1800" smtClean="0"/>
          </a:p>
          <a:p>
            <a:pPr>
              <a:buFont typeface="Arial" charset="0"/>
              <a:buNone/>
            </a:pPr>
            <a:r>
              <a:rPr lang="tr-TR" sz="1800" smtClean="0"/>
              <a:t>                                                                                           H</a:t>
            </a:r>
            <a:r>
              <a:rPr lang="tr-TR" sz="1800" baseline="-25000" smtClean="0"/>
              <a:t>2</a:t>
            </a:r>
            <a:r>
              <a:rPr lang="tr-TR" sz="1800" smtClean="0"/>
              <a:t>CO</a:t>
            </a:r>
            <a:r>
              <a:rPr lang="tr-TR" sz="1800" baseline="-25000" smtClean="0"/>
              <a:t>3</a:t>
            </a:r>
            <a:r>
              <a:rPr lang="tr-TR" sz="1800" smtClean="0"/>
              <a:t>                                                                           </a:t>
            </a:r>
          </a:p>
          <a:p>
            <a:pPr>
              <a:buFont typeface="Arial" charset="0"/>
              <a:buNone/>
            </a:pPr>
            <a:endParaRPr lang="tr-TR" sz="1800" smtClean="0"/>
          </a:p>
          <a:p>
            <a:pPr>
              <a:buFont typeface="Arial" charset="0"/>
              <a:buNone/>
            </a:pPr>
            <a:endParaRPr lang="tr-TR" sz="1800" smtClean="0"/>
          </a:p>
          <a:p>
            <a:pPr>
              <a:buFont typeface="Arial" charset="0"/>
              <a:buNone/>
            </a:pPr>
            <a:endParaRPr lang="tr-TR" sz="1800" smtClean="0"/>
          </a:p>
          <a:p>
            <a:pPr>
              <a:buFont typeface="Arial" charset="0"/>
              <a:buNone/>
            </a:pPr>
            <a:r>
              <a:rPr lang="tr-TR" sz="1800" smtClean="0"/>
              <a:t>                                           karbonik</a:t>
            </a:r>
          </a:p>
          <a:p>
            <a:pPr>
              <a:buFont typeface="Arial" charset="0"/>
              <a:buNone/>
            </a:pPr>
            <a:r>
              <a:rPr lang="tr-TR" sz="1800" smtClean="0"/>
              <a:t>CO</a:t>
            </a:r>
            <a:r>
              <a:rPr lang="tr-TR" sz="1800" baseline="-25000" smtClean="0"/>
              <a:t>2</a:t>
            </a:r>
            <a:r>
              <a:rPr lang="tr-TR" sz="1800" smtClean="0"/>
              <a:t>                                                                       CO</a:t>
            </a:r>
            <a:r>
              <a:rPr lang="tr-TR" sz="1800" baseline="-25000" smtClean="0"/>
              <a:t>2</a:t>
            </a:r>
            <a:r>
              <a:rPr lang="tr-TR" sz="1800" smtClean="0"/>
              <a:t> + H</a:t>
            </a:r>
            <a:r>
              <a:rPr lang="tr-TR" sz="1800" baseline="-25000" smtClean="0"/>
              <a:t>2</a:t>
            </a:r>
            <a:r>
              <a:rPr lang="tr-TR" sz="1800" smtClean="0"/>
              <a:t>O</a:t>
            </a:r>
          </a:p>
        </p:txBody>
      </p:sp>
      <p:sp>
        <p:nvSpPr>
          <p:cNvPr id="6" name="5 Yuvarlatılmış Dikdörtgen"/>
          <p:cNvSpPr/>
          <p:nvPr/>
        </p:nvSpPr>
        <p:spPr>
          <a:xfrm>
            <a:off x="1403350" y="2060575"/>
            <a:ext cx="2447925" cy="43211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a:r>
              <a:rPr lang="tr-TR">
                <a:solidFill>
                  <a:srgbClr val="000000"/>
                </a:solidFill>
                <a:cs typeface="Arial" charset="0"/>
              </a:rPr>
              <a:t>Na</a:t>
            </a:r>
          </a:p>
          <a:p>
            <a:pPr algn="ctr"/>
            <a:endParaRPr lang="tr-TR">
              <a:solidFill>
                <a:srgbClr val="000000"/>
              </a:solidFill>
              <a:cs typeface="Arial" charset="0"/>
            </a:endParaRPr>
          </a:p>
          <a:p>
            <a:pPr algn="ctr"/>
            <a:r>
              <a:rPr lang="tr-TR">
                <a:solidFill>
                  <a:srgbClr val="000000"/>
                </a:solidFill>
                <a:cs typeface="Arial" charset="0"/>
              </a:rPr>
              <a:t>HCO</a:t>
            </a:r>
            <a:r>
              <a:rPr lang="tr-TR" baseline="-25000">
                <a:solidFill>
                  <a:srgbClr val="000000"/>
                </a:solidFill>
                <a:cs typeface="Arial" charset="0"/>
              </a:rPr>
              <a:t>3</a:t>
            </a:r>
            <a:r>
              <a:rPr lang="tr-TR">
                <a:solidFill>
                  <a:srgbClr val="000000"/>
                </a:solidFill>
                <a:cs typeface="Arial" charset="0"/>
              </a:rPr>
              <a:t> + H</a:t>
            </a:r>
          </a:p>
          <a:p>
            <a:pPr algn="ctr"/>
            <a:endParaRPr lang="tr-TR">
              <a:solidFill>
                <a:srgbClr val="000000"/>
              </a:solidFill>
              <a:cs typeface="Arial" charset="0"/>
            </a:endParaRPr>
          </a:p>
          <a:p>
            <a:pPr algn="ctr"/>
            <a:endParaRPr lang="tr-TR">
              <a:solidFill>
                <a:srgbClr val="000000"/>
              </a:solidFill>
              <a:cs typeface="Arial" charset="0"/>
            </a:endParaRPr>
          </a:p>
          <a:p>
            <a:pPr algn="ctr"/>
            <a:endParaRPr lang="tr-TR">
              <a:solidFill>
                <a:srgbClr val="000000"/>
              </a:solidFill>
              <a:cs typeface="Arial" charset="0"/>
            </a:endParaRPr>
          </a:p>
          <a:p>
            <a:pPr algn="ctr"/>
            <a:r>
              <a:rPr lang="tr-TR">
                <a:solidFill>
                  <a:srgbClr val="000000"/>
                </a:solidFill>
                <a:cs typeface="Arial" charset="0"/>
              </a:rPr>
              <a:t>H</a:t>
            </a:r>
            <a:r>
              <a:rPr lang="tr-TR" baseline="-25000">
                <a:solidFill>
                  <a:srgbClr val="000000"/>
                </a:solidFill>
                <a:cs typeface="Arial" charset="0"/>
              </a:rPr>
              <a:t>2</a:t>
            </a:r>
            <a:r>
              <a:rPr lang="tr-TR">
                <a:solidFill>
                  <a:srgbClr val="000000"/>
                </a:solidFill>
                <a:cs typeface="Arial" charset="0"/>
              </a:rPr>
              <a:t>CO</a:t>
            </a:r>
            <a:r>
              <a:rPr lang="tr-TR" baseline="-25000">
                <a:solidFill>
                  <a:srgbClr val="000000"/>
                </a:solidFill>
                <a:cs typeface="Arial" charset="0"/>
              </a:rPr>
              <a:t>3</a:t>
            </a:r>
          </a:p>
          <a:p>
            <a:pPr algn="ctr"/>
            <a:endParaRPr lang="tr-TR">
              <a:solidFill>
                <a:srgbClr val="000000"/>
              </a:solidFill>
              <a:cs typeface="Arial" charset="0"/>
            </a:endParaRPr>
          </a:p>
          <a:p>
            <a:pPr algn="ctr"/>
            <a:r>
              <a:rPr lang="tr-TR">
                <a:solidFill>
                  <a:srgbClr val="000000"/>
                </a:solidFill>
                <a:cs typeface="Arial" charset="0"/>
              </a:rPr>
              <a:t>                      Karbonik </a:t>
            </a:r>
          </a:p>
          <a:p>
            <a:pPr algn="ctr"/>
            <a:r>
              <a:rPr lang="tr-TR">
                <a:solidFill>
                  <a:srgbClr val="000000"/>
                </a:solidFill>
                <a:cs typeface="Arial" charset="0"/>
              </a:rPr>
              <a:t>                      anhidraz</a:t>
            </a:r>
          </a:p>
          <a:p>
            <a:pPr algn="ctr"/>
            <a:endParaRPr lang="tr-TR">
              <a:solidFill>
                <a:srgbClr val="000000"/>
              </a:solidFill>
              <a:cs typeface="Arial" charset="0"/>
            </a:endParaRPr>
          </a:p>
          <a:p>
            <a:pPr algn="ctr"/>
            <a:r>
              <a:rPr lang="tr-TR">
                <a:solidFill>
                  <a:srgbClr val="000000"/>
                </a:solidFill>
                <a:cs typeface="Arial" charset="0"/>
              </a:rPr>
              <a:t>CO</a:t>
            </a:r>
            <a:r>
              <a:rPr lang="tr-TR" baseline="-25000">
                <a:solidFill>
                  <a:srgbClr val="000000"/>
                </a:solidFill>
                <a:cs typeface="Arial" charset="0"/>
              </a:rPr>
              <a:t>2</a:t>
            </a:r>
            <a:r>
              <a:rPr lang="tr-TR">
                <a:solidFill>
                  <a:srgbClr val="000000"/>
                </a:solidFill>
                <a:cs typeface="Arial" charset="0"/>
              </a:rPr>
              <a:t> + H</a:t>
            </a:r>
            <a:r>
              <a:rPr lang="tr-TR" baseline="-25000">
                <a:solidFill>
                  <a:srgbClr val="000000"/>
                </a:solidFill>
                <a:cs typeface="Arial" charset="0"/>
              </a:rPr>
              <a:t>2</a:t>
            </a:r>
            <a:r>
              <a:rPr lang="tr-TR">
                <a:solidFill>
                  <a:srgbClr val="000000"/>
                </a:solidFill>
                <a:cs typeface="Arial" charset="0"/>
              </a:rPr>
              <a:t>O</a:t>
            </a:r>
          </a:p>
        </p:txBody>
      </p:sp>
      <p:cxnSp>
        <p:nvCxnSpPr>
          <p:cNvPr id="12" name="11 Düz Ok Bağlayıcısı"/>
          <p:cNvCxnSpPr/>
          <p:nvPr/>
        </p:nvCxnSpPr>
        <p:spPr>
          <a:xfrm flipH="1">
            <a:off x="2916238" y="2781300"/>
            <a:ext cx="15113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flipH="1">
            <a:off x="900113" y="2708275"/>
            <a:ext cx="15113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flipH="1">
            <a:off x="1116013" y="3284538"/>
            <a:ext cx="10080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Düz Ok Bağlayıcısı"/>
          <p:cNvCxnSpPr/>
          <p:nvPr/>
        </p:nvCxnSpPr>
        <p:spPr>
          <a:xfrm flipV="1">
            <a:off x="2627313" y="3500438"/>
            <a:ext cx="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Düz Ok Bağlayıcısı"/>
          <p:cNvCxnSpPr/>
          <p:nvPr/>
        </p:nvCxnSpPr>
        <p:spPr>
          <a:xfrm flipV="1">
            <a:off x="2627313" y="4437063"/>
            <a:ext cx="0" cy="1008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Düz Ok Bağlayıcısı"/>
          <p:cNvCxnSpPr/>
          <p:nvPr/>
        </p:nvCxnSpPr>
        <p:spPr>
          <a:xfrm flipH="1" flipV="1">
            <a:off x="971550" y="5661025"/>
            <a:ext cx="1008063"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Düz Ok Bağlayıcısı"/>
          <p:cNvCxnSpPr/>
          <p:nvPr/>
        </p:nvCxnSpPr>
        <p:spPr>
          <a:xfrm flipH="1">
            <a:off x="2411413" y="5661025"/>
            <a:ext cx="2016125" cy="1444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38 Düz Ok Bağlayıcısı"/>
          <p:cNvCxnSpPr/>
          <p:nvPr/>
        </p:nvCxnSpPr>
        <p:spPr>
          <a:xfrm flipH="1">
            <a:off x="5076825" y="4221163"/>
            <a:ext cx="358775" cy="1152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p:nvPr/>
        </p:nvCxnSpPr>
        <p:spPr>
          <a:xfrm>
            <a:off x="4716463" y="3357563"/>
            <a:ext cx="431800" cy="5032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Düz Ok Bağlayıcısı"/>
          <p:cNvCxnSpPr/>
          <p:nvPr/>
        </p:nvCxnSpPr>
        <p:spPr>
          <a:xfrm>
            <a:off x="3132138" y="3357563"/>
            <a:ext cx="10080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43 Oval"/>
          <p:cNvSpPr/>
          <p:nvPr/>
        </p:nvSpPr>
        <p:spPr>
          <a:xfrm>
            <a:off x="4356100" y="2420938"/>
            <a:ext cx="720725" cy="576262"/>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tr-TR" sz="1600" dirty="0" err="1"/>
              <a:t>Na</a:t>
            </a:r>
            <a:endParaRPr lang="tr-TR" sz="1600" dirty="0"/>
          </a:p>
        </p:txBody>
      </p:sp>
      <p:sp>
        <p:nvSpPr>
          <p:cNvPr id="46" name="45 Oval"/>
          <p:cNvSpPr/>
          <p:nvPr/>
        </p:nvSpPr>
        <p:spPr>
          <a:xfrm>
            <a:off x="4211638" y="3213100"/>
            <a:ext cx="576262" cy="43180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tr-TR" dirty="0"/>
              <a:t>H</a:t>
            </a:r>
          </a:p>
        </p:txBody>
      </p:sp>
      <p:sp>
        <p:nvSpPr>
          <p:cNvPr id="49" name="48 Yuvarlatılmış Dikdörtgen"/>
          <p:cNvSpPr/>
          <p:nvPr/>
        </p:nvSpPr>
        <p:spPr>
          <a:xfrm>
            <a:off x="7272338" y="-387350"/>
            <a:ext cx="1871662" cy="1773238"/>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sp>
        <p:nvSpPr>
          <p:cNvPr id="50" name="49 Yuvarlatılmış Dikdörtgen"/>
          <p:cNvSpPr/>
          <p:nvPr/>
        </p:nvSpPr>
        <p:spPr>
          <a:xfrm>
            <a:off x="1619250" y="-1035050"/>
            <a:ext cx="1873250" cy="2519363"/>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sp>
        <p:nvSpPr>
          <p:cNvPr id="51" name="50 Yuvarlatılmış Dikdörtgen"/>
          <p:cNvSpPr/>
          <p:nvPr/>
        </p:nvSpPr>
        <p:spPr>
          <a:xfrm>
            <a:off x="7092950" y="2060575"/>
            <a:ext cx="2051050" cy="43211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tr-TR"/>
          </a:p>
        </p:txBody>
      </p:sp>
      <p:cxnSp>
        <p:nvCxnSpPr>
          <p:cNvPr id="52" name="51 Düz Ok Bağlayıcısı"/>
          <p:cNvCxnSpPr/>
          <p:nvPr/>
        </p:nvCxnSpPr>
        <p:spPr>
          <a:xfrm>
            <a:off x="5867400" y="2060575"/>
            <a:ext cx="0" cy="1081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53 Oval"/>
          <p:cNvSpPr/>
          <p:nvPr/>
        </p:nvSpPr>
        <p:spPr>
          <a:xfrm>
            <a:off x="2916238" y="3068638"/>
            <a:ext cx="576262" cy="43180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tr-TR" dirty="0"/>
              <a:t>H</a:t>
            </a:r>
          </a:p>
        </p:txBody>
      </p:sp>
      <p:cxnSp>
        <p:nvCxnSpPr>
          <p:cNvPr id="55" name="54 Düz Ok Bağlayıcısı"/>
          <p:cNvCxnSpPr/>
          <p:nvPr/>
        </p:nvCxnSpPr>
        <p:spPr>
          <a:xfrm>
            <a:off x="5219700" y="5778500"/>
            <a:ext cx="0" cy="387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57 Oval"/>
          <p:cNvSpPr/>
          <p:nvPr/>
        </p:nvSpPr>
        <p:spPr>
          <a:xfrm>
            <a:off x="179388" y="2349500"/>
            <a:ext cx="647700" cy="574675"/>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tr-TR" sz="1600" dirty="0" err="1"/>
              <a:t>Na</a:t>
            </a:r>
            <a:endParaRPr lang="tr-TR" sz="1600" dirty="0"/>
          </a:p>
        </p:txBody>
      </p:sp>
      <p:sp>
        <p:nvSpPr>
          <p:cNvPr id="59" name="58 Oval"/>
          <p:cNvSpPr/>
          <p:nvPr/>
        </p:nvSpPr>
        <p:spPr>
          <a:xfrm>
            <a:off x="107950" y="3068638"/>
            <a:ext cx="1008063" cy="576262"/>
          </a:xfrm>
          <a:prstGeom prst="ellipse">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r>
              <a:rPr lang="tr-TR" dirty="0"/>
              <a:t>HCO</a:t>
            </a:r>
            <a:r>
              <a:rPr lang="tr-TR" baseline="-25000" dirty="0"/>
              <a:t>3</a:t>
            </a:r>
            <a:r>
              <a:rPr lang="tr-TR" baseline="30000" dirty="0"/>
              <a:t> </a:t>
            </a: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2 İçerik Yer Tutucusu"/>
          <p:cNvSpPr>
            <a:spLocks noGrp="1"/>
          </p:cNvSpPr>
          <p:nvPr>
            <p:ph idx="1"/>
          </p:nvPr>
        </p:nvSpPr>
        <p:spPr>
          <a:xfrm>
            <a:off x="323850" y="333375"/>
            <a:ext cx="8569325" cy="6191250"/>
          </a:xfrm>
        </p:spPr>
        <p:txBody>
          <a:bodyPr/>
          <a:lstStyle/>
          <a:p>
            <a:pPr>
              <a:buFont typeface="Arial" charset="0"/>
              <a:buNone/>
            </a:pPr>
            <a:r>
              <a:rPr lang="tr-TR" smtClean="0">
                <a:solidFill>
                  <a:srgbClr val="C00000"/>
                </a:solidFill>
                <a:latin typeface="Times New Roman" pitchFamily="18" charset="0"/>
                <a:cs typeface="Times New Roman" pitchFamily="18" charset="0"/>
              </a:rPr>
              <a:t>d) Amonyak sekresyonu</a:t>
            </a:r>
          </a:p>
          <a:p>
            <a:pPr>
              <a:buFont typeface="Arial" charset="0"/>
              <a:buNone/>
            </a:pPr>
            <a:endParaRPr lang="tr-TR" smtClean="0">
              <a:solidFill>
                <a:srgbClr val="C00000"/>
              </a:solidFill>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Proksimal tüp, distal tüp ve kollektör kanalların epitel hücreleri sürekli olarak NH</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sentez ederler ve bu tubulus sıvısına diffüzyonla geçer. NH</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tubulus lümenine salgılanan H ile birleşerek NH</a:t>
            </a:r>
            <a:r>
              <a:rPr lang="tr-TR" baseline="-25000" smtClean="0">
                <a:latin typeface="Times New Roman" pitchFamily="18" charset="0"/>
                <a:cs typeface="Times New Roman" pitchFamily="18" charset="0"/>
              </a:rPr>
              <a:t>4</a:t>
            </a:r>
            <a:r>
              <a:rPr lang="tr-TR" smtClean="0">
                <a:latin typeface="Times New Roman" pitchFamily="18" charset="0"/>
                <a:cs typeface="Times New Roman" pitchFamily="18" charset="0"/>
              </a:rPr>
              <a:t> (amonyum) oluşturur. NH</a:t>
            </a:r>
            <a:r>
              <a:rPr lang="tr-TR" baseline="-25000" smtClean="0">
                <a:latin typeface="Times New Roman" pitchFamily="18" charset="0"/>
                <a:cs typeface="Times New Roman" pitchFamily="18" charset="0"/>
              </a:rPr>
              <a:t>4</a:t>
            </a:r>
            <a:r>
              <a:rPr lang="tr-TR" smtClean="0">
                <a:latin typeface="Times New Roman" pitchFamily="18" charset="0"/>
                <a:cs typeface="Times New Roman" pitchFamily="18" charset="0"/>
              </a:rPr>
              <a:t> molekülleri tubulus sıvısındaki Cl ya da sulfat iyonları ile birleşerek idrarla atılırlar.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2 İçerik Yer Tutucusu"/>
          <p:cNvSpPr>
            <a:spLocks noGrp="1"/>
          </p:cNvSpPr>
          <p:nvPr>
            <p:ph idx="1"/>
          </p:nvPr>
        </p:nvSpPr>
        <p:spPr>
          <a:xfrm>
            <a:off x="323850" y="333375"/>
            <a:ext cx="7993063" cy="6191250"/>
          </a:xfrm>
        </p:spPr>
        <p:txBody>
          <a:bodyPr/>
          <a:lstStyle/>
          <a:p>
            <a:pPr algn="just">
              <a:buFont typeface="Arial" charset="0"/>
              <a:buNone/>
            </a:pPr>
            <a:r>
              <a:rPr lang="tr-TR" smtClean="0"/>
              <a:t>		</a:t>
            </a:r>
          </a:p>
          <a:p>
            <a:pPr algn="just">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	Bu mekanizma fazla H iyonlarını elimine ederek asit-baz dengesini normale çevirir. Bu mekanizmanın olmadığı durumlarda NH</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sekresyonu olmazsa tüp sıvısına sekrete edilen H iyonları, tüp sıvısındaki Cl</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iyonları ile birleşerek HCl oluşturur.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p:cNvSpPr>
          <p:nvPr>
            <p:ph type="body" idx="1"/>
          </p:nvPr>
        </p:nvSpPr>
        <p:spPr>
          <a:xfrm>
            <a:off x="0" y="188913"/>
            <a:ext cx="9144000" cy="6480175"/>
          </a:xfrm>
        </p:spPr>
        <p:txBody>
          <a:bodyPr/>
          <a:lstStyle/>
          <a:p>
            <a:pPr>
              <a:buFont typeface="Arial" charset="0"/>
              <a:buNone/>
            </a:pPr>
            <a:r>
              <a:rPr lang="tr-TR" sz="2400" smtClean="0">
                <a:latin typeface="Arial" charset="0"/>
              </a:rPr>
              <a:t>Ekstraselüler                           Tüp Sıvısı</a:t>
            </a:r>
          </a:p>
          <a:p>
            <a:pPr>
              <a:buFont typeface="Arial" charset="0"/>
              <a:buNone/>
            </a:pPr>
            <a:r>
              <a:rPr lang="tr-TR" sz="2400" smtClean="0">
                <a:latin typeface="Arial" charset="0"/>
              </a:rPr>
              <a:t>Sıvı                                            </a:t>
            </a:r>
          </a:p>
          <a:p>
            <a:pPr>
              <a:buFont typeface="Arial" charset="0"/>
              <a:buNone/>
            </a:pPr>
            <a:r>
              <a:rPr lang="tr-TR" sz="2400" smtClean="0">
                <a:latin typeface="Arial" charset="0"/>
              </a:rPr>
              <a:t>                                                                      Cl</a:t>
            </a:r>
          </a:p>
          <a:p>
            <a:pPr>
              <a:buFont typeface="Arial" charset="0"/>
              <a:buNone/>
            </a:pPr>
            <a:endParaRPr lang="tr-TR" sz="2400" smtClean="0">
              <a:latin typeface="Arial" charset="0"/>
            </a:endParaRPr>
          </a:p>
          <a:p>
            <a:pPr>
              <a:buFont typeface="Arial" charset="0"/>
              <a:buNone/>
            </a:pPr>
            <a:r>
              <a:rPr lang="tr-TR" sz="2400" smtClean="0">
                <a:latin typeface="Arial" charset="0"/>
              </a:rPr>
              <a:t>                                       </a:t>
            </a:r>
          </a:p>
          <a:p>
            <a:pPr>
              <a:buFont typeface="Arial" charset="0"/>
              <a:buNone/>
            </a:pPr>
            <a:endParaRPr lang="tr-TR" sz="2400" smtClean="0">
              <a:latin typeface="Arial" charset="0"/>
            </a:endParaRPr>
          </a:p>
          <a:p>
            <a:pPr>
              <a:buFont typeface="Arial" charset="0"/>
              <a:buNone/>
            </a:pPr>
            <a:endParaRPr lang="tr-TR" sz="2400" smtClean="0">
              <a:latin typeface="Arial" charset="0"/>
            </a:endParaRPr>
          </a:p>
          <a:p>
            <a:pPr>
              <a:buFont typeface="Arial" charset="0"/>
              <a:buNone/>
            </a:pPr>
            <a:r>
              <a:rPr lang="tr-TR" sz="2400" smtClean="0">
                <a:latin typeface="Arial" charset="0"/>
              </a:rPr>
              <a:t>                                                 </a:t>
            </a:r>
            <a:endParaRPr lang="tr-TR" sz="2000" smtClean="0">
              <a:latin typeface="Arial" charset="0"/>
            </a:endParaRPr>
          </a:p>
          <a:p>
            <a:pPr>
              <a:buFont typeface="Arial" charset="0"/>
              <a:buNone/>
            </a:pPr>
            <a:endParaRPr lang="tr-TR" sz="2000" smtClean="0">
              <a:latin typeface="Arial" charset="0"/>
            </a:endParaRPr>
          </a:p>
          <a:p>
            <a:pPr>
              <a:buFont typeface="Arial" charset="0"/>
              <a:buNone/>
            </a:pPr>
            <a:r>
              <a:rPr lang="tr-TR" sz="2000" smtClean="0">
                <a:latin typeface="Arial" charset="0"/>
              </a:rPr>
              <a:t>                                                                        </a:t>
            </a:r>
          </a:p>
          <a:p>
            <a:pPr>
              <a:buFont typeface="Arial" charset="0"/>
              <a:buNone/>
            </a:pPr>
            <a:r>
              <a:rPr lang="tr-TR" sz="2000" smtClean="0">
                <a:latin typeface="Arial" charset="0"/>
              </a:rPr>
              <a:t>                                                         NH</a:t>
            </a:r>
            <a:r>
              <a:rPr lang="tr-TR" sz="2000" baseline="-25000" smtClean="0">
                <a:latin typeface="Arial" charset="0"/>
              </a:rPr>
              <a:t>3</a:t>
            </a:r>
          </a:p>
        </p:txBody>
      </p:sp>
      <p:sp>
        <p:nvSpPr>
          <p:cNvPr id="96260" name="AutoShape 4"/>
          <p:cNvSpPr>
            <a:spLocks noChangeArrowheads="1"/>
          </p:cNvSpPr>
          <p:nvPr/>
        </p:nvSpPr>
        <p:spPr bwMode="auto">
          <a:xfrm>
            <a:off x="6659563" y="981075"/>
            <a:ext cx="2484437" cy="5400675"/>
          </a:xfrm>
          <a:prstGeom prst="roundRect">
            <a:avLst>
              <a:gd name="adj" fmla="val 16667"/>
            </a:avLst>
          </a:prstGeom>
          <a:solidFill>
            <a:srgbClr val="99CC00"/>
          </a:solidFill>
          <a:ln w="9525">
            <a:solidFill>
              <a:schemeClr val="tx1"/>
            </a:solidFill>
            <a:round/>
            <a:headEnd/>
            <a:tailEnd/>
          </a:ln>
          <a:effectLst/>
        </p:spPr>
        <p:txBody>
          <a:bodyPr wrap="none" anchor="ctr"/>
          <a:lstStyle/>
          <a:p>
            <a:endParaRPr lang="tr-TR"/>
          </a:p>
        </p:txBody>
      </p:sp>
      <p:sp>
        <p:nvSpPr>
          <p:cNvPr id="96261" name="AutoShape 5"/>
          <p:cNvSpPr>
            <a:spLocks noChangeArrowheads="1"/>
          </p:cNvSpPr>
          <p:nvPr/>
        </p:nvSpPr>
        <p:spPr bwMode="auto">
          <a:xfrm>
            <a:off x="755650" y="1052513"/>
            <a:ext cx="2952750" cy="5472112"/>
          </a:xfrm>
          <a:prstGeom prst="roundRect">
            <a:avLst>
              <a:gd name="adj" fmla="val 16667"/>
            </a:avLst>
          </a:prstGeom>
          <a:solidFill>
            <a:srgbClr val="99CC00"/>
          </a:solidFill>
          <a:ln w="9525">
            <a:solidFill>
              <a:schemeClr val="tx1"/>
            </a:solidFill>
            <a:round/>
            <a:headEnd/>
            <a:tailEnd/>
          </a:ln>
          <a:effectLst/>
        </p:spPr>
        <p:txBody>
          <a:bodyPr wrap="none" anchor="ctr"/>
          <a:lstStyle/>
          <a:p>
            <a:pPr algn="just"/>
            <a:r>
              <a:rPr lang="tr-TR"/>
              <a:t>HCO</a:t>
            </a:r>
            <a:r>
              <a:rPr lang="tr-TR" baseline="-25000"/>
              <a:t>3</a:t>
            </a:r>
          </a:p>
          <a:p>
            <a:pPr algn="just"/>
            <a:endParaRPr lang="tr-TR"/>
          </a:p>
          <a:p>
            <a:pPr algn="just"/>
            <a:endParaRPr lang="tr-TR"/>
          </a:p>
          <a:p>
            <a:pPr algn="just"/>
            <a:r>
              <a:rPr lang="tr-TR"/>
              <a:t>H</a:t>
            </a:r>
            <a:r>
              <a:rPr lang="tr-TR" baseline="-25000"/>
              <a:t>2</a:t>
            </a:r>
            <a:r>
              <a:rPr lang="tr-TR"/>
              <a:t>CO</a:t>
            </a:r>
            <a:r>
              <a:rPr lang="tr-TR" baseline="-25000"/>
              <a:t>3 </a:t>
            </a:r>
            <a:r>
              <a:rPr lang="tr-TR"/>
              <a:t>  +   H</a:t>
            </a:r>
          </a:p>
          <a:p>
            <a:pPr algn="just"/>
            <a:endParaRPr lang="tr-TR"/>
          </a:p>
          <a:p>
            <a:pPr algn="just"/>
            <a:endParaRPr lang="tr-TR"/>
          </a:p>
          <a:p>
            <a:pPr algn="just"/>
            <a:r>
              <a:rPr lang="tr-TR"/>
              <a:t>H</a:t>
            </a:r>
            <a:r>
              <a:rPr lang="tr-TR" baseline="-25000"/>
              <a:t>2</a:t>
            </a:r>
            <a:r>
              <a:rPr lang="tr-TR"/>
              <a:t>O</a:t>
            </a:r>
          </a:p>
          <a:p>
            <a:pPr algn="just"/>
            <a:r>
              <a:rPr lang="tr-TR"/>
              <a:t>   +               NH</a:t>
            </a:r>
            <a:r>
              <a:rPr lang="tr-TR" baseline="-25000"/>
              <a:t>3</a:t>
            </a:r>
          </a:p>
          <a:p>
            <a:pPr algn="just"/>
            <a:r>
              <a:rPr lang="tr-TR"/>
              <a:t>CO</a:t>
            </a:r>
            <a:r>
              <a:rPr lang="tr-TR" baseline="-25000"/>
              <a:t>2</a:t>
            </a:r>
          </a:p>
          <a:p>
            <a:pPr algn="just"/>
            <a:endParaRPr lang="tr-TR" baseline="-25000"/>
          </a:p>
        </p:txBody>
      </p:sp>
      <p:sp>
        <p:nvSpPr>
          <p:cNvPr id="96262" name="AutoShape 6"/>
          <p:cNvSpPr>
            <a:spLocks noChangeArrowheads="1"/>
          </p:cNvSpPr>
          <p:nvPr/>
        </p:nvSpPr>
        <p:spPr bwMode="auto">
          <a:xfrm>
            <a:off x="4140200" y="3141663"/>
            <a:ext cx="457200" cy="457200"/>
          </a:xfrm>
          <a:prstGeom prst="flowChartConnector">
            <a:avLst/>
          </a:prstGeom>
          <a:solidFill>
            <a:srgbClr val="FF6600"/>
          </a:solidFill>
          <a:ln w="9525">
            <a:solidFill>
              <a:schemeClr val="tx1"/>
            </a:solidFill>
            <a:round/>
            <a:headEnd/>
            <a:tailEnd/>
          </a:ln>
          <a:effectLst/>
        </p:spPr>
        <p:txBody>
          <a:bodyPr wrap="none" anchor="ctr"/>
          <a:lstStyle/>
          <a:p>
            <a:pPr algn="ctr"/>
            <a:r>
              <a:rPr lang="tr-TR"/>
              <a:t>H</a:t>
            </a:r>
          </a:p>
        </p:txBody>
      </p:sp>
      <p:sp>
        <p:nvSpPr>
          <p:cNvPr id="96264" name="AutoShape 8"/>
          <p:cNvSpPr>
            <a:spLocks noChangeArrowheads="1"/>
          </p:cNvSpPr>
          <p:nvPr/>
        </p:nvSpPr>
        <p:spPr bwMode="auto">
          <a:xfrm>
            <a:off x="2124075" y="3213100"/>
            <a:ext cx="457200" cy="457200"/>
          </a:xfrm>
          <a:prstGeom prst="flowChartConnector">
            <a:avLst/>
          </a:prstGeom>
          <a:solidFill>
            <a:srgbClr val="FF6600"/>
          </a:solidFill>
          <a:ln w="9525">
            <a:solidFill>
              <a:schemeClr val="tx1"/>
            </a:solidFill>
            <a:round/>
            <a:headEnd/>
            <a:tailEnd/>
          </a:ln>
          <a:effectLst/>
        </p:spPr>
        <p:txBody>
          <a:bodyPr wrap="none" anchor="ctr"/>
          <a:lstStyle/>
          <a:p>
            <a:pPr algn="ctr"/>
            <a:r>
              <a:rPr lang="tr-TR"/>
              <a:t>H</a:t>
            </a:r>
          </a:p>
        </p:txBody>
      </p:sp>
      <p:sp>
        <p:nvSpPr>
          <p:cNvPr id="96265" name="AutoShape 9"/>
          <p:cNvSpPr>
            <a:spLocks noChangeArrowheads="1"/>
          </p:cNvSpPr>
          <p:nvPr/>
        </p:nvSpPr>
        <p:spPr bwMode="auto">
          <a:xfrm>
            <a:off x="2124075" y="4149725"/>
            <a:ext cx="601663" cy="600075"/>
          </a:xfrm>
          <a:prstGeom prst="flowChartConnector">
            <a:avLst/>
          </a:prstGeom>
          <a:solidFill>
            <a:srgbClr val="FF9900"/>
          </a:solidFill>
          <a:ln w="9525">
            <a:solidFill>
              <a:schemeClr val="tx1"/>
            </a:solidFill>
            <a:round/>
            <a:headEnd/>
            <a:tailEnd/>
          </a:ln>
          <a:effectLst/>
        </p:spPr>
        <p:txBody>
          <a:bodyPr wrap="none" anchor="ctr"/>
          <a:lstStyle/>
          <a:p>
            <a:pPr algn="ctr"/>
            <a:r>
              <a:rPr lang="tr-TR"/>
              <a:t>NH</a:t>
            </a:r>
            <a:r>
              <a:rPr lang="tr-TR" baseline="-25000"/>
              <a:t>3</a:t>
            </a:r>
          </a:p>
        </p:txBody>
      </p:sp>
      <p:sp>
        <p:nvSpPr>
          <p:cNvPr id="96266" name="Oval 10"/>
          <p:cNvSpPr>
            <a:spLocks noChangeArrowheads="1"/>
          </p:cNvSpPr>
          <p:nvPr/>
        </p:nvSpPr>
        <p:spPr bwMode="auto">
          <a:xfrm>
            <a:off x="5148263" y="3933825"/>
            <a:ext cx="1346200" cy="863600"/>
          </a:xfrm>
          <a:prstGeom prst="ellipse">
            <a:avLst/>
          </a:prstGeom>
          <a:solidFill>
            <a:srgbClr val="FFCC00"/>
          </a:solidFill>
          <a:ln w="9525">
            <a:solidFill>
              <a:schemeClr val="tx1"/>
            </a:solidFill>
            <a:round/>
            <a:headEnd/>
            <a:tailEnd/>
          </a:ln>
          <a:effectLst/>
        </p:spPr>
        <p:txBody>
          <a:bodyPr wrap="none" anchor="ctr"/>
          <a:lstStyle/>
          <a:p>
            <a:pPr algn="ctr"/>
            <a:r>
              <a:rPr lang="tr-TR"/>
              <a:t>NH</a:t>
            </a:r>
            <a:r>
              <a:rPr lang="tr-TR" baseline="-25000"/>
              <a:t>4</a:t>
            </a:r>
            <a:r>
              <a:rPr lang="tr-TR"/>
              <a:t> + Cl</a:t>
            </a:r>
          </a:p>
        </p:txBody>
      </p:sp>
      <p:sp>
        <p:nvSpPr>
          <p:cNvPr id="96269" name="Line 13"/>
          <p:cNvSpPr>
            <a:spLocks noChangeShapeType="1"/>
          </p:cNvSpPr>
          <p:nvPr/>
        </p:nvSpPr>
        <p:spPr bwMode="auto">
          <a:xfrm flipV="1">
            <a:off x="1258888" y="2708275"/>
            <a:ext cx="0" cy="574675"/>
          </a:xfrm>
          <a:prstGeom prst="line">
            <a:avLst/>
          </a:prstGeom>
          <a:noFill/>
          <a:ln w="9525">
            <a:solidFill>
              <a:schemeClr val="tx1"/>
            </a:solidFill>
            <a:round/>
            <a:headEnd/>
            <a:tailEnd type="triangle" w="med" len="med"/>
          </a:ln>
          <a:effectLst/>
        </p:spPr>
        <p:txBody>
          <a:bodyPr/>
          <a:lstStyle/>
          <a:p>
            <a:endParaRPr lang="tr-TR"/>
          </a:p>
        </p:txBody>
      </p:sp>
      <p:sp>
        <p:nvSpPr>
          <p:cNvPr id="96270" name="Line 14"/>
          <p:cNvSpPr>
            <a:spLocks noChangeShapeType="1"/>
          </p:cNvSpPr>
          <p:nvPr/>
        </p:nvSpPr>
        <p:spPr bwMode="auto">
          <a:xfrm flipV="1">
            <a:off x="1258888" y="3573463"/>
            <a:ext cx="0" cy="431800"/>
          </a:xfrm>
          <a:prstGeom prst="line">
            <a:avLst/>
          </a:prstGeom>
          <a:noFill/>
          <a:ln w="9525">
            <a:solidFill>
              <a:schemeClr val="tx1"/>
            </a:solidFill>
            <a:round/>
            <a:headEnd/>
            <a:tailEnd type="triangle" w="med" len="med"/>
          </a:ln>
          <a:effectLst/>
        </p:spPr>
        <p:txBody>
          <a:bodyPr/>
          <a:lstStyle/>
          <a:p>
            <a:endParaRPr lang="tr-TR"/>
          </a:p>
        </p:txBody>
      </p:sp>
      <p:sp>
        <p:nvSpPr>
          <p:cNvPr id="96271" name="Line 15"/>
          <p:cNvSpPr>
            <a:spLocks noChangeShapeType="1"/>
          </p:cNvSpPr>
          <p:nvPr/>
        </p:nvSpPr>
        <p:spPr bwMode="auto">
          <a:xfrm>
            <a:off x="2843213" y="4435475"/>
            <a:ext cx="1223962" cy="146050"/>
          </a:xfrm>
          <a:prstGeom prst="line">
            <a:avLst/>
          </a:prstGeom>
          <a:noFill/>
          <a:ln w="9525">
            <a:solidFill>
              <a:schemeClr val="tx1"/>
            </a:solidFill>
            <a:round/>
            <a:headEnd/>
            <a:tailEnd type="triangle" w="med" len="med"/>
          </a:ln>
          <a:effectLst/>
        </p:spPr>
        <p:txBody>
          <a:bodyPr/>
          <a:lstStyle/>
          <a:p>
            <a:endParaRPr lang="tr-TR"/>
          </a:p>
        </p:txBody>
      </p:sp>
      <p:sp>
        <p:nvSpPr>
          <p:cNvPr id="96272" name="Line 16"/>
          <p:cNvSpPr>
            <a:spLocks noChangeShapeType="1"/>
          </p:cNvSpPr>
          <p:nvPr/>
        </p:nvSpPr>
        <p:spPr bwMode="auto">
          <a:xfrm>
            <a:off x="2771775" y="3427413"/>
            <a:ext cx="1295400" cy="1587"/>
          </a:xfrm>
          <a:prstGeom prst="line">
            <a:avLst/>
          </a:prstGeom>
          <a:noFill/>
          <a:ln w="9525">
            <a:solidFill>
              <a:schemeClr val="tx1"/>
            </a:solidFill>
            <a:round/>
            <a:headEnd/>
            <a:tailEnd type="triangle" w="med" len="med"/>
          </a:ln>
          <a:effectLst/>
        </p:spPr>
        <p:txBody>
          <a:bodyPr/>
          <a:lstStyle/>
          <a:p>
            <a:endParaRPr lang="tr-TR"/>
          </a:p>
        </p:txBody>
      </p:sp>
      <p:sp>
        <p:nvSpPr>
          <p:cNvPr id="96273" name="Line 17"/>
          <p:cNvSpPr>
            <a:spLocks noChangeShapeType="1"/>
          </p:cNvSpPr>
          <p:nvPr/>
        </p:nvSpPr>
        <p:spPr bwMode="auto">
          <a:xfrm>
            <a:off x="4643438" y="3571875"/>
            <a:ext cx="504825" cy="504825"/>
          </a:xfrm>
          <a:prstGeom prst="line">
            <a:avLst/>
          </a:prstGeom>
          <a:noFill/>
          <a:ln w="9525">
            <a:solidFill>
              <a:schemeClr val="tx1"/>
            </a:solidFill>
            <a:round/>
            <a:headEnd/>
            <a:tailEnd type="triangle" w="med" len="med"/>
          </a:ln>
          <a:effectLst/>
        </p:spPr>
        <p:txBody>
          <a:bodyPr/>
          <a:lstStyle/>
          <a:p>
            <a:endParaRPr lang="tr-TR"/>
          </a:p>
        </p:txBody>
      </p:sp>
      <p:sp>
        <p:nvSpPr>
          <p:cNvPr id="96274" name="Line 18"/>
          <p:cNvSpPr>
            <a:spLocks noChangeShapeType="1"/>
          </p:cNvSpPr>
          <p:nvPr/>
        </p:nvSpPr>
        <p:spPr bwMode="auto">
          <a:xfrm flipV="1">
            <a:off x="4572000" y="4508500"/>
            <a:ext cx="504825" cy="71438"/>
          </a:xfrm>
          <a:prstGeom prst="line">
            <a:avLst/>
          </a:prstGeom>
          <a:noFill/>
          <a:ln w="9525">
            <a:solidFill>
              <a:schemeClr val="tx1"/>
            </a:solidFill>
            <a:round/>
            <a:headEnd/>
            <a:tailEnd type="triangle" w="med" len="med"/>
          </a:ln>
          <a:effectLst/>
        </p:spPr>
        <p:txBody>
          <a:bodyPr/>
          <a:lstStyle/>
          <a:p>
            <a:endParaRPr lang="tr-T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p:cNvSpPr>
          <p:nvPr>
            <p:ph type="body" idx="1"/>
          </p:nvPr>
        </p:nvSpPr>
        <p:spPr>
          <a:xfrm>
            <a:off x="250825" y="260350"/>
            <a:ext cx="8713788" cy="6408738"/>
          </a:xfrm>
        </p:spPr>
        <p:txBody>
          <a:bodyPr/>
          <a:lstStyle/>
          <a:p>
            <a:pPr>
              <a:buFont typeface="Arial" charset="0"/>
              <a:buNone/>
            </a:pPr>
            <a:r>
              <a:rPr lang="tr-TR" sz="2000" smtClean="0">
                <a:latin typeface="Arial" charset="0"/>
              </a:rPr>
              <a:t>Hücre dışı sıvı                                                                         Tüp</a:t>
            </a:r>
          </a:p>
          <a:p>
            <a:pPr>
              <a:buFont typeface="Arial" charset="0"/>
              <a:buNone/>
            </a:pPr>
            <a:endParaRPr lang="tr-TR" sz="2000" smtClean="0">
              <a:latin typeface="Arial" charset="0"/>
            </a:endParaRPr>
          </a:p>
          <a:p>
            <a:pPr>
              <a:buFont typeface="Arial" charset="0"/>
              <a:buNone/>
            </a:pPr>
            <a:r>
              <a:rPr lang="tr-TR" sz="2000" smtClean="0">
                <a:latin typeface="Arial" charset="0"/>
              </a:rPr>
              <a:t>                                                                                           </a:t>
            </a:r>
          </a:p>
          <a:p>
            <a:pPr>
              <a:buFont typeface="Arial" charset="0"/>
              <a:buNone/>
            </a:pPr>
            <a:r>
              <a:rPr lang="tr-TR" sz="2000" smtClean="0">
                <a:latin typeface="Arial" charset="0"/>
              </a:rPr>
              <a:t>                                                                                            Na    +    Cl</a:t>
            </a:r>
          </a:p>
          <a:p>
            <a:pPr>
              <a:buFont typeface="Arial" charset="0"/>
              <a:buNone/>
            </a:pPr>
            <a:endParaRPr lang="tr-TR" sz="2000" smtClean="0">
              <a:latin typeface="Arial" charset="0"/>
            </a:endParaRPr>
          </a:p>
          <a:p>
            <a:pPr>
              <a:buFont typeface="Arial" charset="0"/>
              <a:buNone/>
            </a:pPr>
            <a:r>
              <a:rPr lang="tr-TR" sz="2000" smtClean="0">
                <a:latin typeface="Arial" charset="0"/>
              </a:rPr>
              <a:t>Na  + HCO</a:t>
            </a:r>
            <a:r>
              <a:rPr lang="tr-TR" sz="2000" baseline="-25000" smtClean="0">
                <a:latin typeface="Arial" charset="0"/>
              </a:rPr>
              <a:t>3</a:t>
            </a:r>
            <a:r>
              <a:rPr lang="tr-TR" sz="2000" smtClean="0">
                <a:latin typeface="Arial" charset="0"/>
              </a:rPr>
              <a:t>                                                                         Na          Cl</a:t>
            </a:r>
          </a:p>
          <a:p>
            <a:pPr>
              <a:buFont typeface="Arial" charset="0"/>
              <a:buNone/>
            </a:pPr>
            <a:endParaRPr lang="tr-TR" sz="2000" baseline="-25000" smtClean="0">
              <a:latin typeface="Arial" charset="0"/>
            </a:endParaRPr>
          </a:p>
          <a:p>
            <a:pPr>
              <a:buFont typeface="Arial" charset="0"/>
              <a:buNone/>
            </a:pPr>
            <a:endParaRPr lang="tr-TR" sz="2000" smtClean="0">
              <a:latin typeface="Arial" charset="0"/>
            </a:endParaRPr>
          </a:p>
          <a:p>
            <a:pPr>
              <a:buFont typeface="Arial" charset="0"/>
              <a:buNone/>
            </a:pPr>
            <a:r>
              <a:rPr lang="tr-TR" sz="2000" smtClean="0">
                <a:latin typeface="Arial" charset="0"/>
              </a:rPr>
              <a:t>                                                                                             H</a:t>
            </a:r>
          </a:p>
          <a:p>
            <a:pPr>
              <a:buFont typeface="Arial" charset="0"/>
              <a:buNone/>
            </a:pPr>
            <a:r>
              <a:rPr lang="tr-TR" sz="2000" smtClean="0">
                <a:latin typeface="Arial" charset="0"/>
              </a:rPr>
              <a:t>                                                                                                        NH</a:t>
            </a:r>
            <a:r>
              <a:rPr lang="tr-TR" sz="2000" baseline="-25000" smtClean="0">
                <a:latin typeface="Arial" charset="0"/>
              </a:rPr>
              <a:t>4</a:t>
            </a:r>
            <a:r>
              <a:rPr lang="tr-TR" sz="2000" smtClean="0">
                <a:latin typeface="Arial" charset="0"/>
              </a:rPr>
              <a:t>Cl</a:t>
            </a:r>
          </a:p>
          <a:p>
            <a:pPr>
              <a:buFont typeface="Arial" charset="0"/>
              <a:buNone/>
            </a:pPr>
            <a:r>
              <a:rPr lang="tr-TR" sz="2000" smtClean="0">
                <a:latin typeface="Arial" charset="0"/>
              </a:rPr>
              <a:t>                                                                                            </a:t>
            </a:r>
          </a:p>
          <a:p>
            <a:pPr>
              <a:buFont typeface="Arial" charset="0"/>
              <a:buNone/>
            </a:pPr>
            <a:r>
              <a:rPr lang="tr-TR" sz="2000" smtClean="0">
                <a:latin typeface="Arial" charset="0"/>
              </a:rPr>
              <a:t>                                                                                             NH</a:t>
            </a:r>
            <a:r>
              <a:rPr lang="tr-TR" sz="2000" baseline="-25000" smtClean="0">
                <a:latin typeface="Arial" charset="0"/>
              </a:rPr>
              <a:t>3</a:t>
            </a:r>
          </a:p>
          <a:p>
            <a:pPr>
              <a:buFont typeface="Arial" charset="0"/>
              <a:buNone/>
            </a:pPr>
            <a:r>
              <a:rPr lang="tr-TR" sz="2000" baseline="-25000" smtClean="0">
                <a:latin typeface="Arial" charset="0"/>
              </a:rPr>
              <a:t>   </a:t>
            </a:r>
            <a:r>
              <a:rPr lang="tr-TR" sz="2000" smtClean="0">
                <a:latin typeface="Arial" charset="0"/>
              </a:rPr>
              <a:t>CO</a:t>
            </a:r>
            <a:r>
              <a:rPr lang="tr-TR" sz="2000" baseline="-25000" smtClean="0">
                <a:latin typeface="Arial" charset="0"/>
              </a:rPr>
              <a:t>2</a:t>
            </a:r>
          </a:p>
        </p:txBody>
      </p:sp>
      <p:sp>
        <p:nvSpPr>
          <p:cNvPr id="97284" name="AutoShape 4"/>
          <p:cNvSpPr>
            <a:spLocks noChangeArrowheads="1"/>
          </p:cNvSpPr>
          <p:nvPr/>
        </p:nvSpPr>
        <p:spPr bwMode="auto">
          <a:xfrm>
            <a:off x="2124075" y="1557338"/>
            <a:ext cx="4249738" cy="4679950"/>
          </a:xfrm>
          <a:prstGeom prst="roundRect">
            <a:avLst>
              <a:gd name="adj" fmla="val 16667"/>
            </a:avLst>
          </a:prstGeom>
          <a:solidFill>
            <a:srgbClr val="CCFFCC"/>
          </a:solidFill>
          <a:ln w="9525">
            <a:solidFill>
              <a:schemeClr val="tx1"/>
            </a:solidFill>
            <a:round/>
            <a:headEnd/>
            <a:tailEnd/>
          </a:ln>
          <a:effectLst/>
        </p:spPr>
        <p:txBody>
          <a:bodyPr wrap="none" anchor="ctr"/>
          <a:lstStyle/>
          <a:p>
            <a:pPr algn="just"/>
            <a:r>
              <a:rPr lang="tr-TR" dirty="0"/>
              <a:t>                                         </a:t>
            </a:r>
            <a:r>
              <a:rPr lang="tr-TR" dirty="0" err="1"/>
              <a:t>Na</a:t>
            </a:r>
            <a:endParaRPr lang="tr-TR" dirty="0"/>
          </a:p>
          <a:p>
            <a:pPr algn="just"/>
            <a:endParaRPr lang="tr-TR" dirty="0"/>
          </a:p>
          <a:p>
            <a:pPr algn="just"/>
            <a:endParaRPr lang="tr-TR" dirty="0"/>
          </a:p>
          <a:p>
            <a:pPr algn="just"/>
            <a:endParaRPr lang="tr-TR" dirty="0"/>
          </a:p>
          <a:p>
            <a:pPr algn="just"/>
            <a:r>
              <a:rPr lang="tr-TR" dirty="0"/>
              <a:t>H</a:t>
            </a:r>
            <a:r>
              <a:rPr lang="tr-TR" baseline="-25000" dirty="0"/>
              <a:t>2</a:t>
            </a:r>
            <a:r>
              <a:rPr lang="tr-TR" dirty="0"/>
              <a:t>CO</a:t>
            </a:r>
            <a:r>
              <a:rPr lang="tr-TR" baseline="-25000" dirty="0"/>
              <a:t>3</a:t>
            </a:r>
            <a:r>
              <a:rPr lang="tr-TR" dirty="0"/>
              <a:t>       HCO</a:t>
            </a:r>
            <a:r>
              <a:rPr lang="tr-TR" baseline="-25000" dirty="0"/>
              <a:t>3</a:t>
            </a:r>
          </a:p>
          <a:p>
            <a:pPr algn="just"/>
            <a:r>
              <a:rPr lang="tr-TR" dirty="0"/>
              <a:t>                      +                H</a:t>
            </a:r>
          </a:p>
          <a:p>
            <a:pPr algn="just"/>
            <a:r>
              <a:rPr lang="tr-TR" dirty="0"/>
              <a:t>                    CO</a:t>
            </a:r>
            <a:r>
              <a:rPr lang="tr-TR" baseline="-25000" dirty="0"/>
              <a:t>2                     </a:t>
            </a:r>
            <a:endParaRPr lang="tr-TR" dirty="0"/>
          </a:p>
          <a:p>
            <a:pPr algn="just"/>
            <a:r>
              <a:rPr lang="tr-TR" dirty="0"/>
              <a:t>H</a:t>
            </a:r>
            <a:r>
              <a:rPr lang="tr-TR" baseline="-25000" dirty="0"/>
              <a:t>2</a:t>
            </a:r>
            <a:r>
              <a:rPr lang="tr-TR" dirty="0"/>
              <a:t>O</a:t>
            </a:r>
          </a:p>
          <a:p>
            <a:pPr algn="just"/>
            <a:r>
              <a:rPr lang="tr-TR" dirty="0"/>
              <a:t>   +</a:t>
            </a:r>
          </a:p>
          <a:p>
            <a:pPr algn="just"/>
            <a:r>
              <a:rPr lang="tr-TR" dirty="0"/>
              <a:t>CO</a:t>
            </a:r>
            <a:r>
              <a:rPr lang="tr-TR" baseline="-25000" dirty="0"/>
              <a:t>2</a:t>
            </a:r>
          </a:p>
          <a:p>
            <a:pPr algn="just"/>
            <a:endParaRPr lang="tr-TR" dirty="0"/>
          </a:p>
          <a:p>
            <a:pPr algn="just"/>
            <a:endParaRPr lang="tr-TR" dirty="0"/>
          </a:p>
          <a:p>
            <a:pPr algn="just"/>
            <a:r>
              <a:rPr lang="tr-TR" dirty="0"/>
              <a:t>                                          NH</a:t>
            </a:r>
            <a:r>
              <a:rPr lang="tr-TR" baseline="-25000" dirty="0"/>
              <a:t>3</a:t>
            </a:r>
          </a:p>
        </p:txBody>
      </p:sp>
      <p:sp>
        <p:nvSpPr>
          <p:cNvPr id="97286" name="Line 6"/>
          <p:cNvSpPr>
            <a:spLocks noChangeShapeType="1"/>
          </p:cNvSpPr>
          <p:nvPr/>
        </p:nvSpPr>
        <p:spPr bwMode="auto">
          <a:xfrm flipV="1">
            <a:off x="2700338" y="3573463"/>
            <a:ext cx="0" cy="433387"/>
          </a:xfrm>
          <a:prstGeom prst="line">
            <a:avLst/>
          </a:prstGeom>
          <a:noFill/>
          <a:ln w="9525">
            <a:solidFill>
              <a:schemeClr val="tx1"/>
            </a:solidFill>
            <a:round/>
            <a:headEnd/>
            <a:tailEnd type="triangle" w="med" len="med"/>
          </a:ln>
          <a:effectLst/>
        </p:spPr>
        <p:txBody>
          <a:bodyPr/>
          <a:lstStyle/>
          <a:p>
            <a:endParaRPr lang="tr-TR"/>
          </a:p>
        </p:txBody>
      </p:sp>
      <p:sp>
        <p:nvSpPr>
          <p:cNvPr id="97287" name="Line 7"/>
          <p:cNvSpPr>
            <a:spLocks noChangeShapeType="1"/>
          </p:cNvSpPr>
          <p:nvPr/>
        </p:nvSpPr>
        <p:spPr bwMode="auto">
          <a:xfrm flipV="1">
            <a:off x="5508625" y="4724400"/>
            <a:ext cx="1295400" cy="647700"/>
          </a:xfrm>
          <a:prstGeom prst="line">
            <a:avLst/>
          </a:prstGeom>
          <a:noFill/>
          <a:ln w="9525">
            <a:solidFill>
              <a:schemeClr val="tx1"/>
            </a:solidFill>
            <a:round/>
            <a:headEnd/>
            <a:tailEnd type="triangle" w="med" len="med"/>
          </a:ln>
          <a:effectLst/>
        </p:spPr>
        <p:txBody>
          <a:bodyPr/>
          <a:lstStyle/>
          <a:p>
            <a:endParaRPr lang="tr-TR"/>
          </a:p>
        </p:txBody>
      </p:sp>
      <p:sp>
        <p:nvSpPr>
          <p:cNvPr id="97288" name="Line 8"/>
          <p:cNvSpPr>
            <a:spLocks noChangeShapeType="1"/>
          </p:cNvSpPr>
          <p:nvPr/>
        </p:nvSpPr>
        <p:spPr bwMode="auto">
          <a:xfrm>
            <a:off x="6948488" y="1700213"/>
            <a:ext cx="0" cy="504825"/>
          </a:xfrm>
          <a:prstGeom prst="line">
            <a:avLst/>
          </a:prstGeom>
          <a:noFill/>
          <a:ln w="9525">
            <a:solidFill>
              <a:schemeClr val="tx1"/>
            </a:solidFill>
            <a:round/>
            <a:headEnd/>
            <a:tailEnd type="triangle" w="med" len="med"/>
          </a:ln>
          <a:effectLst/>
        </p:spPr>
        <p:txBody>
          <a:bodyPr/>
          <a:lstStyle/>
          <a:p>
            <a:endParaRPr lang="tr-TR"/>
          </a:p>
        </p:txBody>
      </p:sp>
      <p:sp>
        <p:nvSpPr>
          <p:cNvPr id="97289" name="Line 9"/>
          <p:cNvSpPr>
            <a:spLocks noChangeShapeType="1"/>
          </p:cNvSpPr>
          <p:nvPr/>
        </p:nvSpPr>
        <p:spPr bwMode="auto">
          <a:xfrm>
            <a:off x="1116013" y="4795838"/>
            <a:ext cx="1152525" cy="1587"/>
          </a:xfrm>
          <a:prstGeom prst="line">
            <a:avLst/>
          </a:prstGeom>
          <a:noFill/>
          <a:ln w="9525">
            <a:solidFill>
              <a:schemeClr val="tx1"/>
            </a:solidFill>
            <a:round/>
            <a:headEnd/>
            <a:tailEnd type="triangle" w="med" len="med"/>
          </a:ln>
          <a:effectLst/>
        </p:spPr>
        <p:txBody>
          <a:bodyPr/>
          <a:lstStyle/>
          <a:p>
            <a:endParaRPr lang="tr-TR"/>
          </a:p>
        </p:txBody>
      </p:sp>
      <p:sp>
        <p:nvSpPr>
          <p:cNvPr id="97290" name="Line 10"/>
          <p:cNvSpPr>
            <a:spLocks noChangeShapeType="1"/>
          </p:cNvSpPr>
          <p:nvPr/>
        </p:nvSpPr>
        <p:spPr bwMode="auto">
          <a:xfrm>
            <a:off x="7956550" y="1700213"/>
            <a:ext cx="0" cy="504825"/>
          </a:xfrm>
          <a:prstGeom prst="line">
            <a:avLst/>
          </a:prstGeom>
          <a:noFill/>
          <a:ln w="9525">
            <a:solidFill>
              <a:schemeClr val="tx1"/>
            </a:solidFill>
            <a:round/>
            <a:headEnd/>
            <a:tailEnd type="triangle" w="med" len="med"/>
          </a:ln>
          <a:effectLst/>
        </p:spPr>
        <p:txBody>
          <a:bodyPr/>
          <a:lstStyle/>
          <a:p>
            <a:endParaRPr lang="tr-TR"/>
          </a:p>
        </p:txBody>
      </p:sp>
      <p:sp>
        <p:nvSpPr>
          <p:cNvPr id="97291" name="Line 11"/>
          <p:cNvSpPr>
            <a:spLocks noChangeShapeType="1"/>
          </p:cNvSpPr>
          <p:nvPr/>
        </p:nvSpPr>
        <p:spPr bwMode="auto">
          <a:xfrm>
            <a:off x="7019925" y="3357563"/>
            <a:ext cx="504825" cy="358775"/>
          </a:xfrm>
          <a:prstGeom prst="line">
            <a:avLst/>
          </a:prstGeom>
          <a:noFill/>
          <a:ln w="9525">
            <a:solidFill>
              <a:schemeClr val="tx1"/>
            </a:solidFill>
            <a:round/>
            <a:headEnd/>
            <a:tailEnd type="triangle" w="med" len="med"/>
          </a:ln>
          <a:effectLst/>
        </p:spPr>
        <p:txBody>
          <a:bodyPr/>
          <a:lstStyle/>
          <a:p>
            <a:endParaRPr lang="tr-TR"/>
          </a:p>
        </p:txBody>
      </p:sp>
      <p:sp>
        <p:nvSpPr>
          <p:cNvPr id="97292" name="Line 12"/>
          <p:cNvSpPr>
            <a:spLocks noChangeShapeType="1"/>
          </p:cNvSpPr>
          <p:nvPr/>
        </p:nvSpPr>
        <p:spPr bwMode="auto">
          <a:xfrm>
            <a:off x="8027988" y="4076700"/>
            <a:ext cx="0" cy="504825"/>
          </a:xfrm>
          <a:prstGeom prst="line">
            <a:avLst/>
          </a:prstGeom>
          <a:noFill/>
          <a:ln w="9525">
            <a:solidFill>
              <a:schemeClr val="tx1"/>
            </a:solidFill>
            <a:round/>
            <a:headEnd/>
            <a:tailEnd type="triangle" w="med" len="med"/>
          </a:ln>
          <a:effectLst/>
        </p:spPr>
        <p:txBody>
          <a:bodyPr/>
          <a:lstStyle/>
          <a:p>
            <a:endParaRPr lang="tr-TR"/>
          </a:p>
        </p:txBody>
      </p:sp>
      <p:sp>
        <p:nvSpPr>
          <p:cNvPr id="97293" name="Line 13"/>
          <p:cNvSpPr>
            <a:spLocks noChangeShapeType="1"/>
          </p:cNvSpPr>
          <p:nvPr/>
        </p:nvSpPr>
        <p:spPr bwMode="auto">
          <a:xfrm flipV="1">
            <a:off x="7235825" y="3933825"/>
            <a:ext cx="431800" cy="358775"/>
          </a:xfrm>
          <a:prstGeom prst="line">
            <a:avLst/>
          </a:prstGeom>
          <a:noFill/>
          <a:ln w="9525">
            <a:solidFill>
              <a:schemeClr val="tx1"/>
            </a:solidFill>
            <a:round/>
            <a:headEnd/>
            <a:tailEnd type="triangle" w="med" len="med"/>
          </a:ln>
          <a:effectLst/>
        </p:spPr>
        <p:txBody>
          <a:bodyPr/>
          <a:lstStyle/>
          <a:p>
            <a:endParaRPr lang="tr-TR"/>
          </a:p>
        </p:txBody>
      </p:sp>
      <p:sp>
        <p:nvSpPr>
          <p:cNvPr id="97294" name="Line 14"/>
          <p:cNvSpPr>
            <a:spLocks noChangeShapeType="1"/>
          </p:cNvSpPr>
          <p:nvPr/>
        </p:nvSpPr>
        <p:spPr bwMode="auto">
          <a:xfrm>
            <a:off x="8388350" y="4076700"/>
            <a:ext cx="0" cy="504825"/>
          </a:xfrm>
          <a:prstGeom prst="line">
            <a:avLst/>
          </a:prstGeom>
          <a:noFill/>
          <a:ln w="9525">
            <a:solidFill>
              <a:schemeClr val="tx1"/>
            </a:solidFill>
            <a:round/>
            <a:headEnd/>
            <a:tailEnd type="triangle" w="med" len="med"/>
          </a:ln>
          <a:effectLst/>
        </p:spPr>
        <p:txBody>
          <a:bodyPr/>
          <a:lstStyle/>
          <a:p>
            <a:endParaRPr lang="tr-TR"/>
          </a:p>
        </p:txBody>
      </p:sp>
      <p:sp>
        <p:nvSpPr>
          <p:cNvPr id="97295" name="Line 15"/>
          <p:cNvSpPr>
            <a:spLocks noChangeShapeType="1"/>
          </p:cNvSpPr>
          <p:nvPr/>
        </p:nvSpPr>
        <p:spPr bwMode="auto">
          <a:xfrm>
            <a:off x="7956550" y="2708275"/>
            <a:ext cx="0" cy="792163"/>
          </a:xfrm>
          <a:prstGeom prst="line">
            <a:avLst/>
          </a:prstGeom>
          <a:noFill/>
          <a:ln w="9525">
            <a:solidFill>
              <a:schemeClr val="tx1"/>
            </a:solidFill>
            <a:round/>
            <a:headEnd/>
            <a:tailEnd type="triangle" w="med" len="med"/>
          </a:ln>
          <a:effectLst/>
        </p:spPr>
        <p:txBody>
          <a:bodyPr/>
          <a:lstStyle/>
          <a:p>
            <a:endParaRPr lang="tr-TR"/>
          </a:p>
        </p:txBody>
      </p:sp>
      <p:sp>
        <p:nvSpPr>
          <p:cNvPr id="97296" name="Line 16"/>
          <p:cNvSpPr>
            <a:spLocks noChangeShapeType="1"/>
          </p:cNvSpPr>
          <p:nvPr/>
        </p:nvSpPr>
        <p:spPr bwMode="auto">
          <a:xfrm flipH="1">
            <a:off x="4140200" y="3716338"/>
            <a:ext cx="719138" cy="1587"/>
          </a:xfrm>
          <a:prstGeom prst="line">
            <a:avLst/>
          </a:prstGeom>
          <a:noFill/>
          <a:ln w="9525">
            <a:solidFill>
              <a:schemeClr val="tx1"/>
            </a:solidFill>
            <a:round/>
            <a:headEnd/>
            <a:tailEnd type="triangle" w="med" len="med"/>
          </a:ln>
          <a:effectLst/>
        </p:spPr>
        <p:txBody>
          <a:bodyPr/>
          <a:lstStyle/>
          <a:p>
            <a:endParaRPr lang="tr-TR"/>
          </a:p>
        </p:txBody>
      </p:sp>
      <p:sp>
        <p:nvSpPr>
          <p:cNvPr id="97297" name="Line 17"/>
          <p:cNvSpPr>
            <a:spLocks noChangeShapeType="1"/>
          </p:cNvSpPr>
          <p:nvPr/>
        </p:nvSpPr>
        <p:spPr bwMode="auto">
          <a:xfrm>
            <a:off x="3132138" y="3357563"/>
            <a:ext cx="360362" cy="0"/>
          </a:xfrm>
          <a:prstGeom prst="line">
            <a:avLst/>
          </a:prstGeom>
          <a:noFill/>
          <a:ln w="9525">
            <a:solidFill>
              <a:schemeClr val="tx1"/>
            </a:solidFill>
            <a:round/>
            <a:headEnd/>
            <a:tailEnd type="triangle" w="med" len="med"/>
          </a:ln>
          <a:effectLst/>
        </p:spPr>
        <p:txBody>
          <a:bodyPr/>
          <a:lstStyle/>
          <a:p>
            <a:endParaRPr lang="tr-TR"/>
          </a:p>
        </p:txBody>
      </p:sp>
      <p:sp>
        <p:nvSpPr>
          <p:cNvPr id="97300" name="Line 20"/>
          <p:cNvSpPr>
            <a:spLocks noChangeShapeType="1"/>
          </p:cNvSpPr>
          <p:nvPr/>
        </p:nvSpPr>
        <p:spPr bwMode="auto">
          <a:xfrm flipH="1">
            <a:off x="6084888" y="2492375"/>
            <a:ext cx="792162" cy="1368425"/>
          </a:xfrm>
          <a:prstGeom prst="line">
            <a:avLst/>
          </a:prstGeom>
          <a:noFill/>
          <a:ln w="9525">
            <a:solidFill>
              <a:schemeClr val="tx1"/>
            </a:solidFill>
            <a:round/>
            <a:headEnd/>
            <a:tailEnd type="triangle" w="med" len="med"/>
          </a:ln>
          <a:effectLst/>
        </p:spPr>
        <p:txBody>
          <a:bodyPr/>
          <a:lstStyle/>
          <a:p>
            <a:endParaRPr lang="tr-TR"/>
          </a:p>
        </p:txBody>
      </p:sp>
      <p:sp>
        <p:nvSpPr>
          <p:cNvPr id="97301" name="Line 21"/>
          <p:cNvSpPr>
            <a:spLocks noChangeShapeType="1"/>
          </p:cNvSpPr>
          <p:nvPr/>
        </p:nvSpPr>
        <p:spPr bwMode="auto">
          <a:xfrm flipH="1" flipV="1">
            <a:off x="5364163" y="2493963"/>
            <a:ext cx="720725" cy="1366837"/>
          </a:xfrm>
          <a:prstGeom prst="line">
            <a:avLst/>
          </a:prstGeom>
          <a:noFill/>
          <a:ln w="9525">
            <a:solidFill>
              <a:schemeClr val="tx1"/>
            </a:solidFill>
            <a:round/>
            <a:headEnd/>
            <a:tailEnd type="triangle" w="med" len="med"/>
          </a:ln>
          <a:effectLst/>
        </p:spPr>
        <p:txBody>
          <a:bodyPr/>
          <a:lstStyle/>
          <a:p>
            <a:endParaRPr lang="tr-TR"/>
          </a:p>
        </p:txBody>
      </p:sp>
      <p:sp>
        <p:nvSpPr>
          <p:cNvPr id="97302" name="Line 22"/>
          <p:cNvSpPr>
            <a:spLocks noChangeShapeType="1"/>
          </p:cNvSpPr>
          <p:nvPr/>
        </p:nvSpPr>
        <p:spPr bwMode="auto">
          <a:xfrm flipV="1">
            <a:off x="5219700" y="3141663"/>
            <a:ext cx="793750" cy="431800"/>
          </a:xfrm>
          <a:prstGeom prst="line">
            <a:avLst/>
          </a:prstGeom>
          <a:noFill/>
          <a:ln w="9525">
            <a:solidFill>
              <a:schemeClr val="tx1"/>
            </a:solidFill>
            <a:round/>
            <a:headEnd/>
            <a:tailEnd type="triangle" w="med" len="med"/>
          </a:ln>
          <a:effectLst/>
        </p:spPr>
        <p:txBody>
          <a:bodyPr/>
          <a:lstStyle/>
          <a:p>
            <a:endParaRPr lang="tr-TR"/>
          </a:p>
        </p:txBody>
      </p:sp>
      <p:sp>
        <p:nvSpPr>
          <p:cNvPr id="97303" name="Line 23"/>
          <p:cNvSpPr>
            <a:spLocks noChangeShapeType="1"/>
          </p:cNvSpPr>
          <p:nvPr/>
        </p:nvSpPr>
        <p:spPr bwMode="auto">
          <a:xfrm>
            <a:off x="6084888" y="3141663"/>
            <a:ext cx="719137" cy="142875"/>
          </a:xfrm>
          <a:prstGeom prst="line">
            <a:avLst/>
          </a:prstGeom>
          <a:noFill/>
          <a:ln w="9525">
            <a:solidFill>
              <a:schemeClr val="tx1"/>
            </a:solidFill>
            <a:round/>
            <a:headEnd/>
            <a:tailEnd type="triangle" w="med" len="med"/>
          </a:ln>
          <a:effectLst/>
        </p:spPr>
        <p:txBody>
          <a:bodyPr/>
          <a:lstStyle/>
          <a:p>
            <a:endParaRPr lang="tr-TR"/>
          </a:p>
        </p:txBody>
      </p:sp>
      <p:sp>
        <p:nvSpPr>
          <p:cNvPr id="97304" name="Line 24"/>
          <p:cNvSpPr>
            <a:spLocks noChangeShapeType="1"/>
          </p:cNvSpPr>
          <p:nvPr/>
        </p:nvSpPr>
        <p:spPr bwMode="auto">
          <a:xfrm flipH="1" flipV="1">
            <a:off x="1619250" y="2276475"/>
            <a:ext cx="3384550" cy="0"/>
          </a:xfrm>
          <a:prstGeom prst="line">
            <a:avLst/>
          </a:prstGeom>
          <a:noFill/>
          <a:ln w="9525">
            <a:solidFill>
              <a:schemeClr val="tx1"/>
            </a:solidFill>
            <a:round/>
            <a:headEnd/>
            <a:tailEnd type="triangle" w="med" len="med"/>
          </a:ln>
          <a:effectLst/>
        </p:spPr>
        <p:txBody>
          <a:bodyPr/>
          <a:lstStyle/>
          <a:p>
            <a:endParaRPr lang="tr-T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2 İçerik Yer Tutucusu"/>
          <p:cNvSpPr>
            <a:spLocks noGrp="1"/>
          </p:cNvSpPr>
          <p:nvPr>
            <p:ph idx="1"/>
          </p:nvPr>
        </p:nvSpPr>
        <p:spPr>
          <a:xfrm>
            <a:off x="323850" y="333375"/>
            <a:ext cx="8064500" cy="6191250"/>
          </a:xfrm>
        </p:spPr>
        <p:txBody>
          <a:bodyPr/>
          <a:lstStyle/>
          <a:p>
            <a:pPr>
              <a:buFont typeface="Arial" charset="0"/>
              <a:buNone/>
            </a:pPr>
            <a:endParaRPr lang="tr-TR" smtClean="0">
              <a:solidFill>
                <a:srgbClr val="C00000"/>
              </a:solidFill>
              <a:latin typeface="Times New Roman" pitchFamily="18" charset="0"/>
              <a:cs typeface="Times New Roman" pitchFamily="18" charset="0"/>
            </a:endParaRPr>
          </a:p>
          <a:p>
            <a:pPr>
              <a:buFont typeface="Arial" charset="0"/>
              <a:buNone/>
            </a:pPr>
            <a:r>
              <a:rPr lang="tr-TR" smtClean="0">
                <a:solidFill>
                  <a:srgbClr val="C00000"/>
                </a:solidFill>
                <a:latin typeface="Times New Roman" pitchFamily="18" charset="0"/>
                <a:cs typeface="Times New Roman" pitchFamily="18" charset="0"/>
              </a:rPr>
              <a:t>	ASİT BAZ DENGESİZLİKLERİ</a:t>
            </a:r>
          </a:p>
          <a:p>
            <a:pPr>
              <a:buFont typeface="Arial" charset="0"/>
              <a:buNone/>
            </a:pPr>
            <a:endParaRPr lang="tr-TR" smtClean="0">
              <a:solidFill>
                <a:srgbClr val="C00000"/>
              </a:solidFill>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Beden sıvılarındaki asit-baz dengesindeki bozukluklar H konsantrasyonunun artması veya azalması şeklinde olur.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2 İçerik Yer Tutucusu"/>
          <p:cNvSpPr>
            <a:spLocks noGrp="1"/>
          </p:cNvSpPr>
          <p:nvPr>
            <p:ph idx="1"/>
          </p:nvPr>
        </p:nvSpPr>
        <p:spPr>
          <a:xfrm>
            <a:off x="323850" y="333375"/>
            <a:ext cx="8569325" cy="6191250"/>
          </a:xfrm>
        </p:spPr>
        <p:txBody>
          <a:bodyPr/>
          <a:lstStyle/>
          <a:p>
            <a:pPr>
              <a:buFont typeface="Arial" charset="0"/>
              <a:buNone/>
            </a:pPr>
            <a:r>
              <a:rPr lang="tr-TR" smtClean="0">
                <a:latin typeface="Times New Roman" pitchFamily="18" charset="0"/>
                <a:cs typeface="Times New Roman" pitchFamily="18" charset="0"/>
              </a:rPr>
              <a:t>Bir başka deyişle, H</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konsantrasyonu</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pH=     Log                    1</a:t>
            </a:r>
          </a:p>
          <a:p>
            <a:pPr>
              <a:buFont typeface="Arial" charset="0"/>
              <a:buNone/>
            </a:pPr>
            <a:r>
              <a:rPr lang="tr-TR" smtClean="0">
                <a:latin typeface="Times New Roman" pitchFamily="18" charset="0"/>
                <a:cs typeface="Times New Roman" pitchFamily="18" charset="0"/>
              </a:rPr>
              <a:t> 			    H</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konsantrasyonu</a:t>
            </a:r>
          </a:p>
          <a:p>
            <a:pPr>
              <a:buFont typeface="Arial" charset="0"/>
              <a:buNone/>
            </a:pPr>
            <a:endParaRPr lang="tr-TR" smtClean="0">
              <a:latin typeface="Times New Roman" pitchFamily="18" charset="0"/>
              <a:cs typeface="Times New Roman" pitchFamily="18" charset="0"/>
            </a:endParaRPr>
          </a:p>
          <a:p>
            <a:pPr>
              <a:buFont typeface="Arial" charset="0"/>
              <a:buNone/>
            </a:pPr>
            <a:endParaRPr lang="tr-TR" smtClean="0">
              <a:latin typeface="Times New Roman" pitchFamily="18" charset="0"/>
              <a:cs typeface="Times New Roman" pitchFamily="18" charset="0"/>
            </a:endParaRPr>
          </a:p>
          <a:p>
            <a:pPr algn="ctr">
              <a:buFont typeface="Arial" charset="0"/>
              <a:buNone/>
            </a:pPr>
            <a:r>
              <a:rPr lang="tr-TR" smtClean="0">
                <a:latin typeface="Times New Roman" pitchFamily="18" charset="0"/>
                <a:cs typeface="Times New Roman" pitchFamily="18" charset="0"/>
              </a:rPr>
              <a:t>veya</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pH= - Log H</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konsantrasyonu olarak da ifade edilmektedir.</a:t>
            </a:r>
          </a:p>
          <a:p>
            <a:pPr>
              <a:buFont typeface="Arial" charset="0"/>
              <a:buNone/>
            </a:pPr>
            <a:endParaRPr lang="tr-TR" smtClean="0"/>
          </a:p>
        </p:txBody>
      </p:sp>
      <p:cxnSp>
        <p:nvCxnSpPr>
          <p:cNvPr id="7" name="6 Düz Bağlayıcı"/>
          <p:cNvCxnSpPr/>
          <p:nvPr/>
        </p:nvCxnSpPr>
        <p:spPr>
          <a:xfrm>
            <a:off x="2627313" y="2060575"/>
            <a:ext cx="2808287"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2 İçerik Yer Tutucusu"/>
          <p:cNvSpPr>
            <a:spLocks noGrp="1"/>
          </p:cNvSpPr>
          <p:nvPr>
            <p:ph idx="1"/>
          </p:nvPr>
        </p:nvSpPr>
        <p:spPr>
          <a:xfrm>
            <a:off x="323850" y="333375"/>
            <a:ext cx="8351838" cy="6191250"/>
          </a:xfrm>
        </p:spPr>
        <p:txBody>
          <a:bodyPr/>
          <a:lstStyle/>
          <a:p>
            <a:pPr>
              <a:buFont typeface="Arial" charset="0"/>
              <a:buNone/>
            </a:pPr>
            <a:r>
              <a:rPr lang="tr-TR" smtClean="0">
                <a:latin typeface="Times New Roman" pitchFamily="18" charset="0"/>
                <a:cs typeface="Times New Roman" pitchFamily="18" charset="0"/>
              </a:rPr>
              <a:t>	</a:t>
            </a:r>
            <a:r>
              <a:rPr lang="tr-TR" u="sng" smtClean="0">
                <a:latin typeface="Times New Roman" pitchFamily="18" charset="0"/>
                <a:cs typeface="Times New Roman" pitchFamily="18" charset="0"/>
              </a:rPr>
              <a:t>Asidoz:</a:t>
            </a:r>
            <a:r>
              <a:rPr lang="tr-TR" smtClean="0">
                <a:latin typeface="Times New Roman" pitchFamily="18" charset="0"/>
                <a:cs typeface="Times New Roman" pitchFamily="18" charset="0"/>
              </a:rPr>
              <a:t> H konsantrasyonunun normalin üstüne çıkması ya da vücudun alkali rezervinin (yedeğinin) normalin altına düşmesiyle ortaya çıkar. pH düşer. Örneğin; Kan pH sı normalde 7.4’tür. Bu 7.3 olabilir.</a:t>
            </a:r>
          </a:p>
          <a:p>
            <a:pPr>
              <a:buFont typeface="Arial" charset="0"/>
              <a:buNone/>
            </a:pPr>
            <a:endParaRPr lang="tr-TR" smtClean="0">
              <a:latin typeface="Times New Roman" pitchFamily="18" charset="0"/>
              <a:cs typeface="Times New Roman" pitchFamily="18" charset="0"/>
            </a:endParaRP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a:t>
            </a:r>
            <a:r>
              <a:rPr lang="tr-TR" u="sng" smtClean="0">
                <a:latin typeface="Times New Roman" pitchFamily="18" charset="0"/>
                <a:cs typeface="Times New Roman" pitchFamily="18" charset="0"/>
              </a:rPr>
              <a:t>Alkalozis:</a:t>
            </a:r>
            <a:r>
              <a:rPr lang="tr-TR" smtClean="0">
                <a:latin typeface="Times New Roman" pitchFamily="18" charset="0"/>
                <a:cs typeface="Times New Roman" pitchFamily="18" charset="0"/>
              </a:rPr>
              <a:t> H konsantrasyonunun normalin altına düşmesi ya da vücudun alkali rezervlerinin normalin üstüne çıkmasıdır. pH yükselir. Örneğin; Kan pH sı 7.5 olabilir. </a:t>
            </a:r>
          </a:p>
          <a:p>
            <a:pPr algn="just"/>
            <a:endParaRPr lang="tr-TR"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2 İçerik Yer Tutucusu"/>
          <p:cNvSpPr>
            <a:spLocks noGrp="1"/>
          </p:cNvSpPr>
          <p:nvPr>
            <p:ph idx="1"/>
          </p:nvPr>
        </p:nvSpPr>
        <p:spPr>
          <a:xfrm>
            <a:off x="323850" y="333375"/>
            <a:ext cx="8569325" cy="6191250"/>
          </a:xfrm>
        </p:spPr>
        <p:txBody>
          <a:bodyPr/>
          <a:lstStyle/>
          <a:p>
            <a:pPr>
              <a:buFont typeface="Arial" charset="0"/>
              <a:buNone/>
            </a:pPr>
            <a:endParaRPr lang="tr-TR" dirty="0" smtClean="0"/>
          </a:p>
          <a:p>
            <a:pPr>
              <a:buFont typeface="Arial" charset="0"/>
              <a:buNone/>
            </a:pPr>
            <a:endParaRPr lang="tr-TR" dirty="0" smtClean="0"/>
          </a:p>
          <a:p>
            <a:pPr>
              <a:buFont typeface="Arial" charset="0"/>
              <a:buNone/>
            </a:pPr>
            <a:endParaRPr lang="tr-TR" dirty="0" smtClean="0"/>
          </a:p>
          <a:p>
            <a:pPr>
              <a:buFont typeface="Arial" charset="0"/>
              <a:buNone/>
            </a:pPr>
            <a:r>
              <a:rPr lang="tr-TR" dirty="0" smtClean="0"/>
              <a:t>		</a:t>
            </a:r>
            <a:r>
              <a:rPr lang="tr-TR" dirty="0" err="1" smtClean="0">
                <a:latin typeface="Times New Roman" pitchFamily="18" charset="0"/>
                <a:cs typeface="Times New Roman" pitchFamily="18" charset="0"/>
              </a:rPr>
              <a:t>Asidoz</a:t>
            </a:r>
            <a:r>
              <a:rPr lang="tr-TR" dirty="0" smtClean="0">
                <a:latin typeface="Times New Roman" pitchFamily="18" charset="0"/>
                <a:cs typeface="Times New Roman" pitchFamily="18" charset="0"/>
              </a:rPr>
              <a:t> veya </a:t>
            </a:r>
            <a:r>
              <a:rPr lang="tr-TR" dirty="0" err="1" smtClean="0">
                <a:latin typeface="Times New Roman" pitchFamily="18" charset="0"/>
                <a:cs typeface="Times New Roman" pitchFamily="18" charset="0"/>
              </a:rPr>
              <a:t>alkaloz</a:t>
            </a:r>
            <a:r>
              <a:rPr lang="tr-TR" dirty="0" smtClean="0">
                <a:latin typeface="Times New Roman" pitchFamily="18" charset="0"/>
                <a:cs typeface="Times New Roman" pitchFamily="18" charset="0"/>
              </a:rPr>
              <a:t> akciğerlerle ilgiliyse duruma “solunum </a:t>
            </a:r>
            <a:r>
              <a:rPr lang="tr-TR" dirty="0" err="1" smtClean="0">
                <a:latin typeface="Times New Roman" pitchFamily="18" charset="0"/>
                <a:cs typeface="Times New Roman" pitchFamily="18" charset="0"/>
              </a:rPr>
              <a:t>asidozu</a:t>
            </a:r>
            <a:r>
              <a:rPr lang="tr-TR" dirty="0" smtClean="0">
                <a:latin typeface="Times New Roman" pitchFamily="18" charset="0"/>
                <a:cs typeface="Times New Roman" pitchFamily="18" charset="0"/>
              </a:rPr>
              <a:t>’’ veya “solunum </a:t>
            </a:r>
            <a:r>
              <a:rPr lang="tr-TR" dirty="0" err="1" smtClean="0">
                <a:latin typeface="Times New Roman" pitchFamily="18" charset="0"/>
                <a:cs typeface="Times New Roman" pitchFamily="18" charset="0"/>
              </a:rPr>
              <a:t>alkalozu</a:t>
            </a:r>
            <a:r>
              <a:rPr lang="tr-TR" dirty="0" smtClean="0">
                <a:latin typeface="Times New Roman" pitchFamily="18" charset="0"/>
                <a:cs typeface="Times New Roman" pitchFamily="18" charset="0"/>
              </a:rPr>
              <a:t>’’ denir.</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2 İçerik Yer Tutucusu"/>
          <p:cNvSpPr>
            <a:spLocks noGrp="1"/>
          </p:cNvSpPr>
          <p:nvPr>
            <p:ph idx="1"/>
          </p:nvPr>
        </p:nvSpPr>
        <p:spPr>
          <a:xfrm>
            <a:off x="323850" y="333375"/>
            <a:ext cx="8569325" cy="6191250"/>
          </a:xfrm>
        </p:spPr>
        <p:txBody>
          <a:bodyPr/>
          <a:lstStyle/>
          <a:p>
            <a:pPr>
              <a:buFont typeface="Arial" charset="0"/>
              <a:buNone/>
            </a:pPr>
            <a:r>
              <a:rPr lang="tr-TR" dirty="0" smtClean="0">
                <a:solidFill>
                  <a:srgbClr val="C00000"/>
                </a:solidFill>
                <a:latin typeface="Times New Roman" pitchFamily="18" charset="0"/>
                <a:cs typeface="Times New Roman" pitchFamily="18" charset="0"/>
              </a:rPr>
              <a:t>Solunum </a:t>
            </a:r>
            <a:r>
              <a:rPr lang="tr-TR" dirty="0" err="1" smtClean="0">
                <a:solidFill>
                  <a:srgbClr val="C00000"/>
                </a:solidFill>
                <a:latin typeface="Times New Roman" pitchFamily="18" charset="0"/>
                <a:cs typeface="Times New Roman" pitchFamily="18" charset="0"/>
              </a:rPr>
              <a:t>Asidozu</a:t>
            </a:r>
            <a:r>
              <a:rPr lang="tr-TR" dirty="0" smtClean="0">
                <a:solidFill>
                  <a:srgbClr val="C00000"/>
                </a:solidFill>
                <a:latin typeface="Times New Roman" pitchFamily="18" charset="0"/>
                <a:cs typeface="Times New Roman" pitchFamily="18" charset="0"/>
              </a:rPr>
              <a:t> (</a:t>
            </a:r>
            <a:r>
              <a:rPr lang="tr-TR" dirty="0" err="1" smtClean="0">
                <a:solidFill>
                  <a:srgbClr val="C00000"/>
                </a:solidFill>
                <a:latin typeface="Times New Roman" pitchFamily="18" charset="0"/>
                <a:cs typeface="Times New Roman" pitchFamily="18" charset="0"/>
              </a:rPr>
              <a:t>respiratuvar</a:t>
            </a:r>
            <a:r>
              <a:rPr lang="tr-TR" dirty="0" smtClean="0">
                <a:solidFill>
                  <a:srgbClr val="C00000"/>
                </a:solidFill>
                <a:latin typeface="Times New Roman" pitchFamily="18" charset="0"/>
                <a:cs typeface="Times New Roman" pitchFamily="18" charset="0"/>
              </a:rPr>
              <a:t> </a:t>
            </a:r>
            <a:r>
              <a:rPr lang="tr-TR" dirty="0" err="1" smtClean="0">
                <a:solidFill>
                  <a:srgbClr val="C00000"/>
                </a:solidFill>
                <a:latin typeface="Times New Roman" pitchFamily="18" charset="0"/>
                <a:cs typeface="Times New Roman" pitchFamily="18" charset="0"/>
              </a:rPr>
              <a:t>asidoz</a:t>
            </a:r>
            <a:r>
              <a:rPr lang="tr-TR" dirty="0" smtClean="0">
                <a:solidFill>
                  <a:srgbClr val="C00000"/>
                </a:solidFill>
                <a:latin typeface="Times New Roman" pitchFamily="18" charset="0"/>
                <a:cs typeface="Times New Roman" pitchFamily="18" charset="0"/>
              </a:rPr>
              <a:t>)</a:t>
            </a:r>
          </a:p>
          <a:p>
            <a:pPr>
              <a:buFont typeface="Arial" charset="0"/>
              <a:buNone/>
            </a:pPr>
            <a:endParaRPr lang="tr-TR" dirty="0" smtClean="0">
              <a:latin typeface="Times New Roman" pitchFamily="18" charset="0"/>
              <a:cs typeface="Times New Roman" pitchFamily="18" charset="0"/>
            </a:endParaRPr>
          </a:p>
          <a:p>
            <a:pPr algn="just">
              <a:buFont typeface="Arial" charset="0"/>
              <a:buNone/>
            </a:pPr>
            <a:r>
              <a:rPr lang="tr-TR" dirty="0" smtClean="0">
                <a:latin typeface="Times New Roman" pitchFamily="18" charset="0"/>
                <a:cs typeface="Times New Roman" pitchFamily="18" charset="0"/>
              </a:rPr>
              <a:t>		Büyük ölçüde solunumun yavaşlaması ve alveol </a:t>
            </a:r>
            <a:r>
              <a:rPr lang="tr-TR" dirty="0" err="1" smtClean="0">
                <a:latin typeface="Times New Roman" pitchFamily="18" charset="0"/>
                <a:cs typeface="Times New Roman" pitchFamily="18" charset="0"/>
              </a:rPr>
              <a:t>ventilasyonunun</a:t>
            </a:r>
            <a:r>
              <a:rPr lang="tr-TR" dirty="0" smtClean="0">
                <a:latin typeface="Times New Roman" pitchFamily="18" charset="0"/>
                <a:cs typeface="Times New Roman" pitchFamily="18" charset="0"/>
              </a:rPr>
              <a:t> azalması ile  (alveollerle kan arasında gaz alış verişini engelleyen durumlarda)  oluşur. </a:t>
            </a:r>
          </a:p>
          <a:p>
            <a:pPr>
              <a:buFont typeface="Arial" charset="0"/>
              <a:buNone/>
            </a:pPr>
            <a:endParaRPr lang="tr-TR" dirty="0" smtClean="0"/>
          </a:p>
          <a:p>
            <a:pPr>
              <a:buFont typeface="Arial" charset="0"/>
              <a:buNone/>
            </a:pPr>
            <a:endParaRPr lang="tr-TR" dirty="0" smtClean="0">
              <a:solidFill>
                <a:srgbClr val="C00000"/>
              </a:solidFill>
            </a:endParaRPr>
          </a:p>
          <a:p>
            <a:pPr>
              <a:buFont typeface="Arial" charset="0"/>
              <a:buNone/>
            </a:pPr>
            <a:endParaRPr lang="tr-TR" dirty="0" smtClean="0">
              <a:solidFill>
                <a:srgbClr val="C000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569325" cy="6191250"/>
          </a:xfrm>
        </p:spPr>
        <p:txBody>
          <a:bodyPr rtlCol="0">
            <a:normAutofit/>
          </a:bodyPr>
          <a:lstStyle/>
          <a:p>
            <a:pPr marL="514350" indent="-514350" algn="just" fontAlgn="auto">
              <a:spcAft>
                <a:spcPts val="0"/>
              </a:spcAft>
              <a:buNone/>
              <a:defRPr/>
            </a:pPr>
            <a:r>
              <a:rPr lang="tr-TR" sz="2800" dirty="0" smtClean="0">
                <a:latin typeface="Times New Roman" pitchFamily="18" charset="0"/>
                <a:cs typeface="Times New Roman" pitchFamily="18" charset="0"/>
              </a:rPr>
              <a:t>       SOLUNUM ASİDOZUNUN NEDENLERİ</a:t>
            </a:r>
          </a:p>
          <a:p>
            <a:pPr marL="514350" indent="-514350" fontAlgn="auto">
              <a:spcAft>
                <a:spcPts val="0"/>
              </a:spcAft>
              <a:buFont typeface="Arial" pitchFamily="34" charset="0"/>
              <a:buAutoNum type="arabicPeriod"/>
              <a:defRPr/>
            </a:pPr>
            <a:r>
              <a:rPr lang="tr-TR" dirty="0" err="1" smtClean="0">
                <a:latin typeface="Times New Roman" pitchFamily="18" charset="0"/>
                <a:cs typeface="Times New Roman" pitchFamily="18" charset="0"/>
              </a:rPr>
              <a:t>Medulla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oblongatadaki</a:t>
            </a:r>
            <a:r>
              <a:rPr lang="tr-TR" dirty="0" smtClean="0">
                <a:latin typeface="Times New Roman" pitchFamily="18" charset="0"/>
                <a:cs typeface="Times New Roman" pitchFamily="18" charset="0"/>
              </a:rPr>
              <a:t> solunum merkezinin hasara uğraması</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Solunum yollarında yaygın tıkanıklık hali</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Akciğerdeki </a:t>
            </a:r>
            <a:r>
              <a:rPr lang="tr-TR" dirty="0" err="1" smtClean="0">
                <a:latin typeface="Times New Roman" pitchFamily="18" charset="0"/>
                <a:cs typeface="Times New Roman" pitchFamily="18" charset="0"/>
              </a:rPr>
              <a:t>diffüzyon</a:t>
            </a:r>
            <a:r>
              <a:rPr lang="tr-TR" dirty="0" smtClean="0">
                <a:latin typeface="Times New Roman" pitchFamily="18" charset="0"/>
                <a:cs typeface="Times New Roman" pitchFamily="18" charset="0"/>
              </a:rPr>
              <a:t> alanını azaltan haller</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Alveollerle kan arasındaki gaz alışverişini engelleyen </a:t>
            </a:r>
            <a:r>
              <a:rPr lang="tr-TR" dirty="0" err="1" smtClean="0">
                <a:latin typeface="Times New Roman" pitchFamily="18" charset="0"/>
                <a:cs typeface="Times New Roman" pitchFamily="18" charset="0"/>
              </a:rPr>
              <a:t>pnömoni</a:t>
            </a:r>
            <a:r>
              <a:rPr lang="tr-TR" dirty="0" smtClean="0">
                <a:latin typeface="Times New Roman" pitchFamily="18" charset="0"/>
                <a:cs typeface="Times New Roman" pitchFamily="18" charset="0"/>
              </a:rPr>
              <a:t> ve diğer tip </a:t>
            </a:r>
            <a:r>
              <a:rPr lang="tr-TR" dirty="0" err="1" smtClean="0">
                <a:latin typeface="Times New Roman" pitchFamily="18" charset="0"/>
                <a:cs typeface="Times New Roman" pitchFamily="18" charset="0"/>
              </a:rPr>
              <a:t>diffüzyon</a:t>
            </a:r>
            <a:r>
              <a:rPr lang="tr-TR" dirty="0" smtClean="0">
                <a:latin typeface="Times New Roman" pitchFamily="18" charset="0"/>
                <a:cs typeface="Times New Roman" pitchFamily="18" charset="0"/>
              </a:rPr>
              <a:t> bozuklukları</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Bireyin istemli olarak nefesini tutması</a:t>
            </a:r>
          </a:p>
          <a:p>
            <a:pPr fontAlgn="auto">
              <a:spcAft>
                <a:spcPts val="0"/>
              </a:spcAft>
              <a:buFont typeface="Arial" pitchFamily="34" charset="0"/>
              <a:buNone/>
              <a:defRPr/>
            </a:pPr>
            <a:endParaRPr lang="tr-T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2 İçerik Yer Tutucusu"/>
          <p:cNvSpPr>
            <a:spLocks noGrp="1"/>
          </p:cNvSpPr>
          <p:nvPr>
            <p:ph idx="1"/>
          </p:nvPr>
        </p:nvSpPr>
        <p:spPr>
          <a:xfrm>
            <a:off x="323850" y="333375"/>
            <a:ext cx="8569325" cy="6191250"/>
          </a:xfrm>
        </p:spPr>
        <p:txBody>
          <a:bodyPr/>
          <a:lstStyle/>
          <a:p>
            <a:pPr algn="just">
              <a:buFont typeface="Arial" charset="0"/>
              <a:buNone/>
            </a:pPr>
            <a:r>
              <a:rPr lang="tr-TR" smtClean="0"/>
              <a:t>		</a:t>
            </a:r>
          </a:p>
          <a:p>
            <a:pPr>
              <a:buFont typeface="Arial" charset="0"/>
              <a:buNone/>
            </a:pPr>
            <a:r>
              <a:rPr lang="tr-TR" smtClean="0"/>
              <a:t>		</a:t>
            </a:r>
            <a:r>
              <a:rPr lang="tr-TR" smtClean="0">
                <a:latin typeface="Times New Roman" pitchFamily="18" charset="0"/>
                <a:cs typeface="Times New Roman" pitchFamily="18" charset="0"/>
              </a:rPr>
              <a:t>Solunum asidozunda alveol ventilasyonunda azalma sonucu kanda ve ekstrasellüler sıvıda 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birikmesi vardır. Bunun sonucunda pH azalır. (Henderson-Hasselbach denklemi) PCO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   yükselince intraselüler sıvının  pHsı düşer. </a:t>
            </a:r>
          </a:p>
          <a:p>
            <a:pPr algn="just">
              <a:buFont typeface="Arial" charset="0"/>
              <a:buNone/>
            </a:pPr>
            <a:r>
              <a:rPr lang="tr-TR" smtClean="0"/>
              <a:t>		</a:t>
            </a:r>
          </a:p>
          <a:p>
            <a:pPr algn="just">
              <a:buFont typeface="Arial" charset="0"/>
              <a:buNone/>
            </a:pPr>
            <a:r>
              <a:rPr lang="tr-TR" smtClean="0"/>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2 İçerik Yer Tutucusu"/>
          <p:cNvSpPr>
            <a:spLocks noGrp="1"/>
          </p:cNvSpPr>
          <p:nvPr>
            <p:ph idx="1"/>
          </p:nvPr>
        </p:nvSpPr>
        <p:spPr>
          <a:xfrm>
            <a:off x="323850" y="333375"/>
            <a:ext cx="8569325" cy="6191250"/>
          </a:xfrm>
        </p:spPr>
        <p:txBody>
          <a:bodyPr/>
          <a:lstStyle/>
          <a:p>
            <a:pPr>
              <a:buFont typeface="Arial" charset="0"/>
              <a:buNone/>
            </a:pPr>
            <a:endParaRPr lang="tr-TR" smtClean="0"/>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Solunum asidozunda bundan ötürü böbreklerden H sekresyonu artmış buna karşılık  HCO</a:t>
            </a:r>
            <a:r>
              <a:rPr lang="tr-TR" baseline="-25000" smtClean="0">
                <a:latin typeface="Times New Roman" pitchFamily="18" charset="0"/>
                <a:cs typeface="Times New Roman" pitchFamily="18" charset="0"/>
              </a:rPr>
              <a:t>3</a:t>
            </a:r>
            <a:r>
              <a:rPr lang="tr-TR" baseline="30000" smtClean="0">
                <a:latin typeface="Times New Roman" pitchFamily="18" charset="0"/>
                <a:cs typeface="Times New Roman" pitchFamily="18" charset="0"/>
              </a:rPr>
              <a:t> – </a:t>
            </a:r>
            <a:r>
              <a:rPr lang="tr-TR" smtClean="0">
                <a:latin typeface="Times New Roman" pitchFamily="18" charset="0"/>
                <a:cs typeface="Times New Roman" pitchFamily="18" charset="0"/>
              </a:rPr>
              <a:t>reabsorbsiyonu fazlalaşmıştır. Böylece pH normale döner.</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2 İçerik Yer Tutucusu"/>
          <p:cNvSpPr>
            <a:spLocks noGrp="1"/>
          </p:cNvSpPr>
          <p:nvPr>
            <p:ph idx="1"/>
          </p:nvPr>
        </p:nvSpPr>
        <p:spPr>
          <a:xfrm>
            <a:off x="323850" y="333375"/>
            <a:ext cx="8569325" cy="6191250"/>
          </a:xfrm>
        </p:spPr>
        <p:txBody>
          <a:bodyPr/>
          <a:lstStyle/>
          <a:p>
            <a:pPr>
              <a:buFont typeface="Arial" charset="0"/>
              <a:buNone/>
            </a:pPr>
            <a:endParaRPr lang="tr-TR" smtClean="0">
              <a:solidFill>
                <a:schemeClr val="accent2"/>
              </a:solidFill>
            </a:endParaRPr>
          </a:p>
          <a:p>
            <a:pPr>
              <a:buFont typeface="Arial" charset="0"/>
              <a:buNone/>
            </a:pPr>
            <a:r>
              <a:rPr lang="tr-TR" smtClean="0">
                <a:solidFill>
                  <a:schemeClr val="accent2"/>
                </a:solidFill>
                <a:latin typeface="Times New Roman" pitchFamily="18" charset="0"/>
                <a:cs typeface="Times New Roman" pitchFamily="18" charset="0"/>
              </a:rPr>
              <a:t>Belirti ve Bulgular</a:t>
            </a:r>
          </a:p>
          <a:p>
            <a:pPr algn="just">
              <a:buFont typeface="Arial" charset="0"/>
              <a:buNone/>
            </a:pPr>
            <a:r>
              <a:rPr lang="tr-TR" smtClean="0">
                <a:solidFill>
                  <a:schemeClr val="accent2"/>
                </a:solidFill>
                <a:latin typeface="Times New Roman" pitchFamily="18" charset="0"/>
                <a:cs typeface="Times New Roman" pitchFamily="18" charset="0"/>
              </a:rPr>
              <a:t>    </a:t>
            </a:r>
            <a:r>
              <a:rPr lang="tr-TR" smtClean="0">
                <a:latin typeface="Times New Roman" pitchFamily="18" charset="0"/>
                <a:cs typeface="Times New Roman" pitchFamily="18" charset="0"/>
              </a:rPr>
              <a:t>Baş ağrısı, ağır dispne vizing, hiperventilasyon, oryantasyon bozukluğu, taşikardi, aritmi, koma.</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2 İçerik Yer Tutucusu"/>
          <p:cNvSpPr>
            <a:spLocks noGrp="1"/>
          </p:cNvSpPr>
          <p:nvPr>
            <p:ph idx="1"/>
          </p:nvPr>
        </p:nvSpPr>
        <p:spPr>
          <a:xfrm>
            <a:off x="323850" y="333375"/>
            <a:ext cx="8569325" cy="6191250"/>
          </a:xfrm>
        </p:spPr>
        <p:txBody>
          <a:bodyPr/>
          <a:lstStyle/>
          <a:p>
            <a:pPr>
              <a:buFont typeface="Arial" charset="0"/>
              <a:buNone/>
            </a:pPr>
            <a:r>
              <a:rPr lang="tr-TR" smtClean="0">
                <a:solidFill>
                  <a:schemeClr val="accent2"/>
                </a:solidFill>
                <a:latin typeface="Times New Roman" pitchFamily="18" charset="0"/>
                <a:cs typeface="Times New Roman" pitchFamily="18" charset="0"/>
              </a:rPr>
              <a:t>Tedavi ve Hemşirelik Bakımı</a:t>
            </a:r>
          </a:p>
          <a:p>
            <a:pPr>
              <a:buFont typeface="Arial" charset="0"/>
              <a:buNone/>
            </a:pPr>
            <a:r>
              <a:rPr lang="tr-TR" smtClean="0">
                <a:latin typeface="Times New Roman" pitchFamily="18" charset="0"/>
                <a:cs typeface="Times New Roman" pitchFamily="18" charset="0"/>
              </a:rPr>
              <a:t>		Temel amaç solunumun düzeltilmesidir. Diğer amaç, sıvı elektrolit dengesinin düzeltilmesidir. </a:t>
            </a:r>
          </a:p>
          <a:p>
            <a:pPr>
              <a:buFont typeface="Arial" charset="0"/>
              <a:buNone/>
            </a:pPr>
            <a:r>
              <a:rPr lang="tr-TR" smtClean="0">
                <a:latin typeface="Times New Roman" pitchFamily="18" charset="0"/>
                <a:cs typeface="Times New Roman" pitchFamily="18" charset="0"/>
              </a:rPr>
              <a:t>		Solunumun düzeltilmesi için </a:t>
            </a:r>
          </a:p>
          <a:p>
            <a:r>
              <a:rPr lang="tr-TR" smtClean="0">
                <a:latin typeface="Times New Roman" pitchFamily="18" charset="0"/>
                <a:cs typeface="Times New Roman" pitchFamily="18" charset="0"/>
              </a:rPr>
              <a:t>Postüral drenaj, </a:t>
            </a:r>
          </a:p>
          <a:p>
            <a:r>
              <a:rPr lang="tr-TR" smtClean="0">
                <a:latin typeface="Times New Roman" pitchFamily="18" charset="0"/>
                <a:cs typeface="Times New Roman" pitchFamily="18" charset="0"/>
              </a:rPr>
              <a:t>Enfeksiyon varsa antibiyotik, </a:t>
            </a:r>
          </a:p>
          <a:p>
            <a:r>
              <a:rPr lang="tr-TR" smtClean="0">
                <a:latin typeface="Times New Roman" pitchFamily="18" charset="0"/>
                <a:cs typeface="Times New Roman" pitchFamily="18" charset="0"/>
              </a:rPr>
              <a:t>Solunum egzersizleri</a:t>
            </a:r>
          </a:p>
          <a:p>
            <a:r>
              <a:rPr lang="tr-TR" smtClean="0">
                <a:latin typeface="Times New Roman" pitchFamily="18" charset="0"/>
                <a:cs typeface="Times New Roman" pitchFamily="18" charset="0"/>
              </a:rPr>
              <a:t>Mekanik ventilatörler</a:t>
            </a:r>
          </a:p>
          <a:p>
            <a:r>
              <a:rPr lang="tr-TR" smtClean="0">
                <a:latin typeface="Times New Roman" pitchFamily="18" charset="0"/>
                <a:cs typeface="Times New Roman" pitchFamily="18" charset="0"/>
              </a:rPr>
              <a:t>Oksijen tedavisi</a:t>
            </a:r>
          </a:p>
          <a:p>
            <a:pPr algn="just">
              <a:buFont typeface="Arial" charset="0"/>
              <a:buNone/>
            </a:pPr>
            <a:endParaRPr lang="tr-TR"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2 İçerik Yer Tutucusu"/>
          <p:cNvSpPr>
            <a:spLocks noGrp="1"/>
          </p:cNvSpPr>
          <p:nvPr>
            <p:ph idx="1"/>
          </p:nvPr>
        </p:nvSpPr>
        <p:spPr>
          <a:xfrm>
            <a:off x="323850" y="333375"/>
            <a:ext cx="8569325" cy="6191250"/>
          </a:xfrm>
        </p:spPr>
        <p:txBody>
          <a:bodyPr/>
          <a:lstStyle/>
          <a:p>
            <a:pPr>
              <a:buFont typeface="Arial" charset="0"/>
              <a:buNone/>
            </a:pPr>
            <a:endParaRPr lang="tr-TR" smtClean="0"/>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Asit-baz dengesinin düzeltilmesi için;</a:t>
            </a:r>
          </a:p>
          <a:p>
            <a:pPr>
              <a:buFont typeface="Arial" charset="0"/>
              <a:buNone/>
            </a:pPr>
            <a:endParaRPr lang="tr-TR" smtClean="0">
              <a:latin typeface="Times New Roman" pitchFamily="18" charset="0"/>
              <a:cs typeface="Times New Roman" pitchFamily="18" charset="0"/>
            </a:endParaRPr>
          </a:p>
          <a:p>
            <a:r>
              <a:rPr lang="tr-TR" smtClean="0">
                <a:latin typeface="Times New Roman" pitchFamily="18" charset="0"/>
                <a:cs typeface="Times New Roman" pitchFamily="18" charset="0"/>
              </a:rPr>
              <a:t>Ringer laktat</a:t>
            </a:r>
          </a:p>
          <a:p>
            <a:r>
              <a:rPr lang="tr-TR" smtClean="0">
                <a:latin typeface="Times New Roman" pitchFamily="18" charset="0"/>
                <a:cs typeface="Times New Roman" pitchFamily="18" charset="0"/>
              </a:rPr>
              <a:t>Oral veya IV NaHCO</a:t>
            </a:r>
            <a:r>
              <a:rPr lang="tr-TR" baseline="-25000" smtClean="0">
                <a:latin typeface="Times New Roman" pitchFamily="18" charset="0"/>
                <a:cs typeface="Times New Roman" pitchFamily="18" charset="0"/>
              </a:rPr>
              <a:t>3</a:t>
            </a:r>
            <a:endParaRPr lang="tr-TR" smtClean="0">
              <a:latin typeface="Times New Roman" pitchFamily="18" charset="0"/>
              <a:cs typeface="Times New Roman" pitchFamily="18" charset="0"/>
            </a:endParaRPr>
          </a:p>
          <a:p>
            <a:r>
              <a:rPr lang="tr-TR" smtClean="0">
                <a:latin typeface="Times New Roman" pitchFamily="18" charset="0"/>
                <a:cs typeface="Times New Roman" pitchFamily="18" charset="0"/>
              </a:rPr>
              <a:t>1/6 molar sodyum laktat (20 mg/ kg)</a:t>
            </a:r>
          </a:p>
          <a:p>
            <a:endParaRPr lang="tr-TR" smtClean="0"/>
          </a:p>
          <a:p>
            <a:endParaRPr lang="tr-TR"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2 İçerik Yer Tutucusu"/>
          <p:cNvSpPr>
            <a:spLocks noGrp="1"/>
          </p:cNvSpPr>
          <p:nvPr>
            <p:ph idx="1"/>
          </p:nvPr>
        </p:nvSpPr>
        <p:spPr>
          <a:xfrm>
            <a:off x="323850" y="333375"/>
            <a:ext cx="8569325" cy="6191250"/>
          </a:xfrm>
        </p:spPr>
        <p:txBody>
          <a:bodyPr/>
          <a:lstStyle/>
          <a:p>
            <a:pPr>
              <a:buFont typeface="Arial" charset="0"/>
              <a:buNone/>
            </a:pPr>
            <a:endParaRPr lang="tr-TR" smtClean="0"/>
          </a:p>
          <a:p>
            <a:pPr>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Sıvı-elektrolit dengesinin düzeltilmesi için;</a:t>
            </a:r>
          </a:p>
          <a:p>
            <a:pPr>
              <a:buFont typeface="Arial" charset="0"/>
              <a:buNone/>
            </a:pPr>
            <a:endParaRPr lang="tr-TR" smtClean="0">
              <a:latin typeface="Times New Roman" pitchFamily="18" charset="0"/>
              <a:cs typeface="Times New Roman" pitchFamily="18" charset="0"/>
            </a:endParaRPr>
          </a:p>
          <a:p>
            <a:r>
              <a:rPr lang="tr-TR" smtClean="0">
                <a:latin typeface="Times New Roman" pitchFamily="18" charset="0"/>
                <a:cs typeface="Times New Roman" pitchFamily="18" charset="0"/>
              </a:rPr>
              <a:t>Hipertonik solüsyonlar</a:t>
            </a:r>
          </a:p>
          <a:p>
            <a:r>
              <a:rPr lang="tr-TR" smtClean="0">
                <a:latin typeface="Times New Roman" pitchFamily="18" charset="0"/>
                <a:cs typeface="Times New Roman" pitchFamily="18" charset="0"/>
              </a:rPr>
              <a:t>K</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yüksekse hiperkalemi tedavisi</a:t>
            </a:r>
          </a:p>
          <a:p>
            <a:pPr>
              <a:buFont typeface="Arial" charset="0"/>
              <a:buNone/>
            </a:pPr>
            <a:endParaRPr lang="tr-TR" smtClean="0"/>
          </a:p>
          <a:p>
            <a:endParaRPr lang="tr-TR" smtClean="0"/>
          </a:p>
          <a:p>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2 İçerik Yer Tutucusu"/>
          <p:cNvSpPr>
            <a:spLocks noGrp="1"/>
          </p:cNvSpPr>
          <p:nvPr>
            <p:ph idx="1"/>
          </p:nvPr>
        </p:nvSpPr>
        <p:spPr>
          <a:xfrm>
            <a:off x="323850" y="333375"/>
            <a:ext cx="8569325" cy="6191250"/>
          </a:xfrm>
        </p:spPr>
        <p:txBody>
          <a:bodyPr/>
          <a:lstStyle/>
          <a:p>
            <a:pPr algn="just">
              <a:buFont typeface="Arial" charset="0"/>
              <a:buNone/>
            </a:pPr>
            <a:endParaRPr lang="tr-TR" dirty="0" smtClean="0"/>
          </a:p>
          <a:p>
            <a:pPr algn="just">
              <a:buFont typeface="Arial" charset="0"/>
              <a:buNone/>
            </a:pPr>
            <a:endParaRPr lang="tr-TR" dirty="0" smtClean="0"/>
          </a:p>
          <a:p>
            <a:pPr>
              <a:buFont typeface="Arial" charset="0"/>
              <a:buNone/>
            </a:pPr>
            <a:r>
              <a:rPr lang="tr-TR" dirty="0" smtClean="0"/>
              <a:t>	</a:t>
            </a:r>
            <a:r>
              <a:rPr lang="tr-TR" dirty="0" smtClean="0">
                <a:latin typeface="Times New Roman" pitchFamily="18" charset="0"/>
                <a:cs typeface="Times New Roman" pitchFamily="18" charset="0"/>
              </a:rPr>
              <a:t>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konsantrasyonundaki hafif değişmeler bile hücre içinde oluşan kimyasal reaksiyonları etkiler. H</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konsantrasyonunun fazlaca artması “</a:t>
            </a:r>
            <a:r>
              <a:rPr lang="tr-TR" dirty="0" err="1" smtClean="0">
                <a:latin typeface="Times New Roman" pitchFamily="18" charset="0"/>
                <a:cs typeface="Times New Roman" pitchFamily="18" charset="0"/>
              </a:rPr>
              <a:t>asidosiz</a:t>
            </a:r>
            <a:r>
              <a:rPr lang="tr-TR" dirty="0" smtClean="0">
                <a:latin typeface="Times New Roman" pitchFamily="18" charset="0"/>
                <a:cs typeface="Times New Roman" pitchFamily="18" charset="0"/>
              </a:rPr>
              <a:t>’’ denen tabloyu yaratır. Konsantrasyonun fazlaca azalması ise “</a:t>
            </a:r>
            <a:r>
              <a:rPr lang="tr-TR" dirty="0" err="1" smtClean="0">
                <a:latin typeface="Times New Roman" pitchFamily="18" charset="0"/>
                <a:cs typeface="Times New Roman" pitchFamily="18" charset="0"/>
              </a:rPr>
              <a:t>alkalosiz</a:t>
            </a:r>
            <a:r>
              <a:rPr lang="tr-TR" dirty="0" smtClean="0">
                <a:latin typeface="Times New Roman" pitchFamily="18" charset="0"/>
                <a:cs typeface="Times New Roman" pitchFamily="18" charset="0"/>
              </a:rPr>
              <a:t>’’ denen duruma neden olur, her iki durumunda ileri halleri ölümle sonuçlanır.</a:t>
            </a:r>
          </a:p>
          <a:p>
            <a:pPr>
              <a:buNone/>
            </a:pPr>
            <a:r>
              <a:rPr lang="tr-TR" dirty="0" smtClean="0">
                <a:latin typeface="Times New Roman" pitchFamily="18" charset="0"/>
                <a:cs typeface="Times New Roman" pitchFamily="18" charset="0"/>
              </a:rPr>
              <a:t>    Sağlıklı kişilerde vücudun </a:t>
            </a:r>
            <a:r>
              <a:rPr lang="tr-TR" dirty="0" err="1" smtClean="0">
                <a:latin typeface="Times New Roman" pitchFamily="18" charset="0"/>
                <a:cs typeface="Times New Roman" pitchFamily="18" charset="0"/>
              </a:rPr>
              <a:t>pH’ı</a:t>
            </a:r>
            <a:r>
              <a:rPr lang="tr-TR" dirty="0" smtClean="0">
                <a:latin typeface="Times New Roman" pitchFamily="18" charset="0"/>
                <a:cs typeface="Times New Roman" pitchFamily="18" charset="0"/>
              </a:rPr>
              <a:t> çok dikkatle korunur.</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2 İçerik Yer Tutucusu"/>
          <p:cNvSpPr>
            <a:spLocks noGrp="1"/>
          </p:cNvSpPr>
          <p:nvPr>
            <p:ph idx="1"/>
          </p:nvPr>
        </p:nvSpPr>
        <p:spPr>
          <a:xfrm>
            <a:off x="323850" y="333375"/>
            <a:ext cx="8569325" cy="6191250"/>
          </a:xfrm>
        </p:spPr>
        <p:txBody>
          <a:bodyPr/>
          <a:lstStyle/>
          <a:p>
            <a:pPr>
              <a:buFont typeface="Arial" charset="0"/>
              <a:buNone/>
            </a:pPr>
            <a:endParaRPr lang="tr-TR" smtClean="0">
              <a:solidFill>
                <a:schemeClr val="accent2"/>
              </a:solidFill>
            </a:endParaRPr>
          </a:p>
          <a:p>
            <a:pPr>
              <a:buFont typeface="Arial" charset="0"/>
              <a:buNone/>
            </a:pPr>
            <a:r>
              <a:rPr lang="tr-TR" smtClean="0">
                <a:solidFill>
                  <a:schemeClr val="accent2"/>
                </a:solidFill>
                <a:latin typeface="Times New Roman" pitchFamily="18" charset="0"/>
                <a:cs typeface="Times New Roman" pitchFamily="18" charset="0"/>
              </a:rPr>
              <a:t>  Solunum Alkalozu</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Vücut sıvılarında H</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 yoğunluğunu azaltan hiperventilasyon sonucu ortaya çıkar.</a:t>
            </a:r>
          </a:p>
          <a:p>
            <a:pPr algn="just">
              <a:buFont typeface="Arial" charset="0"/>
              <a:buNone/>
            </a:pPr>
            <a:r>
              <a:rPr lang="tr-TR" smtClean="0"/>
              <a:t> </a:t>
            </a:r>
          </a:p>
          <a:p>
            <a:pPr algn="just">
              <a:buFont typeface="Arial" charset="0"/>
              <a:buNone/>
            </a:pPr>
            <a:r>
              <a:rPr lang="tr-TR" smtClean="0"/>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lgn="just">
              <a:buFont typeface="Arial" charset="0"/>
              <a:buNone/>
            </a:pPr>
            <a:endParaRPr lang="tr-TR" smtClean="0"/>
          </a:p>
          <a:p>
            <a:pPr>
              <a:buFont typeface="Arial" charset="0"/>
              <a:buNone/>
            </a:pPr>
            <a:r>
              <a:rPr lang="tr-TR" smtClean="0"/>
              <a:t>	</a:t>
            </a:r>
            <a:r>
              <a:rPr lang="tr-TR" smtClean="0">
                <a:latin typeface="Times New Roman" pitchFamily="18" charset="0"/>
                <a:cs typeface="Times New Roman" pitchFamily="18" charset="0"/>
              </a:rPr>
              <a:t>	Akciğerdeki veya solunum sistemindeki patolojik bir halden nadiren ortaya çıkar. Hiperventilasyon sonucudur. Fizyolojik bir şekli yükseklere çıkıldığı zaman meydana gelir. Etki 2500m den sonra başlar. Atmosfer havasındaki 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düşüklüğü solunum merkezini uyararak hiperventilasyon nedeniyle organizma fazla 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kaybeder. </a:t>
            </a:r>
          </a:p>
          <a:p>
            <a:pPr algn="just"/>
            <a:endParaRPr lang="tr-TR"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2 İçerik Yer Tutucusu"/>
          <p:cNvSpPr>
            <a:spLocks noGrp="1"/>
          </p:cNvSpPr>
          <p:nvPr>
            <p:ph idx="1"/>
          </p:nvPr>
        </p:nvSpPr>
        <p:spPr>
          <a:xfrm>
            <a:off x="323850" y="333375"/>
            <a:ext cx="8569325" cy="6191250"/>
          </a:xfrm>
        </p:spPr>
        <p:txBody>
          <a:bodyPr/>
          <a:lstStyle/>
          <a:p>
            <a:pPr algn="just">
              <a:buFont typeface="Arial" charset="0"/>
              <a:buNone/>
            </a:pPr>
            <a:r>
              <a:rPr lang="tr-TR" smtClean="0"/>
              <a:t>		</a:t>
            </a:r>
          </a:p>
          <a:p>
            <a:pPr algn="just">
              <a:buFont typeface="Arial" charset="0"/>
              <a:buNone/>
            </a:pPr>
            <a:r>
              <a:rPr lang="tr-TR" smtClean="0"/>
              <a:t>		</a:t>
            </a:r>
          </a:p>
          <a:p>
            <a:pPr>
              <a:buFont typeface="Arial" charset="0"/>
              <a:buNone/>
            </a:pPr>
            <a:r>
              <a:rPr lang="tr-TR" smtClean="0"/>
              <a:t>		</a:t>
            </a:r>
            <a:r>
              <a:rPr lang="tr-TR" smtClean="0">
                <a:latin typeface="Times New Roman" pitchFamily="18" charset="0"/>
                <a:cs typeface="Times New Roman" pitchFamily="18" charset="0"/>
              </a:rPr>
              <a:t>Bireyin istemli olarak hızlı ve derin soluk alıp vermesi, beyindeki solunum merkezini uyaran durumlar (ateş, menenjit, ensefalit, aspirin zehirlenmesi, intrakraniyal cerrahi), ağır fiziksel egzersiz, histeri anksiyete reaksiyonları hiperventilasyona yol açar.</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2 İçerik Yer Tutucusu"/>
          <p:cNvSpPr>
            <a:spLocks noGrp="1"/>
          </p:cNvSpPr>
          <p:nvPr>
            <p:ph idx="1"/>
          </p:nvPr>
        </p:nvSpPr>
        <p:spPr>
          <a:xfrm>
            <a:off x="323850" y="333375"/>
            <a:ext cx="8569325" cy="6191250"/>
          </a:xfrm>
        </p:spPr>
        <p:txBody>
          <a:bodyPr/>
          <a:lstStyle/>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Solunum alkalozu psikolojik nedenlerle de oluşabilir. Hiperventilasyon nedeniyle bedenden fazla 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kaybedildiğinde arterial kanda 40 mmHg venöz kanda ise 100mmHg olan pCO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düşer. pCO</a:t>
            </a:r>
            <a:r>
              <a:rPr lang="tr-TR" baseline="-25000" smtClean="0">
                <a:latin typeface="Times New Roman" pitchFamily="18" charset="0"/>
                <a:cs typeface="Times New Roman" pitchFamily="18" charset="0"/>
              </a:rPr>
              <a:t>2</a:t>
            </a:r>
            <a:r>
              <a:rPr lang="tr-TR" smtClean="0">
                <a:latin typeface="Times New Roman" pitchFamily="18" charset="0"/>
                <a:cs typeface="Times New Roman" pitchFamily="18" charset="0"/>
              </a:rPr>
              <a:t> nin düşüklüğü H sekresyonunu ve HCO</a:t>
            </a:r>
            <a:r>
              <a:rPr lang="tr-TR" baseline="-25000" smtClean="0">
                <a:latin typeface="Times New Roman" pitchFamily="18" charset="0"/>
                <a:cs typeface="Times New Roman" pitchFamily="18" charset="0"/>
              </a:rPr>
              <a:t>3</a:t>
            </a:r>
            <a:r>
              <a:rPr lang="tr-TR" baseline="30000" smtClean="0">
                <a:latin typeface="Times New Roman" pitchFamily="18" charset="0"/>
                <a:cs typeface="Times New Roman" pitchFamily="18" charset="0"/>
              </a:rPr>
              <a:t> –  </a:t>
            </a:r>
            <a:r>
              <a:rPr lang="tr-TR" smtClean="0">
                <a:latin typeface="Times New Roman" pitchFamily="18" charset="0"/>
                <a:cs typeface="Times New Roman" pitchFamily="18" charset="0"/>
              </a:rPr>
              <a:t>reabsorbsiyonunu azaltacağından İdrarla fazla HCO</a:t>
            </a:r>
            <a:r>
              <a:rPr lang="tr-TR" baseline="-25000" smtClean="0">
                <a:latin typeface="Times New Roman" pitchFamily="18" charset="0"/>
                <a:cs typeface="Times New Roman" pitchFamily="18" charset="0"/>
              </a:rPr>
              <a:t>3</a:t>
            </a:r>
            <a:r>
              <a:rPr lang="tr-TR" baseline="30000" smtClean="0">
                <a:latin typeface="Times New Roman" pitchFamily="18" charset="0"/>
                <a:cs typeface="Times New Roman" pitchFamily="18" charset="0"/>
              </a:rPr>
              <a:t> –</a:t>
            </a:r>
            <a:r>
              <a:rPr lang="tr-TR" smtClean="0">
                <a:latin typeface="Times New Roman" pitchFamily="18" charset="0"/>
                <a:cs typeface="Times New Roman" pitchFamily="18" charset="0"/>
              </a:rPr>
              <a:t> atılır. Buna karşılık H retansiyonu olarak pH normale döner.</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2 İçerik Yer Tutucusu"/>
          <p:cNvSpPr>
            <a:spLocks noGrp="1"/>
          </p:cNvSpPr>
          <p:nvPr>
            <p:ph idx="1"/>
          </p:nvPr>
        </p:nvSpPr>
        <p:spPr>
          <a:xfrm>
            <a:off x="323850" y="333375"/>
            <a:ext cx="8135938" cy="6191250"/>
          </a:xfrm>
        </p:spPr>
        <p:txBody>
          <a:bodyPr/>
          <a:lstStyle/>
          <a:p>
            <a:pPr algn="just">
              <a:buFont typeface="Arial" charset="0"/>
              <a:buNone/>
            </a:pPr>
            <a:endParaRPr lang="tr-TR" smtClean="0">
              <a:solidFill>
                <a:schemeClr val="accent2"/>
              </a:solidFill>
            </a:endParaRPr>
          </a:p>
          <a:p>
            <a:pPr>
              <a:buFont typeface="Arial" charset="0"/>
              <a:buNone/>
            </a:pPr>
            <a:r>
              <a:rPr lang="tr-TR" smtClean="0">
                <a:solidFill>
                  <a:schemeClr val="accent2"/>
                </a:solidFill>
                <a:latin typeface="Times New Roman" pitchFamily="18" charset="0"/>
                <a:cs typeface="Times New Roman" pitchFamily="18" charset="0"/>
              </a:rPr>
              <a:t>Belirti ve Bulgular:</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Gözlerde kararma, reflekslerde artma, konvulsiyon, kaslarda tetani, plazma bikarbonat düzeyi normal ya da düşük, serum K</a:t>
            </a:r>
            <a:r>
              <a:rPr lang="tr-TR" baseline="30000" smtClean="0">
                <a:latin typeface="Times New Roman" pitchFamily="18" charset="0"/>
                <a:cs typeface="Times New Roman" pitchFamily="18" charset="0"/>
              </a:rPr>
              <a:t>+</a:t>
            </a:r>
            <a:r>
              <a:rPr lang="tr-TR" smtClean="0">
                <a:latin typeface="Times New Roman" pitchFamily="18" charset="0"/>
                <a:cs typeface="Times New Roman" pitchFamily="18" charset="0"/>
              </a:rPr>
              <a:t> düzeyi olabilir.</a:t>
            </a:r>
          </a:p>
          <a:p>
            <a:pPr>
              <a:buFont typeface="Arial" charset="0"/>
              <a:buNone/>
            </a:pPr>
            <a:endParaRPr lang="tr-TR"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2 İçerik Yer Tutucusu"/>
          <p:cNvSpPr>
            <a:spLocks noGrp="1"/>
          </p:cNvSpPr>
          <p:nvPr>
            <p:ph idx="1"/>
          </p:nvPr>
        </p:nvSpPr>
        <p:spPr>
          <a:xfrm>
            <a:off x="323850" y="333375"/>
            <a:ext cx="8569325" cy="6191250"/>
          </a:xfrm>
        </p:spPr>
        <p:txBody>
          <a:bodyPr/>
          <a:lstStyle/>
          <a:p>
            <a:pPr>
              <a:buFont typeface="Arial" charset="0"/>
              <a:buNone/>
            </a:pPr>
            <a:r>
              <a:rPr lang="tr-TR" smtClean="0">
                <a:solidFill>
                  <a:schemeClr val="accent2"/>
                </a:solidFill>
                <a:latin typeface="Times New Roman" pitchFamily="18" charset="0"/>
                <a:cs typeface="Times New Roman" pitchFamily="18" charset="0"/>
              </a:rPr>
              <a:t>Tedavi ve Hemşirelik Bakımı</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Hiperventilasyona yol açan etken ortadan kaldırılmalıdır. </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Hastaya derin ve yavaş soluk alıp vermesinde yardımcı olunmalıdır. Anksiyete ve histeri reaksiyonu olan bireylere psikoterapi yapılabilir. Hastaya kesekağıdı içine soluk alıp verdirilir.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2 İçerik Yer Tutucusu"/>
          <p:cNvSpPr>
            <a:spLocks noGrp="1"/>
          </p:cNvSpPr>
          <p:nvPr>
            <p:ph idx="1"/>
          </p:nvPr>
        </p:nvSpPr>
        <p:spPr>
          <a:xfrm>
            <a:off x="323850" y="333375"/>
            <a:ext cx="8569325" cy="6191250"/>
          </a:xfrm>
        </p:spPr>
        <p:txBody>
          <a:bodyPr/>
          <a:lstStyle/>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r>
              <a:rPr lang="tr-TR" smtClean="0">
                <a:solidFill>
                  <a:schemeClr val="accent2"/>
                </a:solidFill>
                <a:latin typeface="Times New Roman" pitchFamily="18" charset="0"/>
                <a:cs typeface="Times New Roman" pitchFamily="18" charset="0"/>
              </a:rPr>
              <a:t>Metabolik Asidoz</a:t>
            </a:r>
          </a:p>
          <a:p>
            <a:pPr algn="just">
              <a:buFont typeface="Arial" charset="0"/>
              <a:buNone/>
            </a:pPr>
            <a:r>
              <a:rPr lang="tr-TR" smtClean="0">
                <a:latin typeface="Times New Roman" pitchFamily="18" charset="0"/>
                <a:cs typeface="Times New Roman" pitchFamily="18" charset="0"/>
              </a:rPr>
              <a:t>Çeşitli nedenlerle oluşur. Bu nedenler:</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2 İçerik Yer Tutucusu"/>
          <p:cNvSpPr>
            <a:spLocks noGrp="1"/>
          </p:cNvSpPr>
          <p:nvPr>
            <p:ph idx="1"/>
          </p:nvPr>
        </p:nvSpPr>
        <p:spPr>
          <a:xfrm>
            <a:off x="323850" y="333375"/>
            <a:ext cx="8569325" cy="6191250"/>
          </a:xfrm>
        </p:spPr>
        <p:txBody>
          <a:bodyPr/>
          <a:lstStyle/>
          <a:p>
            <a:pPr algn="just">
              <a:buFont typeface="Arial" charset="0"/>
              <a:buNone/>
            </a:pPr>
            <a:endParaRPr lang="tr-TR" dirty="0" smtClean="0"/>
          </a:p>
          <a:p>
            <a:pPr>
              <a:buFont typeface="Arial" charset="0"/>
              <a:buNone/>
            </a:pPr>
            <a:r>
              <a:rPr lang="tr-TR" dirty="0" smtClean="0">
                <a:latin typeface="Times New Roman" pitchFamily="18" charset="0"/>
                <a:cs typeface="Times New Roman" pitchFamily="18" charset="0"/>
              </a:rPr>
              <a:t>1.Bedende metabolizma sonucu ortaya çıkan asitlerin fazla oluşu.</a:t>
            </a:r>
          </a:p>
          <a:p>
            <a:pPr>
              <a:buFont typeface="Arial" charset="0"/>
              <a:buNone/>
            </a:pPr>
            <a:r>
              <a:rPr lang="tr-TR" dirty="0" smtClean="0">
                <a:latin typeface="Times New Roman" pitchFamily="18" charset="0"/>
                <a:cs typeface="Times New Roman" pitchFamily="18" charset="0"/>
              </a:rPr>
              <a:t>a) Laktik asidemi: Şok, </a:t>
            </a:r>
            <a:r>
              <a:rPr lang="tr-TR" dirty="0" err="1" smtClean="0">
                <a:latin typeface="Times New Roman" pitchFamily="18" charset="0"/>
                <a:cs typeface="Times New Roman" pitchFamily="18" charset="0"/>
              </a:rPr>
              <a:t>sürrenal</a:t>
            </a:r>
            <a:r>
              <a:rPr lang="tr-TR" dirty="0" smtClean="0">
                <a:latin typeface="Times New Roman" pitchFamily="18" charset="0"/>
                <a:cs typeface="Times New Roman" pitchFamily="18" charset="0"/>
              </a:rPr>
              <a:t> korteks yetmezliği, </a:t>
            </a:r>
            <a:r>
              <a:rPr lang="tr-TR" dirty="0" err="1" smtClean="0">
                <a:latin typeface="Times New Roman" pitchFamily="18" charset="0"/>
                <a:cs typeface="Times New Roman" pitchFamily="18" charset="0"/>
              </a:rPr>
              <a:t>anoksi</a:t>
            </a:r>
            <a:r>
              <a:rPr lang="tr-TR" dirty="0" smtClean="0">
                <a:latin typeface="Times New Roman" pitchFamily="18" charset="0"/>
                <a:cs typeface="Times New Roman" pitchFamily="18" charset="0"/>
              </a:rPr>
              <a:t>.</a:t>
            </a:r>
          </a:p>
          <a:p>
            <a:pPr>
              <a:buFont typeface="Arial" charset="0"/>
              <a:buNone/>
            </a:pPr>
            <a:r>
              <a:rPr lang="tr-TR" dirty="0" smtClean="0">
                <a:latin typeface="Times New Roman" pitchFamily="18" charset="0"/>
                <a:cs typeface="Times New Roman" pitchFamily="18" charset="0"/>
              </a:rPr>
              <a:t>b)</a:t>
            </a:r>
            <a:r>
              <a:rPr lang="tr-TR" dirty="0" err="1" smtClean="0">
                <a:latin typeface="Times New Roman" pitchFamily="18" charset="0"/>
                <a:cs typeface="Times New Roman" pitchFamily="18" charset="0"/>
              </a:rPr>
              <a:t>Renal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a:t>
            </a:r>
            <a:r>
              <a:rPr lang="tr-TR" dirty="0" smtClean="0">
                <a:latin typeface="Times New Roman" pitchFamily="18" charset="0"/>
                <a:cs typeface="Times New Roman" pitchFamily="18" charset="0"/>
              </a:rPr>
              <a:t>: Böbrek yetmezliği sonucu kanda bedenden atılan üre, ürik asit, PO</a:t>
            </a:r>
            <a:r>
              <a:rPr lang="tr-TR" baseline="-25000" dirty="0" smtClean="0">
                <a:latin typeface="Times New Roman" pitchFamily="18" charset="0"/>
                <a:cs typeface="Times New Roman" pitchFamily="18" charset="0"/>
              </a:rPr>
              <a:t>4</a:t>
            </a:r>
            <a:r>
              <a:rPr lang="tr-TR" dirty="0" smtClean="0">
                <a:latin typeface="Times New Roman" pitchFamily="18" charset="0"/>
                <a:cs typeface="Times New Roman" pitchFamily="18" charset="0"/>
              </a:rPr>
              <a:t> , SO</a:t>
            </a:r>
            <a:r>
              <a:rPr lang="tr-TR" baseline="-25000" dirty="0" smtClean="0">
                <a:latin typeface="Times New Roman" pitchFamily="18" charset="0"/>
                <a:cs typeface="Times New Roman" pitchFamily="18" charset="0"/>
              </a:rPr>
              <a:t>4 </a:t>
            </a:r>
            <a:r>
              <a:rPr lang="tr-TR" dirty="0" smtClean="0">
                <a:latin typeface="Times New Roman" pitchFamily="18" charset="0"/>
                <a:cs typeface="Times New Roman" pitchFamily="18" charset="0"/>
              </a:rPr>
              <a:t>gibi maddelerin birikmesi.</a:t>
            </a:r>
          </a:p>
          <a:p>
            <a:pPr>
              <a:buFont typeface="Arial" charset="0"/>
              <a:buNone/>
            </a:pPr>
            <a:r>
              <a:rPr lang="tr-TR" dirty="0" smtClean="0">
                <a:latin typeface="Times New Roman" pitchFamily="18" charset="0"/>
                <a:cs typeface="Times New Roman" pitchFamily="18" charset="0"/>
              </a:rPr>
              <a:t>c)</a:t>
            </a:r>
            <a:r>
              <a:rPr lang="tr-TR" dirty="0" err="1" smtClean="0">
                <a:latin typeface="Times New Roman" pitchFamily="18" charset="0"/>
                <a:cs typeface="Times New Roman" pitchFamily="18" charset="0"/>
              </a:rPr>
              <a:t>Ketonemi</a:t>
            </a:r>
            <a:r>
              <a:rPr lang="tr-TR" dirty="0" smtClean="0">
                <a:latin typeface="Times New Roman" pitchFamily="18" charset="0"/>
                <a:cs typeface="Times New Roman" pitchFamily="18" charset="0"/>
              </a:rPr>
              <a:t>: Diyabet  </a:t>
            </a:r>
            <a:r>
              <a:rPr lang="tr-TR" dirty="0" err="1" smtClean="0">
                <a:latin typeface="Times New Roman" pitchFamily="18" charset="0"/>
                <a:cs typeface="Times New Roman" pitchFamily="18" charset="0"/>
              </a:rPr>
              <a:t>ketoasidozu</a:t>
            </a:r>
            <a:r>
              <a:rPr lang="tr-TR" dirty="0" smtClean="0">
                <a:latin typeface="Times New Roman" pitchFamily="18" charset="0"/>
                <a:cs typeface="Times New Roman" pitchFamily="18" charset="0"/>
              </a:rPr>
              <a:t>, açlık, ağır enfeksiyonlar sonucunda gelişir.</a:t>
            </a:r>
          </a:p>
          <a:p>
            <a:pPr>
              <a:buFont typeface="Arial" charset="0"/>
              <a:buNone/>
            </a:pPr>
            <a:endParaRPr lang="tr-TR" dirty="0" smtClean="0"/>
          </a:p>
          <a:p>
            <a:pPr>
              <a:buFont typeface="Arial" charset="0"/>
              <a:buNone/>
            </a:pPr>
            <a:endParaRPr lang="tr-TR"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2. Gastrointestinal yolla metabolik asitlerin fazla alınması. Örneğin; salisilik asit ve borik asidin fazla alınması. Kazla yağlı, düşük karbonhidratlı diyet verilmesi. Amonyum klorür ve demir sülfat içeren ilaçların fazla verilmesi.</a:t>
            </a:r>
          </a:p>
          <a:p>
            <a:pPr>
              <a:buFont typeface="Arial" charset="0"/>
              <a:buNone/>
            </a:pPr>
            <a:r>
              <a:rPr lang="tr-TR" smtClean="0">
                <a:latin typeface="Times New Roman" pitchFamily="18" charset="0"/>
                <a:cs typeface="Times New Roman" pitchFamily="18" charset="0"/>
              </a:rPr>
              <a:t>3. IV yolla bedene metabolik asitlerin verilmesi.</a:t>
            </a:r>
          </a:p>
          <a:p>
            <a:pPr algn="just">
              <a:buFont typeface="Arial" charset="0"/>
              <a:buNone/>
            </a:pPr>
            <a:endParaRPr lang="tr-TR"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latin typeface="Times New Roman" pitchFamily="18" charset="0"/>
              <a:cs typeface="Times New Roman" pitchFamily="18" charset="0"/>
            </a:endParaRPr>
          </a:p>
          <a:p>
            <a:pPr algn="just">
              <a:buFont typeface="Arial" charset="0"/>
              <a:buNone/>
            </a:pPr>
            <a:r>
              <a:rPr lang="tr-TR" smtClean="0">
                <a:latin typeface="Times New Roman" pitchFamily="18" charset="0"/>
                <a:cs typeface="Times New Roman" pitchFamily="18" charset="0"/>
              </a:rPr>
              <a:t>4.Bedenden alkali kaybı: Diyare veya ince barsak içeriğinden oluşan kusmalarla gastrointestinal salgılardaki NaHCO</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kaybedilir. </a:t>
            </a:r>
          </a:p>
          <a:p>
            <a:pPr algn="just">
              <a:buFont typeface="Arial" charset="0"/>
              <a:buNone/>
            </a:pPr>
            <a:r>
              <a:rPr lang="tr-TR" smtClean="0">
                <a:latin typeface="Times New Roman" pitchFamily="18" charset="0"/>
                <a:cs typeface="Times New Roman" pitchFamily="18" charset="0"/>
              </a:rPr>
              <a:t>5.Kan transfüzyonu ile fazla sitrat verilmesi.</a:t>
            </a:r>
          </a:p>
          <a:p>
            <a:pPr algn="just">
              <a:buFont typeface="Arial" charset="0"/>
              <a:buNone/>
            </a:pPr>
            <a:r>
              <a:rPr lang="tr-TR" smtClean="0">
                <a:latin typeface="Times New Roman" pitchFamily="18" charset="0"/>
                <a:cs typeface="Times New Roman" pitchFamily="18" charset="0"/>
              </a:rPr>
              <a:t>6. İdiopatik (nedeni bilinmeyen) metabolik asidoz: Ağır septisemi, ağır karın içi enfeksiyonları, myokard infarktüsü durumlarında ortaya çıkar.</a:t>
            </a:r>
          </a:p>
          <a:p>
            <a:pPr>
              <a:buFont typeface="Arial" charset="0"/>
              <a:buNone/>
            </a:pPr>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6072230"/>
          </a:xfrm>
        </p:spPr>
        <p:txBody>
          <a:bodyPr/>
          <a:lstStyle/>
          <a:p>
            <a:pPr>
              <a:buNone/>
            </a:pPr>
            <a:r>
              <a:rPr lang="tr-TR" dirty="0" smtClean="0"/>
              <a:t>  </a:t>
            </a:r>
          </a:p>
          <a:p>
            <a:pPr>
              <a:buNone/>
            </a:pPr>
            <a:endParaRPr lang="tr-TR" dirty="0" smtClean="0"/>
          </a:p>
          <a:p>
            <a:pPr>
              <a:buNone/>
            </a:pPr>
            <a:r>
              <a:rPr lang="tr-TR" dirty="0" smtClean="0"/>
              <a:t>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ölçeği 1 den 14 e kadar değişen bir ölçektir.</a:t>
            </a:r>
          </a:p>
          <a:p>
            <a:pPr>
              <a:buNone/>
            </a:pPr>
            <a:r>
              <a:rPr lang="tr-TR" dirty="0" smtClean="0">
                <a:latin typeface="Times New Roman" pitchFamily="18" charset="0"/>
                <a:cs typeface="Times New Roman" pitchFamily="18" charset="0"/>
              </a:rPr>
              <a:t>   İnsan organizması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ölçeğinin ancak belli aralıklarda olması durumunda canlı kalabilir.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569325" cy="6191250"/>
          </a:xfrm>
        </p:spPr>
        <p:txBody>
          <a:bodyPr rtlCol="0">
            <a:normAutofit/>
          </a:bodyPr>
          <a:lstStyle/>
          <a:p>
            <a:pPr algn="just" fontAlgn="auto">
              <a:spcAft>
                <a:spcPts val="0"/>
              </a:spcAft>
              <a:buFont typeface="Arial" pitchFamily="34" charset="0"/>
              <a:buNone/>
              <a:defRPr/>
            </a:pPr>
            <a:endParaRPr lang="tr-TR" dirty="0" smtClean="0"/>
          </a:p>
          <a:p>
            <a:pPr fontAlgn="auto">
              <a:spcAft>
                <a:spcPts val="0"/>
              </a:spcAft>
              <a:buFont typeface="Arial" pitchFamily="34" charset="0"/>
              <a:buNone/>
              <a:defRPr/>
            </a:pPr>
            <a:r>
              <a:rPr lang="tr-TR" dirty="0" smtClean="0"/>
              <a:t>	</a:t>
            </a:r>
            <a:r>
              <a:rPr lang="tr-TR" dirty="0" smtClean="0">
                <a:latin typeface="Times New Roman" pitchFamily="18" charset="0"/>
                <a:cs typeface="Times New Roman" pitchFamily="18" charset="0"/>
              </a:rPr>
              <a:t>	Vücut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asidozla</a:t>
            </a:r>
            <a:r>
              <a:rPr lang="tr-TR" dirty="0" smtClean="0">
                <a:latin typeface="Times New Roman" pitchFamily="18" charset="0"/>
                <a:cs typeface="Times New Roman" pitchFamily="18" charset="0"/>
              </a:rPr>
              <a:t> değişik biçimlerde savaşır.</a:t>
            </a:r>
          </a:p>
          <a:p>
            <a:pPr fontAlgn="auto">
              <a:spcAft>
                <a:spcPts val="0"/>
              </a:spcAft>
              <a:buFont typeface="Arial" pitchFamily="34" charset="0"/>
              <a:buNone/>
              <a:defRPr/>
            </a:pPr>
            <a:endParaRPr lang="tr-TR" dirty="0" smtClean="0">
              <a:latin typeface="Times New Roman" pitchFamily="18" charset="0"/>
              <a:cs typeface="Times New Roman" pitchFamily="18" charset="0"/>
            </a:endParaRP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Solunum sistemi </a:t>
            </a:r>
            <a:r>
              <a:rPr lang="tr-TR" dirty="0" err="1" smtClean="0">
                <a:latin typeface="Times New Roman" pitchFamily="18" charset="0"/>
                <a:cs typeface="Times New Roman" pitchFamily="18" charset="0"/>
              </a:rPr>
              <a:t>kusmaull</a:t>
            </a:r>
            <a:r>
              <a:rPr lang="tr-TR" dirty="0" smtClean="0">
                <a:latin typeface="Times New Roman" pitchFamily="18" charset="0"/>
                <a:cs typeface="Times New Roman" pitchFamily="18" charset="0"/>
              </a:rPr>
              <a:t> solunum olur. (hava açlığı). Solunum hızı ve derinliği artar. Fazla 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3 </a:t>
            </a:r>
            <a:r>
              <a:rPr lang="tr-TR" dirty="0" smtClean="0">
                <a:latin typeface="Times New Roman" pitchFamily="18" charset="0"/>
                <a:cs typeface="Times New Roman" pitchFamily="18" charset="0"/>
              </a:rPr>
              <a:t> dışarı atılır. Sonuçta H konsantrasyonu </a:t>
            </a:r>
            <a:r>
              <a:rPr lang="tr-TR" dirty="0" err="1" smtClean="0">
                <a:latin typeface="Times New Roman" pitchFamily="18" charset="0"/>
                <a:cs typeface="Times New Roman" pitchFamily="18" charset="0"/>
              </a:rPr>
              <a:t>ekstrasellüler</a:t>
            </a:r>
            <a:r>
              <a:rPr lang="tr-TR" dirty="0" smtClean="0">
                <a:latin typeface="Times New Roman" pitchFamily="18" charset="0"/>
                <a:cs typeface="Times New Roman" pitchFamily="18" charset="0"/>
              </a:rPr>
              <a:t> sıvıda azalır. </a:t>
            </a:r>
          </a:p>
          <a:p>
            <a:pPr marL="514350" indent="-514350" algn="just" fontAlgn="auto">
              <a:spcAft>
                <a:spcPts val="0"/>
              </a:spcAft>
              <a:buFont typeface="Arial" pitchFamily="34" charset="0"/>
              <a:buAutoNum type="arabicPeriod"/>
              <a:defRPr/>
            </a:pPr>
            <a:endParaRPr lang="tr-TR"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351838" cy="6191250"/>
          </a:xfrm>
        </p:spPr>
        <p:txBody>
          <a:bodyPr rtlCol="0">
            <a:normAutofit lnSpcReduction="10000"/>
          </a:bodyPr>
          <a:lstStyle/>
          <a:p>
            <a:pPr marL="514350" indent="-514350" fontAlgn="auto">
              <a:spcAft>
                <a:spcPts val="0"/>
              </a:spcAft>
              <a:buFont typeface="Arial" pitchFamily="34" charset="0"/>
              <a:buNone/>
              <a:defRPr/>
            </a:pPr>
            <a:r>
              <a:rPr lang="tr-TR" dirty="0" smtClean="0">
                <a:latin typeface="Times New Roman" pitchFamily="18" charset="0"/>
                <a:cs typeface="Times New Roman" pitchFamily="18" charset="0"/>
              </a:rPr>
              <a:t> 2. </a:t>
            </a:r>
            <a:r>
              <a:rPr lang="tr-TR" dirty="0" err="1" smtClean="0">
                <a:latin typeface="Times New Roman" pitchFamily="18" charset="0"/>
                <a:cs typeface="Times New Roman" pitchFamily="18" charset="0"/>
              </a:rPr>
              <a:t>Renal</a:t>
            </a:r>
            <a:r>
              <a:rPr lang="tr-TR" dirty="0" smtClean="0">
                <a:latin typeface="Times New Roman" pitchFamily="18" charset="0"/>
                <a:cs typeface="Times New Roman" pitchFamily="18" charset="0"/>
              </a:rPr>
              <a:t> sistem;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H değişimi artar.  H iyonunun idrarla atılması hızlanır. NH</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sekresyonu</a:t>
            </a:r>
            <a:r>
              <a:rPr lang="tr-TR" dirty="0" smtClean="0">
                <a:latin typeface="Times New Roman" pitchFamily="18" charset="0"/>
                <a:cs typeface="Times New Roman" pitchFamily="18" charset="0"/>
              </a:rPr>
              <a:t> artar. Sonuçta fazla miktarda H, NH</a:t>
            </a:r>
            <a:r>
              <a:rPr lang="tr-TR" baseline="-25000" dirty="0" smtClean="0">
                <a:latin typeface="Times New Roman" pitchFamily="18" charset="0"/>
                <a:cs typeface="Times New Roman" pitchFamily="18" charset="0"/>
              </a:rPr>
              <a:t>4</a:t>
            </a:r>
            <a:r>
              <a:rPr lang="tr-TR" dirty="0" smtClean="0">
                <a:latin typeface="Times New Roman" pitchFamily="18" charset="0"/>
                <a:cs typeface="Times New Roman" pitchFamily="18" charset="0"/>
              </a:rPr>
              <a:t> olarak atılır. 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ekstrasellüler</a:t>
            </a:r>
            <a:r>
              <a:rPr lang="tr-TR" dirty="0" smtClean="0">
                <a:latin typeface="Times New Roman" pitchFamily="18" charset="0"/>
                <a:cs typeface="Times New Roman" pitchFamily="18" charset="0"/>
              </a:rPr>
              <a:t> sıvıya fazla geçer.</a:t>
            </a:r>
          </a:p>
          <a:p>
            <a:pPr marL="514350" indent="-514350" fontAlgn="auto">
              <a:spcAft>
                <a:spcPts val="0"/>
              </a:spcAft>
              <a:buFont typeface="Arial" pitchFamily="34" charset="0"/>
              <a:buNone/>
              <a:defRPr/>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Semptomları: </a:t>
            </a:r>
            <a:r>
              <a:rPr lang="tr-TR" dirty="0" err="1" smtClean="0">
                <a:latin typeface="Times New Roman" pitchFamily="18" charset="0"/>
                <a:cs typeface="Times New Roman" pitchFamily="18" charset="0"/>
              </a:rPr>
              <a:t>Apati</a:t>
            </a:r>
            <a:r>
              <a:rPr lang="tr-TR" dirty="0" smtClean="0">
                <a:latin typeface="Times New Roman" pitchFamily="18" charset="0"/>
                <a:cs typeface="Times New Roman" pitchFamily="18" charset="0"/>
              </a:rPr>
              <a:t>, oryantasyon bozukluğu, </a:t>
            </a:r>
            <a:r>
              <a:rPr lang="tr-TR" dirty="0" err="1" smtClean="0">
                <a:latin typeface="Times New Roman" pitchFamily="18" charset="0"/>
                <a:cs typeface="Times New Roman" pitchFamily="18" charset="0"/>
              </a:rPr>
              <a:t>delirium</a:t>
            </a:r>
            <a:r>
              <a:rPr lang="tr-TR" dirty="0" smtClean="0">
                <a:latin typeface="Times New Roman" pitchFamily="18" charset="0"/>
                <a:cs typeface="Times New Roman" pitchFamily="18" charset="0"/>
              </a:rPr>
              <a:t>, kuvvetsizlik, </a:t>
            </a:r>
            <a:r>
              <a:rPr lang="tr-TR" dirty="0" err="1" smtClean="0">
                <a:latin typeface="Times New Roman" pitchFamily="18" charset="0"/>
                <a:cs typeface="Times New Roman" pitchFamily="18" charset="0"/>
              </a:rPr>
              <a:t>stupor</a:t>
            </a:r>
            <a:r>
              <a:rPr lang="tr-TR" dirty="0" smtClean="0">
                <a:latin typeface="Times New Roman" pitchFamily="18" charset="0"/>
                <a:cs typeface="Times New Roman" pitchFamily="18" charset="0"/>
              </a:rPr>
              <a:t>, koma Merkezi sinir sisteminin depresyonuna bağlı olarak ortaya çıkar. </a:t>
            </a:r>
          </a:p>
          <a:p>
            <a:pPr marL="514350" indent="-514350" fontAlgn="auto">
              <a:spcAft>
                <a:spcPts val="0"/>
              </a:spcAft>
              <a:buFont typeface="Arial" pitchFamily="34" charset="0"/>
              <a:buNone/>
              <a:defRPr/>
            </a:pPr>
            <a:endParaRPr lang="tr-TR" dirty="0" smtClean="0">
              <a:latin typeface="Times New Roman" pitchFamily="18" charset="0"/>
              <a:cs typeface="Times New Roman" pitchFamily="18" charset="0"/>
            </a:endParaRPr>
          </a:p>
          <a:p>
            <a:pPr marL="514350" indent="-514350" fontAlgn="auto">
              <a:spcAft>
                <a:spcPts val="0"/>
              </a:spcAft>
              <a:buFont typeface="Arial" pitchFamily="34" charset="0"/>
              <a:buNone/>
              <a:defRPr/>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Kusmaull</a:t>
            </a:r>
            <a:r>
              <a:rPr lang="tr-TR" dirty="0" smtClean="0">
                <a:latin typeface="Times New Roman" pitchFamily="18" charset="0"/>
                <a:cs typeface="Times New Roman" pitchFamily="18" charset="0"/>
              </a:rPr>
              <a:t> solunum akciğerlerin </a:t>
            </a:r>
            <a:r>
              <a:rPr lang="tr-TR" dirty="0" err="1" smtClean="0">
                <a:latin typeface="Times New Roman" pitchFamily="18" charset="0"/>
                <a:cs typeface="Times New Roman" pitchFamily="18" charset="0"/>
              </a:rPr>
              <a:t>asidoza</a:t>
            </a:r>
            <a:r>
              <a:rPr lang="tr-TR" dirty="0" smtClean="0">
                <a:latin typeface="Times New Roman" pitchFamily="18" charset="0"/>
                <a:cs typeface="Times New Roman" pitchFamily="18" charset="0"/>
              </a:rPr>
              <a:t> reaksiyonudur.</a:t>
            </a:r>
          </a:p>
          <a:p>
            <a:pPr fontAlgn="auto">
              <a:spcAft>
                <a:spcPts val="0"/>
              </a:spcAft>
              <a:buFont typeface="Arial" pitchFamily="34" charset="0"/>
              <a:buChar char="•"/>
              <a:defRPr/>
            </a:pPr>
            <a:endParaRPr lang="tr-TR"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2 İçerik Yer Tutucusu"/>
          <p:cNvSpPr>
            <a:spLocks noGrp="1"/>
          </p:cNvSpPr>
          <p:nvPr>
            <p:ph idx="1"/>
          </p:nvPr>
        </p:nvSpPr>
        <p:spPr>
          <a:xfrm>
            <a:off x="323850" y="333375"/>
            <a:ext cx="8569325" cy="6191250"/>
          </a:xfrm>
        </p:spPr>
        <p:txBody>
          <a:bodyPr/>
          <a:lstStyle/>
          <a:p>
            <a:pPr algn="just">
              <a:buFont typeface="Arial" charset="0"/>
              <a:buNone/>
            </a:pPr>
            <a:endParaRPr lang="tr-TR" dirty="0" smtClean="0"/>
          </a:p>
          <a:p>
            <a:pPr>
              <a:buFont typeface="Arial" charset="0"/>
              <a:buNone/>
            </a:pPr>
            <a:r>
              <a:rPr lang="tr-TR" dirty="0" smtClean="0">
                <a:latin typeface="Times New Roman" pitchFamily="18" charset="0"/>
                <a:cs typeface="Times New Roman" pitchFamily="18" charset="0"/>
              </a:rPr>
              <a:t>3.Şiddetli aritmi, kardiyak </a:t>
            </a:r>
            <a:r>
              <a:rPr lang="tr-TR" dirty="0" err="1" smtClean="0">
                <a:latin typeface="Times New Roman" pitchFamily="18" charset="0"/>
                <a:cs typeface="Times New Roman" pitchFamily="18" charset="0"/>
              </a:rPr>
              <a:t>arrest</a:t>
            </a:r>
            <a:r>
              <a:rPr lang="tr-TR" dirty="0" smtClean="0">
                <a:latin typeface="Times New Roman" pitchFamily="18" charset="0"/>
                <a:cs typeface="Times New Roman" pitchFamily="18" charset="0"/>
              </a:rPr>
              <a:t>, serum K fazlalığı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asidozun</a:t>
            </a:r>
            <a:r>
              <a:rPr lang="tr-TR" dirty="0" smtClean="0">
                <a:latin typeface="Times New Roman" pitchFamily="18" charset="0"/>
                <a:cs typeface="Times New Roman" pitchFamily="18" charset="0"/>
              </a:rPr>
              <a:t> en bilinen komplikasyonudur. </a:t>
            </a:r>
          </a:p>
          <a:p>
            <a:pPr>
              <a:buFont typeface="Arial" charset="0"/>
              <a:buNone/>
            </a:pPr>
            <a:endParaRPr lang="tr-TR" dirty="0" smtClean="0">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4. İdrar asittir. NH</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sekresyonu</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 H değişiminin artmasına bağlıdır.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2 İçerik Yer Tutucusu"/>
          <p:cNvSpPr>
            <a:spLocks noGrp="1"/>
          </p:cNvSpPr>
          <p:nvPr>
            <p:ph idx="1"/>
          </p:nvPr>
        </p:nvSpPr>
        <p:spPr>
          <a:xfrm>
            <a:off x="323850" y="333375"/>
            <a:ext cx="8208963" cy="6191250"/>
          </a:xfrm>
        </p:spPr>
        <p:txBody>
          <a:bodyPr/>
          <a:lstStyle/>
          <a:p>
            <a:pPr>
              <a:buFont typeface="Arial" charset="0"/>
              <a:buNone/>
            </a:pPr>
            <a:endParaRPr lang="tr-TR" dirty="0" smtClean="0">
              <a:solidFill>
                <a:schemeClr val="accent2"/>
              </a:solidFill>
            </a:endParaRPr>
          </a:p>
          <a:p>
            <a:pPr>
              <a:buFont typeface="Arial" charset="0"/>
              <a:buNone/>
            </a:pPr>
            <a:r>
              <a:rPr lang="tr-TR" dirty="0" smtClean="0">
                <a:solidFill>
                  <a:schemeClr val="accent2"/>
                </a:solidFill>
                <a:latin typeface="Times New Roman" pitchFamily="18" charset="0"/>
                <a:cs typeface="Times New Roman" pitchFamily="18" charset="0"/>
              </a:rPr>
              <a:t>Belirti ve Bulgular</a:t>
            </a:r>
          </a:p>
          <a:p>
            <a:pPr>
              <a:buFont typeface="Arial" charset="0"/>
              <a:buNone/>
            </a:pPr>
            <a:endParaRPr lang="tr-TR" dirty="0" smtClean="0">
              <a:solidFill>
                <a:schemeClr val="accent2"/>
              </a:solidFill>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Apati</a:t>
            </a:r>
            <a:r>
              <a:rPr lang="tr-TR" dirty="0" smtClean="0">
                <a:latin typeface="Times New Roman" pitchFamily="18" charset="0"/>
                <a:cs typeface="Times New Roman" pitchFamily="18" charset="0"/>
              </a:rPr>
              <a:t>, oryantasyon bozukluğu, </a:t>
            </a:r>
            <a:r>
              <a:rPr lang="tr-TR" dirty="0" err="1" smtClean="0">
                <a:latin typeface="Times New Roman" pitchFamily="18" charset="0"/>
                <a:cs typeface="Times New Roman" pitchFamily="18" charset="0"/>
              </a:rPr>
              <a:t>delirium</a:t>
            </a:r>
            <a:r>
              <a:rPr lang="tr-TR" dirty="0" smtClean="0">
                <a:latin typeface="Times New Roman" pitchFamily="18" charset="0"/>
                <a:cs typeface="Times New Roman" pitchFamily="18" charset="0"/>
              </a:rPr>
              <a:t>, kuvvetsizlik, </a:t>
            </a:r>
            <a:r>
              <a:rPr lang="tr-TR" dirty="0" err="1" smtClean="0">
                <a:latin typeface="Times New Roman" pitchFamily="18" charset="0"/>
                <a:cs typeface="Times New Roman" pitchFamily="18" charset="0"/>
              </a:rPr>
              <a:t>stupor</a:t>
            </a:r>
            <a:r>
              <a:rPr lang="tr-TR" dirty="0" smtClean="0">
                <a:latin typeface="Times New Roman" pitchFamily="18" charset="0"/>
                <a:cs typeface="Times New Roman" pitchFamily="18" charset="0"/>
              </a:rPr>
              <a:t>, koma, </a:t>
            </a:r>
            <a:r>
              <a:rPr lang="tr-TR" dirty="0" err="1" smtClean="0">
                <a:latin typeface="Times New Roman" pitchFamily="18" charset="0"/>
                <a:cs typeface="Times New Roman" pitchFamily="18" charset="0"/>
              </a:rPr>
              <a:t>kusmaull</a:t>
            </a:r>
            <a:r>
              <a:rPr lang="tr-TR" dirty="0" smtClean="0">
                <a:latin typeface="Times New Roman" pitchFamily="18" charset="0"/>
                <a:cs typeface="Times New Roman" pitchFamily="18" charset="0"/>
              </a:rPr>
              <a:t> solunum, kan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da düşüş.</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2 İçerik Yer Tutucusu"/>
          <p:cNvSpPr>
            <a:spLocks noGrp="1"/>
          </p:cNvSpPr>
          <p:nvPr>
            <p:ph idx="1"/>
          </p:nvPr>
        </p:nvSpPr>
        <p:spPr>
          <a:xfrm>
            <a:off x="323850" y="333375"/>
            <a:ext cx="8569325" cy="6191250"/>
          </a:xfrm>
        </p:spPr>
        <p:txBody>
          <a:bodyPr/>
          <a:lstStyle/>
          <a:p>
            <a:pPr>
              <a:buFont typeface="Arial" charset="0"/>
              <a:buNone/>
            </a:pPr>
            <a:endParaRPr lang="tr-TR" smtClean="0">
              <a:solidFill>
                <a:schemeClr val="accent2"/>
              </a:solidFill>
            </a:endParaRPr>
          </a:p>
          <a:p>
            <a:pPr>
              <a:buFont typeface="Arial" charset="0"/>
              <a:buNone/>
            </a:pPr>
            <a:r>
              <a:rPr lang="tr-TR" smtClean="0">
                <a:solidFill>
                  <a:schemeClr val="accent2"/>
                </a:solidFill>
                <a:latin typeface="Times New Roman" pitchFamily="18" charset="0"/>
                <a:cs typeface="Times New Roman" pitchFamily="18" charset="0"/>
              </a:rPr>
              <a:t>Tedavi ve Hemşirelik Bakımı</a:t>
            </a:r>
          </a:p>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Bakımın 3 temel amacı vardır.</a:t>
            </a:r>
          </a:p>
          <a:p>
            <a:pPr>
              <a:buFont typeface="Arial" charset="0"/>
              <a:buNone/>
            </a:pPr>
            <a:r>
              <a:rPr lang="tr-TR" smtClean="0">
                <a:latin typeface="Times New Roman" pitchFamily="18" charset="0"/>
                <a:cs typeface="Times New Roman" pitchFamily="18" charset="0"/>
              </a:rPr>
              <a:t>1.Kan volümü ve ozmolaritesinin düzenlenmesi. (ciddi dehidratasyon)</a:t>
            </a:r>
          </a:p>
          <a:p>
            <a:pPr>
              <a:buFont typeface="Arial" charset="0"/>
              <a:buNone/>
            </a:pPr>
            <a:r>
              <a:rPr lang="tr-TR" smtClean="0">
                <a:latin typeface="Times New Roman" pitchFamily="18" charset="0"/>
                <a:cs typeface="Times New Roman" pitchFamily="18" charset="0"/>
              </a:rPr>
              <a:t>2. HCO</a:t>
            </a:r>
            <a:r>
              <a:rPr lang="tr-TR" baseline="-25000" smtClean="0">
                <a:latin typeface="Times New Roman" pitchFamily="18" charset="0"/>
                <a:cs typeface="Times New Roman" pitchFamily="18" charset="0"/>
              </a:rPr>
              <a:t>3 </a:t>
            </a:r>
            <a:r>
              <a:rPr lang="tr-TR" smtClean="0">
                <a:latin typeface="Times New Roman" pitchFamily="18" charset="0"/>
                <a:cs typeface="Times New Roman" pitchFamily="18" charset="0"/>
              </a:rPr>
              <a:t>eksikliğinin düzeltilmesi.</a:t>
            </a:r>
          </a:p>
          <a:p>
            <a:pPr>
              <a:buFont typeface="Arial" charset="0"/>
              <a:buNone/>
            </a:pPr>
            <a:r>
              <a:rPr lang="tr-TR" smtClean="0">
                <a:latin typeface="Times New Roman" pitchFamily="18" charset="0"/>
                <a:cs typeface="Times New Roman" pitchFamily="18" charset="0"/>
              </a:rPr>
              <a:t>3.Elektrolit dengesizliğinin ve K fazlalığının düzeltilmesi.</a:t>
            </a:r>
          </a:p>
          <a:p>
            <a:pPr>
              <a:buFont typeface="Arial" charset="0"/>
              <a:buNone/>
            </a:pPr>
            <a:r>
              <a:rPr lang="tr-TR" smtClean="0"/>
              <a:t>  </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569325" cy="6191250"/>
          </a:xfrm>
        </p:spPr>
        <p:txBody>
          <a:bodyPr rtlCol="0">
            <a:normAutofit/>
          </a:bodyPr>
          <a:lstStyle/>
          <a:p>
            <a:pPr fontAlgn="auto">
              <a:spcAft>
                <a:spcPts val="0"/>
              </a:spcAft>
              <a:buFont typeface="Arial" pitchFamily="34" charset="0"/>
              <a:buNone/>
              <a:defRPr/>
            </a:pPr>
            <a:endParaRPr lang="tr-TR" dirty="0" smtClean="0"/>
          </a:p>
          <a:p>
            <a:pPr fontAlgn="auto">
              <a:spcAft>
                <a:spcPts val="0"/>
              </a:spcAft>
              <a:buFont typeface="Arial" pitchFamily="34" charset="0"/>
              <a:buNone/>
              <a:defRPr/>
            </a:pPr>
            <a:r>
              <a:rPr lang="tr-TR" dirty="0" smtClean="0">
                <a:latin typeface="Times New Roman" pitchFamily="18" charset="0"/>
                <a:cs typeface="Times New Roman" pitchFamily="18" charset="0"/>
              </a:rPr>
              <a:t>Bu amaçlar doğrultusunda:</a:t>
            </a:r>
          </a:p>
          <a:p>
            <a:pPr fontAlgn="auto">
              <a:spcAft>
                <a:spcPts val="0"/>
              </a:spcAft>
              <a:buFont typeface="Arial" pitchFamily="34" charset="0"/>
              <a:buNone/>
              <a:defRPr/>
            </a:pPr>
            <a:endParaRPr lang="tr-TR" dirty="0" smtClean="0">
              <a:latin typeface="Times New Roman" pitchFamily="18" charset="0"/>
              <a:cs typeface="Times New Roman" pitchFamily="18" charset="0"/>
            </a:endParaRP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Hastanın aldığı-çıkardığı kaydedilir. Hasta IV beslenirken </a:t>
            </a:r>
            <a:r>
              <a:rPr lang="tr-TR" dirty="0" err="1" smtClean="0">
                <a:latin typeface="Times New Roman" pitchFamily="18" charset="0"/>
                <a:cs typeface="Times New Roman" pitchFamily="18" charset="0"/>
              </a:rPr>
              <a:t>foley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kateter</a:t>
            </a:r>
            <a:r>
              <a:rPr lang="tr-TR" dirty="0" smtClean="0">
                <a:latin typeface="Times New Roman" pitchFamily="18" charset="0"/>
                <a:cs typeface="Times New Roman" pitchFamily="18" charset="0"/>
              </a:rPr>
              <a:t> ile saatlik idrar miktarı izlenir. </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Kilosu izlenir.</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NaHCO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laktat</a:t>
            </a:r>
            <a:r>
              <a:rPr lang="tr-TR" dirty="0" smtClean="0">
                <a:latin typeface="Times New Roman" pitchFamily="18" charset="0"/>
                <a:cs typeface="Times New Roman" pitchFamily="18" charset="0"/>
              </a:rPr>
              <a:t> IV mayilerle verilir. </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K kısıtlanır. </a:t>
            </a:r>
            <a:r>
              <a:rPr lang="tr-TR" dirty="0" err="1" smtClean="0">
                <a:latin typeface="Times New Roman" pitchFamily="18" charset="0"/>
                <a:cs typeface="Times New Roman" pitchFamily="18" charset="0"/>
              </a:rPr>
              <a:t>Hiperpotasemi</a:t>
            </a:r>
            <a:r>
              <a:rPr lang="tr-TR" dirty="0" smtClean="0">
                <a:latin typeface="Times New Roman" pitchFamily="18" charset="0"/>
                <a:cs typeface="Times New Roman" pitchFamily="18" charset="0"/>
              </a:rPr>
              <a:t> varsa tedavi edilir.</a:t>
            </a:r>
          </a:p>
          <a:p>
            <a:pPr marL="514350" indent="-514350" fontAlgn="auto">
              <a:spcAft>
                <a:spcPts val="0"/>
              </a:spcAft>
              <a:buFont typeface="Arial" pitchFamily="34" charset="0"/>
              <a:buAutoNum type="arabicPeriod"/>
              <a:defRPr/>
            </a:pPr>
            <a:r>
              <a:rPr lang="tr-TR" dirty="0" smtClean="0">
                <a:latin typeface="Times New Roman" pitchFamily="18" charset="0"/>
                <a:cs typeface="Times New Roman" pitchFamily="18" charset="0"/>
              </a:rPr>
              <a:t>IV yolla </a:t>
            </a:r>
            <a:r>
              <a:rPr lang="tr-TR" dirty="0" err="1" smtClean="0">
                <a:latin typeface="Times New Roman" pitchFamily="18" charset="0"/>
                <a:cs typeface="Times New Roman" pitchFamily="18" charset="0"/>
              </a:rPr>
              <a:t>izotonik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NaCl</a:t>
            </a:r>
            <a:r>
              <a:rPr lang="tr-TR" dirty="0" smtClean="0">
                <a:latin typeface="Times New Roman" pitchFamily="18" charset="0"/>
                <a:cs typeface="Times New Roman" pitchFamily="18" charset="0"/>
              </a:rPr>
              <a:t> veya </a:t>
            </a:r>
            <a:r>
              <a:rPr lang="tr-TR" dirty="0" err="1" smtClean="0">
                <a:latin typeface="Times New Roman" pitchFamily="18" charset="0"/>
                <a:cs typeface="Times New Roman" pitchFamily="18" charset="0"/>
              </a:rPr>
              <a:t>ringer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laktat</a:t>
            </a:r>
            <a:r>
              <a:rPr lang="tr-TR" dirty="0" smtClean="0">
                <a:latin typeface="Times New Roman" pitchFamily="18" charset="0"/>
                <a:cs typeface="Times New Roman" pitchFamily="18" charset="0"/>
              </a:rPr>
              <a:t> verilir.</a:t>
            </a:r>
          </a:p>
          <a:p>
            <a:pPr fontAlgn="auto">
              <a:spcAft>
                <a:spcPts val="0"/>
              </a:spcAft>
              <a:buFont typeface="Arial" pitchFamily="34" charset="0"/>
              <a:buNone/>
              <a:defRPr/>
            </a:pPr>
            <a:endParaRPr lang="tr-T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2 İçerik Yer Tutucusu"/>
          <p:cNvSpPr>
            <a:spLocks noGrp="1"/>
          </p:cNvSpPr>
          <p:nvPr>
            <p:ph idx="1"/>
          </p:nvPr>
        </p:nvSpPr>
        <p:spPr>
          <a:xfrm>
            <a:off x="323850" y="333375"/>
            <a:ext cx="8569325" cy="6191250"/>
          </a:xfrm>
        </p:spPr>
        <p:txBody>
          <a:bodyPr/>
          <a:lstStyle/>
          <a:p>
            <a:pPr>
              <a:buFont typeface="Arial" charset="0"/>
              <a:buNone/>
            </a:pPr>
            <a:r>
              <a:rPr lang="tr-TR" dirty="0" smtClean="0">
                <a:latin typeface="Times New Roman" pitchFamily="18" charset="0"/>
                <a:cs typeface="Times New Roman" pitchFamily="18" charset="0"/>
              </a:rPr>
              <a:t>Klinik bakım sırasında;</a:t>
            </a:r>
          </a:p>
          <a:p>
            <a:r>
              <a:rPr lang="tr-TR" dirty="0" smtClean="0">
                <a:latin typeface="Times New Roman" pitchFamily="18" charset="0"/>
                <a:cs typeface="Times New Roman" pitchFamily="18" charset="0"/>
              </a:rPr>
              <a:t>Solunum hızı ve derinliği izlenir.</a:t>
            </a:r>
          </a:p>
          <a:p>
            <a:r>
              <a:rPr lang="tr-TR" dirty="0" smtClean="0">
                <a:latin typeface="Times New Roman" pitchFamily="18" charset="0"/>
                <a:cs typeface="Times New Roman" pitchFamily="18" charset="0"/>
              </a:rPr>
              <a:t>MSS depresyonu belirtileri (</a:t>
            </a:r>
            <a:r>
              <a:rPr lang="tr-TR" dirty="0" err="1" smtClean="0">
                <a:latin typeface="Times New Roman" pitchFamily="18" charset="0"/>
                <a:cs typeface="Times New Roman" pitchFamily="18" charset="0"/>
              </a:rPr>
              <a:t>delirium</a:t>
            </a:r>
            <a:r>
              <a:rPr lang="tr-TR" dirty="0" smtClean="0">
                <a:latin typeface="Times New Roman" pitchFamily="18" charset="0"/>
                <a:cs typeface="Times New Roman" pitchFamily="18" charset="0"/>
              </a:rPr>
              <a:t>, koma) izlenir.</a:t>
            </a:r>
          </a:p>
          <a:p>
            <a:r>
              <a:rPr lang="tr-TR" dirty="0" smtClean="0">
                <a:latin typeface="Times New Roman" pitchFamily="18" charset="0"/>
                <a:cs typeface="Times New Roman" pitchFamily="18" charset="0"/>
              </a:rPr>
              <a:t>K fazlalığı bulguları (kuvvetsizlik, paralizi, kardiyak </a:t>
            </a:r>
            <a:r>
              <a:rPr lang="tr-TR" dirty="0" err="1" smtClean="0">
                <a:latin typeface="Times New Roman" pitchFamily="18" charset="0"/>
                <a:cs typeface="Times New Roman" pitchFamily="18" charset="0"/>
              </a:rPr>
              <a:t>arrest</a:t>
            </a:r>
            <a:r>
              <a:rPr lang="tr-TR" dirty="0" smtClean="0">
                <a:latin typeface="Times New Roman" pitchFamily="18" charset="0"/>
                <a:cs typeface="Times New Roman" pitchFamily="18" charset="0"/>
              </a:rPr>
              <a:t>) izlenir.</a:t>
            </a:r>
          </a:p>
          <a:p>
            <a:endParaRPr lang="tr-TR" dirty="0" smtClean="0">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Ayrıca bu hastaların oryantasyonu bozuk olacağı için yatak parmaklıkları kaldırılarak hastaların düşmelerine karşı önlem alınmalı, tek başına bırakılmamalıdır.</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2 İçerik Yer Tutucusu"/>
          <p:cNvSpPr>
            <a:spLocks noGrp="1"/>
          </p:cNvSpPr>
          <p:nvPr>
            <p:ph idx="1"/>
          </p:nvPr>
        </p:nvSpPr>
        <p:spPr>
          <a:xfrm>
            <a:off x="323850" y="333375"/>
            <a:ext cx="8280400" cy="6191250"/>
          </a:xfrm>
        </p:spPr>
        <p:txBody>
          <a:bodyPr/>
          <a:lstStyle/>
          <a:p>
            <a:pPr>
              <a:buFont typeface="Arial" charset="0"/>
              <a:buNone/>
            </a:pPr>
            <a:r>
              <a:rPr lang="tr-TR" dirty="0" smtClean="0"/>
              <a:t>	</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asidozdaki</a:t>
            </a:r>
            <a:r>
              <a:rPr lang="tr-TR" dirty="0" smtClean="0">
                <a:latin typeface="Times New Roman" pitchFamily="18" charset="0"/>
                <a:cs typeface="Times New Roman" pitchFamily="18" charset="0"/>
              </a:rPr>
              <a:t> bir hastada gelişebilecek bir komplikasyon solunum </a:t>
            </a:r>
            <a:r>
              <a:rPr lang="tr-TR" dirty="0" err="1" smtClean="0">
                <a:latin typeface="Times New Roman" pitchFamily="18" charset="0"/>
                <a:cs typeface="Times New Roman" pitchFamily="18" charset="0"/>
              </a:rPr>
              <a:t>alkalozudur</a:t>
            </a:r>
            <a:r>
              <a:rPr lang="tr-TR" dirty="0" smtClean="0">
                <a:latin typeface="Times New Roman" pitchFamily="18" charset="0"/>
                <a:cs typeface="Times New Roman" pitchFamily="18" charset="0"/>
              </a:rPr>
              <a:t>. Bu tablo hastaya NaHCO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verilmesinden sonra ortaya çıkar.  </a:t>
            </a:r>
          </a:p>
          <a:p>
            <a:pPr>
              <a:buFont typeface="Arial" charset="0"/>
              <a:buNone/>
            </a:pPr>
            <a:endParaRPr lang="tr-TR" dirty="0" smtClean="0">
              <a:latin typeface="Times New Roman" pitchFamily="18" charset="0"/>
              <a:cs typeface="Times New Roman" pitchFamily="18" charset="0"/>
            </a:endParaRPr>
          </a:p>
          <a:p>
            <a:pPr>
              <a:buFont typeface="Arial" charset="0"/>
              <a:buNone/>
            </a:pPr>
            <a:r>
              <a:rPr lang="tr-TR" dirty="0" smtClean="0">
                <a:latin typeface="Times New Roman" pitchFamily="18" charset="0"/>
                <a:cs typeface="Times New Roman" pitchFamily="18" charset="0"/>
              </a:rPr>
              <a:t>		Tedaviye bağlı gelişebilecek başka bir komplikasyon ise </a:t>
            </a:r>
            <a:r>
              <a:rPr lang="tr-TR" dirty="0" err="1" smtClean="0">
                <a:latin typeface="Times New Roman" pitchFamily="18" charset="0"/>
                <a:cs typeface="Times New Roman" pitchFamily="18" charset="0"/>
              </a:rPr>
              <a:t>hipokalsemiye</a:t>
            </a:r>
            <a:r>
              <a:rPr lang="tr-TR" dirty="0" smtClean="0">
                <a:latin typeface="Times New Roman" pitchFamily="18" charset="0"/>
                <a:cs typeface="Times New Roman" pitchFamily="18" charset="0"/>
              </a:rPr>
              <a:t> bağlı </a:t>
            </a:r>
            <a:r>
              <a:rPr lang="tr-TR" dirty="0" err="1" smtClean="0">
                <a:latin typeface="Times New Roman" pitchFamily="18" charset="0"/>
                <a:cs typeface="Times New Roman" pitchFamily="18" charset="0"/>
              </a:rPr>
              <a:t>tetanilerdir</a:t>
            </a:r>
            <a:r>
              <a:rPr lang="tr-TR" dirty="0" smtClean="0">
                <a:latin typeface="Times New Roman" pitchFamily="18" charset="0"/>
                <a:cs typeface="Times New Roman" pitchFamily="18" charset="0"/>
              </a:rPr>
              <a:t>. Bunun nedeni hastaya NaHCO</a:t>
            </a:r>
            <a:r>
              <a:rPr lang="tr-TR" baseline="-25000" dirty="0" smtClean="0">
                <a:latin typeface="Times New Roman" pitchFamily="18" charset="0"/>
                <a:cs typeface="Times New Roman" pitchFamily="18" charset="0"/>
              </a:rPr>
              <a:t>3 </a:t>
            </a:r>
            <a:r>
              <a:rPr lang="tr-TR" dirty="0" smtClean="0">
                <a:latin typeface="Times New Roman" pitchFamily="18" charset="0"/>
                <a:cs typeface="Times New Roman" pitchFamily="18" charset="0"/>
              </a:rPr>
              <a:t>verilmesiyle iyonize  Kalsiyumun azalmasıdır. Bu komplikasyon IV yolla </a:t>
            </a:r>
            <a:r>
              <a:rPr lang="tr-TR" dirty="0" err="1" smtClean="0">
                <a:latin typeface="Times New Roman" pitchFamily="18" charset="0"/>
                <a:cs typeface="Times New Roman" pitchFamily="18" charset="0"/>
              </a:rPr>
              <a:t>Ca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glukonat</a:t>
            </a:r>
            <a:r>
              <a:rPr lang="tr-TR" dirty="0" smtClean="0">
                <a:latin typeface="Times New Roman" pitchFamily="18" charset="0"/>
                <a:cs typeface="Times New Roman" pitchFamily="18" charset="0"/>
              </a:rPr>
              <a:t> verilerek  önlenebilir.</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2 İçerik Yer Tutucusu"/>
          <p:cNvSpPr>
            <a:spLocks noGrp="1"/>
          </p:cNvSpPr>
          <p:nvPr>
            <p:ph idx="1"/>
          </p:nvPr>
        </p:nvSpPr>
        <p:spPr>
          <a:xfrm>
            <a:off x="323850" y="333375"/>
            <a:ext cx="8569325" cy="6191250"/>
          </a:xfrm>
        </p:spPr>
        <p:txBody>
          <a:bodyPr/>
          <a:lstStyle/>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r>
              <a:rPr lang="tr-TR" smtClean="0">
                <a:solidFill>
                  <a:schemeClr val="accent2"/>
                </a:solidFill>
                <a:latin typeface="Times New Roman" pitchFamily="18" charset="0"/>
                <a:cs typeface="Times New Roman" pitchFamily="18" charset="0"/>
              </a:rPr>
              <a:t>Metabolik Alkaloz</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Metabolik asidoz kadar sık görülen bir durum değildir. Metabolik alkaloza neden olan etkenleri 3 grupta toplayabiliriz.</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4213" y="549275"/>
            <a:ext cx="7920037" cy="5975350"/>
          </a:xfrm>
        </p:spPr>
        <p:txBody>
          <a:bodyPr rtlCol="0">
            <a:normAutofit lnSpcReduction="10000"/>
          </a:bodyPr>
          <a:lstStyle/>
          <a:p>
            <a:pPr fontAlgn="auto">
              <a:spcAft>
                <a:spcPts val="0"/>
              </a:spcAft>
              <a:buFont typeface="Arial" pitchFamily="34" charset="0"/>
              <a:buNone/>
              <a:defRPr/>
            </a:pPr>
            <a:r>
              <a:rPr lang="tr-TR" dirty="0" smtClean="0">
                <a:latin typeface="Times New Roman" pitchFamily="18" charset="0"/>
                <a:cs typeface="Times New Roman" pitchFamily="18" charset="0"/>
              </a:rPr>
              <a:t>1) NaHCO</a:t>
            </a:r>
            <a:r>
              <a:rPr lang="tr-TR" baseline="-25000" dirty="0" smtClean="0">
                <a:latin typeface="Times New Roman" pitchFamily="18" charset="0"/>
                <a:cs typeface="Times New Roman" pitchFamily="18" charset="0"/>
              </a:rPr>
              <a:t>3 </a:t>
            </a:r>
            <a:r>
              <a:rPr lang="tr-TR" dirty="0" smtClean="0">
                <a:latin typeface="Times New Roman" pitchFamily="18" charset="0"/>
                <a:cs typeface="Times New Roman" pitchFamily="18" charset="0"/>
              </a:rPr>
              <a:t>gibi alkalilerin GI yolla fazla alınması</a:t>
            </a:r>
          </a:p>
          <a:p>
            <a:pPr fontAlgn="auto">
              <a:spcAft>
                <a:spcPts val="0"/>
              </a:spcAft>
              <a:buFont typeface="Arial" pitchFamily="34" charset="0"/>
              <a:buNone/>
              <a:defRPr/>
            </a:pPr>
            <a:r>
              <a:rPr lang="tr-TR" dirty="0" smtClean="0">
                <a:latin typeface="Times New Roman" pitchFamily="18" charset="0"/>
                <a:cs typeface="Times New Roman" pitchFamily="18" charset="0"/>
              </a:rPr>
              <a:t>   veya çeşitli yollarla vücuda NaHCO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laktat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Glukonat</a:t>
            </a:r>
            <a:r>
              <a:rPr lang="tr-TR" dirty="0" smtClean="0">
                <a:latin typeface="Times New Roman" pitchFamily="18" charset="0"/>
                <a:cs typeface="Times New Roman" pitchFamily="18" charset="0"/>
              </a:rPr>
              <a:t> verilmesi.</a:t>
            </a:r>
          </a:p>
          <a:p>
            <a:pPr fontAlgn="auto">
              <a:spcAft>
                <a:spcPts val="0"/>
              </a:spcAft>
              <a:buFont typeface="Arial" pitchFamily="34" charset="0"/>
              <a:buNone/>
              <a:defRPr/>
            </a:pP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2) Organizmanın H kaybına neden olan mide içeriğinin atıldığı kusmalar, kusma ile fazla      </a:t>
            </a:r>
            <a:r>
              <a:rPr lang="tr-TR" dirty="0" err="1" smtClean="0">
                <a:latin typeface="Times New Roman" pitchFamily="18" charset="0"/>
                <a:cs typeface="Times New Roman" pitchFamily="18" charset="0"/>
              </a:rPr>
              <a:t>Cl</a:t>
            </a:r>
            <a:r>
              <a:rPr lang="tr-TR" baseline="300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kaybı veya Mide drenajı/ </a:t>
            </a:r>
            <a:r>
              <a:rPr lang="tr-TR" dirty="0" err="1" smtClean="0">
                <a:latin typeface="Times New Roman" pitchFamily="18" charset="0"/>
                <a:cs typeface="Times New Roman" pitchFamily="18" charset="0"/>
              </a:rPr>
              <a:t>dekompresyonu</a:t>
            </a:r>
            <a:r>
              <a:rPr lang="tr-TR" dirty="0" smtClean="0">
                <a:latin typeface="Times New Roman" pitchFamily="18" charset="0"/>
                <a:cs typeface="Times New Roman" pitchFamily="18" charset="0"/>
              </a:rPr>
              <a:t> (hastaya fazla elektrolit verilmediği durumlarda). </a:t>
            </a:r>
          </a:p>
          <a:p>
            <a:pPr fontAlgn="auto">
              <a:spcAft>
                <a:spcPts val="0"/>
              </a:spcAft>
              <a:buFont typeface="Arial" pitchFamily="34" charset="0"/>
              <a:buNone/>
              <a:defRPr/>
            </a:pP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3) Kronik K eksikliği.</a:t>
            </a:r>
          </a:p>
          <a:p>
            <a:pPr fontAlgn="auto">
              <a:spcAft>
                <a:spcPts val="0"/>
              </a:spcAft>
              <a:buFont typeface="Arial" pitchFamily="34" charset="0"/>
              <a:buNone/>
              <a:defRPr/>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280400" cy="6191250"/>
          </a:xfrm>
        </p:spPr>
        <p:style>
          <a:lnRef idx="2">
            <a:schemeClr val="accent6"/>
          </a:lnRef>
          <a:fillRef idx="1">
            <a:schemeClr val="lt1"/>
          </a:fillRef>
          <a:effectRef idx="0">
            <a:schemeClr val="accent6"/>
          </a:effectRef>
          <a:fontRef idx="minor">
            <a:schemeClr val="dk1"/>
          </a:fontRef>
        </p:style>
        <p:txBody>
          <a:bodyPr rtlCol="0">
            <a:normAutofit lnSpcReduction="10000"/>
          </a:bodyPr>
          <a:lstStyle/>
          <a:p>
            <a:pPr fontAlgn="auto">
              <a:spcAft>
                <a:spcPts val="0"/>
              </a:spcAft>
              <a:buFont typeface="Arial" pitchFamily="34" charset="0"/>
              <a:buNone/>
              <a:defRPr/>
            </a:pPr>
            <a:r>
              <a:rPr lang="tr-TR" dirty="0" smtClean="0">
                <a:latin typeface="Times New Roman" pitchFamily="18" charset="0"/>
                <a:cs typeface="Times New Roman" pitchFamily="18" charset="0"/>
              </a:rPr>
              <a:t>6.8 - ÖLÜM</a:t>
            </a:r>
          </a:p>
          <a:p>
            <a:pPr fontAlgn="auto">
              <a:spcAft>
                <a:spcPts val="0"/>
              </a:spcAft>
              <a:buFont typeface="Arial" pitchFamily="34" charset="0"/>
              <a:buNone/>
              <a:defRPr/>
            </a:pPr>
            <a:r>
              <a:rPr lang="tr-TR" dirty="0" smtClean="0">
                <a:latin typeface="Times New Roman" pitchFamily="18" charset="0"/>
                <a:cs typeface="Times New Roman" pitchFamily="18" charset="0"/>
              </a:rPr>
              <a:t>6.9</a:t>
            </a:r>
          </a:p>
          <a:p>
            <a:pPr fontAlgn="auto">
              <a:spcAft>
                <a:spcPts val="0"/>
              </a:spcAft>
              <a:buFont typeface="Arial" pitchFamily="34" charset="0"/>
              <a:buNone/>
              <a:defRPr/>
            </a:pPr>
            <a:r>
              <a:rPr lang="tr-TR" dirty="0" smtClean="0">
                <a:latin typeface="Times New Roman" pitchFamily="18" charset="0"/>
                <a:cs typeface="Times New Roman" pitchFamily="18" charset="0"/>
              </a:rPr>
              <a:t>7.0		</a:t>
            </a:r>
            <a:r>
              <a:rPr lang="tr-TR" dirty="0" err="1" smtClean="0">
                <a:latin typeface="Times New Roman" pitchFamily="18" charset="0"/>
                <a:cs typeface="Times New Roman" pitchFamily="18" charset="0"/>
              </a:rPr>
              <a:t>Asidoz</a:t>
            </a: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7.1</a:t>
            </a:r>
          </a:p>
          <a:p>
            <a:pPr fontAlgn="auto">
              <a:spcAft>
                <a:spcPts val="0"/>
              </a:spcAft>
              <a:buFont typeface="Arial" pitchFamily="34" charset="0"/>
              <a:buNone/>
              <a:defRPr/>
            </a:pPr>
            <a:r>
              <a:rPr lang="tr-TR" dirty="0" smtClean="0">
                <a:latin typeface="Times New Roman" pitchFamily="18" charset="0"/>
                <a:cs typeface="Times New Roman" pitchFamily="18" charset="0"/>
              </a:rPr>
              <a:t>7.2</a:t>
            </a:r>
          </a:p>
          <a:p>
            <a:pPr fontAlgn="auto">
              <a:spcAft>
                <a:spcPts val="0"/>
              </a:spcAft>
              <a:buFont typeface="Arial" pitchFamily="34" charset="0"/>
              <a:buNone/>
              <a:defRPr/>
            </a:pPr>
            <a:r>
              <a:rPr lang="tr-TR" dirty="0" smtClean="0">
                <a:latin typeface="Times New Roman" pitchFamily="18" charset="0"/>
                <a:cs typeface="Times New Roman" pitchFamily="18" charset="0"/>
              </a:rPr>
              <a:t>7.3		  Normal </a:t>
            </a:r>
            <a:r>
              <a:rPr lang="tr-TR" dirty="0" err="1" smtClean="0">
                <a:latin typeface="Times New Roman" pitchFamily="18" charset="0"/>
                <a:cs typeface="Times New Roman" pitchFamily="18" charset="0"/>
              </a:rPr>
              <a:t>pH</a:t>
            </a: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7.4</a:t>
            </a:r>
          </a:p>
          <a:p>
            <a:pPr fontAlgn="auto">
              <a:spcAft>
                <a:spcPts val="0"/>
              </a:spcAft>
              <a:buFont typeface="Arial" pitchFamily="34" charset="0"/>
              <a:buNone/>
              <a:defRPr/>
            </a:pPr>
            <a:r>
              <a:rPr lang="tr-TR" dirty="0" smtClean="0">
                <a:latin typeface="Times New Roman" pitchFamily="18" charset="0"/>
                <a:cs typeface="Times New Roman" pitchFamily="18" charset="0"/>
              </a:rPr>
              <a:t>7.5</a:t>
            </a:r>
          </a:p>
          <a:p>
            <a:pPr fontAlgn="auto">
              <a:spcAft>
                <a:spcPts val="0"/>
              </a:spcAft>
              <a:buFont typeface="Arial" pitchFamily="34" charset="0"/>
              <a:buNone/>
              <a:defRPr/>
            </a:pPr>
            <a:r>
              <a:rPr lang="tr-TR" dirty="0" smtClean="0">
                <a:latin typeface="Times New Roman" pitchFamily="18" charset="0"/>
                <a:cs typeface="Times New Roman" pitchFamily="18" charset="0"/>
              </a:rPr>
              <a:t>7.6		</a:t>
            </a:r>
            <a:r>
              <a:rPr lang="tr-TR" dirty="0" err="1" smtClean="0">
                <a:latin typeface="Times New Roman" pitchFamily="18" charset="0"/>
                <a:cs typeface="Times New Roman" pitchFamily="18" charset="0"/>
              </a:rPr>
              <a:t>Alkaloz</a:t>
            </a: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7.7</a:t>
            </a:r>
          </a:p>
          <a:p>
            <a:pPr fontAlgn="auto">
              <a:spcAft>
                <a:spcPts val="0"/>
              </a:spcAft>
              <a:buFont typeface="Arial" pitchFamily="34" charset="0"/>
              <a:buNone/>
              <a:defRPr/>
            </a:pPr>
            <a:r>
              <a:rPr lang="tr-TR" dirty="0" smtClean="0">
                <a:latin typeface="Times New Roman" pitchFamily="18" charset="0"/>
                <a:cs typeface="Times New Roman" pitchFamily="18" charset="0"/>
              </a:rPr>
              <a:t>7.8 - ÖLÜM</a:t>
            </a:r>
          </a:p>
          <a:p>
            <a:pPr fontAlgn="auto">
              <a:spcAft>
                <a:spcPts val="0"/>
              </a:spcAft>
              <a:buFont typeface="Arial" pitchFamily="34" charset="0"/>
              <a:buNone/>
              <a:defRPr/>
            </a:pPr>
            <a:endParaRPr lang="tr-TR" dirty="0"/>
          </a:p>
        </p:txBody>
      </p:sp>
      <p:sp>
        <p:nvSpPr>
          <p:cNvPr id="10" name="9 Dikdörtgen"/>
          <p:cNvSpPr/>
          <p:nvPr/>
        </p:nvSpPr>
        <p:spPr>
          <a:xfrm>
            <a:off x="395288" y="3068638"/>
            <a:ext cx="1008062" cy="936625"/>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tr-TR" sz="3600" dirty="0"/>
              <a:t>7.3</a:t>
            </a:r>
          </a:p>
          <a:p>
            <a:pPr algn="ctr" fontAlgn="auto">
              <a:spcBef>
                <a:spcPts val="0"/>
              </a:spcBef>
              <a:spcAft>
                <a:spcPts val="0"/>
              </a:spcAft>
              <a:defRPr/>
            </a:pPr>
            <a:r>
              <a:rPr lang="tr-TR" sz="3600" dirty="0"/>
              <a:t>7.4</a:t>
            </a:r>
          </a:p>
        </p:txBody>
      </p:sp>
      <p:sp>
        <p:nvSpPr>
          <p:cNvPr id="12" name="11 Sağ Ayraç"/>
          <p:cNvSpPr/>
          <p:nvPr/>
        </p:nvSpPr>
        <p:spPr>
          <a:xfrm>
            <a:off x="1042988" y="981075"/>
            <a:ext cx="792162" cy="172720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tr-TR"/>
          </a:p>
        </p:txBody>
      </p:sp>
      <p:sp>
        <p:nvSpPr>
          <p:cNvPr id="13" name="12 Sağ Ayraç"/>
          <p:cNvSpPr/>
          <p:nvPr/>
        </p:nvSpPr>
        <p:spPr>
          <a:xfrm>
            <a:off x="1187450" y="4221163"/>
            <a:ext cx="360363" cy="1439862"/>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tr-TR"/>
          </a:p>
        </p:txBody>
      </p:sp>
      <p:cxnSp>
        <p:nvCxnSpPr>
          <p:cNvPr id="15" name="14 Düz Ok Bağlayıcısı"/>
          <p:cNvCxnSpPr/>
          <p:nvPr/>
        </p:nvCxnSpPr>
        <p:spPr>
          <a:xfrm>
            <a:off x="1547813" y="3357563"/>
            <a:ext cx="7207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569325" cy="6264275"/>
          </a:xfrm>
        </p:spPr>
        <p:txBody>
          <a:bodyPr rtlCol="0">
            <a:normAutofit/>
          </a:bodyPr>
          <a:lstStyle/>
          <a:p>
            <a:pPr fontAlgn="auto">
              <a:spcAft>
                <a:spcPts val="0"/>
              </a:spcAft>
              <a:buFont typeface="Arial" pitchFamily="34" charset="0"/>
              <a:buNone/>
              <a:defRPr/>
            </a:pPr>
            <a:r>
              <a:rPr lang="tr-TR" dirty="0" smtClean="0">
                <a:latin typeface="Times New Roman" pitchFamily="18" charset="0"/>
                <a:cs typeface="Times New Roman" pitchFamily="18" charset="0"/>
              </a:rPr>
              <a:t>Vücut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alkalozla</a:t>
            </a:r>
            <a:r>
              <a:rPr lang="tr-TR" dirty="0" smtClean="0">
                <a:latin typeface="Times New Roman" pitchFamily="18" charset="0"/>
                <a:cs typeface="Times New Roman" pitchFamily="18" charset="0"/>
              </a:rPr>
              <a:t> şu şekilde savaşır:</a:t>
            </a:r>
          </a:p>
          <a:p>
            <a:pPr marL="514350" indent="-514350" fontAlgn="auto">
              <a:spcAft>
                <a:spcPts val="0"/>
              </a:spcAft>
              <a:buFont typeface="Arial" pitchFamily="34" charset="0"/>
              <a:buAutoNum type="arabicParenR"/>
              <a:defRPr/>
            </a:pPr>
            <a:r>
              <a:rPr lang="tr-TR" dirty="0" smtClean="0">
                <a:latin typeface="Times New Roman" pitchFamily="18" charset="0"/>
                <a:cs typeface="Times New Roman" pitchFamily="18" charset="0"/>
              </a:rPr>
              <a:t>Tampon sistemler: 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ekstrasellüler</a:t>
            </a:r>
            <a:r>
              <a:rPr lang="tr-TR" dirty="0" smtClean="0">
                <a:latin typeface="Times New Roman" pitchFamily="18" charset="0"/>
                <a:cs typeface="Times New Roman" pitchFamily="18" charset="0"/>
              </a:rPr>
              <a:t> sıvıda arttığında vücudun asit tampon tuzları ile reaksiyona girer. Bu HCO</a:t>
            </a:r>
            <a:r>
              <a:rPr lang="tr-TR" baseline="-25000" dirty="0" smtClean="0">
                <a:latin typeface="Times New Roman" pitchFamily="18" charset="0"/>
                <a:cs typeface="Times New Roman" pitchFamily="18" charset="0"/>
              </a:rPr>
              <a:t>3</a:t>
            </a:r>
            <a:r>
              <a:rPr lang="tr-TR" dirty="0" smtClean="0">
                <a:latin typeface="Times New Roman" pitchFamily="18" charset="0"/>
                <a:cs typeface="Times New Roman" pitchFamily="18" charset="0"/>
              </a:rPr>
              <a:t> iyonlarının azalmasını sağlar.</a:t>
            </a:r>
          </a:p>
          <a:p>
            <a:pPr marL="514350" indent="-514350" fontAlgn="auto">
              <a:spcAft>
                <a:spcPts val="0"/>
              </a:spcAft>
              <a:buFont typeface="Arial" pitchFamily="34" charset="0"/>
              <a:buAutoNum type="arabicParenR"/>
              <a:defRPr/>
            </a:pPr>
            <a:r>
              <a:rPr lang="tr-TR" dirty="0" smtClean="0">
                <a:latin typeface="Times New Roman" pitchFamily="18" charset="0"/>
                <a:cs typeface="Times New Roman" pitchFamily="18" charset="0"/>
              </a:rPr>
              <a:t>Solunum sistemi: </a:t>
            </a:r>
            <a:r>
              <a:rPr lang="tr-TR" dirty="0" err="1" smtClean="0">
                <a:latin typeface="Times New Roman" pitchFamily="18" charset="0"/>
                <a:cs typeface="Times New Roman" pitchFamily="18" charset="0"/>
              </a:rPr>
              <a:t>Hipoventilasyon</a:t>
            </a:r>
            <a:r>
              <a:rPr lang="tr-TR" dirty="0" smtClean="0">
                <a:latin typeface="Times New Roman" pitchFamily="18" charset="0"/>
                <a:cs typeface="Times New Roman" pitchFamily="18" charset="0"/>
              </a:rPr>
              <a:t> (solunumun yavaşlaması) en büyük defanstır. Böylece pCO</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ve H </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sıvıda artar. </a:t>
            </a:r>
            <a:r>
              <a:rPr lang="tr-TR" dirty="0" err="1" smtClean="0">
                <a:latin typeface="Times New Roman" pitchFamily="18" charset="0"/>
                <a:cs typeface="Times New Roman" pitchFamily="18" charset="0"/>
              </a:rPr>
              <a:t>Hipoventilasyonun</a:t>
            </a:r>
            <a:r>
              <a:rPr lang="tr-TR" dirty="0" smtClean="0">
                <a:latin typeface="Times New Roman" pitchFamily="18" charset="0"/>
                <a:cs typeface="Times New Roman" pitchFamily="18" charset="0"/>
              </a:rPr>
              <a:t> iki komplikasyonu olabilir. </a:t>
            </a:r>
          </a:p>
          <a:p>
            <a:pPr marL="514350" indent="-514350" fontAlgn="auto">
              <a:spcAft>
                <a:spcPts val="0"/>
              </a:spcAft>
              <a:buFont typeface="Arial" pitchFamily="34" charset="0"/>
              <a:buAutoNum type="alphaLcParenR"/>
              <a:defRPr/>
            </a:pPr>
            <a:r>
              <a:rPr lang="tr-TR" dirty="0" smtClean="0">
                <a:latin typeface="Times New Roman" pitchFamily="18" charset="0"/>
                <a:cs typeface="Times New Roman" pitchFamily="18" charset="0"/>
              </a:rPr>
              <a:t>CO</a:t>
            </a:r>
            <a:r>
              <a:rPr lang="tr-TR" baseline="-25000" dirty="0" smtClean="0">
                <a:latin typeface="Times New Roman" pitchFamily="18" charset="0"/>
                <a:cs typeface="Times New Roman" pitchFamily="18" charset="0"/>
              </a:rPr>
              <a:t>2 </a:t>
            </a:r>
            <a:r>
              <a:rPr lang="tr-TR" dirty="0" err="1" smtClean="0">
                <a:latin typeface="Times New Roman" pitchFamily="18" charset="0"/>
                <a:cs typeface="Times New Roman" pitchFamily="18" charset="0"/>
              </a:rPr>
              <a:t>retansiyonuna</a:t>
            </a:r>
            <a:r>
              <a:rPr lang="tr-TR" dirty="0" smtClean="0">
                <a:latin typeface="Times New Roman" pitchFamily="18" charset="0"/>
                <a:cs typeface="Times New Roman" pitchFamily="18" charset="0"/>
              </a:rPr>
              <a:t> bağlı solunum </a:t>
            </a:r>
            <a:r>
              <a:rPr lang="tr-TR" dirty="0" err="1" smtClean="0">
                <a:latin typeface="Times New Roman" pitchFamily="18" charset="0"/>
                <a:cs typeface="Times New Roman" pitchFamily="18" charset="0"/>
              </a:rPr>
              <a:t>asidozu</a:t>
            </a:r>
            <a:r>
              <a:rPr lang="tr-TR" dirty="0" smtClean="0">
                <a:latin typeface="Times New Roman" pitchFamily="18" charset="0"/>
                <a:cs typeface="Times New Roman" pitchFamily="18" charset="0"/>
              </a:rPr>
              <a:t>.</a:t>
            </a:r>
          </a:p>
          <a:p>
            <a:pPr marL="514350" indent="-514350" fontAlgn="auto">
              <a:spcAft>
                <a:spcPts val="0"/>
              </a:spcAft>
              <a:buFont typeface="Arial" pitchFamily="34" charset="0"/>
              <a:buAutoNum type="alphaLcParenR"/>
              <a:defRPr/>
            </a:pPr>
            <a:r>
              <a:rPr lang="tr-TR" dirty="0" smtClean="0">
                <a:latin typeface="Times New Roman" pitchFamily="18" charset="0"/>
                <a:cs typeface="Times New Roman" pitchFamily="18" charset="0"/>
              </a:rPr>
              <a:t>O</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alınımının azalması ile </a:t>
            </a:r>
            <a:r>
              <a:rPr lang="tr-TR" dirty="0" err="1" smtClean="0">
                <a:latin typeface="Times New Roman" pitchFamily="18" charset="0"/>
                <a:cs typeface="Times New Roman" pitchFamily="18" charset="0"/>
              </a:rPr>
              <a:t>hipoksi</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2 İçerik Yer Tutucusu"/>
          <p:cNvSpPr>
            <a:spLocks noGrp="1"/>
          </p:cNvSpPr>
          <p:nvPr>
            <p:ph idx="1"/>
          </p:nvPr>
        </p:nvSpPr>
        <p:spPr>
          <a:xfrm>
            <a:off x="323850" y="333375"/>
            <a:ext cx="8569325" cy="6191250"/>
          </a:xfrm>
        </p:spPr>
        <p:txBody>
          <a:bodyPr/>
          <a:lstStyle/>
          <a:p>
            <a:pPr algn="just">
              <a:buFont typeface="Arial" charset="0"/>
              <a:buNone/>
            </a:pPr>
            <a:endParaRPr lang="tr-TR" smtClean="0"/>
          </a:p>
          <a:p>
            <a:pPr>
              <a:buFont typeface="Arial" charset="0"/>
              <a:buNone/>
            </a:pPr>
            <a:r>
              <a:rPr lang="tr-TR" smtClean="0">
                <a:latin typeface="Times New Roman" pitchFamily="18" charset="0"/>
                <a:cs typeface="Times New Roman" pitchFamily="18" charset="0"/>
              </a:rPr>
              <a:t>3) Renal sistem: H sekresyonu azalır. Alkali olan K ve Na atılımı olur. Bunun yanı sıra idrarla HCO</a:t>
            </a:r>
            <a:r>
              <a:rPr lang="tr-TR" baseline="-25000" smtClean="0">
                <a:latin typeface="Times New Roman" pitchFamily="18" charset="0"/>
                <a:cs typeface="Times New Roman" pitchFamily="18" charset="0"/>
              </a:rPr>
              <a:t>3</a:t>
            </a:r>
            <a:r>
              <a:rPr lang="tr-TR" smtClean="0">
                <a:latin typeface="Times New Roman" pitchFamily="18" charset="0"/>
                <a:cs typeface="Times New Roman" pitchFamily="18" charset="0"/>
              </a:rPr>
              <a:t> atılımı da artar. Bu durum şiddetli K defisitine (kaybına) neden olur. İdrar alkalileşir. NH</a:t>
            </a:r>
            <a:r>
              <a:rPr lang="tr-TR" baseline="-25000" smtClean="0">
                <a:latin typeface="Times New Roman" pitchFamily="18" charset="0"/>
                <a:cs typeface="Times New Roman" pitchFamily="18" charset="0"/>
              </a:rPr>
              <a:t>4</a:t>
            </a:r>
            <a:r>
              <a:rPr lang="tr-TR" smtClean="0">
                <a:latin typeface="Times New Roman" pitchFamily="18" charset="0"/>
                <a:cs typeface="Times New Roman" pitchFamily="18" charset="0"/>
              </a:rPr>
              <a:t>  oluşumu az olur. Mekanizmalar H iyonunu tutacak şekilde çalışır. </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2 İçerik Yer Tutucusu"/>
          <p:cNvSpPr>
            <a:spLocks noGrp="1"/>
          </p:cNvSpPr>
          <p:nvPr>
            <p:ph idx="1"/>
          </p:nvPr>
        </p:nvSpPr>
        <p:spPr>
          <a:xfrm>
            <a:off x="323850" y="333375"/>
            <a:ext cx="8208963" cy="6191250"/>
          </a:xfrm>
        </p:spPr>
        <p:txBody>
          <a:bodyPr/>
          <a:lstStyle/>
          <a:p>
            <a:pPr>
              <a:buFont typeface="Arial" charset="0"/>
              <a:buNone/>
            </a:pPr>
            <a:r>
              <a:rPr lang="tr-TR" smtClean="0">
                <a:solidFill>
                  <a:schemeClr val="accent2"/>
                </a:solidFill>
                <a:latin typeface="Times New Roman" pitchFamily="18" charset="0"/>
                <a:cs typeface="Times New Roman" pitchFamily="18" charset="0"/>
              </a:rPr>
              <a:t>Belirti ve Bulgular</a:t>
            </a:r>
          </a:p>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İrritabilite, oryantasyon bozukluğu, letarji, tetani, konvülsiyonlar, yavaş ve yüzeyel solunum, apne periyotları, siyanoz, nabızda düzensizlik, kas seyirmeleri, paralitik ileus, kardiyak arrest, kan pH=7.45</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pCO</a:t>
            </a:r>
            <a:r>
              <a:rPr lang="tr-TR" baseline="-25000" smtClean="0">
                <a:latin typeface="Times New Roman" pitchFamily="18" charset="0"/>
                <a:cs typeface="Times New Roman" pitchFamily="18" charset="0"/>
              </a:rPr>
              <a:t>2 </a:t>
            </a:r>
            <a:r>
              <a:rPr lang="tr-TR" smtClean="0">
                <a:latin typeface="Times New Roman" pitchFamily="18" charset="0"/>
                <a:cs typeface="Times New Roman" pitchFamily="18" charset="0"/>
              </a:rPr>
              <a:t>↑, plazma bikarbonat kapsamı 29mEq/L nin üstündedir. İdrar pHsı 7.0 nin üstündedir.</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2 İçerik Yer Tutucusu"/>
          <p:cNvSpPr>
            <a:spLocks noGrp="1"/>
          </p:cNvSpPr>
          <p:nvPr>
            <p:ph idx="1"/>
          </p:nvPr>
        </p:nvSpPr>
        <p:spPr>
          <a:xfrm>
            <a:off x="323850" y="333375"/>
            <a:ext cx="8135938" cy="6191250"/>
          </a:xfrm>
        </p:spPr>
        <p:txBody>
          <a:bodyPr/>
          <a:lstStyle/>
          <a:p>
            <a:pPr>
              <a:buFont typeface="Arial" charset="0"/>
              <a:buNone/>
            </a:pPr>
            <a:endParaRPr lang="tr-TR" smtClean="0">
              <a:solidFill>
                <a:schemeClr val="accent2"/>
              </a:solidFill>
            </a:endParaRPr>
          </a:p>
          <a:p>
            <a:pPr>
              <a:buFont typeface="Arial" charset="0"/>
              <a:buNone/>
            </a:pPr>
            <a:r>
              <a:rPr lang="tr-TR" smtClean="0">
                <a:solidFill>
                  <a:schemeClr val="accent2"/>
                </a:solidFill>
                <a:latin typeface="Times New Roman" pitchFamily="18" charset="0"/>
                <a:cs typeface="Times New Roman" pitchFamily="18" charset="0"/>
              </a:rPr>
              <a:t>Hemşirelik Bakımı ve Tedavi</a:t>
            </a:r>
          </a:p>
          <a:p>
            <a:pPr>
              <a:buFont typeface="Arial" charset="0"/>
              <a:buNone/>
            </a:pPr>
            <a:endParaRPr lang="tr-TR" smtClean="0">
              <a:solidFill>
                <a:schemeClr val="accent2"/>
              </a:solidFill>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Tedavi neden yöneliktir. Ana nedenler ise asit kaybı, alkali maddelerin fazla alınması ve özellikle de K ve Cl kaybıdır. </a:t>
            </a:r>
          </a:p>
          <a:p>
            <a:pPr>
              <a:buFont typeface="Arial" charset="0"/>
              <a:buNone/>
            </a:pPr>
            <a:endParaRPr lang="tr-TR"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2 İçerik Yer Tutucusu"/>
          <p:cNvSpPr>
            <a:spLocks noGrp="1"/>
          </p:cNvSpPr>
          <p:nvPr>
            <p:ph idx="1"/>
          </p:nvPr>
        </p:nvSpPr>
        <p:spPr>
          <a:xfrm>
            <a:off x="323850" y="333375"/>
            <a:ext cx="7848600" cy="6191250"/>
          </a:xfrm>
        </p:spPr>
        <p:txBody>
          <a:bodyPr/>
          <a:lstStyle/>
          <a:p>
            <a:pPr>
              <a:buFont typeface="Arial" charset="0"/>
              <a:buNone/>
            </a:pPr>
            <a:r>
              <a:rPr lang="tr-TR" smtClean="0">
                <a:solidFill>
                  <a:schemeClr val="accent2"/>
                </a:solidFill>
              </a:rPr>
              <a:t>		</a:t>
            </a:r>
            <a:r>
              <a:rPr lang="tr-TR" smtClean="0">
                <a:latin typeface="Times New Roman" pitchFamily="18" charset="0"/>
                <a:cs typeface="Times New Roman" pitchFamily="18" charset="0"/>
              </a:rPr>
              <a:t>Asit ve elektrolit kayıpları önlenir. Örneğin, Nazogastrik tüpü olan hastanın midesi musluk suyuyla değil, SF ile irrige edilmelidir. Su içmek istediğinde izotonik sıvılar verilir.</a:t>
            </a:r>
          </a:p>
          <a:p>
            <a:pPr>
              <a:buFont typeface="Arial" charset="0"/>
              <a:buNone/>
            </a:pPr>
            <a:endParaRPr lang="tr-TR" smtClean="0">
              <a:latin typeface="Times New Roman" pitchFamily="18" charset="0"/>
              <a:cs typeface="Times New Roman" pitchFamily="18" charset="0"/>
            </a:endParaRPr>
          </a:p>
          <a:p>
            <a:pPr>
              <a:buFont typeface="Arial" charset="0"/>
              <a:buNone/>
            </a:pPr>
            <a:r>
              <a:rPr lang="tr-TR" smtClean="0">
                <a:latin typeface="Times New Roman" pitchFamily="18" charset="0"/>
                <a:cs typeface="Times New Roman" pitchFamily="18" charset="0"/>
              </a:rPr>
              <a:t> 		Kendi kendine alkali alma alışkanlığı olan hastalarda Ülserli hastalarda süte karşı isteksizlik, ağızda kuruluk, letarji  (uyuklama hali) varsa hekime bildirilir.</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333375"/>
            <a:ext cx="8280400" cy="6191250"/>
          </a:xfrm>
        </p:spPr>
        <p:txBody>
          <a:bodyPr rtlCol="0">
            <a:normAutofit fontScale="92500"/>
          </a:bodyPr>
          <a:lstStyle/>
          <a:p>
            <a:pPr fontAlgn="auto">
              <a:spcAft>
                <a:spcPts val="0"/>
              </a:spcAft>
              <a:buFont typeface="Arial" pitchFamily="34" charset="0"/>
              <a:buNone/>
              <a:defRPr/>
            </a:pPr>
            <a:r>
              <a:rPr lang="tr-TR" dirty="0" smtClean="0"/>
              <a:t>		</a:t>
            </a:r>
            <a:r>
              <a:rPr lang="tr-TR" dirty="0" err="1" smtClean="0">
                <a:latin typeface="Times New Roman" pitchFamily="18" charset="0"/>
                <a:cs typeface="Times New Roman" pitchFamily="18" charset="0"/>
              </a:rPr>
              <a:t>Alkaloz</a:t>
            </a:r>
            <a:r>
              <a:rPr lang="tr-TR" dirty="0" smtClean="0">
                <a:latin typeface="Times New Roman" pitchFamily="18" charset="0"/>
                <a:cs typeface="Times New Roman" pitchFamily="18" charset="0"/>
              </a:rPr>
              <a:t> genellikle 10mEq/L </a:t>
            </a:r>
            <a:r>
              <a:rPr lang="tr-TR" dirty="0" err="1" smtClean="0">
                <a:latin typeface="Times New Roman" pitchFamily="18" charset="0"/>
                <a:cs typeface="Times New Roman" pitchFamily="18" charset="0"/>
              </a:rPr>
              <a:t>Cl</a:t>
            </a:r>
            <a:r>
              <a:rPr lang="tr-TR" dirty="0" smtClean="0">
                <a:latin typeface="Times New Roman" pitchFamily="18" charset="0"/>
                <a:cs typeface="Times New Roman" pitchFamily="18" charset="0"/>
              </a:rPr>
              <a:t> içeren </a:t>
            </a:r>
            <a:r>
              <a:rPr lang="tr-TR" dirty="0" err="1" smtClean="0">
                <a:latin typeface="Times New Roman" pitchFamily="18" charset="0"/>
                <a:cs typeface="Times New Roman" pitchFamily="18" charset="0"/>
              </a:rPr>
              <a:t>ringer</a:t>
            </a:r>
            <a:r>
              <a:rPr lang="tr-TR" dirty="0" smtClean="0">
                <a:latin typeface="Times New Roman" pitchFamily="18" charset="0"/>
                <a:cs typeface="Times New Roman" pitchFamily="18" charset="0"/>
              </a:rPr>
              <a:t> solüsyonunun verilmesiyle düzelir.</a:t>
            </a:r>
          </a:p>
          <a:p>
            <a:pPr fontAlgn="auto">
              <a:spcAft>
                <a:spcPts val="0"/>
              </a:spcAft>
              <a:buFont typeface="Arial" pitchFamily="34" charset="0"/>
              <a:buNone/>
              <a:defRPr/>
            </a:pPr>
            <a:endParaRPr lang="tr-TR" dirty="0" smtClean="0">
              <a:latin typeface="Times New Roman" pitchFamily="18" charset="0"/>
              <a:cs typeface="Times New Roman" pitchFamily="18" charset="0"/>
            </a:endParaRPr>
          </a:p>
          <a:p>
            <a:pPr fontAlgn="auto">
              <a:spcAft>
                <a:spcPts val="0"/>
              </a:spcAft>
              <a:buFont typeface="Arial" pitchFamily="34" charset="0"/>
              <a:buNone/>
              <a:defRPr/>
            </a:pPr>
            <a:r>
              <a:rPr lang="tr-TR" dirty="0" smtClean="0">
                <a:latin typeface="Times New Roman" pitchFamily="18" charset="0"/>
                <a:cs typeface="Times New Roman" pitchFamily="18" charset="0"/>
              </a:rPr>
              <a:t>		Ağır durumlarda NH</a:t>
            </a:r>
            <a:r>
              <a:rPr lang="tr-TR" baseline="-25000" dirty="0" smtClean="0">
                <a:latin typeface="Times New Roman" pitchFamily="18" charset="0"/>
                <a:cs typeface="Times New Roman" pitchFamily="18" charset="0"/>
              </a:rPr>
              <a:t>4</a:t>
            </a:r>
            <a:r>
              <a:rPr lang="tr-TR" dirty="0" smtClean="0">
                <a:latin typeface="Times New Roman" pitchFamily="18" charset="0"/>
                <a:cs typeface="Times New Roman" pitchFamily="18" charset="0"/>
              </a:rPr>
              <a:t>Cl %009 (amonyum klorür) </a:t>
            </a:r>
            <a:r>
              <a:rPr lang="tr-TR" dirty="0" err="1" smtClean="0">
                <a:latin typeface="Times New Roman" pitchFamily="18" charset="0"/>
                <a:cs typeface="Times New Roman" pitchFamily="18" charset="0"/>
              </a:rPr>
              <a:t>luk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NaCl</a:t>
            </a:r>
            <a:r>
              <a:rPr lang="tr-TR" dirty="0" smtClean="0">
                <a:latin typeface="Times New Roman" pitchFamily="18" charset="0"/>
                <a:cs typeface="Times New Roman" pitchFamily="18" charset="0"/>
              </a:rPr>
              <a:t> ile IV olarak verilir. </a:t>
            </a:r>
            <a:r>
              <a:rPr lang="tr-TR" dirty="0" err="1" smtClean="0">
                <a:latin typeface="Times New Roman" pitchFamily="18" charset="0"/>
                <a:cs typeface="Times New Roman" pitchFamily="18" charset="0"/>
              </a:rPr>
              <a:t>İnfüzyon</a:t>
            </a:r>
            <a:r>
              <a:rPr lang="tr-TR" dirty="0" smtClean="0">
                <a:latin typeface="Times New Roman" pitchFamily="18" charset="0"/>
                <a:cs typeface="Times New Roman" pitchFamily="18" charset="0"/>
              </a:rPr>
              <a:t> sırasında şunlara dikkat edilmelidir:</a:t>
            </a:r>
          </a:p>
          <a:p>
            <a:pPr fontAlgn="auto">
              <a:spcAft>
                <a:spcPts val="0"/>
              </a:spcAft>
              <a:buFont typeface="Arial" pitchFamily="34" charset="0"/>
              <a:buChar char="•"/>
              <a:defRPr/>
            </a:pPr>
            <a:r>
              <a:rPr lang="tr-TR" dirty="0" smtClean="0">
                <a:latin typeface="Times New Roman" pitchFamily="18" charset="0"/>
                <a:cs typeface="Times New Roman" pitchFamily="18" charset="0"/>
              </a:rPr>
              <a:t>Dakikada 2-3 </a:t>
            </a:r>
            <a:r>
              <a:rPr lang="tr-TR" dirty="0" err="1" smtClean="0">
                <a:latin typeface="Times New Roman" pitchFamily="18" charset="0"/>
                <a:cs typeface="Times New Roman" pitchFamily="18" charset="0"/>
              </a:rPr>
              <a:t>cc’den</a:t>
            </a:r>
            <a:r>
              <a:rPr lang="tr-TR" dirty="0" smtClean="0">
                <a:latin typeface="Times New Roman" pitchFamily="18" charset="0"/>
                <a:cs typeface="Times New Roman" pitchFamily="18" charset="0"/>
              </a:rPr>
              <a:t> hızlı verilmemelidir. (</a:t>
            </a:r>
            <a:r>
              <a:rPr lang="tr-TR" dirty="0" err="1" smtClean="0">
                <a:latin typeface="Times New Roman" pitchFamily="18" charset="0"/>
                <a:cs typeface="Times New Roman" pitchFamily="18" charset="0"/>
              </a:rPr>
              <a:t>Hemolize</a:t>
            </a:r>
            <a:r>
              <a:rPr lang="tr-TR" dirty="0" smtClean="0">
                <a:latin typeface="Times New Roman" pitchFamily="18" charset="0"/>
                <a:cs typeface="Times New Roman" pitchFamily="18" charset="0"/>
              </a:rPr>
              <a:t> yol açar.)</a:t>
            </a:r>
            <a:endParaRPr lang="tr-TR" dirty="0">
              <a:latin typeface="Times New Roman" pitchFamily="18" charset="0"/>
              <a:cs typeface="Times New Roman" pitchFamily="18" charset="0"/>
            </a:endParaRPr>
          </a:p>
          <a:p>
            <a:pPr fontAlgn="auto">
              <a:spcAft>
                <a:spcPts val="0"/>
              </a:spcAft>
              <a:buFont typeface="Arial" pitchFamily="34" charset="0"/>
              <a:buChar char="•"/>
              <a:defRPr/>
            </a:pPr>
            <a:r>
              <a:rPr lang="tr-TR" dirty="0" smtClean="0">
                <a:latin typeface="Times New Roman" pitchFamily="18" charset="0"/>
                <a:cs typeface="Times New Roman" pitchFamily="18" charset="0"/>
              </a:rPr>
              <a:t>Karaciğer ve böbrek hastalığı olanlara verilmez.</a:t>
            </a:r>
          </a:p>
          <a:p>
            <a:pPr fontAlgn="auto">
              <a:spcAft>
                <a:spcPts val="0"/>
              </a:spcAft>
              <a:buFont typeface="Arial" pitchFamily="34" charset="0"/>
              <a:buChar char="•"/>
              <a:defRPr/>
            </a:pPr>
            <a:r>
              <a:rPr lang="tr-TR" dirty="0" smtClean="0">
                <a:latin typeface="Times New Roman" pitchFamily="18" charset="0"/>
                <a:cs typeface="Times New Roman" pitchFamily="18" charset="0"/>
              </a:rPr>
              <a:t>Fazla verilmesi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asidoza</a:t>
            </a:r>
            <a:r>
              <a:rPr lang="tr-TR" dirty="0" smtClean="0">
                <a:latin typeface="Times New Roman" pitchFamily="18" charset="0"/>
                <a:cs typeface="Times New Roman" pitchFamily="18" charset="0"/>
              </a:rPr>
              <a:t> neden olacağından dikkatli olunur.</a:t>
            </a:r>
          </a:p>
          <a:p>
            <a:pPr fontAlgn="auto">
              <a:spcAft>
                <a:spcPts val="0"/>
              </a:spcAft>
              <a:buFont typeface="Arial" pitchFamily="34" charset="0"/>
              <a:buChar char="•"/>
              <a:defRPr/>
            </a:pPr>
            <a:r>
              <a:rPr lang="tr-TR" dirty="0" smtClean="0">
                <a:latin typeface="Times New Roman" pitchFamily="18" charset="0"/>
                <a:cs typeface="Times New Roman" pitchFamily="18" charset="0"/>
              </a:rPr>
              <a:t>Hasta </a:t>
            </a:r>
            <a:r>
              <a:rPr lang="tr-TR" dirty="0" err="1" smtClean="0">
                <a:latin typeface="Times New Roman" pitchFamily="18" charset="0"/>
                <a:cs typeface="Times New Roman" pitchFamily="18" charset="0"/>
              </a:rPr>
              <a:t>hiperkalemi</a:t>
            </a:r>
            <a:r>
              <a:rPr lang="tr-TR" dirty="0" smtClean="0">
                <a:latin typeface="Times New Roman" pitchFamily="18" charset="0"/>
                <a:cs typeface="Times New Roman" pitchFamily="18" charset="0"/>
              </a:rPr>
              <a:t> açısından izlenir.</a:t>
            </a:r>
          </a:p>
          <a:p>
            <a:pPr algn="just" fontAlgn="auto">
              <a:spcAft>
                <a:spcPts val="0"/>
              </a:spcAft>
              <a:buFont typeface="Arial" pitchFamily="34" charset="0"/>
              <a:buChar char="•"/>
              <a:defRPr/>
            </a:pPr>
            <a:endParaRPr lang="tr-TR" dirty="0"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2 İçerik Yer Tutucusu"/>
          <p:cNvSpPr>
            <a:spLocks noGrp="1"/>
          </p:cNvSpPr>
          <p:nvPr>
            <p:ph idx="1"/>
          </p:nvPr>
        </p:nvSpPr>
        <p:spPr>
          <a:xfrm>
            <a:off x="214313" y="233363"/>
            <a:ext cx="8929687" cy="6624637"/>
          </a:xfrm>
        </p:spPr>
        <p:txBody>
          <a:bodyPr/>
          <a:lstStyle/>
          <a:p>
            <a:pPr>
              <a:buFont typeface="Arial" charset="0"/>
              <a:buNone/>
            </a:pPr>
            <a:r>
              <a:rPr lang="tr-TR" sz="2800" dirty="0" smtClean="0"/>
              <a:t>ASİT-BAZ DENGESİZLİKLERİNDE KAN GAZLARI DEĞİŞİKLİKLERİ</a:t>
            </a:r>
          </a:p>
          <a:p>
            <a:pPr>
              <a:buFont typeface="Arial" charset="0"/>
              <a:buNone/>
            </a:pPr>
            <a:endParaRPr lang="tr-TR" dirty="0" smtClean="0"/>
          </a:p>
        </p:txBody>
      </p:sp>
      <p:graphicFrame>
        <p:nvGraphicFramePr>
          <p:cNvPr id="4" name="3 Tablo"/>
          <p:cNvGraphicFramePr>
            <a:graphicFrameLocks noGrp="1"/>
          </p:cNvGraphicFramePr>
          <p:nvPr/>
        </p:nvGraphicFramePr>
        <p:xfrm>
          <a:off x="107950" y="765175"/>
          <a:ext cx="8928992" cy="6099760"/>
        </p:xfrm>
        <a:graphic>
          <a:graphicData uri="http://schemas.openxmlformats.org/drawingml/2006/table">
            <a:tbl>
              <a:tblPr firstRow="1" bandRow="1">
                <a:tableStyleId>{5C22544A-7EE6-4342-B048-85BDC9FD1C3A}</a:tableStyleId>
              </a:tblPr>
              <a:tblGrid>
                <a:gridCol w="1785797">
                  <a:extLst>
                    <a:ext uri="{9D8B030D-6E8A-4147-A177-3AD203B41FA5}">
                      <a16:colId xmlns:a16="http://schemas.microsoft.com/office/drawing/2014/main" xmlns="" val="20000"/>
                    </a:ext>
                  </a:extLst>
                </a:gridCol>
                <a:gridCol w="3398779">
                  <a:extLst>
                    <a:ext uri="{9D8B030D-6E8A-4147-A177-3AD203B41FA5}">
                      <a16:colId xmlns:a16="http://schemas.microsoft.com/office/drawing/2014/main" xmlns="" val="20001"/>
                    </a:ext>
                  </a:extLst>
                </a:gridCol>
                <a:gridCol w="3744416">
                  <a:extLst>
                    <a:ext uri="{9D8B030D-6E8A-4147-A177-3AD203B41FA5}">
                      <a16:colId xmlns:a16="http://schemas.microsoft.com/office/drawing/2014/main" xmlns="" val="20002"/>
                    </a:ext>
                  </a:extLst>
                </a:gridCol>
              </a:tblGrid>
              <a:tr h="900100">
                <a:tc>
                  <a:txBody>
                    <a:bodyPr/>
                    <a:lstStyle/>
                    <a:p>
                      <a:endParaRPr lang="tr-TR" sz="2400" dirty="0"/>
                    </a:p>
                  </a:txBody>
                  <a:tcPr/>
                </a:tc>
                <a:tc>
                  <a:txBody>
                    <a:bodyPr/>
                    <a:lstStyle/>
                    <a:p>
                      <a:r>
                        <a:rPr lang="tr-TR" sz="2400" dirty="0" smtClean="0"/>
                        <a:t>Dengesizliğe bağlı değişiklikler</a:t>
                      </a:r>
                      <a:endParaRPr lang="tr-TR" sz="2400" dirty="0"/>
                    </a:p>
                  </a:txBody>
                  <a:tcPr/>
                </a:tc>
                <a:tc>
                  <a:txBody>
                    <a:bodyPr/>
                    <a:lstStyle/>
                    <a:p>
                      <a:r>
                        <a:rPr lang="tr-TR" sz="2400" dirty="0" err="1" smtClean="0"/>
                        <a:t>Kompansasyon</a:t>
                      </a:r>
                      <a:r>
                        <a:rPr lang="tr-TR" sz="2400" dirty="0" smtClean="0"/>
                        <a:t> durumundaki değişiklikler</a:t>
                      </a:r>
                      <a:endParaRPr lang="tr-TR" sz="2400" dirty="0"/>
                    </a:p>
                  </a:txBody>
                  <a:tcPr/>
                </a:tc>
                <a:extLst>
                  <a:ext uri="{0D108BD9-81ED-4DB2-BD59-A6C34878D82A}">
                    <a16:rowId xmlns:a16="http://schemas.microsoft.com/office/drawing/2014/main" xmlns="" val="10000"/>
                  </a:ext>
                </a:extLst>
              </a:tr>
              <a:tr h="900100">
                <a:tc>
                  <a:txBody>
                    <a:bodyPr/>
                    <a:lstStyle/>
                    <a:p>
                      <a:r>
                        <a:rPr lang="tr-TR" sz="2400" dirty="0" smtClean="0"/>
                        <a:t>Dengesizlik</a:t>
                      </a:r>
                      <a:endParaRPr lang="tr-TR" sz="2400" dirty="0"/>
                    </a:p>
                  </a:txBody>
                  <a:tcPr/>
                </a:tc>
                <a:tc>
                  <a:txBody>
                    <a:bodyPr/>
                    <a:lstStyle/>
                    <a:p>
                      <a:r>
                        <a:rPr lang="tr-TR" sz="2400" dirty="0" err="1" smtClean="0"/>
                        <a:t>pH</a:t>
                      </a:r>
                      <a:r>
                        <a:rPr lang="tr-TR" sz="2400" dirty="0" smtClean="0"/>
                        <a:t>          paC</a:t>
                      </a:r>
                      <a:r>
                        <a:rPr lang="tr-TR" sz="2400" kern="1200" dirty="0" smtClean="0">
                          <a:solidFill>
                            <a:schemeClr val="dk1"/>
                          </a:solidFill>
                          <a:latin typeface="+mn-lt"/>
                          <a:ea typeface="+mn-ea"/>
                          <a:cs typeface="+mn-cs"/>
                        </a:rPr>
                        <a:t>O</a:t>
                      </a:r>
                      <a:r>
                        <a:rPr lang="tr-TR" sz="2400" kern="1200" baseline="-25000" dirty="0" smtClean="0">
                          <a:solidFill>
                            <a:schemeClr val="dk1"/>
                          </a:solidFill>
                          <a:latin typeface="+mn-lt"/>
                          <a:ea typeface="+mn-ea"/>
                          <a:cs typeface="+mn-cs"/>
                        </a:rPr>
                        <a:t>2                </a:t>
                      </a:r>
                      <a:r>
                        <a:rPr lang="tr-TR" sz="2400" kern="1200" dirty="0" smtClean="0">
                          <a:solidFill>
                            <a:schemeClr val="dk1"/>
                          </a:solidFill>
                          <a:latin typeface="+mn-lt"/>
                          <a:ea typeface="+mn-ea"/>
                          <a:cs typeface="+mn-cs"/>
                        </a:rPr>
                        <a:t>HCO</a:t>
                      </a:r>
                      <a:r>
                        <a:rPr lang="tr-TR" sz="2400" kern="1200" baseline="-25000" dirty="0" smtClean="0">
                          <a:solidFill>
                            <a:schemeClr val="dk1"/>
                          </a:solidFill>
                          <a:latin typeface="+mn-lt"/>
                          <a:ea typeface="+mn-ea"/>
                          <a:cs typeface="+mn-cs"/>
                        </a:rPr>
                        <a:t>3</a:t>
                      </a:r>
                      <a:r>
                        <a:rPr lang="tr-TR" sz="2400" kern="1200" baseline="30000" dirty="0" smtClean="0">
                          <a:solidFill>
                            <a:schemeClr val="dk1"/>
                          </a:solidFill>
                          <a:latin typeface="+mn-lt"/>
                          <a:ea typeface="+mn-ea"/>
                          <a:cs typeface="+mn-cs"/>
                        </a:rPr>
                        <a:t> </a:t>
                      </a:r>
                      <a:endParaRPr lang="tr-TR" sz="2400" dirty="0"/>
                    </a:p>
                  </a:txBody>
                  <a:tcPr/>
                </a:tc>
                <a:tc>
                  <a:txBody>
                    <a:bodyPr/>
                    <a:lstStyle/>
                    <a:p>
                      <a:r>
                        <a:rPr lang="tr-TR" sz="2400" dirty="0" smtClean="0"/>
                        <a:t>  </a:t>
                      </a:r>
                      <a:r>
                        <a:rPr lang="tr-TR" sz="2400" dirty="0" err="1" smtClean="0"/>
                        <a:t>pH</a:t>
                      </a:r>
                      <a:r>
                        <a:rPr lang="tr-TR" sz="2400" dirty="0" smtClean="0"/>
                        <a:t>          paC</a:t>
                      </a:r>
                      <a:r>
                        <a:rPr lang="tr-TR" sz="2400" kern="1200" dirty="0" smtClean="0">
                          <a:solidFill>
                            <a:schemeClr val="dk1"/>
                          </a:solidFill>
                          <a:latin typeface="+mn-lt"/>
                          <a:ea typeface="+mn-ea"/>
                          <a:cs typeface="+mn-cs"/>
                        </a:rPr>
                        <a:t>O</a:t>
                      </a:r>
                      <a:r>
                        <a:rPr lang="tr-TR" sz="2400" kern="1200" baseline="-25000" dirty="0" smtClean="0">
                          <a:solidFill>
                            <a:schemeClr val="dk1"/>
                          </a:solidFill>
                          <a:latin typeface="+mn-lt"/>
                          <a:ea typeface="+mn-ea"/>
                          <a:cs typeface="+mn-cs"/>
                        </a:rPr>
                        <a:t>2                 </a:t>
                      </a:r>
                      <a:r>
                        <a:rPr lang="tr-TR" sz="2400" kern="1200" dirty="0" smtClean="0">
                          <a:solidFill>
                            <a:schemeClr val="dk1"/>
                          </a:solidFill>
                          <a:latin typeface="+mn-lt"/>
                          <a:ea typeface="+mn-ea"/>
                          <a:cs typeface="+mn-cs"/>
                        </a:rPr>
                        <a:t>HCO</a:t>
                      </a:r>
                      <a:r>
                        <a:rPr lang="tr-TR" sz="2400" kern="1200" baseline="-25000" dirty="0" smtClean="0">
                          <a:solidFill>
                            <a:schemeClr val="dk1"/>
                          </a:solidFill>
                          <a:latin typeface="+mn-lt"/>
                          <a:ea typeface="+mn-ea"/>
                          <a:cs typeface="+mn-cs"/>
                        </a:rPr>
                        <a:t>3</a:t>
                      </a:r>
                      <a:r>
                        <a:rPr lang="tr-TR" sz="2400" kern="1200" baseline="30000" dirty="0" smtClean="0">
                          <a:solidFill>
                            <a:schemeClr val="dk1"/>
                          </a:solidFill>
                          <a:latin typeface="+mn-lt"/>
                          <a:ea typeface="+mn-ea"/>
                          <a:cs typeface="+mn-cs"/>
                        </a:rPr>
                        <a:t> </a:t>
                      </a:r>
                      <a:endParaRPr lang="tr-TR" sz="2400" dirty="0"/>
                    </a:p>
                  </a:txBody>
                  <a:tcPr/>
                </a:tc>
                <a:extLst>
                  <a:ext uri="{0D108BD9-81ED-4DB2-BD59-A6C34878D82A}">
                    <a16:rowId xmlns:a16="http://schemas.microsoft.com/office/drawing/2014/main" xmlns="" val="10001"/>
                  </a:ext>
                </a:extLst>
              </a:tr>
              <a:tr h="900100">
                <a:tc>
                  <a:txBody>
                    <a:bodyPr/>
                    <a:lstStyle/>
                    <a:p>
                      <a:r>
                        <a:rPr lang="tr-TR" sz="2400" dirty="0" err="1" smtClean="0"/>
                        <a:t>Metabolik</a:t>
                      </a:r>
                      <a:r>
                        <a:rPr lang="tr-TR" sz="2400" dirty="0" smtClean="0"/>
                        <a:t> </a:t>
                      </a:r>
                    </a:p>
                    <a:p>
                      <a:r>
                        <a:rPr lang="tr-TR" sz="2400" dirty="0" err="1" smtClean="0"/>
                        <a:t>Asidoz</a:t>
                      </a:r>
                      <a:endParaRPr lang="tr-TR" sz="2400" dirty="0"/>
                    </a:p>
                  </a:txBody>
                  <a:tcPr/>
                </a:tc>
                <a:tc>
                  <a:txBody>
                    <a:bodyPr/>
                    <a:lstStyle/>
                    <a:p>
                      <a:r>
                        <a:rPr lang="tr-TR" sz="2800" kern="1200" dirty="0" smtClean="0">
                          <a:solidFill>
                            <a:schemeClr val="dk1"/>
                          </a:solidFill>
                          <a:latin typeface="+mn-lt"/>
                          <a:ea typeface="+mn-ea"/>
                          <a:cs typeface="+mn-cs"/>
                        </a:rPr>
                        <a:t>↓       Normal       ↓</a:t>
                      </a:r>
                      <a:endParaRPr lang="tr-TR" sz="2800" dirty="0"/>
                    </a:p>
                  </a:txBody>
                  <a:tcPr/>
                </a:tc>
                <a:tc>
                  <a:txBody>
                    <a:bodyPr/>
                    <a:lstStyle/>
                    <a:p>
                      <a:r>
                        <a:rPr lang="tr-TR" sz="2400" dirty="0" smtClean="0"/>
                        <a:t>Normale </a:t>
                      </a:r>
                    </a:p>
                    <a:p>
                      <a:r>
                        <a:rPr lang="tr-TR" sz="2400" dirty="0" smtClean="0"/>
                        <a:t>yakın artış       </a:t>
                      </a:r>
                      <a:r>
                        <a:rPr lang="tr-TR" sz="2800" kern="1200" dirty="0" smtClean="0">
                          <a:solidFill>
                            <a:schemeClr val="dk1"/>
                          </a:solidFill>
                          <a:latin typeface="+mn-lt"/>
                          <a:ea typeface="+mn-ea"/>
                          <a:cs typeface="+mn-cs"/>
                        </a:rPr>
                        <a:t>↓           ↓</a:t>
                      </a:r>
                      <a:endParaRPr lang="tr-TR" sz="2800" dirty="0"/>
                    </a:p>
                  </a:txBody>
                  <a:tcPr/>
                </a:tc>
                <a:extLst>
                  <a:ext uri="{0D108BD9-81ED-4DB2-BD59-A6C34878D82A}">
                    <a16:rowId xmlns:a16="http://schemas.microsoft.com/office/drawing/2014/main" xmlns="" val="10002"/>
                  </a:ext>
                </a:extLst>
              </a:tr>
              <a:tr h="900100">
                <a:tc>
                  <a:txBody>
                    <a:bodyPr/>
                    <a:lstStyle/>
                    <a:p>
                      <a:r>
                        <a:rPr lang="tr-TR" sz="2400" dirty="0" err="1" smtClean="0"/>
                        <a:t>Metabolik</a:t>
                      </a:r>
                      <a:r>
                        <a:rPr lang="tr-TR" sz="2400" baseline="0" dirty="0" smtClean="0"/>
                        <a:t> </a:t>
                      </a:r>
                    </a:p>
                    <a:p>
                      <a:r>
                        <a:rPr lang="tr-TR" sz="2400" baseline="0" dirty="0" err="1" smtClean="0"/>
                        <a:t>Alkaloz</a:t>
                      </a:r>
                      <a:endParaRPr lang="tr-TR" sz="2400" dirty="0"/>
                    </a:p>
                  </a:txBody>
                  <a:tcPr/>
                </a:tc>
                <a:tc>
                  <a:txBody>
                    <a:bodyPr/>
                    <a:lstStyle/>
                    <a:p>
                      <a:r>
                        <a:rPr lang="tr-TR" sz="2800" kern="1200" dirty="0" smtClean="0">
                          <a:solidFill>
                            <a:schemeClr val="dk1"/>
                          </a:solidFill>
                          <a:latin typeface="+mn-lt"/>
                          <a:ea typeface="+mn-ea"/>
                          <a:cs typeface="+mn-cs"/>
                        </a:rPr>
                        <a:t>↑       Normal       ↑</a:t>
                      </a:r>
                      <a:endParaRPr lang="tr-TR" sz="2800" dirty="0"/>
                    </a:p>
                  </a:txBody>
                  <a:tcPr/>
                </a:tc>
                <a:tc>
                  <a:txBody>
                    <a:bodyPr/>
                    <a:lstStyle/>
                    <a:p>
                      <a:r>
                        <a:rPr lang="tr-TR" sz="2400" dirty="0" smtClean="0"/>
                        <a:t>Normale </a:t>
                      </a:r>
                    </a:p>
                    <a:p>
                      <a:r>
                        <a:rPr lang="tr-TR" sz="2400" dirty="0" smtClean="0"/>
                        <a:t>yakın               </a:t>
                      </a:r>
                      <a:r>
                        <a:rPr lang="tr-TR" sz="2800" kern="1200" dirty="0" smtClean="0">
                          <a:solidFill>
                            <a:schemeClr val="dk1"/>
                          </a:solidFill>
                          <a:latin typeface="+mn-lt"/>
                          <a:ea typeface="+mn-ea"/>
                          <a:cs typeface="+mn-cs"/>
                        </a:rPr>
                        <a:t>↑            ↑ </a:t>
                      </a:r>
                      <a:endParaRPr lang="tr-TR" sz="2800" dirty="0" smtClean="0"/>
                    </a:p>
                    <a:p>
                      <a:r>
                        <a:rPr lang="tr-TR" sz="2400" dirty="0" smtClean="0"/>
                        <a:t>Azalma</a:t>
                      </a:r>
                    </a:p>
                  </a:txBody>
                  <a:tcPr/>
                </a:tc>
                <a:extLst>
                  <a:ext uri="{0D108BD9-81ED-4DB2-BD59-A6C34878D82A}">
                    <a16:rowId xmlns:a16="http://schemas.microsoft.com/office/drawing/2014/main" xmlns="" val="10003"/>
                  </a:ext>
                </a:extLst>
              </a:tr>
              <a:tr h="900100">
                <a:tc>
                  <a:txBody>
                    <a:bodyPr/>
                    <a:lstStyle/>
                    <a:p>
                      <a:r>
                        <a:rPr lang="tr-TR" sz="2400" dirty="0" smtClean="0"/>
                        <a:t>Solunum </a:t>
                      </a:r>
                    </a:p>
                    <a:p>
                      <a:r>
                        <a:rPr lang="tr-TR" sz="2400" dirty="0" err="1" smtClean="0"/>
                        <a:t>Asidozu</a:t>
                      </a:r>
                      <a:r>
                        <a:rPr lang="tr-TR" sz="2400" dirty="0" smtClean="0"/>
                        <a:t> </a:t>
                      </a:r>
                      <a:endParaRPr lang="tr-TR" sz="2400" dirty="0"/>
                    </a:p>
                  </a:txBody>
                  <a:tcPr/>
                </a:tc>
                <a:tc>
                  <a:txBody>
                    <a:bodyPr/>
                    <a:lstStyle/>
                    <a:p>
                      <a:r>
                        <a:rPr lang="tr-TR" sz="2400" dirty="0" smtClean="0"/>
                        <a:t> </a:t>
                      </a:r>
                      <a:r>
                        <a:rPr lang="tr-TR" sz="2800" kern="1200" dirty="0" smtClean="0">
                          <a:solidFill>
                            <a:schemeClr val="dk1"/>
                          </a:solidFill>
                          <a:latin typeface="+mn-lt"/>
                          <a:ea typeface="+mn-ea"/>
                          <a:cs typeface="+mn-cs"/>
                        </a:rPr>
                        <a:t>↓</a:t>
                      </a:r>
                      <a:r>
                        <a:rPr lang="tr-TR" sz="2800" dirty="0" smtClean="0"/>
                        <a:t>          </a:t>
                      </a:r>
                      <a:r>
                        <a:rPr lang="tr-TR" sz="2800" kern="1200" dirty="0" smtClean="0">
                          <a:solidFill>
                            <a:schemeClr val="dk1"/>
                          </a:solidFill>
                          <a:latin typeface="+mn-lt"/>
                          <a:ea typeface="+mn-ea"/>
                          <a:cs typeface="+mn-cs"/>
                        </a:rPr>
                        <a:t>↑</a:t>
                      </a:r>
                      <a:r>
                        <a:rPr lang="tr-TR" sz="2800" dirty="0" smtClean="0"/>
                        <a:t>      Normal</a:t>
                      </a:r>
                      <a:endParaRPr lang="tr-TR" sz="2800" dirty="0"/>
                    </a:p>
                  </a:txBody>
                  <a:tcPr/>
                </a:tc>
                <a:tc>
                  <a:txBody>
                    <a:bodyPr/>
                    <a:lstStyle/>
                    <a:p>
                      <a:r>
                        <a:rPr lang="tr-TR" sz="2400" dirty="0" smtClean="0"/>
                        <a:t>Normale </a:t>
                      </a:r>
                    </a:p>
                    <a:p>
                      <a:r>
                        <a:rPr lang="tr-TR" sz="2400" dirty="0" smtClean="0"/>
                        <a:t>yakın artış       </a:t>
                      </a:r>
                      <a:r>
                        <a:rPr lang="tr-TR" sz="2800" kern="1200" dirty="0" smtClean="0">
                          <a:solidFill>
                            <a:schemeClr val="dk1"/>
                          </a:solidFill>
                          <a:latin typeface="+mn-lt"/>
                          <a:ea typeface="+mn-ea"/>
                          <a:cs typeface="+mn-cs"/>
                        </a:rPr>
                        <a:t>↑            ↑ </a:t>
                      </a:r>
                      <a:endParaRPr lang="tr-TR" sz="2800" dirty="0"/>
                    </a:p>
                  </a:txBody>
                  <a:tcPr/>
                </a:tc>
                <a:extLst>
                  <a:ext uri="{0D108BD9-81ED-4DB2-BD59-A6C34878D82A}">
                    <a16:rowId xmlns:a16="http://schemas.microsoft.com/office/drawing/2014/main" xmlns="" val="10004"/>
                  </a:ext>
                </a:extLst>
              </a:tr>
              <a:tr h="900100">
                <a:tc>
                  <a:txBody>
                    <a:bodyPr/>
                    <a:lstStyle/>
                    <a:p>
                      <a:r>
                        <a:rPr lang="tr-TR" sz="2400" dirty="0" smtClean="0"/>
                        <a:t>Solunum </a:t>
                      </a:r>
                      <a:r>
                        <a:rPr lang="tr-TR" sz="2400" dirty="0" err="1" smtClean="0"/>
                        <a:t>alkalozu</a:t>
                      </a:r>
                      <a:endParaRPr lang="tr-TR" sz="2400" dirty="0"/>
                    </a:p>
                  </a:txBody>
                  <a:tcPr/>
                </a:tc>
                <a:tc>
                  <a:txBody>
                    <a:bodyPr/>
                    <a:lstStyle/>
                    <a:p>
                      <a:r>
                        <a:rPr lang="tr-TR" sz="2800" kern="1200" dirty="0" smtClean="0">
                          <a:solidFill>
                            <a:schemeClr val="dk1"/>
                          </a:solidFill>
                          <a:latin typeface="+mn-lt"/>
                          <a:ea typeface="+mn-ea"/>
                          <a:cs typeface="+mn-cs"/>
                        </a:rPr>
                        <a:t>↑           ↓      </a:t>
                      </a:r>
                      <a:r>
                        <a:rPr lang="tr-TR" sz="2800" dirty="0" smtClean="0"/>
                        <a:t>Normal</a:t>
                      </a:r>
                      <a:endParaRPr lang="tr-TR" sz="2800" dirty="0"/>
                    </a:p>
                  </a:txBody>
                  <a:tcPr/>
                </a:tc>
                <a:tc>
                  <a:txBody>
                    <a:bodyPr/>
                    <a:lstStyle/>
                    <a:p>
                      <a:r>
                        <a:rPr lang="tr-TR" sz="2400" dirty="0" smtClean="0"/>
                        <a:t>Normale </a:t>
                      </a:r>
                    </a:p>
                    <a:p>
                      <a:r>
                        <a:rPr lang="tr-TR" sz="2400" dirty="0" smtClean="0"/>
                        <a:t>yakın                 </a:t>
                      </a:r>
                      <a:r>
                        <a:rPr lang="tr-TR" sz="2800" kern="1200" dirty="0" smtClean="0">
                          <a:solidFill>
                            <a:schemeClr val="dk1"/>
                          </a:solidFill>
                          <a:latin typeface="+mn-lt"/>
                          <a:ea typeface="+mn-ea"/>
                          <a:cs typeface="+mn-cs"/>
                        </a:rPr>
                        <a:t>↓           ↓</a:t>
                      </a:r>
                      <a:endParaRPr lang="tr-TR" sz="2800" dirty="0" smtClean="0"/>
                    </a:p>
                    <a:p>
                      <a:r>
                        <a:rPr lang="tr-TR" sz="2400" dirty="0" smtClean="0"/>
                        <a:t> azalma</a:t>
                      </a:r>
                    </a:p>
                  </a:txBody>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lstStyle/>
          <a:p>
            <a:pPr>
              <a:buNone/>
            </a:pPr>
            <a:r>
              <a:rPr lang="tr-TR" dirty="0" smtClean="0"/>
              <a:t>   </a:t>
            </a:r>
          </a:p>
          <a:p>
            <a:pPr>
              <a:buNone/>
            </a:pPr>
            <a:r>
              <a:rPr lang="tr-TR" dirty="0" smtClean="0"/>
              <a:t>    </a:t>
            </a:r>
            <a:r>
              <a:rPr lang="tr-TR" dirty="0" smtClean="0">
                <a:latin typeface="Times New Roman" pitchFamily="18" charset="0"/>
                <a:cs typeface="Times New Roman" pitchFamily="18" charset="0"/>
              </a:rPr>
              <a:t>Kan </a:t>
            </a:r>
            <a:r>
              <a:rPr lang="tr-TR" dirty="0" err="1" smtClean="0">
                <a:latin typeface="Times New Roman" pitchFamily="18" charset="0"/>
                <a:cs typeface="Times New Roman" pitchFamily="18" charset="0"/>
              </a:rPr>
              <a:t>pH’ı</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    Kandaki hidrojen iyon yoğunluğunu gösterir.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normalden düşükse ortamda H iyonları fazladır ve bu duruma </a:t>
            </a:r>
            <a:r>
              <a:rPr lang="tr-TR" dirty="0" err="1" smtClean="0">
                <a:latin typeface="Times New Roman" pitchFamily="18" charset="0"/>
                <a:cs typeface="Times New Roman" pitchFamily="18" charset="0"/>
              </a:rPr>
              <a:t>asidoz</a:t>
            </a:r>
            <a:r>
              <a:rPr lang="tr-TR" dirty="0" smtClean="0">
                <a:latin typeface="Times New Roman" pitchFamily="18" charset="0"/>
                <a:cs typeface="Times New Roman" pitchFamily="18" charset="0"/>
              </a:rPr>
              <a:t> denir.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normalden yüksekse ortamda H iyonları azdır ve bu duruma da </a:t>
            </a:r>
            <a:r>
              <a:rPr lang="tr-TR" dirty="0" err="1" smtClean="0">
                <a:latin typeface="Times New Roman" pitchFamily="18" charset="0"/>
                <a:cs typeface="Times New Roman" pitchFamily="18" charset="0"/>
              </a:rPr>
              <a:t>alkaloz</a:t>
            </a:r>
            <a:r>
              <a:rPr lang="tr-TR" dirty="0" smtClean="0">
                <a:latin typeface="Times New Roman" pitchFamily="18" charset="0"/>
                <a:cs typeface="Times New Roman" pitchFamily="18" charset="0"/>
              </a:rPr>
              <a:t> adı verilir.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lstStyle/>
          <a:p>
            <a:pPr>
              <a:buNone/>
            </a:pPr>
            <a:r>
              <a:rPr lang="tr-TR" dirty="0" smtClean="0"/>
              <a:t>     </a:t>
            </a:r>
          </a:p>
          <a:p>
            <a:pPr>
              <a:buNone/>
            </a:pPr>
            <a:r>
              <a:rPr lang="tr-TR" dirty="0" smtClean="0"/>
              <a:t>    </a:t>
            </a:r>
            <a:r>
              <a:rPr lang="tr-TR" dirty="0" smtClean="0">
                <a:latin typeface="Times New Roman" pitchFamily="18" charset="0"/>
                <a:cs typeface="Times New Roman" pitchFamily="18" charset="0"/>
              </a:rPr>
              <a:t>pCO2</a:t>
            </a:r>
          </a:p>
          <a:p>
            <a:pPr>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Parsiyel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karbondiyoksit</a:t>
            </a:r>
            <a:r>
              <a:rPr lang="tr-TR" dirty="0" smtClean="0">
                <a:latin typeface="Times New Roman" pitchFamily="18" charset="0"/>
                <a:cs typeface="Times New Roman" pitchFamily="18" charset="0"/>
              </a:rPr>
              <a:t> basıncıdır. Normalde </a:t>
            </a:r>
            <a:r>
              <a:rPr lang="tr-TR" dirty="0" err="1" smtClean="0">
                <a:latin typeface="Times New Roman" pitchFamily="18" charset="0"/>
                <a:cs typeface="Times New Roman" pitchFamily="18" charset="0"/>
              </a:rPr>
              <a:t>arteriyal</a:t>
            </a:r>
            <a:r>
              <a:rPr lang="tr-TR" dirty="0" smtClean="0">
                <a:latin typeface="Times New Roman" pitchFamily="18" charset="0"/>
                <a:cs typeface="Times New Roman" pitchFamily="18" charset="0"/>
              </a:rPr>
              <a:t> kanda 35-50 </a:t>
            </a:r>
            <a:r>
              <a:rPr lang="tr-TR" dirty="0" err="1" smtClean="0">
                <a:latin typeface="Times New Roman" pitchFamily="18" charset="0"/>
                <a:cs typeface="Times New Roman" pitchFamily="18" charset="0"/>
              </a:rPr>
              <a:t>mmHg’dir</a:t>
            </a:r>
            <a:r>
              <a:rPr lang="tr-TR" dirty="0" smtClean="0">
                <a:latin typeface="Times New Roman" pitchFamily="18" charset="0"/>
                <a:cs typeface="Times New Roman" pitchFamily="18" charset="0"/>
              </a:rPr>
              <a:t>. Yüksekliği solunum </a:t>
            </a:r>
            <a:r>
              <a:rPr lang="tr-TR" dirty="0" err="1" smtClean="0">
                <a:latin typeface="Times New Roman" pitchFamily="18" charset="0"/>
                <a:cs typeface="Times New Roman" pitchFamily="18" charset="0"/>
              </a:rPr>
              <a:t>asidozu</a:t>
            </a:r>
            <a:r>
              <a:rPr lang="tr-TR" dirty="0" smtClean="0">
                <a:latin typeface="Times New Roman" pitchFamily="18" charset="0"/>
                <a:cs typeface="Times New Roman" pitchFamily="18" charset="0"/>
              </a:rPr>
              <a:t> ya da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alkalozu</a:t>
            </a:r>
            <a:r>
              <a:rPr lang="tr-TR" dirty="0" smtClean="0">
                <a:latin typeface="Times New Roman" pitchFamily="18" charset="0"/>
                <a:cs typeface="Times New Roman" pitchFamily="18" charset="0"/>
              </a:rPr>
              <a:t> gösterir.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alkalozda</a:t>
            </a:r>
            <a:r>
              <a:rPr lang="tr-TR" dirty="0" smtClean="0">
                <a:latin typeface="Times New Roman" pitchFamily="18" charset="0"/>
                <a:cs typeface="Times New Roman" pitchFamily="18" charset="0"/>
              </a:rPr>
              <a:t> pCO2 yüksekliğinin nedeni  vücut sıvılarında artan HCO3’ı dengelemek için gelişen </a:t>
            </a:r>
            <a:r>
              <a:rPr lang="tr-TR" dirty="0" err="1" smtClean="0">
                <a:latin typeface="Times New Roman" pitchFamily="18" charset="0"/>
                <a:cs typeface="Times New Roman" pitchFamily="18" charset="0"/>
              </a:rPr>
              <a:t>kompansatuvar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hiperventilasyondur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lstStyle/>
          <a:p>
            <a:pPr>
              <a:buNone/>
            </a:pPr>
            <a:endParaRPr lang="tr-TR" dirty="0" smtClean="0"/>
          </a:p>
          <a:p>
            <a:pPr>
              <a:buNone/>
            </a:pPr>
            <a:r>
              <a:rPr lang="tr-TR" dirty="0" smtClean="0">
                <a:latin typeface="Times New Roman" pitchFamily="18" charset="0"/>
                <a:cs typeface="Times New Roman" pitchFamily="18" charset="0"/>
              </a:rPr>
              <a:t>    Plazma total CO2 kapsamı</a:t>
            </a:r>
          </a:p>
          <a:p>
            <a:pPr>
              <a:buNone/>
            </a:pPr>
            <a:r>
              <a:rPr lang="tr-TR" dirty="0" smtClean="0">
                <a:latin typeface="Times New Roman" pitchFamily="18" charset="0"/>
                <a:cs typeface="Times New Roman" pitchFamily="18" charset="0"/>
              </a:rPr>
              <a:t>    Bu veri organizmadaki HCO3 miktarını belirler. Normalde 20-30 </a:t>
            </a:r>
            <a:r>
              <a:rPr lang="tr-TR" dirty="0" err="1" smtClean="0">
                <a:latin typeface="Times New Roman" pitchFamily="18" charset="0"/>
                <a:cs typeface="Times New Roman" pitchFamily="18" charset="0"/>
              </a:rPr>
              <a:t>mEq</a:t>
            </a:r>
            <a:r>
              <a:rPr lang="tr-TR" dirty="0" smtClean="0">
                <a:latin typeface="Times New Roman" pitchFamily="18" charset="0"/>
                <a:cs typeface="Times New Roman" pitchFamily="18" charset="0"/>
              </a:rPr>
              <a:t>/L </a:t>
            </a:r>
            <a:r>
              <a:rPr lang="tr-TR" dirty="0" err="1" smtClean="0">
                <a:latin typeface="Times New Roman" pitchFamily="18" charset="0"/>
                <a:cs typeface="Times New Roman" pitchFamily="18" charset="0"/>
              </a:rPr>
              <a:t>dir</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    Yüksekliği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alkalozu</a:t>
            </a:r>
            <a:r>
              <a:rPr lang="tr-TR" dirty="0" smtClean="0">
                <a:latin typeface="Times New Roman" pitchFamily="18" charset="0"/>
                <a:cs typeface="Times New Roman" pitchFamily="18" charset="0"/>
              </a:rPr>
              <a:t>, düşüklüğü ise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asidozu</a:t>
            </a:r>
            <a:r>
              <a:rPr lang="tr-TR" dirty="0" smtClean="0">
                <a:latin typeface="Times New Roman" pitchFamily="18" charset="0"/>
                <a:cs typeface="Times New Roman" pitchFamily="18" charset="0"/>
              </a:rPr>
              <a:t> gösterir. Solunum </a:t>
            </a:r>
            <a:r>
              <a:rPr lang="tr-TR" dirty="0" err="1" smtClean="0">
                <a:latin typeface="Times New Roman" pitchFamily="18" charset="0"/>
                <a:cs typeface="Times New Roman" pitchFamily="18" charset="0"/>
              </a:rPr>
              <a:t>asidozunda</a:t>
            </a:r>
            <a:r>
              <a:rPr lang="tr-TR" dirty="0" smtClean="0">
                <a:latin typeface="Times New Roman" pitchFamily="18" charset="0"/>
                <a:cs typeface="Times New Roman" pitchFamily="18" charset="0"/>
              </a:rPr>
              <a:t> böbreklerin </a:t>
            </a:r>
            <a:r>
              <a:rPr lang="tr-TR" dirty="0" err="1" smtClean="0">
                <a:latin typeface="Times New Roman" pitchFamily="18" charset="0"/>
                <a:cs typeface="Times New Roman" pitchFamily="18" charset="0"/>
              </a:rPr>
              <a:t>kompansatuvar</a:t>
            </a:r>
            <a:r>
              <a:rPr lang="tr-TR" dirty="0" smtClean="0">
                <a:latin typeface="Times New Roman" pitchFamily="18" charset="0"/>
                <a:cs typeface="Times New Roman" pitchFamily="18" charset="0"/>
              </a:rPr>
              <a:t> olarak HCO3 tutması sonucu yüksek, solunum </a:t>
            </a:r>
            <a:r>
              <a:rPr lang="tr-TR" dirty="0" err="1" smtClean="0">
                <a:latin typeface="Times New Roman" pitchFamily="18" charset="0"/>
                <a:cs typeface="Times New Roman" pitchFamily="18" charset="0"/>
              </a:rPr>
              <a:t>alkalozunda</a:t>
            </a:r>
            <a:r>
              <a:rPr lang="tr-TR" dirty="0" smtClean="0">
                <a:latin typeface="Times New Roman" pitchFamily="18" charset="0"/>
                <a:cs typeface="Times New Roman" pitchFamily="18" charset="0"/>
              </a:rPr>
              <a:t> yine </a:t>
            </a:r>
            <a:r>
              <a:rPr lang="tr-TR" dirty="0" err="1" smtClean="0">
                <a:latin typeface="Times New Roman" pitchFamily="18" charset="0"/>
                <a:cs typeface="Times New Roman" pitchFamily="18" charset="0"/>
              </a:rPr>
              <a:t>kompansatuvar</a:t>
            </a:r>
            <a:r>
              <a:rPr lang="tr-TR" dirty="0" smtClean="0">
                <a:latin typeface="Times New Roman" pitchFamily="18" charset="0"/>
                <a:cs typeface="Times New Roman" pitchFamily="18" charset="0"/>
              </a:rPr>
              <a:t> olarak HCO3 atılması sonucu düşük bulunabilir.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2 İçerik Yer Tutucusu"/>
          <p:cNvSpPr>
            <a:spLocks noGrp="1"/>
          </p:cNvSpPr>
          <p:nvPr>
            <p:ph idx="1"/>
          </p:nvPr>
        </p:nvSpPr>
        <p:spPr>
          <a:xfrm>
            <a:off x="323850" y="333375"/>
            <a:ext cx="8569325" cy="6191250"/>
          </a:xfrm>
        </p:spPr>
        <p:txBody>
          <a:bodyPr/>
          <a:lstStyle/>
          <a:p>
            <a:pPr algn="just">
              <a:buFont typeface="Arial" charset="0"/>
              <a:buNone/>
            </a:pPr>
            <a:endParaRPr lang="tr-TR" dirty="0" smtClean="0"/>
          </a:p>
          <a:p>
            <a:pPr algn="just">
              <a:buFont typeface="Arial" charset="0"/>
              <a:buNone/>
            </a:pPr>
            <a:endParaRPr lang="tr-TR" dirty="0" smtClean="0"/>
          </a:p>
          <a:p>
            <a:pPr>
              <a:buFont typeface="Arial" charset="0"/>
              <a:buNone/>
            </a:pPr>
            <a:r>
              <a:rPr lang="tr-TR" dirty="0" smtClean="0"/>
              <a:t>	</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Arteriyel</a:t>
            </a:r>
            <a:r>
              <a:rPr lang="tr-TR" dirty="0" smtClean="0">
                <a:latin typeface="Times New Roman" pitchFamily="18" charset="0"/>
                <a:cs typeface="Times New Roman" pitchFamily="18" charset="0"/>
              </a:rPr>
              <a:t> kanda normal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7.4’tür. </a:t>
            </a:r>
            <a:r>
              <a:rPr lang="tr-TR" dirty="0" err="1" smtClean="0">
                <a:latin typeface="Times New Roman" pitchFamily="18" charset="0"/>
                <a:cs typeface="Times New Roman" pitchFamily="18" charset="0"/>
              </a:rPr>
              <a:t>Venöz</a:t>
            </a:r>
            <a:r>
              <a:rPr lang="tr-TR" dirty="0" smtClean="0">
                <a:latin typeface="Times New Roman" pitchFamily="18" charset="0"/>
                <a:cs typeface="Times New Roman" pitchFamily="18" charset="0"/>
              </a:rPr>
              <a:t> kan ve </a:t>
            </a:r>
            <a:r>
              <a:rPr lang="tr-TR" dirty="0" err="1" smtClean="0">
                <a:latin typeface="Times New Roman" pitchFamily="18" charset="0"/>
                <a:cs typeface="Times New Roman" pitchFamily="18" charset="0"/>
              </a:rPr>
              <a:t>interstesiyel</a:t>
            </a:r>
            <a:r>
              <a:rPr lang="tr-TR" dirty="0" smtClean="0">
                <a:latin typeface="Times New Roman" pitchFamily="18" charset="0"/>
                <a:cs typeface="Times New Roman" pitchFamily="18" charset="0"/>
              </a:rPr>
              <a:t> sıvıda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7.35 civarındadır. Bu küçük farkın nedeni </a:t>
            </a:r>
            <a:r>
              <a:rPr lang="tr-TR" dirty="0" err="1" smtClean="0">
                <a:latin typeface="Times New Roman" pitchFamily="18" charset="0"/>
                <a:cs typeface="Times New Roman" pitchFamily="18" charset="0"/>
              </a:rPr>
              <a:t>venöz</a:t>
            </a:r>
            <a:r>
              <a:rPr lang="tr-TR" dirty="0" smtClean="0">
                <a:latin typeface="Times New Roman" pitchFamily="18" charset="0"/>
                <a:cs typeface="Times New Roman" pitchFamily="18" charset="0"/>
              </a:rPr>
              <a:t> kanda CO</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’nin fazla oluşudur. 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kendisi asit bir madde değildir </a:t>
            </a:r>
            <a:r>
              <a:rPr lang="tr-TR" smtClean="0">
                <a:latin typeface="Times New Roman" pitchFamily="18" charset="0"/>
                <a:cs typeface="Times New Roman" pitchFamily="18" charset="0"/>
              </a:rPr>
              <a:t>ancak   sıvılarda eriyerek karbonik aside dönüşür. </a:t>
            </a:r>
          </a:p>
          <a:p>
            <a:pPr>
              <a:buFont typeface="Arial" charset="0"/>
              <a:buNone/>
            </a:pPr>
            <a:endParaRPr lang="tr-TR"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2 İçerik Yer Tutucusu"/>
          <p:cNvSpPr>
            <a:spLocks noGrp="1"/>
          </p:cNvSpPr>
          <p:nvPr>
            <p:ph idx="1"/>
          </p:nvPr>
        </p:nvSpPr>
        <p:spPr>
          <a:xfrm>
            <a:off x="323850" y="333375"/>
            <a:ext cx="8208963" cy="6191250"/>
          </a:xfrm>
        </p:spPr>
        <p:txBody>
          <a:bodyPr/>
          <a:lstStyle/>
          <a:p>
            <a:pPr>
              <a:buFont typeface="Arial" charset="0"/>
              <a:buNone/>
            </a:pPr>
            <a:r>
              <a:rPr lang="tr-TR" dirty="0" smtClean="0">
                <a:solidFill>
                  <a:schemeClr val="accent2"/>
                </a:solidFill>
                <a:latin typeface="Times New Roman" pitchFamily="18" charset="0"/>
                <a:cs typeface="Times New Roman" pitchFamily="18" charset="0"/>
              </a:rPr>
              <a:t>   ASİDOZ VE ALKALOZUN BEDEN ÜZERİNE ETKİSİ</a:t>
            </a:r>
          </a:p>
          <a:p>
            <a:pPr>
              <a:buFont typeface="Arial" charset="0"/>
              <a:buNone/>
            </a:pPr>
            <a:endParaRPr lang="tr-TR" dirty="0" smtClean="0">
              <a:solidFill>
                <a:schemeClr val="accent2"/>
              </a:solidFill>
            </a:endParaRPr>
          </a:p>
          <a:p>
            <a:pPr>
              <a:buFont typeface="Arial" charset="0"/>
              <a:buNone/>
            </a:pPr>
            <a:r>
              <a:rPr lang="tr-TR" dirty="0" smtClean="0"/>
              <a:t>   </a:t>
            </a:r>
            <a:r>
              <a:rPr lang="tr-TR" dirty="0" err="1" smtClean="0">
                <a:latin typeface="Times New Roman" pitchFamily="18" charset="0"/>
                <a:cs typeface="Times New Roman" pitchFamily="18" charset="0"/>
              </a:rPr>
              <a:t>Asidozun</a:t>
            </a:r>
            <a:r>
              <a:rPr lang="tr-TR" dirty="0" smtClean="0">
                <a:latin typeface="Times New Roman" pitchFamily="18" charset="0"/>
                <a:cs typeface="Times New Roman" pitchFamily="18" charset="0"/>
              </a:rPr>
              <a:t> etkisi</a:t>
            </a:r>
          </a:p>
          <a:p>
            <a:pPr algn="just">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a:t>
            </a:r>
            <a:r>
              <a:rPr lang="tr-TR" dirty="0" smtClean="0">
                <a:latin typeface="Times New Roman" pitchFamily="18" charset="0"/>
                <a:cs typeface="Times New Roman" pitchFamily="18" charset="0"/>
              </a:rPr>
              <a:t> en büyük etkisini merkezi sinir sistemine yapar. </a:t>
            </a:r>
            <a:r>
              <a:rPr lang="tr-TR" dirty="0" err="1" smtClean="0">
                <a:latin typeface="Times New Roman" pitchFamily="18" charset="0"/>
                <a:cs typeface="Times New Roman" pitchFamily="18" charset="0"/>
              </a:rPr>
              <a:t>pH</a:t>
            </a:r>
            <a:r>
              <a:rPr lang="tr-TR" dirty="0" smtClean="0">
                <a:latin typeface="Times New Roman" pitchFamily="18" charset="0"/>
                <a:cs typeface="Times New Roman" pitchFamily="18" charset="0"/>
              </a:rPr>
              <a:t> 7.0 altına düştüğü zaman sinir sistemi fonksiyonlarında ileri derecede yavaşlama olur. Kişinin önce çevreyi algılaması bozulur, sonra tamamen kaybolur ve koma ortaya çıkar. </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2 İçerik Yer Tutucusu"/>
          <p:cNvSpPr>
            <a:spLocks noGrp="1"/>
          </p:cNvSpPr>
          <p:nvPr>
            <p:ph idx="1"/>
          </p:nvPr>
        </p:nvSpPr>
        <p:spPr>
          <a:xfrm>
            <a:off x="323850" y="333375"/>
            <a:ext cx="8351838" cy="6191250"/>
          </a:xfrm>
        </p:spPr>
        <p:txBody>
          <a:bodyPr/>
          <a:lstStyle/>
          <a:p>
            <a:pPr algn="just">
              <a:buFont typeface="Arial" charset="0"/>
              <a:buNone/>
            </a:pPr>
            <a:endParaRPr lang="tr-TR" dirty="0" smtClean="0"/>
          </a:p>
          <a:p>
            <a:pPr algn="just">
              <a:buFont typeface="Arial" charset="0"/>
              <a:buNone/>
            </a:pPr>
            <a:endParaRPr lang="tr-TR" dirty="0" smtClean="0"/>
          </a:p>
          <a:p>
            <a:pPr algn="just">
              <a:buFont typeface="Arial" charset="0"/>
              <a:buNone/>
            </a:pPr>
            <a:r>
              <a:rPr lang="tr-TR" dirty="0" smtClean="0"/>
              <a:t>	*</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asidozda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ekstrasellüler</a:t>
            </a:r>
            <a:r>
              <a:rPr lang="tr-TR" dirty="0" smtClean="0">
                <a:latin typeface="Times New Roman" pitchFamily="18" charset="0"/>
                <a:cs typeface="Times New Roman" pitchFamily="18" charset="0"/>
              </a:rPr>
              <a:t> sıvıda H konsantrasyonunun yüksek oluşu solunum merkezini uyararak solunumun derinlik ve hızını arttırır. </a:t>
            </a:r>
          </a:p>
          <a:p>
            <a:pPr algn="just">
              <a:buFont typeface="Arial" charset="0"/>
              <a:buNone/>
            </a:pPr>
            <a:r>
              <a:rPr lang="tr-TR" dirty="0" smtClean="0">
                <a:latin typeface="Times New Roman" pitchFamily="18" charset="0"/>
                <a:cs typeface="Times New Roman" pitchFamily="18" charset="0"/>
              </a:rPr>
              <a:t>    *Solunum </a:t>
            </a:r>
            <a:r>
              <a:rPr lang="tr-TR" dirty="0" err="1" smtClean="0">
                <a:latin typeface="Times New Roman" pitchFamily="18" charset="0"/>
                <a:cs typeface="Times New Roman" pitchFamily="18" charset="0"/>
              </a:rPr>
              <a:t>asidozunda</a:t>
            </a:r>
            <a:r>
              <a:rPr lang="tr-TR" dirty="0" smtClean="0">
                <a:latin typeface="Times New Roman" pitchFamily="18" charset="0"/>
                <a:cs typeface="Times New Roman" pitchFamily="18" charset="0"/>
              </a:rPr>
              <a:t> ise solunum tersine yavaş ve yüzeyseldir. Bunun nedeni ise çok artan CO</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düzeyinin solunum merkezini </a:t>
            </a:r>
            <a:r>
              <a:rPr lang="tr-TR" dirty="0" err="1" smtClean="0">
                <a:latin typeface="Times New Roman" pitchFamily="18" charset="0"/>
                <a:cs typeface="Times New Roman" pitchFamily="18" charset="0"/>
              </a:rPr>
              <a:t>deprese</a:t>
            </a:r>
            <a:r>
              <a:rPr lang="tr-TR" dirty="0" smtClean="0">
                <a:latin typeface="Times New Roman" pitchFamily="18" charset="0"/>
                <a:cs typeface="Times New Roman" pitchFamily="18" charset="0"/>
              </a:rPr>
              <a:t> etmesidir.</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2 İçerik Yer Tutucusu"/>
          <p:cNvSpPr>
            <a:spLocks noGrp="1"/>
          </p:cNvSpPr>
          <p:nvPr>
            <p:ph idx="1"/>
          </p:nvPr>
        </p:nvSpPr>
        <p:spPr>
          <a:xfrm>
            <a:off x="323850" y="333375"/>
            <a:ext cx="8569325" cy="6191250"/>
          </a:xfrm>
        </p:spPr>
        <p:txBody>
          <a:bodyPr/>
          <a:lstStyle/>
          <a:p>
            <a:pPr>
              <a:buFont typeface="Arial" charset="0"/>
              <a:buNone/>
            </a:pPr>
            <a:endParaRPr lang="tr-TR" dirty="0" smtClean="0"/>
          </a:p>
          <a:p>
            <a:pPr>
              <a:buFont typeface="Arial" charset="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Alkalozun</a:t>
            </a:r>
            <a:r>
              <a:rPr lang="tr-TR" dirty="0" smtClean="0">
                <a:latin typeface="Times New Roman" pitchFamily="18" charset="0"/>
                <a:cs typeface="Times New Roman" pitchFamily="18" charset="0"/>
              </a:rPr>
              <a:t> etkisi</a:t>
            </a:r>
          </a:p>
          <a:p>
            <a:pPr algn="just">
              <a:buFont typeface="Arial" charset="0"/>
              <a:buNone/>
            </a:pPr>
            <a:r>
              <a:rPr lang="tr-TR" dirty="0" smtClean="0">
                <a:latin typeface="Times New Roman" pitchFamily="18" charset="0"/>
                <a:cs typeface="Times New Roman" pitchFamily="18" charset="0"/>
              </a:rPr>
              <a:t>	Merkezi sinir sistemi en çok etkilenen sistemdir. Bu durumda sinir sisteminde aşırı </a:t>
            </a:r>
            <a:r>
              <a:rPr lang="tr-TR" dirty="0" err="1" smtClean="0">
                <a:latin typeface="Times New Roman" pitchFamily="18" charset="0"/>
                <a:cs typeface="Times New Roman" pitchFamily="18" charset="0"/>
              </a:rPr>
              <a:t>eksitabilite</a:t>
            </a:r>
            <a:r>
              <a:rPr lang="tr-TR" dirty="0" smtClean="0">
                <a:latin typeface="Times New Roman" pitchFamily="18" charset="0"/>
                <a:cs typeface="Times New Roman" pitchFamily="18" charset="0"/>
              </a:rPr>
              <a:t> (aşırı uyarılma) vardır. Aşırı </a:t>
            </a:r>
            <a:r>
              <a:rPr lang="tr-TR" dirty="0" err="1" smtClean="0">
                <a:latin typeface="Times New Roman" pitchFamily="18" charset="0"/>
                <a:cs typeface="Times New Roman" pitchFamily="18" charset="0"/>
              </a:rPr>
              <a:t>eksitabilite</a:t>
            </a:r>
            <a:r>
              <a:rPr lang="tr-TR" dirty="0" smtClean="0">
                <a:latin typeface="Times New Roman" pitchFamily="18" charset="0"/>
                <a:cs typeface="Times New Roman" pitchFamily="18" charset="0"/>
              </a:rPr>
              <a:t> MSS’ den önce </a:t>
            </a:r>
            <a:r>
              <a:rPr lang="tr-TR" dirty="0" err="1" smtClean="0">
                <a:latin typeface="Times New Roman" pitchFamily="18" charset="0"/>
                <a:cs typeface="Times New Roman" pitchFamily="18" charset="0"/>
              </a:rPr>
              <a:t>periferik</a:t>
            </a:r>
            <a:r>
              <a:rPr lang="tr-TR" dirty="0" smtClean="0">
                <a:latin typeface="Times New Roman" pitchFamily="18" charset="0"/>
                <a:cs typeface="Times New Roman" pitchFamily="18" charset="0"/>
              </a:rPr>
              <a:t> sinir sisteminde görülür. </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2 İçerik Yer Tutucusu"/>
          <p:cNvSpPr>
            <a:spLocks noGrp="1"/>
          </p:cNvSpPr>
          <p:nvPr>
            <p:ph idx="1"/>
          </p:nvPr>
        </p:nvSpPr>
        <p:spPr>
          <a:xfrm>
            <a:off x="323850" y="333375"/>
            <a:ext cx="8569325" cy="6191250"/>
          </a:xfrm>
        </p:spPr>
        <p:txBody>
          <a:bodyPr/>
          <a:lstStyle/>
          <a:p>
            <a:pPr>
              <a:buFont typeface="Arial" charset="0"/>
              <a:buNone/>
            </a:pPr>
            <a:r>
              <a:rPr lang="tr-TR" dirty="0" smtClean="0"/>
              <a:t>		</a:t>
            </a:r>
          </a:p>
          <a:p>
            <a:pPr>
              <a:buFont typeface="Arial" charset="0"/>
              <a:buNone/>
            </a:pPr>
            <a:r>
              <a:rPr lang="tr-TR" dirty="0" smtClean="0">
                <a:latin typeface="Times New Roman" pitchFamily="18" charset="0"/>
                <a:cs typeface="Times New Roman" pitchFamily="18" charset="0"/>
              </a:rPr>
              <a:t>   *  Kaslarda </a:t>
            </a:r>
            <a:r>
              <a:rPr lang="tr-TR" dirty="0" err="1" smtClean="0">
                <a:latin typeface="Times New Roman" pitchFamily="18" charset="0"/>
                <a:cs typeface="Times New Roman" pitchFamily="18" charset="0"/>
              </a:rPr>
              <a:t>tetani</a:t>
            </a:r>
            <a:r>
              <a:rPr lang="tr-TR" dirty="0" smtClean="0">
                <a:latin typeface="Times New Roman" pitchFamily="18" charset="0"/>
                <a:cs typeface="Times New Roman" pitchFamily="18" charset="0"/>
              </a:rPr>
              <a:t> gelişir. </a:t>
            </a:r>
            <a:r>
              <a:rPr lang="tr-TR" dirty="0" err="1" smtClean="0">
                <a:latin typeface="Times New Roman" pitchFamily="18" charset="0"/>
                <a:cs typeface="Times New Roman" pitchFamily="18" charset="0"/>
              </a:rPr>
              <a:t>Tetani</a:t>
            </a:r>
            <a:r>
              <a:rPr lang="tr-TR" dirty="0" smtClean="0">
                <a:latin typeface="Times New Roman" pitchFamily="18" charset="0"/>
                <a:cs typeface="Times New Roman" pitchFamily="18" charset="0"/>
              </a:rPr>
              <a:t> önce ön kol kaslarında başlar sonra bütün vücuda yayılır. </a:t>
            </a:r>
            <a:r>
              <a:rPr lang="tr-TR" dirty="0" err="1" smtClean="0">
                <a:latin typeface="Times New Roman" pitchFamily="18" charset="0"/>
                <a:cs typeface="Times New Roman" pitchFamily="18" charset="0"/>
              </a:rPr>
              <a:t>Alkalozlu</a:t>
            </a:r>
            <a:r>
              <a:rPr lang="tr-TR" dirty="0" smtClean="0">
                <a:latin typeface="Times New Roman" pitchFamily="18" charset="0"/>
                <a:cs typeface="Times New Roman" pitchFamily="18" charset="0"/>
              </a:rPr>
              <a:t> hastalar solunum ve </a:t>
            </a:r>
            <a:r>
              <a:rPr lang="tr-TR" dirty="0" err="1" smtClean="0">
                <a:latin typeface="Times New Roman" pitchFamily="18" charset="0"/>
                <a:cs typeface="Times New Roman" pitchFamily="18" charset="0"/>
              </a:rPr>
              <a:t>larinks</a:t>
            </a:r>
            <a:r>
              <a:rPr lang="tr-TR" dirty="0" smtClean="0">
                <a:latin typeface="Times New Roman" pitchFamily="18" charset="0"/>
                <a:cs typeface="Times New Roman" pitchFamily="18" charset="0"/>
              </a:rPr>
              <a:t> kaslarının </a:t>
            </a:r>
            <a:r>
              <a:rPr lang="tr-TR" dirty="0" err="1" smtClean="0">
                <a:latin typeface="Times New Roman" pitchFamily="18" charset="0"/>
                <a:cs typeface="Times New Roman" pitchFamily="18" charset="0"/>
              </a:rPr>
              <a:t>tetanisinden</a:t>
            </a:r>
            <a:r>
              <a:rPr lang="tr-TR" dirty="0" smtClean="0">
                <a:latin typeface="Times New Roman" pitchFamily="18" charset="0"/>
                <a:cs typeface="Times New Roman" pitchFamily="18" charset="0"/>
              </a:rPr>
              <a:t> ölürler. </a:t>
            </a:r>
          </a:p>
          <a:p>
            <a:pPr>
              <a:buFont typeface="Arial" charset="0"/>
              <a:buNone/>
            </a:pPr>
            <a:r>
              <a:rPr lang="tr-TR" dirty="0" smtClean="0">
                <a:latin typeface="Times New Roman" pitchFamily="18" charset="0"/>
                <a:cs typeface="Times New Roman" pitchFamily="18" charset="0"/>
              </a:rPr>
              <a:t>	* Merkezi sinir sisteminin </a:t>
            </a:r>
            <a:r>
              <a:rPr lang="tr-TR" dirty="0" err="1" smtClean="0">
                <a:latin typeface="Times New Roman" pitchFamily="18" charset="0"/>
                <a:cs typeface="Times New Roman" pitchFamily="18" charset="0"/>
              </a:rPr>
              <a:t>eksitabilitesi</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alkalozlu</a:t>
            </a:r>
            <a:r>
              <a:rPr lang="tr-TR" dirty="0" smtClean="0">
                <a:latin typeface="Times New Roman" pitchFamily="18" charset="0"/>
                <a:cs typeface="Times New Roman" pitchFamily="18" charset="0"/>
              </a:rPr>
              <a:t> hastalarda seyrek ortaya çıkar. Bu durumda aşırı sinirlilik hali olur ve bazılarında </a:t>
            </a:r>
            <a:r>
              <a:rPr lang="tr-TR" dirty="0" err="1" smtClean="0">
                <a:latin typeface="Times New Roman" pitchFamily="18" charset="0"/>
                <a:cs typeface="Times New Roman" pitchFamily="18" charset="0"/>
              </a:rPr>
              <a:t>konvulsiyonlar</a:t>
            </a:r>
            <a:r>
              <a:rPr lang="tr-TR" dirty="0" smtClean="0">
                <a:latin typeface="Times New Roman" pitchFamily="18" charset="0"/>
                <a:cs typeface="Times New Roman" pitchFamily="18" charset="0"/>
              </a:rPr>
              <a:t> gelişir.</a:t>
            </a:r>
          </a:p>
          <a:p>
            <a:pPr algn="just">
              <a:buFont typeface="Arial" charset="0"/>
              <a:buNone/>
            </a:pPr>
            <a:endParaRPr lang="tr-TR" dirty="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 Soru</a:t>
            </a:r>
            <a:endParaRPr lang="tr-TR" dirty="0"/>
          </a:p>
        </p:txBody>
      </p:sp>
      <p:sp>
        <p:nvSpPr>
          <p:cNvPr id="3" name="İçerik Yer Tutucusu 2"/>
          <p:cNvSpPr>
            <a:spLocks noGrp="1"/>
          </p:cNvSpPr>
          <p:nvPr>
            <p:ph idx="1"/>
          </p:nvPr>
        </p:nvSpPr>
        <p:spPr/>
        <p:txBody>
          <a:bodyPr/>
          <a:lstStyle/>
          <a:p>
            <a:r>
              <a:rPr lang="tr-TR" dirty="0"/>
              <a:t>IV yolla kalsiyum verilmesi sırasında hemşirenin yerine getirmesi gereken </a:t>
            </a:r>
            <a:r>
              <a:rPr lang="tr-TR" smtClean="0"/>
              <a:t>sorumluluklar nelerdir?</a:t>
            </a:r>
            <a:endParaRPr lang="tr-TR" dirty="0"/>
          </a:p>
        </p:txBody>
      </p:sp>
    </p:spTree>
    <p:extLst>
      <p:ext uri="{BB962C8B-B14F-4D97-AF65-F5344CB8AC3E}">
        <p14:creationId xmlns:p14="http://schemas.microsoft.com/office/powerpoint/2010/main" val="1779522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2 İçerik Yer Tutucusu"/>
          <p:cNvSpPr>
            <a:spLocks noGrp="1"/>
          </p:cNvSpPr>
          <p:nvPr>
            <p:ph idx="1"/>
          </p:nvPr>
        </p:nvSpPr>
        <p:spPr>
          <a:xfrm>
            <a:off x="323850" y="333375"/>
            <a:ext cx="8569325" cy="6191250"/>
          </a:xfrm>
        </p:spPr>
        <p:txBody>
          <a:bodyPr/>
          <a:lstStyle/>
          <a:p>
            <a:pPr algn="just">
              <a:buFont typeface="Arial" charset="0"/>
              <a:buNone/>
            </a:pPr>
            <a:r>
              <a:rPr lang="tr-TR" smtClean="0"/>
              <a:t>	</a:t>
            </a:r>
          </a:p>
          <a:p>
            <a:pPr>
              <a:buFont typeface="Arial" charset="0"/>
              <a:buNone/>
            </a:pPr>
            <a:r>
              <a:rPr lang="tr-TR" smtClean="0"/>
              <a:t>		</a:t>
            </a:r>
            <a:r>
              <a:rPr lang="tr-TR" smtClean="0">
                <a:latin typeface="Times New Roman" pitchFamily="18" charset="0"/>
                <a:cs typeface="Times New Roman" pitchFamily="18" charset="0"/>
              </a:rPr>
              <a:t>Arteriyel kanın pH’sı 7.4 ve interstisyel sıvıdaki değer bundan çok farklı olmadığından ekstraselüler sıvının pH’sı 7.4 olarak kabul edilebilir. Bu değerden 0.05 pH ünitesi kadar oynamalar bedende bir etki yaratmazlar fakat pH ekstraselüler sıvıda 7.0 ye kadar düşer veya 7.7 ye kadar yükselebilir ki her iki halde de organizma ancak birkaç dakika yaşayabilir.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1311</TotalTime>
  <Words>1162</Words>
  <Application>Microsoft Office PowerPoint</Application>
  <PresentationFormat>Ekran Gösterisi (4:3)</PresentationFormat>
  <Paragraphs>522</Paragraphs>
  <Slides>84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84</vt:i4>
      </vt:variant>
    </vt:vector>
  </HeadingPairs>
  <TitlesOfParts>
    <vt:vector size="89" baseType="lpstr">
      <vt:lpstr>Arial</vt:lpstr>
      <vt:lpstr>Calibri</vt:lpstr>
      <vt:lpstr>Times New Roman</vt:lpstr>
      <vt:lpstr>Wingdings 2</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Örnek Soru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esra</dc:creator>
  <cp:lastModifiedBy>exper</cp:lastModifiedBy>
  <cp:revision>229</cp:revision>
  <dcterms:created xsi:type="dcterms:W3CDTF">2011-09-14T08:04:25Z</dcterms:created>
  <dcterms:modified xsi:type="dcterms:W3CDTF">2019-08-02T12:54:55Z</dcterms:modified>
</cp:coreProperties>
</file>