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17302-6CF3-4296-BFA3-9E75BF11D075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26CCF-9730-4C28-8A79-8F8C392DEA9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>How to Choose a Research Design</a:t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2286000"/>
            <a:ext cx="7696200" cy="3763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Does it adequately test the hypothesis?</a:t>
            </a:r>
          </a:p>
          <a:p>
            <a:pPr>
              <a:lnSpc>
                <a:spcPct val="90000"/>
              </a:lnSpc>
            </a:pPr>
            <a:r>
              <a:rPr lang="en-US" sz="2800" b="1"/>
              <a:t>Does it identify &amp; control extraneous factors?</a:t>
            </a:r>
          </a:p>
          <a:p>
            <a:pPr>
              <a:lnSpc>
                <a:spcPct val="90000"/>
              </a:lnSpc>
            </a:pPr>
            <a:r>
              <a:rPr lang="en-US" sz="2800" b="1"/>
              <a:t>Are results generalizable?</a:t>
            </a:r>
          </a:p>
          <a:p>
            <a:pPr>
              <a:lnSpc>
                <a:spcPct val="90000"/>
              </a:lnSpc>
            </a:pPr>
            <a:r>
              <a:rPr lang="en-US" sz="2800" b="1"/>
              <a:t>Can the hypothesis be rejected or retained via statistical means?</a:t>
            </a:r>
          </a:p>
          <a:p>
            <a:pPr>
              <a:lnSpc>
                <a:spcPct val="90000"/>
              </a:lnSpc>
            </a:pPr>
            <a:r>
              <a:rPr lang="en-US" sz="2800" b="1"/>
              <a:t>Is the design efficient in using available resources?</a:t>
            </a:r>
          </a:p>
        </p:txBody>
      </p:sp>
      <p:pic>
        <p:nvPicPr>
          <p:cNvPr id="5427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How to Choose a Research Design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2286000"/>
            <a:ext cx="7696200" cy="3763963"/>
          </a:xfrm>
        </p:spPr>
        <p:txBody>
          <a:bodyPr/>
          <a:lstStyle/>
          <a:p>
            <a:r>
              <a:rPr lang="en-US" b="1"/>
              <a:t>Does it adequately test the hypotheses?</a:t>
            </a:r>
          </a:p>
          <a:p>
            <a:pPr lvl="1">
              <a:buFontTx/>
              <a:buChar char="•"/>
            </a:pPr>
            <a:r>
              <a:rPr lang="en-US" b="1"/>
              <a:t>Hypotheses determine participants, variables measured &amp; data analysis methods</a:t>
            </a:r>
          </a:p>
          <a:p>
            <a:pPr lvl="2"/>
            <a:r>
              <a:rPr lang="en-US" b="1"/>
              <a:t>Example hypotheses tested in student projects</a:t>
            </a:r>
          </a:p>
          <a:p>
            <a:pPr lvl="3"/>
            <a:r>
              <a:rPr lang="en-US" b="1"/>
              <a:t>Discussion of Requirements of proposal</a:t>
            </a:r>
          </a:p>
        </p:txBody>
      </p:sp>
      <p:pic>
        <p:nvPicPr>
          <p:cNvPr id="56325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How to Choose a Research Design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2286000"/>
            <a:ext cx="7772400" cy="4191000"/>
          </a:xfrm>
        </p:spPr>
        <p:txBody>
          <a:bodyPr/>
          <a:lstStyle/>
          <a:p>
            <a:r>
              <a:rPr lang="en-US" b="1"/>
              <a:t>Does it identify and control extraneous factors?</a:t>
            </a:r>
          </a:p>
          <a:p>
            <a:pPr lvl="1">
              <a:buFontTx/>
              <a:buChar char="•"/>
            </a:pPr>
            <a:r>
              <a:rPr lang="en-US" b="1"/>
              <a:t>Eliminate alternative explanations for results to increase confidence in cause-effect conclusion (internal validity)</a:t>
            </a:r>
          </a:p>
          <a:p>
            <a:pPr lvl="1">
              <a:buFontTx/>
              <a:buChar char="•"/>
            </a:pPr>
            <a:r>
              <a:rPr lang="en-US" b="1"/>
              <a:t>Control depends on type of design</a:t>
            </a:r>
          </a:p>
          <a:p>
            <a:pPr lvl="2"/>
            <a:r>
              <a:rPr lang="en-US" b="1"/>
              <a:t>Correlational design has less control</a:t>
            </a:r>
          </a:p>
          <a:p>
            <a:pPr lvl="3"/>
            <a:r>
              <a:rPr lang="en-US" b="1"/>
              <a:t>Extraneous variables are measured and effects are statistically controlled</a:t>
            </a:r>
          </a:p>
        </p:txBody>
      </p:sp>
      <p:pic>
        <p:nvPicPr>
          <p:cNvPr id="58373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sz="3200" b="1">
                <a:solidFill>
                  <a:schemeClr val="tx1"/>
                </a:solidFill>
              </a:rPr>
              <a:t>Controlling Extraneous Variables in Experimental Designs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Random Assignment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Distributing extraneous variable across groups randomly</a:t>
            </a:r>
          </a:p>
          <a:p>
            <a:pPr>
              <a:lnSpc>
                <a:spcPct val="90000"/>
              </a:lnSpc>
            </a:pPr>
            <a:r>
              <a:rPr lang="en-US" b="1"/>
              <a:t>Matching Groups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Spreading the extraneous variable across groups via systematic assignment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Less effective than random assignment  (p.148 Sekaran)</a:t>
            </a:r>
          </a:p>
          <a:p>
            <a:pPr>
              <a:lnSpc>
                <a:spcPct val="90000"/>
              </a:lnSpc>
            </a:pPr>
            <a:r>
              <a:rPr lang="en-US" b="1"/>
              <a:t>Control Group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b="1"/>
              <a:t>Group that receives no manipulation</a:t>
            </a:r>
          </a:p>
        </p:txBody>
      </p:sp>
      <p:pic>
        <p:nvPicPr>
          <p:cNvPr id="9523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How to Choose a Research Design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286000"/>
            <a:ext cx="8382000" cy="4267200"/>
          </a:xfrm>
        </p:spPr>
        <p:txBody>
          <a:bodyPr/>
          <a:lstStyle/>
          <a:p>
            <a:r>
              <a:rPr lang="en-US" sz="2800" b="1"/>
              <a:t>Are results generalizable?</a:t>
            </a:r>
          </a:p>
          <a:p>
            <a:pPr lvl="1">
              <a:buFontTx/>
              <a:buChar char="•"/>
            </a:pPr>
            <a:r>
              <a:rPr lang="en-US" sz="2400" b="1"/>
              <a:t>Replicate to other samples and other contexts </a:t>
            </a:r>
          </a:p>
          <a:p>
            <a:pPr lvl="2"/>
            <a:r>
              <a:rPr lang="en-US" sz="2000" b="1"/>
              <a:t>Random selection of participants</a:t>
            </a:r>
          </a:p>
          <a:p>
            <a:pPr lvl="2"/>
            <a:r>
              <a:rPr lang="en-US" sz="2000" b="1"/>
              <a:t>Features of field experiments enhancing external validity</a:t>
            </a:r>
          </a:p>
          <a:p>
            <a:pPr lvl="3">
              <a:buFontTx/>
              <a:buChar char="•"/>
            </a:pPr>
            <a:r>
              <a:rPr lang="en-US" sz="1800" b="1"/>
              <a:t>Realistic nature of setting and/or task</a:t>
            </a:r>
          </a:p>
          <a:p>
            <a:pPr lvl="3">
              <a:buFontTx/>
              <a:buChar char="•"/>
            </a:pPr>
            <a:r>
              <a:rPr lang="en-US" sz="1800" b="1"/>
              <a:t>Manipulation of treatment</a:t>
            </a:r>
          </a:p>
          <a:p>
            <a:pPr lvl="3">
              <a:buFontTx/>
              <a:buChar char="•"/>
            </a:pPr>
            <a:r>
              <a:rPr lang="en-US" sz="1800" b="1"/>
              <a:t>Use of control group </a:t>
            </a:r>
          </a:p>
          <a:p>
            <a:pPr lvl="3">
              <a:buFontTx/>
              <a:buChar char="•"/>
            </a:pPr>
            <a:r>
              <a:rPr lang="en-US" sz="1800" b="1"/>
              <a:t>Nature of samples used </a:t>
            </a:r>
          </a:p>
          <a:p>
            <a:pPr lvl="3">
              <a:buFontTx/>
              <a:buChar char="•"/>
            </a:pPr>
            <a:r>
              <a:rPr lang="en-US" sz="1800" b="1"/>
              <a:t>Lack of control over confounding variables due to non-random assignment or inability for matching</a:t>
            </a:r>
          </a:p>
        </p:txBody>
      </p:sp>
      <p:pic>
        <p:nvPicPr>
          <p:cNvPr id="65541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How to Choose a Research Design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2286000"/>
            <a:ext cx="7696200" cy="3763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Can the hypothesis be rejected or retained via statistical means? (</a:t>
            </a:r>
            <a:r>
              <a:rPr lang="en-US" sz="2800" b="1" i="1"/>
              <a:t>statistical conclusion validity</a:t>
            </a:r>
            <a:r>
              <a:rPr lang="en-US" sz="2800" b="1"/>
              <a:t>)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b="1"/>
              <a:t>Need reliable measures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sz="2400" b="1"/>
              <a:t>Need large enough sample to detect true effect &amp; avoid Type 1 &amp; 2 errors (see over) 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What is a null hypothesis? </a:t>
            </a:r>
          </a:p>
          <a:p>
            <a:pPr lvl="3">
              <a:lnSpc>
                <a:spcPct val="90000"/>
              </a:lnSpc>
            </a:pPr>
            <a:r>
              <a:rPr lang="en-US" sz="1800" b="1"/>
              <a:t>No effect proposed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What is an alternative hypothesis?</a:t>
            </a:r>
          </a:p>
          <a:p>
            <a:pPr lvl="3">
              <a:lnSpc>
                <a:spcPct val="90000"/>
              </a:lnSpc>
            </a:pPr>
            <a:r>
              <a:rPr lang="en-US" sz="1800" b="1"/>
              <a:t>What is a directional hypothesis?</a:t>
            </a:r>
          </a:p>
        </p:txBody>
      </p:sp>
      <p:pic>
        <p:nvPicPr>
          <p:cNvPr id="69637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47800"/>
            <a:ext cx="8153400" cy="685800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r>
              <a:rPr lang="en-US" sz="3200" b="1">
                <a:solidFill>
                  <a:schemeClr val="bg1"/>
                </a:solidFill>
              </a:rPr>
              <a:t>Types of Decisions based on Statistics</a:t>
            </a:r>
            <a:r>
              <a:rPr lang="en-US" sz="3200" b="1">
                <a:solidFill>
                  <a:schemeClr val="tx1"/>
                </a:solidFill>
              </a:rPr>
              <a:t/>
            </a:r>
            <a:br>
              <a:rPr lang="en-US" sz="3200" b="1">
                <a:solidFill>
                  <a:schemeClr val="tx1"/>
                </a:solidFill>
              </a:rPr>
            </a:br>
            <a:r>
              <a:rPr lang="en-US" sz="4000" b="1">
                <a:solidFill>
                  <a:schemeClr val="tx1"/>
                </a:solidFill>
              </a:rPr>
              <a:t/>
            </a:r>
            <a:br>
              <a:rPr lang="en-US" sz="4000" b="1">
                <a:solidFill>
                  <a:schemeClr val="tx1"/>
                </a:solidFill>
              </a:rPr>
            </a:br>
            <a:endParaRPr lang="en-US" sz="4000" b="1">
              <a:solidFill>
                <a:schemeClr val="tx1"/>
              </a:solidFill>
            </a:endParaRPr>
          </a:p>
        </p:txBody>
      </p:sp>
      <p:graphicFrame>
        <p:nvGraphicFramePr>
          <p:cNvPr id="71688" name="Object 8"/>
          <p:cNvGraphicFramePr>
            <a:graphicFrameLocks noChangeAspect="1"/>
          </p:cNvGraphicFramePr>
          <p:nvPr>
            <p:ph idx="1"/>
          </p:nvPr>
        </p:nvGraphicFramePr>
        <p:xfrm>
          <a:off x="1755775" y="1868488"/>
          <a:ext cx="5632450" cy="3990975"/>
        </p:xfrm>
        <a:graphic>
          <a:graphicData uri="http://schemas.openxmlformats.org/presentationml/2006/ole">
            <p:oleObj spid="_x0000_s1026" name="Document" r:id="rId3" imgW="5632920" imgH="3991320" progId="Word.Document.8">
              <p:embed/>
            </p:oleObj>
          </a:graphicData>
        </a:graphic>
      </p:graphicFrame>
      <p:pic>
        <p:nvPicPr>
          <p:cNvPr id="71685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447800"/>
            <a:ext cx="7924800" cy="8382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>How to Choose a Research Design</a:t>
            </a:r>
            <a:br>
              <a:rPr lang="en-US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tx1"/>
                </a:solidFill>
              </a:rPr>
              <a:t/>
            </a:r>
            <a:br>
              <a:rPr lang="en-US" b="1">
                <a:solidFill>
                  <a:schemeClr val="tx1"/>
                </a:solidFill>
              </a:rPr>
            </a:b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2590800"/>
            <a:ext cx="7696200" cy="3763963"/>
          </a:xfrm>
        </p:spPr>
        <p:txBody>
          <a:bodyPr/>
          <a:lstStyle/>
          <a:p>
            <a:r>
              <a:rPr lang="en-US" b="1"/>
              <a:t>Is the design efficient in using available resources? </a:t>
            </a:r>
          </a:p>
          <a:p>
            <a:pPr lvl="1">
              <a:buFontTx/>
              <a:buChar char="•"/>
            </a:pPr>
            <a:r>
              <a:rPr lang="en-US" b="1"/>
              <a:t>Optimal balance between research design, time, resources and researcher expertise</a:t>
            </a:r>
          </a:p>
        </p:txBody>
      </p:sp>
      <p:pic>
        <p:nvPicPr>
          <p:cNvPr id="76805" name="Picture 5" descr="redbar_vertica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609600"/>
            <a:ext cx="533400" cy="6248400"/>
          </a:xfrm>
          <a:noFill/>
          <a:ln/>
        </p:spPr>
      </p:pic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Ofis Teması</vt:lpstr>
      <vt:lpstr>Microsoft Word Document</vt:lpstr>
      <vt:lpstr> How to Choose a Research Design  </vt:lpstr>
      <vt:lpstr> How to Choose a Research Design  </vt:lpstr>
      <vt:lpstr> How to Choose a Research Design  </vt:lpstr>
      <vt:lpstr>Controlling Extraneous Variables in Experimental Designs</vt:lpstr>
      <vt:lpstr> How to Choose a Research Design  </vt:lpstr>
      <vt:lpstr> How to Choose a Research Design  </vt:lpstr>
      <vt:lpstr> Types of Decisions based on Statistics  </vt:lpstr>
      <vt:lpstr> How to Choose a Research Design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How to Choose a Research Design  </dc:title>
  <dc:creator>Pc Hp</dc:creator>
  <cp:lastModifiedBy>Pc Hp</cp:lastModifiedBy>
  <cp:revision>1</cp:revision>
  <dcterms:created xsi:type="dcterms:W3CDTF">2019-12-30T10:43:21Z</dcterms:created>
  <dcterms:modified xsi:type="dcterms:W3CDTF">2019-12-30T10:44:16Z</dcterms:modified>
</cp:coreProperties>
</file>