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4" r:id="rId4"/>
    <p:sldId id="263" r:id="rId5"/>
    <p:sldId id="262" r:id="rId6"/>
    <p:sldId id="265" r:id="rId7"/>
    <p:sldId id="268" r:id="rId8"/>
    <p:sldId id="26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2814732-C34D-4936-A0C9-41101D0E72F7}" type="datetimeFigureOut">
              <a:rPr lang="tr-TR" smtClean="0"/>
              <a:t>29.07.2020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0DBC58-0CD4-4E2F-8DDD-A01A15D6043C}" type="slidenum">
              <a:rPr lang="tr-TR" smtClean="0"/>
              <a:t>‹#›</a:t>
            </a:fld>
            <a:endParaRPr lang="tr-TR"/>
          </a:p>
        </p:txBody>
      </p:sp>
    </p:spTree>
    <p:extLst>
      <p:ext uri="{BB962C8B-B14F-4D97-AF65-F5344CB8AC3E}">
        <p14:creationId xmlns:p14="http://schemas.microsoft.com/office/powerpoint/2010/main" val="24194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2814732-C34D-4936-A0C9-41101D0E72F7}" type="datetimeFigureOut">
              <a:rPr lang="tr-TR" smtClean="0"/>
              <a:t>29.07.2020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0DBC58-0CD4-4E2F-8DDD-A01A15D6043C}" type="slidenum">
              <a:rPr lang="tr-TR" smtClean="0"/>
              <a:t>‹#›</a:t>
            </a:fld>
            <a:endParaRPr lang="tr-TR"/>
          </a:p>
        </p:txBody>
      </p:sp>
    </p:spTree>
    <p:extLst>
      <p:ext uri="{BB962C8B-B14F-4D97-AF65-F5344CB8AC3E}">
        <p14:creationId xmlns:p14="http://schemas.microsoft.com/office/powerpoint/2010/main" val="2472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2814732-C34D-4936-A0C9-41101D0E72F7}" type="datetimeFigureOut">
              <a:rPr lang="tr-TR" smtClean="0"/>
              <a:t>29.07.2020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0DBC58-0CD4-4E2F-8DDD-A01A15D6043C}" type="slidenum">
              <a:rPr lang="tr-TR" smtClean="0"/>
              <a:t>‹#›</a:t>
            </a:fld>
            <a:endParaRPr lang="tr-TR"/>
          </a:p>
        </p:txBody>
      </p:sp>
    </p:spTree>
    <p:extLst>
      <p:ext uri="{BB962C8B-B14F-4D97-AF65-F5344CB8AC3E}">
        <p14:creationId xmlns:p14="http://schemas.microsoft.com/office/powerpoint/2010/main" val="1498501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2814732-C34D-4936-A0C9-41101D0E72F7}" type="datetimeFigureOut">
              <a:rPr lang="tr-TR" smtClean="0"/>
              <a:t>29.07.2020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0DBC58-0CD4-4E2F-8DDD-A01A15D6043C}" type="slidenum">
              <a:rPr lang="tr-TR" smtClean="0"/>
              <a:t>‹#›</a:t>
            </a:fld>
            <a:endParaRPr lang="tr-TR"/>
          </a:p>
        </p:txBody>
      </p:sp>
    </p:spTree>
    <p:extLst>
      <p:ext uri="{BB962C8B-B14F-4D97-AF65-F5344CB8AC3E}">
        <p14:creationId xmlns:p14="http://schemas.microsoft.com/office/powerpoint/2010/main" val="3862370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2814732-C34D-4936-A0C9-41101D0E72F7}" type="datetimeFigureOut">
              <a:rPr lang="tr-TR" smtClean="0"/>
              <a:t>29.07.2020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0DBC58-0CD4-4E2F-8DDD-A01A15D6043C}" type="slidenum">
              <a:rPr lang="tr-TR" smtClean="0"/>
              <a:t>‹#›</a:t>
            </a:fld>
            <a:endParaRPr lang="tr-TR"/>
          </a:p>
        </p:txBody>
      </p:sp>
    </p:spTree>
    <p:extLst>
      <p:ext uri="{BB962C8B-B14F-4D97-AF65-F5344CB8AC3E}">
        <p14:creationId xmlns:p14="http://schemas.microsoft.com/office/powerpoint/2010/main" val="49951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2814732-C34D-4936-A0C9-41101D0E72F7}" type="datetimeFigureOut">
              <a:rPr lang="tr-TR" smtClean="0"/>
              <a:t>29.07.2020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0DBC58-0CD4-4E2F-8DDD-A01A15D6043C}" type="slidenum">
              <a:rPr lang="tr-TR" smtClean="0"/>
              <a:t>‹#›</a:t>
            </a:fld>
            <a:endParaRPr lang="tr-TR"/>
          </a:p>
        </p:txBody>
      </p:sp>
    </p:spTree>
    <p:extLst>
      <p:ext uri="{BB962C8B-B14F-4D97-AF65-F5344CB8AC3E}">
        <p14:creationId xmlns:p14="http://schemas.microsoft.com/office/powerpoint/2010/main" val="9606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2814732-C34D-4936-A0C9-41101D0E72F7}" type="datetimeFigureOut">
              <a:rPr lang="tr-TR" smtClean="0"/>
              <a:t>29.07.2020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E0DBC58-0CD4-4E2F-8DDD-A01A15D6043C}" type="slidenum">
              <a:rPr lang="tr-TR" smtClean="0"/>
              <a:t>‹#›</a:t>
            </a:fld>
            <a:endParaRPr lang="tr-TR"/>
          </a:p>
        </p:txBody>
      </p:sp>
    </p:spTree>
    <p:extLst>
      <p:ext uri="{BB962C8B-B14F-4D97-AF65-F5344CB8AC3E}">
        <p14:creationId xmlns:p14="http://schemas.microsoft.com/office/powerpoint/2010/main" val="2743554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2814732-C34D-4936-A0C9-41101D0E72F7}" type="datetimeFigureOut">
              <a:rPr lang="tr-TR" smtClean="0"/>
              <a:t>29.07.2020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E0DBC58-0CD4-4E2F-8DDD-A01A15D6043C}" type="slidenum">
              <a:rPr lang="tr-TR" smtClean="0"/>
              <a:t>‹#›</a:t>
            </a:fld>
            <a:endParaRPr lang="tr-TR"/>
          </a:p>
        </p:txBody>
      </p:sp>
    </p:spTree>
    <p:extLst>
      <p:ext uri="{BB962C8B-B14F-4D97-AF65-F5344CB8AC3E}">
        <p14:creationId xmlns:p14="http://schemas.microsoft.com/office/powerpoint/2010/main" val="1364695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2814732-C34D-4936-A0C9-41101D0E72F7}" type="datetimeFigureOut">
              <a:rPr lang="tr-TR" smtClean="0"/>
              <a:t>29.07.2020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E0DBC58-0CD4-4E2F-8DDD-A01A15D6043C}" type="slidenum">
              <a:rPr lang="tr-TR" smtClean="0"/>
              <a:t>‹#›</a:t>
            </a:fld>
            <a:endParaRPr lang="tr-TR"/>
          </a:p>
        </p:txBody>
      </p:sp>
    </p:spTree>
    <p:extLst>
      <p:ext uri="{BB962C8B-B14F-4D97-AF65-F5344CB8AC3E}">
        <p14:creationId xmlns:p14="http://schemas.microsoft.com/office/powerpoint/2010/main" val="3576064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2814732-C34D-4936-A0C9-41101D0E72F7}" type="datetimeFigureOut">
              <a:rPr lang="tr-TR" smtClean="0"/>
              <a:t>29.07.2020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0DBC58-0CD4-4E2F-8DDD-A01A15D6043C}" type="slidenum">
              <a:rPr lang="tr-TR" smtClean="0"/>
              <a:t>‹#›</a:t>
            </a:fld>
            <a:endParaRPr lang="tr-TR"/>
          </a:p>
        </p:txBody>
      </p:sp>
    </p:spTree>
    <p:extLst>
      <p:ext uri="{BB962C8B-B14F-4D97-AF65-F5344CB8AC3E}">
        <p14:creationId xmlns:p14="http://schemas.microsoft.com/office/powerpoint/2010/main" val="255407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2814732-C34D-4936-A0C9-41101D0E72F7}" type="datetimeFigureOut">
              <a:rPr lang="tr-TR" smtClean="0"/>
              <a:t>29.07.2020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0DBC58-0CD4-4E2F-8DDD-A01A15D6043C}" type="slidenum">
              <a:rPr lang="tr-TR" smtClean="0"/>
              <a:t>‹#›</a:t>
            </a:fld>
            <a:endParaRPr lang="tr-TR"/>
          </a:p>
        </p:txBody>
      </p:sp>
    </p:spTree>
    <p:extLst>
      <p:ext uri="{BB962C8B-B14F-4D97-AF65-F5344CB8AC3E}">
        <p14:creationId xmlns:p14="http://schemas.microsoft.com/office/powerpoint/2010/main" val="4096562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814732-C34D-4936-A0C9-41101D0E72F7}" type="datetimeFigureOut">
              <a:rPr lang="tr-TR" smtClean="0"/>
              <a:t>29.07.2020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0DBC58-0CD4-4E2F-8DDD-A01A15D6043C}" type="slidenum">
              <a:rPr lang="tr-TR" smtClean="0"/>
              <a:t>‹#›</a:t>
            </a:fld>
            <a:endParaRPr lang="tr-TR"/>
          </a:p>
        </p:txBody>
      </p:sp>
    </p:spTree>
    <p:extLst>
      <p:ext uri="{BB962C8B-B14F-4D97-AF65-F5344CB8AC3E}">
        <p14:creationId xmlns:p14="http://schemas.microsoft.com/office/powerpoint/2010/main" val="1748844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632500"/>
            <a:ext cx="9144000" cy="2387600"/>
          </a:xfrm>
        </p:spPr>
        <p:txBody>
          <a:bodyPr>
            <a:normAutofit fontScale="90000"/>
          </a:bodyPr>
          <a:lstStyle/>
          <a:p>
            <a:r>
              <a:rPr lang="tr-TR" dirty="0" smtClean="0"/>
              <a:t>Dramatik </a:t>
            </a:r>
            <a:br>
              <a:rPr lang="tr-TR" dirty="0" smtClean="0"/>
            </a:br>
            <a:r>
              <a:rPr lang="tr-TR" dirty="0" smtClean="0"/>
              <a:t>ve</a:t>
            </a:r>
            <a:br>
              <a:rPr lang="tr-TR" dirty="0" smtClean="0"/>
            </a:br>
            <a:r>
              <a:rPr lang="tr-TR" dirty="0" smtClean="0"/>
              <a:t>Dramatik Durum Nedir?</a:t>
            </a:r>
            <a:endParaRPr lang="tr-TR" dirty="0"/>
          </a:p>
        </p:txBody>
      </p:sp>
      <p:sp>
        <p:nvSpPr>
          <p:cNvPr id="4" name="Alt Başlık 3"/>
          <p:cNvSpPr>
            <a:spLocks noGrp="1"/>
          </p:cNvSpPr>
          <p:nvPr>
            <p:ph type="subTitle" idx="1"/>
          </p:nvPr>
        </p:nvSpPr>
        <p:spPr/>
        <p:txBody>
          <a:bodyPr/>
          <a:lstStyle/>
          <a:p>
            <a:endParaRPr lang="tr-TR"/>
          </a:p>
        </p:txBody>
      </p:sp>
      <p:sp>
        <p:nvSpPr>
          <p:cNvPr id="5" name="Alt Başlık 2"/>
          <p:cNvSpPr txBox="1">
            <a:spLocks/>
          </p:cNvSpPr>
          <p:nvPr/>
        </p:nvSpPr>
        <p:spPr>
          <a:xfrm>
            <a:off x="8826367" y="5945157"/>
            <a:ext cx="3012707" cy="52720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smtClean="0"/>
              <a:t>TIP 140</a:t>
            </a:r>
          </a:p>
          <a:p>
            <a:r>
              <a:rPr lang="tr-TR" sz="1800" smtClean="0"/>
              <a:t>Prof. Dr. Ömer Adıgüzel</a:t>
            </a:r>
            <a:endParaRPr lang="tr-TR" sz="1800" dirty="0"/>
          </a:p>
        </p:txBody>
      </p:sp>
    </p:spTree>
    <p:extLst>
      <p:ext uri="{BB962C8B-B14F-4D97-AF65-F5344CB8AC3E}">
        <p14:creationId xmlns:p14="http://schemas.microsoft.com/office/powerpoint/2010/main" val="26216932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183907" y="1097280"/>
            <a:ext cx="9509760" cy="2862322"/>
          </a:xfrm>
          <a:prstGeom prst="rect">
            <a:avLst/>
          </a:prstGeom>
          <a:noFill/>
        </p:spPr>
        <p:txBody>
          <a:bodyPr wrap="square" rtlCol="0">
            <a:spAutoFit/>
          </a:bodyPr>
          <a:lstStyle/>
          <a:p>
            <a:pPr algn="just">
              <a:lnSpc>
                <a:spcPct val="150000"/>
              </a:lnSpc>
            </a:pPr>
            <a:r>
              <a:rPr lang="tr-TR" sz="2000" b="1" dirty="0" smtClean="0"/>
              <a:t>Dramatik: </a:t>
            </a:r>
            <a:r>
              <a:rPr lang="tr-TR" sz="2000" dirty="0" smtClean="0"/>
              <a:t>2) içinde gerilim, çatışma, çeşitli olaylar ve karşıtlıklar bulunan, insanla ve insan ilişkileriyle gelişen (yapıt ya da olay). 3) duyguları kamçılayan, coşku verici.</a:t>
            </a:r>
          </a:p>
          <a:p>
            <a:pPr algn="just">
              <a:lnSpc>
                <a:spcPct val="150000"/>
              </a:lnSpc>
            </a:pPr>
            <a:endParaRPr lang="tr-TR" sz="2000" dirty="0"/>
          </a:p>
          <a:p>
            <a:pPr algn="just">
              <a:lnSpc>
                <a:spcPct val="150000"/>
              </a:lnSpc>
            </a:pPr>
            <a:r>
              <a:rPr lang="tr-TR" sz="2000" b="1" dirty="0" err="1" smtClean="0"/>
              <a:t>Dramatic</a:t>
            </a:r>
            <a:r>
              <a:rPr lang="tr-TR" sz="2000" b="1" dirty="0" smtClean="0"/>
              <a:t> (İngilizce): </a:t>
            </a:r>
            <a:r>
              <a:rPr lang="tr-TR" sz="2000" dirty="0" smtClean="0"/>
              <a:t>Çarpıcı, ani, heyecanlı.</a:t>
            </a:r>
          </a:p>
          <a:p>
            <a:pPr algn="just">
              <a:lnSpc>
                <a:spcPct val="150000"/>
              </a:lnSpc>
            </a:pPr>
            <a:endParaRPr lang="tr-TR" sz="2000" dirty="0"/>
          </a:p>
          <a:p>
            <a:pPr algn="just">
              <a:lnSpc>
                <a:spcPct val="150000"/>
              </a:lnSpc>
            </a:pPr>
            <a:endParaRPr lang="tr-TR" sz="2000" dirty="0"/>
          </a:p>
        </p:txBody>
      </p:sp>
    </p:spTree>
    <p:extLst>
      <p:ext uri="{BB962C8B-B14F-4D97-AF65-F5344CB8AC3E}">
        <p14:creationId xmlns:p14="http://schemas.microsoft.com/office/powerpoint/2010/main" val="38416477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183907" y="1097280"/>
            <a:ext cx="9509760" cy="2862322"/>
          </a:xfrm>
          <a:prstGeom prst="rect">
            <a:avLst/>
          </a:prstGeom>
          <a:noFill/>
        </p:spPr>
        <p:txBody>
          <a:bodyPr wrap="square" rtlCol="0">
            <a:spAutoFit/>
          </a:bodyPr>
          <a:lstStyle/>
          <a:p>
            <a:pPr algn="just">
              <a:lnSpc>
                <a:spcPct val="150000"/>
              </a:lnSpc>
            </a:pPr>
            <a:r>
              <a:rPr lang="tr-TR" sz="2000" b="1" dirty="0" smtClean="0"/>
              <a:t>Dramatik durum:</a:t>
            </a:r>
          </a:p>
          <a:p>
            <a:pPr algn="just">
              <a:lnSpc>
                <a:spcPct val="150000"/>
              </a:lnSpc>
            </a:pPr>
            <a:endParaRPr lang="tr-TR" sz="2000" b="1" dirty="0" smtClean="0"/>
          </a:p>
          <a:p>
            <a:pPr algn="just">
              <a:lnSpc>
                <a:spcPct val="150000"/>
              </a:lnSpc>
            </a:pPr>
            <a:r>
              <a:rPr lang="tr-TR" sz="2000" dirty="0" smtClean="0"/>
              <a:t>Dramatik anların etkisi altında olan koşulların tümü.</a:t>
            </a:r>
          </a:p>
          <a:p>
            <a:pPr algn="just">
              <a:lnSpc>
                <a:spcPct val="150000"/>
              </a:lnSpc>
            </a:pPr>
            <a:endParaRPr lang="tr-TR" sz="2000" dirty="0"/>
          </a:p>
          <a:p>
            <a:pPr algn="just">
              <a:lnSpc>
                <a:spcPct val="150000"/>
              </a:lnSpc>
            </a:pPr>
            <a:r>
              <a:rPr lang="tr-TR" sz="2000" dirty="0" smtClean="0"/>
              <a:t>Dramatik durum, eyleme geçip geçmeyeceğimizin henüz belirginleşmediği durumu içerir.</a:t>
            </a:r>
          </a:p>
          <a:p>
            <a:pPr algn="just">
              <a:lnSpc>
                <a:spcPct val="150000"/>
              </a:lnSpc>
            </a:pPr>
            <a:endParaRPr lang="tr-TR" sz="2000" dirty="0"/>
          </a:p>
        </p:txBody>
      </p:sp>
    </p:spTree>
    <p:extLst>
      <p:ext uri="{BB962C8B-B14F-4D97-AF65-F5344CB8AC3E}">
        <p14:creationId xmlns:p14="http://schemas.microsoft.com/office/powerpoint/2010/main" val="32389727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183907" y="1097280"/>
            <a:ext cx="9509760" cy="2400657"/>
          </a:xfrm>
          <a:prstGeom prst="rect">
            <a:avLst/>
          </a:prstGeom>
          <a:noFill/>
        </p:spPr>
        <p:txBody>
          <a:bodyPr wrap="square" rtlCol="0">
            <a:spAutoFit/>
          </a:bodyPr>
          <a:lstStyle/>
          <a:p>
            <a:pPr algn="just">
              <a:lnSpc>
                <a:spcPct val="150000"/>
              </a:lnSpc>
            </a:pPr>
            <a:r>
              <a:rPr lang="tr-TR" sz="2000" b="1" dirty="0" smtClean="0"/>
              <a:t>Dramatik olan neden vardır?</a:t>
            </a:r>
          </a:p>
          <a:p>
            <a:pPr algn="just">
              <a:lnSpc>
                <a:spcPct val="150000"/>
              </a:lnSpc>
            </a:pPr>
            <a:endParaRPr lang="tr-TR" sz="2000" b="1" dirty="0"/>
          </a:p>
          <a:p>
            <a:pPr algn="just">
              <a:lnSpc>
                <a:spcPct val="150000"/>
              </a:lnSpc>
            </a:pPr>
            <a:r>
              <a:rPr lang="tr-TR" sz="2000" dirty="0" smtClean="0"/>
              <a:t>İnsan içsel yaşantısı olan ve çevresiyle etkileşimde olan bir canlı olarak hayatta kalabilmek ve kendini gerçekleştirebilmek için mücadele etmek durumundadır.</a:t>
            </a:r>
            <a:endParaRPr lang="tr-TR" sz="2000" dirty="0"/>
          </a:p>
          <a:p>
            <a:pPr algn="just">
              <a:lnSpc>
                <a:spcPct val="150000"/>
              </a:lnSpc>
            </a:pPr>
            <a:endParaRPr lang="tr-TR" sz="2000" dirty="0"/>
          </a:p>
        </p:txBody>
      </p:sp>
    </p:spTree>
    <p:extLst>
      <p:ext uri="{BB962C8B-B14F-4D97-AF65-F5344CB8AC3E}">
        <p14:creationId xmlns:p14="http://schemas.microsoft.com/office/powerpoint/2010/main" val="10708958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183907" y="1097280"/>
            <a:ext cx="9509760" cy="3785652"/>
          </a:xfrm>
          <a:prstGeom prst="rect">
            <a:avLst/>
          </a:prstGeom>
          <a:noFill/>
        </p:spPr>
        <p:txBody>
          <a:bodyPr wrap="square" rtlCol="0">
            <a:spAutoFit/>
          </a:bodyPr>
          <a:lstStyle/>
          <a:p>
            <a:pPr algn="just">
              <a:lnSpc>
                <a:spcPct val="150000"/>
              </a:lnSpc>
            </a:pPr>
            <a:r>
              <a:rPr lang="tr-TR" sz="2000" b="1" dirty="0" smtClean="0"/>
              <a:t>Dramatik olanın drama çalışmalarındaki anlamı nedir? </a:t>
            </a:r>
          </a:p>
          <a:p>
            <a:pPr algn="just">
              <a:lnSpc>
                <a:spcPct val="150000"/>
              </a:lnSpc>
            </a:pPr>
            <a:endParaRPr lang="tr-TR" sz="2000" b="1" dirty="0" smtClean="0"/>
          </a:p>
          <a:p>
            <a:pPr algn="just">
              <a:lnSpc>
                <a:spcPct val="150000"/>
              </a:lnSpc>
            </a:pPr>
            <a:r>
              <a:rPr lang="tr-TR" sz="2000" dirty="0" smtClean="0"/>
              <a:t>Dramatik, </a:t>
            </a:r>
            <a:r>
              <a:rPr lang="tr-TR" sz="2000" u="sng" dirty="0" smtClean="0"/>
              <a:t>içsel ve dışsal duygu değişikliğine neden olan yapı</a:t>
            </a:r>
            <a:r>
              <a:rPr lang="tr-TR" sz="2000" dirty="0" smtClean="0"/>
              <a:t>yı oluşturur.</a:t>
            </a:r>
          </a:p>
          <a:p>
            <a:pPr algn="just">
              <a:lnSpc>
                <a:spcPct val="150000"/>
              </a:lnSpc>
            </a:pPr>
            <a:endParaRPr lang="tr-TR" sz="2000" dirty="0"/>
          </a:p>
          <a:p>
            <a:pPr algn="just">
              <a:lnSpc>
                <a:spcPct val="150000"/>
              </a:lnSpc>
            </a:pPr>
            <a:r>
              <a:rPr lang="tr-TR" sz="2000" dirty="0" smtClean="0"/>
              <a:t>Dramatik olan, bir olay olabileceği gibi bir problem durumu da olabilir.</a:t>
            </a:r>
          </a:p>
          <a:p>
            <a:pPr algn="just">
              <a:lnSpc>
                <a:spcPct val="150000"/>
              </a:lnSpc>
            </a:pPr>
            <a:endParaRPr lang="tr-TR" sz="2000" dirty="0" smtClean="0"/>
          </a:p>
          <a:p>
            <a:pPr algn="just">
              <a:lnSpc>
                <a:spcPct val="150000"/>
              </a:lnSpc>
            </a:pPr>
            <a:r>
              <a:rPr lang="tr-TR" sz="2000" dirty="0" smtClean="0"/>
              <a:t> </a:t>
            </a:r>
          </a:p>
          <a:p>
            <a:pPr algn="just">
              <a:lnSpc>
                <a:spcPct val="150000"/>
              </a:lnSpc>
            </a:pPr>
            <a:endParaRPr lang="tr-TR" sz="2000" dirty="0"/>
          </a:p>
        </p:txBody>
      </p:sp>
    </p:spTree>
    <p:extLst>
      <p:ext uri="{BB962C8B-B14F-4D97-AF65-F5344CB8AC3E}">
        <p14:creationId xmlns:p14="http://schemas.microsoft.com/office/powerpoint/2010/main" val="6374543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183907" y="1097280"/>
            <a:ext cx="9509760" cy="3276282"/>
          </a:xfrm>
          <a:prstGeom prst="rect">
            <a:avLst/>
          </a:prstGeom>
          <a:noFill/>
        </p:spPr>
        <p:txBody>
          <a:bodyPr wrap="square" rtlCol="0">
            <a:spAutoFit/>
          </a:bodyPr>
          <a:lstStyle/>
          <a:p>
            <a:pPr algn="just">
              <a:lnSpc>
                <a:spcPct val="150000"/>
              </a:lnSpc>
            </a:pPr>
            <a:r>
              <a:rPr lang="tr-TR" sz="2000" dirty="0"/>
              <a:t>D</a:t>
            </a:r>
            <a:r>
              <a:rPr lang="tr-TR" sz="2000" dirty="0" smtClean="0"/>
              <a:t>rama çalışmalarında insanın kendisiyle, başkalarıyla, doğayla olan çatışmalarını veya ilişkilerini ele alırız. Ele aldığımız olay veya sorularla birlikte, olay veya problem durumuna ilişkin farklı olasılıkları canlandırırız. Olasılıkları ortaya koyarak farklı çözüm yollarını veya bakış açılarını değerlendirebiliriz. </a:t>
            </a:r>
          </a:p>
          <a:p>
            <a:pPr algn="just">
              <a:lnSpc>
                <a:spcPct val="150000"/>
              </a:lnSpc>
            </a:pPr>
            <a:endParaRPr lang="tr-TR" sz="2000" dirty="0"/>
          </a:p>
          <a:p>
            <a:pPr algn="just">
              <a:lnSpc>
                <a:spcPct val="150000"/>
              </a:lnSpc>
            </a:pPr>
            <a:r>
              <a:rPr lang="tr-TR" sz="2000" dirty="0" smtClean="0"/>
              <a:t>Bu, drama çalışmasının dramatik durum içermesi ile mümkün olur.</a:t>
            </a:r>
          </a:p>
          <a:p>
            <a:pPr algn="just">
              <a:lnSpc>
                <a:spcPct val="150000"/>
              </a:lnSpc>
            </a:pPr>
            <a:endParaRPr lang="tr-TR" sz="2000" dirty="0"/>
          </a:p>
        </p:txBody>
      </p:sp>
    </p:spTree>
    <p:extLst>
      <p:ext uri="{BB962C8B-B14F-4D97-AF65-F5344CB8AC3E}">
        <p14:creationId xmlns:p14="http://schemas.microsoft.com/office/powerpoint/2010/main" val="1152929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183907" y="1097280"/>
            <a:ext cx="9509760" cy="2862322"/>
          </a:xfrm>
          <a:prstGeom prst="rect">
            <a:avLst/>
          </a:prstGeom>
          <a:noFill/>
        </p:spPr>
        <p:txBody>
          <a:bodyPr wrap="square" rtlCol="0">
            <a:spAutoFit/>
          </a:bodyPr>
          <a:lstStyle/>
          <a:p>
            <a:pPr algn="just">
              <a:lnSpc>
                <a:spcPct val="150000"/>
              </a:lnSpc>
            </a:pPr>
            <a:r>
              <a:rPr lang="tr-TR" sz="2000" b="1" dirty="0" smtClean="0"/>
              <a:t>Önemli Not: </a:t>
            </a:r>
            <a:r>
              <a:rPr lang="tr-TR" sz="2000" dirty="0" smtClean="0"/>
              <a:t>Dramatik durumda herhangi bir sorun ele alınırken hem eğitmenin hem de grubun belirgin bir yargısının olmaması gerekir. Diğer türlü, çeşitli düşünce alışverişine olanak tanınmaz. </a:t>
            </a:r>
          </a:p>
          <a:p>
            <a:pPr algn="just">
              <a:lnSpc>
                <a:spcPct val="150000"/>
              </a:lnSpc>
            </a:pPr>
            <a:endParaRPr lang="tr-TR" sz="2000" dirty="0" smtClean="0"/>
          </a:p>
          <a:p>
            <a:pPr algn="just">
              <a:lnSpc>
                <a:spcPct val="150000"/>
              </a:lnSpc>
            </a:pPr>
            <a:r>
              <a:rPr lang="tr-TR" sz="2000" dirty="0" smtClean="0"/>
              <a:t> </a:t>
            </a:r>
          </a:p>
          <a:p>
            <a:pPr algn="just">
              <a:lnSpc>
                <a:spcPct val="150000"/>
              </a:lnSpc>
            </a:pPr>
            <a:endParaRPr lang="tr-TR" sz="2000" dirty="0"/>
          </a:p>
        </p:txBody>
      </p:sp>
    </p:spTree>
    <p:extLst>
      <p:ext uri="{BB962C8B-B14F-4D97-AF65-F5344CB8AC3E}">
        <p14:creationId xmlns:p14="http://schemas.microsoft.com/office/powerpoint/2010/main" val="38042561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183907" y="1097280"/>
            <a:ext cx="9509760" cy="2862322"/>
          </a:xfrm>
          <a:prstGeom prst="rect">
            <a:avLst/>
          </a:prstGeom>
          <a:noFill/>
        </p:spPr>
        <p:txBody>
          <a:bodyPr wrap="square" rtlCol="0">
            <a:spAutoFit/>
          </a:bodyPr>
          <a:lstStyle/>
          <a:p>
            <a:pPr algn="just">
              <a:lnSpc>
                <a:spcPct val="150000"/>
              </a:lnSpc>
            </a:pPr>
            <a:r>
              <a:rPr lang="tr-TR" sz="2000" b="1" dirty="0" smtClean="0"/>
              <a:t>Kaynak</a:t>
            </a:r>
          </a:p>
          <a:p>
            <a:pPr algn="just">
              <a:lnSpc>
                <a:spcPct val="150000"/>
              </a:lnSpc>
            </a:pPr>
            <a:r>
              <a:rPr lang="tr-TR" sz="2000" dirty="0"/>
              <a:t>Adıgüzel, Ö. (2019). </a:t>
            </a:r>
            <a:r>
              <a:rPr lang="tr-TR" sz="2000" i="1" dirty="0"/>
              <a:t>Eğitimde Yaratıcı Drama </a:t>
            </a:r>
            <a:r>
              <a:rPr lang="tr-TR" sz="2000" dirty="0"/>
              <a:t>(3. bs.). İstanbul: Yapı Kredi Yayınları. </a:t>
            </a:r>
          </a:p>
          <a:p>
            <a:pPr algn="just">
              <a:lnSpc>
                <a:spcPct val="150000"/>
              </a:lnSpc>
            </a:pPr>
            <a:endParaRPr lang="tr-TR" sz="2000" b="1" dirty="0" smtClean="0"/>
          </a:p>
          <a:p>
            <a:pPr algn="just">
              <a:lnSpc>
                <a:spcPct val="150000"/>
              </a:lnSpc>
            </a:pPr>
            <a:endParaRPr lang="tr-TR" sz="2000" dirty="0" smtClean="0">
              <a:solidFill>
                <a:schemeClr val="accent2">
                  <a:lumMod val="75000"/>
                </a:schemeClr>
              </a:solidFill>
            </a:endParaRPr>
          </a:p>
          <a:p>
            <a:pPr algn="just">
              <a:lnSpc>
                <a:spcPct val="150000"/>
              </a:lnSpc>
            </a:pPr>
            <a:endParaRPr lang="tr-TR" sz="2000" dirty="0"/>
          </a:p>
          <a:p>
            <a:pPr algn="just">
              <a:lnSpc>
                <a:spcPct val="150000"/>
              </a:lnSpc>
            </a:pPr>
            <a:endParaRPr lang="tr-TR" sz="2000" dirty="0"/>
          </a:p>
        </p:txBody>
      </p:sp>
    </p:spTree>
    <p:extLst>
      <p:ext uri="{BB962C8B-B14F-4D97-AF65-F5344CB8AC3E}">
        <p14:creationId xmlns:p14="http://schemas.microsoft.com/office/powerpoint/2010/main" val="27022693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226</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Dramatik  ve Dramatik Durum Nedir?</vt:lpstr>
      <vt:lpstr>PowerPoint Sunusu</vt:lpstr>
      <vt:lpstr>PowerPoint Sunusu</vt:lpstr>
      <vt:lpstr>PowerPoint Sunusu</vt:lpstr>
      <vt:lpstr>PowerPoint Sunusu</vt:lpstr>
      <vt:lpstr>PowerPoint Sunusu</vt:lpstr>
      <vt:lpstr>PowerPoint Sunusu</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Dramatik  ve Dramatik Durum Nedir?</dc:title>
  <dc:creator>GIZEM</dc:creator>
  <cp:lastModifiedBy>Microsoft hesabı</cp:lastModifiedBy>
  <cp:revision>97</cp:revision>
  <dcterms:created xsi:type="dcterms:W3CDTF">2020-03-30T21:35:31Z</dcterms:created>
  <dcterms:modified xsi:type="dcterms:W3CDTF">2020-07-29T10:49:46Z</dcterms:modified>
</cp:coreProperties>
</file>