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5" r:id="rId3"/>
    <p:sldId id="316" r:id="rId4"/>
    <p:sldId id="319" r:id="rId5"/>
    <p:sldId id="317" r:id="rId6"/>
    <p:sldId id="318" r:id="rId7"/>
    <p:sldId id="257" r:id="rId8"/>
    <p:sldId id="259" r:id="rId9"/>
    <p:sldId id="265" r:id="rId10"/>
    <p:sldId id="261" r:id="rId11"/>
    <p:sldId id="262" r:id="rId12"/>
    <p:sldId id="267" r:id="rId13"/>
    <p:sldId id="269" r:id="rId14"/>
    <p:sldId id="271" r:id="rId15"/>
    <p:sldId id="272" r:id="rId16"/>
    <p:sldId id="274" r:id="rId17"/>
    <p:sldId id="276" r:id="rId18"/>
    <p:sldId id="279" r:id="rId19"/>
    <p:sldId id="281" r:id="rId20"/>
    <p:sldId id="285" r:id="rId21"/>
    <p:sldId id="288" r:id="rId22"/>
    <p:sldId id="289" r:id="rId23"/>
    <p:sldId id="291" r:id="rId24"/>
    <p:sldId id="292" r:id="rId25"/>
    <p:sldId id="294" r:id="rId26"/>
    <p:sldId id="298" r:id="rId27"/>
    <p:sldId id="302" r:id="rId28"/>
    <p:sldId id="307" r:id="rId29"/>
    <p:sldId id="308" r:id="rId30"/>
    <p:sldId id="309" r:id="rId31"/>
    <p:sldId id="311" r:id="rId32"/>
    <p:sldId id="312" r:id="rId33"/>
    <p:sldId id="313" r:id="rId3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 smtClean="0"/>
              <a:t>Asıl alt başlık stilini düzenlemek için tıklatın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sı İçeren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751116" y="75416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tr-TR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7918169" y="29935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tr-TR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Resim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7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8" name="Metin Yer Tutucusu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9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0" name="Metin Yer Tutucusu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1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Resim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Başlık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9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0" name="Resim Yer Tutucusu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1" name="Metin Yer Tutucusu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2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3" name="Resim Yer Tutucusu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4" name="Metin Yer Tutucusu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5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6" name="Resim Yer Tutucusu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7" name="Metin Yer Tutucusu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1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8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13" name="İçerik Yer Tutucusu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2" name="İçerik Yer Tutucusu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3" name="İçerik Yer Tutucusu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0" name="İçerik Yer Tutucusu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4451227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5568602" y="609601"/>
            <a:ext cx="244151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451212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7390A73-CE1B-42DB-8933-26B33BE1AF8A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5A50905-51EA-4DE5-B0DC-FA23EF4CCA5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cap="none" dirty="0" smtClean="0">
                <a:latin typeface="Comic Sans MS" pitchFamily="66" charset="0"/>
              </a:rPr>
              <a:t>ENGLISH TENSES</a:t>
            </a:r>
            <a:endParaRPr lang="tr-TR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357166"/>
            <a:ext cx="7773338" cy="1024532"/>
          </a:xfrm>
        </p:spPr>
        <p:txBody>
          <a:bodyPr>
            <a:normAutofit/>
          </a:bodyPr>
          <a:lstStyle/>
          <a:p>
            <a:r>
              <a:rPr lang="tr-TR" sz="2800" b="1" dirty="0" err="1" smtClean="0">
                <a:latin typeface="Comic Sans MS" pitchFamily="66" charset="0"/>
              </a:rPr>
              <a:t>Future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smtClean="0">
                <a:latin typeface="Comic Sans MS" pitchFamily="66" charset="0"/>
              </a:rPr>
              <a:t>Tense</a:t>
            </a:r>
            <a:br>
              <a:rPr lang="tr-TR" sz="2800" b="1" dirty="0" smtClean="0">
                <a:latin typeface="Comic Sans MS" pitchFamily="66" charset="0"/>
              </a:rPr>
            </a:br>
            <a:r>
              <a:rPr lang="tr-TR" sz="2800" b="1" cap="none" dirty="0" smtClean="0">
                <a:latin typeface="Comic Sans MS" pitchFamily="66" charset="0"/>
              </a:rPr>
              <a:t>(Gelecek Zaman)</a:t>
            </a:r>
            <a:endParaRPr lang="tr-TR" sz="28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857224" y="1643050"/>
          <a:ext cx="7772400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824146"/>
                <a:gridCol w="2590800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latin typeface="Comic Sans MS" pitchFamily="66" charset="0"/>
                        </a:rPr>
                        <a:t>Düz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latin typeface="Comic Sans MS" pitchFamily="66" charset="0"/>
                        </a:rPr>
                        <a:t>Olumsuz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Soru cümlesi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will laugh.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güleceğim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will not laugh. </a:t>
                      </a:r>
                      <a:r>
                        <a:rPr lang="en-US" sz="1600" i="1">
                          <a:latin typeface="Comic Sans MS" pitchFamily="66" charset="0"/>
                        </a:rPr>
                        <a:t>(Ben gülmeyeceğim.)</a:t>
                      </a:r>
                      <a:endParaRPr lang="en-US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I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laugh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Ben gülecek miyim?)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laugh.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güleceksin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not laugh.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gülmeyeceksin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you laugh?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misin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will laugh.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will not laugh.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gülmeyecek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he/she/it laugh?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mi?)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will laugh.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güleceğiz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will not laugh.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gülmeyeceğiz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we laugh?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miyiz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laugh.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güleceksiniz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not laugh.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gülmeyeceksiniz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you laugh?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misiniz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will laugh.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gülecekler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will not laugh.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gülmeyecekler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they laugh?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gülecekler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mi?)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357166"/>
            <a:ext cx="7773338" cy="810218"/>
          </a:xfrm>
        </p:spPr>
        <p:txBody>
          <a:bodyPr/>
          <a:lstStyle/>
          <a:p>
            <a:r>
              <a:rPr lang="en-US" b="1" cap="none" dirty="0" smtClean="0">
                <a:latin typeface="Comic Sans MS" pitchFamily="66" charset="0"/>
              </a:rPr>
              <a:t>"To Be Going To" </a:t>
            </a:r>
            <a:r>
              <a:rPr lang="en-US" b="1" cap="none" dirty="0" err="1" smtClean="0">
                <a:latin typeface="Comic Sans MS" pitchFamily="66" charset="0"/>
              </a:rPr>
              <a:t>Kalıbı</a:t>
            </a:r>
            <a:endParaRPr lang="en-US" b="1" cap="none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42910" y="1357298"/>
            <a:ext cx="7786742" cy="47196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600" b="1" cap="none" dirty="0" err="1" smtClean="0">
                <a:latin typeface="Comic Sans MS" pitchFamily="66" charset="0"/>
              </a:rPr>
              <a:t>Future</a:t>
            </a:r>
            <a:r>
              <a:rPr lang="tr-TR" sz="1600" b="1" cap="none" dirty="0" smtClean="0">
                <a:latin typeface="Comic Sans MS" pitchFamily="66" charset="0"/>
              </a:rPr>
              <a:t> Tense "</a:t>
            </a:r>
            <a:r>
              <a:rPr lang="tr-TR" sz="1600" b="1" cap="none" dirty="0" err="1" smtClean="0">
                <a:latin typeface="Comic Sans MS" pitchFamily="66" charset="0"/>
              </a:rPr>
              <a:t>going</a:t>
            </a:r>
            <a:r>
              <a:rPr lang="tr-TR" sz="1600" b="1" cap="none" dirty="0" smtClean="0">
                <a:latin typeface="Comic Sans MS" pitchFamily="66" charset="0"/>
              </a:rPr>
              <a:t> </a:t>
            </a:r>
            <a:r>
              <a:rPr lang="tr-TR" sz="1600" b="1" cap="none" dirty="0" err="1" smtClean="0">
                <a:latin typeface="Comic Sans MS" pitchFamily="66" charset="0"/>
              </a:rPr>
              <a:t>to</a:t>
            </a:r>
            <a:r>
              <a:rPr lang="tr-TR" sz="1600" b="1" cap="none" dirty="0" smtClean="0">
                <a:latin typeface="Comic Sans MS" pitchFamily="66" charset="0"/>
              </a:rPr>
              <a:t>" kalıbı ile örnek </a:t>
            </a:r>
            <a:r>
              <a:rPr lang="tr-TR" sz="1600" b="1" cap="none" dirty="0" err="1" smtClean="0">
                <a:latin typeface="Comic Sans MS" pitchFamily="66" charset="0"/>
              </a:rPr>
              <a:t>cümeleler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 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I </a:t>
            </a:r>
            <a:r>
              <a:rPr lang="tr-TR" sz="1600" cap="none" dirty="0" err="1" smtClean="0">
                <a:latin typeface="Comic Sans MS" pitchFamily="66" charset="0"/>
              </a:rPr>
              <a:t>am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going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to</a:t>
            </a:r>
            <a:r>
              <a:rPr lang="tr-TR" sz="1600" cap="none" dirty="0" smtClean="0">
                <a:latin typeface="Comic Sans MS" pitchFamily="66" charset="0"/>
              </a:rPr>
              <a:t> be a </a:t>
            </a:r>
            <a:r>
              <a:rPr lang="tr-TR" sz="1600" cap="none" dirty="0" err="1" smtClean="0">
                <a:latin typeface="Comic Sans MS" pitchFamily="66" charset="0"/>
              </a:rPr>
              <a:t>doctor</a:t>
            </a:r>
            <a:r>
              <a:rPr lang="tr-TR" sz="1600" cap="none" dirty="0" smtClean="0">
                <a:latin typeface="Comic Sans MS" pitchFamily="66" charset="0"/>
              </a:rPr>
              <a:t>. (</a:t>
            </a:r>
            <a:r>
              <a:rPr lang="tr-TR" sz="1600" i="1" cap="none" dirty="0" smtClean="0">
                <a:latin typeface="Comic Sans MS" pitchFamily="66" charset="0"/>
              </a:rPr>
              <a:t>Ben doktor olacağım.)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She</a:t>
            </a:r>
            <a:r>
              <a:rPr lang="tr-TR" sz="1600" cap="none" dirty="0" smtClean="0">
                <a:latin typeface="Comic Sans MS" pitchFamily="66" charset="0"/>
              </a:rPr>
              <a:t> is </a:t>
            </a:r>
            <a:r>
              <a:rPr lang="tr-TR" sz="1600" cap="none" dirty="0" err="1" smtClean="0">
                <a:latin typeface="Comic Sans MS" pitchFamily="66" charset="0"/>
              </a:rPr>
              <a:t>going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to</a:t>
            </a:r>
            <a:r>
              <a:rPr lang="tr-TR" sz="1600" cap="none" dirty="0" smtClean="0">
                <a:latin typeface="Comic Sans MS" pitchFamily="66" charset="0"/>
              </a:rPr>
              <a:t> be an </a:t>
            </a:r>
            <a:r>
              <a:rPr lang="tr-TR" sz="1600" cap="none" dirty="0" err="1" smtClean="0">
                <a:latin typeface="Comic Sans MS" pitchFamily="66" charset="0"/>
              </a:rPr>
              <a:t>architect</a:t>
            </a:r>
            <a:r>
              <a:rPr lang="tr-TR" sz="1600" cap="none" dirty="0" smtClean="0">
                <a:latin typeface="Comic Sans MS" pitchFamily="66" charset="0"/>
              </a:rPr>
              <a:t>. (</a:t>
            </a:r>
            <a:r>
              <a:rPr lang="tr-TR" sz="1600" i="1" cap="none" dirty="0" smtClean="0">
                <a:latin typeface="Comic Sans MS" pitchFamily="66" charset="0"/>
              </a:rPr>
              <a:t>O mimar olacak.)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What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are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you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going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to</a:t>
            </a:r>
            <a:r>
              <a:rPr lang="tr-TR" sz="1600" cap="none" dirty="0" smtClean="0">
                <a:latin typeface="Comic Sans MS" pitchFamily="66" charset="0"/>
              </a:rPr>
              <a:t> be? (</a:t>
            </a:r>
            <a:r>
              <a:rPr lang="tr-TR" sz="1600" i="1" cap="none" dirty="0" smtClean="0">
                <a:latin typeface="Comic Sans MS" pitchFamily="66" charset="0"/>
              </a:rPr>
              <a:t>Sen ne olacaksın?)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 </a:t>
            </a:r>
            <a:r>
              <a:rPr lang="tr-TR" sz="1600" cap="none" dirty="0" err="1" smtClean="0">
                <a:latin typeface="Comic Sans MS" pitchFamily="66" charset="0"/>
              </a:rPr>
              <a:t>Are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you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going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to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visit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the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patient</a:t>
            </a:r>
            <a:r>
              <a:rPr lang="tr-TR" sz="1600" cap="none" dirty="0" smtClean="0">
                <a:latin typeface="Comic Sans MS" pitchFamily="66" charset="0"/>
              </a:rPr>
              <a:t>? (</a:t>
            </a:r>
            <a:r>
              <a:rPr lang="tr-TR" sz="1600" i="1" cap="none" dirty="0" smtClean="0">
                <a:latin typeface="Comic Sans MS" pitchFamily="66" charset="0"/>
              </a:rPr>
              <a:t>Sen hastayı ziyaret edecek misin?) 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Yes</a:t>
            </a:r>
            <a:r>
              <a:rPr lang="tr-TR" sz="1600" cap="none" dirty="0" smtClean="0">
                <a:latin typeface="Comic Sans MS" pitchFamily="66" charset="0"/>
              </a:rPr>
              <a:t>, I </a:t>
            </a:r>
            <a:r>
              <a:rPr lang="tr-TR" sz="1600" cap="none" dirty="0" err="1" smtClean="0">
                <a:latin typeface="Comic Sans MS" pitchFamily="66" charset="0"/>
              </a:rPr>
              <a:t>am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going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to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visit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the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patient</a:t>
            </a:r>
            <a:r>
              <a:rPr lang="tr-TR" sz="1600" cap="none" dirty="0" smtClean="0">
                <a:latin typeface="Comic Sans MS" pitchFamily="66" charset="0"/>
              </a:rPr>
              <a:t>. (</a:t>
            </a:r>
            <a:r>
              <a:rPr lang="tr-TR" sz="1600" i="1" cap="none" dirty="0" smtClean="0">
                <a:latin typeface="Comic Sans MS" pitchFamily="66" charset="0"/>
              </a:rPr>
              <a:t>Evet, ben hastayı ziyaret edeceğim.)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 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b="1" cap="none" dirty="0" smtClean="0">
                <a:latin typeface="Comic Sans MS" pitchFamily="66" charset="0"/>
              </a:rPr>
              <a:t>*Düz soru cümleleri cevaplanırken sadece yardımcı fiil kullanılabilir: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Is </a:t>
            </a:r>
            <a:r>
              <a:rPr lang="tr-TR" sz="1600" cap="none" dirty="0" err="1" smtClean="0">
                <a:latin typeface="Comic Sans MS" pitchFamily="66" charset="0"/>
              </a:rPr>
              <a:t>your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friend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going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to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come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with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you</a:t>
            </a:r>
            <a:r>
              <a:rPr lang="tr-TR" sz="1600" cap="none" dirty="0" smtClean="0">
                <a:latin typeface="Comic Sans MS" pitchFamily="66" charset="0"/>
              </a:rPr>
              <a:t>? (</a:t>
            </a:r>
            <a:r>
              <a:rPr lang="tr-TR" sz="1600" i="1" cap="none" dirty="0" smtClean="0">
                <a:latin typeface="Comic Sans MS" pitchFamily="66" charset="0"/>
              </a:rPr>
              <a:t>Arkadaşın seninle gelecek mi?) 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Yes</a:t>
            </a:r>
            <a:r>
              <a:rPr lang="tr-TR" sz="1600" cap="none" dirty="0" smtClean="0">
                <a:latin typeface="Comic Sans MS" pitchFamily="66" charset="0"/>
              </a:rPr>
              <a:t>, he is. (</a:t>
            </a:r>
            <a:r>
              <a:rPr lang="tr-TR" sz="1600" i="1" cap="none" dirty="0" smtClean="0">
                <a:latin typeface="Comic Sans MS" pitchFamily="66" charset="0"/>
              </a:rPr>
              <a:t>Evet, o gelecek.)   </a:t>
            </a:r>
          </a:p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>	</a:t>
            </a:r>
          </a:p>
          <a:p>
            <a:pPr>
              <a:buNone/>
            </a:pPr>
            <a:r>
              <a:rPr lang="tr-TR" sz="1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	</a:t>
            </a:r>
            <a:r>
              <a:rPr lang="tr-TR" sz="1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"</a:t>
            </a:r>
            <a:r>
              <a:rPr lang="tr-TR" sz="1800" b="1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Will</a:t>
            </a:r>
            <a:r>
              <a:rPr lang="tr-TR" sz="1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" kalıbı gelecekteki bir eylemi, "</a:t>
            </a:r>
            <a:r>
              <a:rPr lang="tr-TR" sz="1800" b="1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</a:t>
            </a:r>
            <a:r>
              <a:rPr lang="tr-TR" sz="1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be </a:t>
            </a:r>
            <a:r>
              <a:rPr lang="tr-TR" sz="1800" b="1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going</a:t>
            </a:r>
            <a:r>
              <a:rPr lang="tr-TR" sz="1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1800" b="1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</a:t>
            </a:r>
            <a:r>
              <a:rPr lang="tr-TR" sz="1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" kalıbı gelecekte gerçekleşmesi kesinleşmiş/belirlenmiş bir eylemi belirtir. </a:t>
            </a:r>
            <a:r>
              <a:rPr lang="tr-TR" sz="1800" cap="none" dirty="0" smtClean="0">
                <a:latin typeface="Comic Sans MS" pitchFamily="66" charset="0"/>
              </a:rPr>
              <a:t> </a:t>
            </a:r>
          </a:p>
          <a:p>
            <a:endParaRPr lang="tr-TR" sz="1600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428604"/>
            <a:ext cx="7773338" cy="1024532"/>
          </a:xfrm>
        </p:spPr>
        <p:txBody>
          <a:bodyPr>
            <a:normAutofit fontScale="90000"/>
          </a:bodyPr>
          <a:lstStyle/>
          <a:p>
            <a:r>
              <a:rPr lang="tr-TR" sz="2800" b="1" dirty="0" err="1" smtClean="0">
                <a:latin typeface="Comic Sans MS" pitchFamily="66" charset="0"/>
              </a:rPr>
              <a:t>Future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Continuous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smtClean="0">
                <a:latin typeface="Comic Sans MS" pitchFamily="66" charset="0"/>
              </a:rPr>
              <a:t>Tense</a:t>
            </a:r>
            <a:br>
              <a:rPr lang="tr-TR" sz="2800" b="1" dirty="0" smtClean="0">
                <a:latin typeface="Comic Sans MS" pitchFamily="66" charset="0"/>
              </a:rPr>
            </a:br>
            <a:r>
              <a:rPr lang="tr-TR" sz="2800" b="1" dirty="0" smtClean="0">
                <a:latin typeface="Comic Sans MS" pitchFamily="66" charset="0"/>
              </a:rPr>
              <a:t>(</a:t>
            </a:r>
            <a:r>
              <a:rPr lang="tr-TR" sz="2800" b="1" cap="none" dirty="0" smtClean="0">
                <a:latin typeface="Comic Sans MS" pitchFamily="66" charset="0"/>
              </a:rPr>
              <a:t>Gelecekte Devamlılık</a:t>
            </a:r>
            <a:r>
              <a:rPr lang="tr-TR" sz="2800" b="1" dirty="0" smtClean="0">
                <a:latin typeface="Comic Sans MS" pitchFamily="66" charset="0"/>
              </a:rPr>
              <a:t>) </a:t>
            </a:r>
            <a:br>
              <a:rPr lang="tr-TR" sz="2800" b="1" dirty="0" smtClean="0">
                <a:latin typeface="Comic Sans MS" pitchFamily="66" charset="0"/>
              </a:rPr>
            </a:br>
            <a:endParaRPr lang="tr-TR" sz="28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571472" y="1428736"/>
          <a:ext cx="8286810" cy="4175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5"/>
                <a:gridCol w="2809895"/>
                <a:gridCol w="2762270"/>
              </a:tblGrid>
              <a:tr h="397714">
                <a:tc>
                  <a:txBody>
                    <a:bodyPr/>
                    <a:lstStyle/>
                    <a:p>
                      <a:pPr fontAlgn="t"/>
                      <a:r>
                        <a:rPr lang="tr-TR" sz="1400" dirty="0">
                          <a:latin typeface="Comic Sans MS" pitchFamily="66" charset="0"/>
                        </a:rPr>
                        <a:t>Düz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dirty="0">
                          <a:latin typeface="Comic Sans MS" pitchFamily="66" charset="0"/>
                        </a:rPr>
                        <a:t>Olumsuz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latin typeface="Comic Sans MS" pitchFamily="66" charset="0"/>
                        </a:rPr>
                        <a:t>Soru cümlesi</a:t>
                      </a:r>
                    </a:p>
                  </a:txBody>
                  <a:tcPr marL="76200" marR="76200" marT="76200" marB="76200"/>
                </a:tc>
              </a:tr>
              <a:tr h="629714"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will be thinking.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olacağım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will not be thinking.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düşünmüyor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olacağım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I be thinking? </a:t>
                      </a:r>
                      <a:endParaRPr lang="tr-TR" sz="14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mıyım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?)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629714"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be thinking. </a:t>
                      </a:r>
                      <a:endParaRPr lang="tr-TR" sz="14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olacaksın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not be thinking. </a:t>
                      </a:r>
                      <a:endParaRPr lang="tr-TR" sz="14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düşünmüyor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olacaksın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you be thinking?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mısın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?)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629714"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will be thinking.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will not be thinking.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düşünmüyor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he/she/it be thinking? </a:t>
                      </a:r>
                      <a:endParaRPr lang="tr-TR" sz="14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mı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?)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629714"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will be thinking.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olacağız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will not be thinking.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Biz 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düşünmüyor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olacağız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we be thinking?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mıyız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?)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629714"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be thinking. </a:t>
                      </a:r>
                      <a:endParaRPr lang="tr-TR" sz="14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olacaksınız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not be thinking. </a:t>
                      </a:r>
                      <a:endParaRPr lang="tr-TR" sz="14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düşünmüyor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olacaksınız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you be thinking?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mısınız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?)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629714"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will be thinking. </a:t>
                      </a:r>
                      <a:endParaRPr lang="tr-TR" sz="14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olacaklar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will not be thinking.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 </a:t>
                      </a:r>
                      <a:endParaRPr lang="tr-TR" sz="14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düşünmüyor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olacaklar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.)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they be thinking? </a:t>
                      </a:r>
                      <a:endParaRPr lang="tr-TR" sz="14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4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düşünüyor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olacaklar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400" i="1" dirty="0" err="1">
                          <a:latin typeface="Comic Sans MS" pitchFamily="66" charset="0"/>
                        </a:rPr>
                        <a:t>mı</a:t>
                      </a:r>
                      <a:r>
                        <a:rPr lang="en-US" sz="1400" i="1" dirty="0">
                          <a:latin typeface="Comic Sans MS" pitchFamily="66" charset="0"/>
                        </a:rPr>
                        <a:t>?)</a:t>
                      </a:r>
                      <a:endParaRPr lang="en-US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642918"/>
            <a:ext cx="7773338" cy="667342"/>
          </a:xfrm>
        </p:spPr>
        <p:txBody>
          <a:bodyPr>
            <a:normAutofit/>
          </a:bodyPr>
          <a:lstStyle/>
          <a:p>
            <a:r>
              <a:rPr lang="fr-FR" sz="2600" b="1" cap="none" dirty="0" smtClean="0">
                <a:latin typeface="Comic Sans MS" pitchFamily="66" charset="0"/>
              </a:rPr>
              <a:t>Future </a:t>
            </a:r>
            <a:r>
              <a:rPr lang="fr-FR" sz="2600" b="1" cap="none" dirty="0" err="1" smtClean="0">
                <a:latin typeface="Comic Sans MS" pitchFamily="66" charset="0"/>
              </a:rPr>
              <a:t>Continuous</a:t>
            </a:r>
            <a:r>
              <a:rPr lang="fr-FR" sz="2600" b="1" cap="none" dirty="0" smtClean="0">
                <a:latin typeface="Comic Sans MS" pitchFamily="66" charset="0"/>
              </a:rPr>
              <a:t> </a:t>
            </a:r>
            <a:r>
              <a:rPr lang="fr-FR" sz="2600" b="1" cap="none" dirty="0" err="1" smtClean="0">
                <a:latin typeface="Comic Sans MS" pitchFamily="66" charset="0"/>
              </a:rPr>
              <a:t>Tense</a:t>
            </a:r>
            <a:r>
              <a:rPr lang="fr-FR" sz="2600" b="1" cap="none" dirty="0" smtClean="0">
                <a:latin typeface="Comic Sans MS" pitchFamily="66" charset="0"/>
              </a:rPr>
              <a:t> </a:t>
            </a:r>
            <a:r>
              <a:rPr lang="fr-FR" sz="2600" b="1" cap="none" dirty="0" err="1" smtClean="0">
                <a:latin typeface="Comic Sans MS" pitchFamily="66" charset="0"/>
              </a:rPr>
              <a:t>Soru</a:t>
            </a:r>
            <a:r>
              <a:rPr lang="fr-FR" sz="2600" b="1" cap="none" dirty="0" smtClean="0">
                <a:latin typeface="Comic Sans MS" pitchFamily="66" charset="0"/>
              </a:rPr>
              <a:t> </a:t>
            </a:r>
            <a:r>
              <a:rPr lang="fr-FR" sz="2600" b="1" cap="none" dirty="0" err="1" smtClean="0">
                <a:latin typeface="Comic Sans MS" pitchFamily="66" charset="0"/>
              </a:rPr>
              <a:t>Zarflı</a:t>
            </a:r>
            <a:r>
              <a:rPr lang="fr-FR" sz="2600" b="1" cap="none" dirty="0" smtClean="0">
                <a:latin typeface="Comic Sans MS" pitchFamily="66" charset="0"/>
              </a:rPr>
              <a:t> </a:t>
            </a:r>
            <a:r>
              <a:rPr lang="fr-FR" sz="2600" b="1" cap="none" dirty="0" err="1" smtClean="0">
                <a:latin typeface="Comic Sans MS" pitchFamily="66" charset="0"/>
              </a:rPr>
              <a:t>Cümleler</a:t>
            </a:r>
            <a:endParaRPr lang="tr-TR" sz="2600" cap="none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14348" y="1571612"/>
          <a:ext cx="77724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  <a:gridCol w="1143008"/>
                <a:gridCol w="857256"/>
                <a:gridCol w="1571636"/>
                <a:gridCol w="2986054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Soru kelimesi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Yardımcı fiil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be +fiil + ing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What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 cooking?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Ne yemek yapıyor olacaksınız?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Where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 eating?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Nerede yemek yiyor olacağız?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she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 dancing?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Ne zaman dans ediyor olacaklar?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Why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 sleeping?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Niçin uyuyor olacaksın?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How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 travelling?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 dirty="0">
                          <a:latin typeface="Comic Sans MS" pitchFamily="66" charset="0"/>
                        </a:rPr>
                        <a:t>O, nasıl seyahat ediyor olacak?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71480"/>
            <a:ext cx="7773338" cy="738780"/>
          </a:xfrm>
        </p:spPr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Dikkat!!!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799658" y="1500174"/>
            <a:ext cx="7772870" cy="44339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400" b="1" cap="none" dirty="0" err="1" smtClean="0">
                <a:latin typeface="Comic Sans MS" pitchFamily="66" charset="0"/>
              </a:rPr>
              <a:t>Will</a:t>
            </a:r>
            <a:r>
              <a:rPr lang="tr-TR" sz="1400" b="1" cap="none" dirty="0" smtClean="0">
                <a:latin typeface="Comic Sans MS" pitchFamily="66" charset="0"/>
              </a:rPr>
              <a:t> kalıbı gelecekteki bir eylemi, be </a:t>
            </a:r>
            <a:r>
              <a:rPr lang="tr-TR" sz="1400" b="1" cap="none" dirty="0" err="1" smtClean="0">
                <a:latin typeface="Comic Sans MS" pitchFamily="66" charset="0"/>
              </a:rPr>
              <a:t>going</a:t>
            </a:r>
            <a:r>
              <a:rPr lang="tr-TR" sz="1400" b="1" cap="none" dirty="0" smtClean="0">
                <a:latin typeface="Comic Sans MS" pitchFamily="66" charset="0"/>
              </a:rPr>
              <a:t> </a:t>
            </a:r>
            <a:r>
              <a:rPr lang="tr-TR" sz="1400" b="1" cap="none" dirty="0" err="1" smtClean="0">
                <a:latin typeface="Comic Sans MS" pitchFamily="66" charset="0"/>
              </a:rPr>
              <a:t>to</a:t>
            </a:r>
            <a:r>
              <a:rPr lang="tr-TR" sz="1400" b="1" cap="none" dirty="0" smtClean="0">
                <a:latin typeface="Comic Sans MS" pitchFamily="66" charset="0"/>
              </a:rPr>
              <a:t> kalıbı gelecekte gerçekleşmesi kesinleşmiş/belirlenmiş bir eylemi belirtir.</a:t>
            </a:r>
            <a:r>
              <a:rPr lang="tr-TR" sz="1400" cap="none" dirty="0" smtClean="0">
                <a:latin typeface="Comic Sans MS" pitchFamily="66" charset="0"/>
              </a:rPr>
              <a:t/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 </a:t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I </a:t>
            </a:r>
            <a:r>
              <a:rPr lang="tr-TR" sz="1400" cap="none" dirty="0" err="1" smtClean="0">
                <a:latin typeface="Comic Sans MS" pitchFamily="66" charset="0"/>
              </a:rPr>
              <a:t>will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open</a:t>
            </a:r>
            <a:r>
              <a:rPr lang="tr-TR" sz="1400" cap="none" dirty="0" smtClean="0">
                <a:latin typeface="Comic Sans MS" pitchFamily="66" charset="0"/>
              </a:rPr>
              <a:t> a bank </a:t>
            </a:r>
            <a:r>
              <a:rPr lang="tr-TR" sz="1400" cap="none" dirty="0" err="1" smtClean="0">
                <a:latin typeface="Comic Sans MS" pitchFamily="66" charset="0"/>
              </a:rPr>
              <a:t>account</a:t>
            </a:r>
            <a:r>
              <a:rPr lang="tr-TR" sz="1400" cap="none" dirty="0" smtClean="0">
                <a:latin typeface="Comic Sans MS" pitchFamily="66" charset="0"/>
              </a:rPr>
              <a:t>. (</a:t>
            </a:r>
            <a:r>
              <a:rPr lang="tr-TR" sz="1400" i="1" cap="none" dirty="0" smtClean="0">
                <a:latin typeface="Comic Sans MS" pitchFamily="66" charset="0"/>
              </a:rPr>
              <a:t>Ben bir banka hesabı açtıracağım. )</a:t>
            </a:r>
            <a:endParaRPr lang="tr-TR" sz="1400" i="1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400" b="1" cap="none" dirty="0" err="1" smtClean="0">
                <a:latin typeface="Comic Sans MS" pitchFamily="66" charset="0"/>
              </a:rPr>
              <a:t>Simple</a:t>
            </a:r>
            <a:r>
              <a:rPr lang="tr-TR" sz="1400" b="1" cap="none" dirty="0" smtClean="0">
                <a:latin typeface="Comic Sans MS" pitchFamily="66" charset="0"/>
              </a:rPr>
              <a:t> </a:t>
            </a:r>
            <a:r>
              <a:rPr lang="tr-TR" sz="1400" b="1" cap="none" dirty="0" err="1" smtClean="0">
                <a:latin typeface="Comic Sans MS" pitchFamily="66" charset="0"/>
              </a:rPr>
              <a:t>Present</a:t>
            </a:r>
            <a:r>
              <a:rPr lang="tr-TR" sz="1400" b="1" cap="none" dirty="0" smtClean="0">
                <a:latin typeface="Comic Sans MS" pitchFamily="66" charset="0"/>
              </a:rPr>
              <a:t> Tense (Geniş Zaman) Türkçede olduğu gibi gelecek zaman anlamı taşıyabilir.</a:t>
            </a:r>
            <a:r>
              <a:rPr lang="tr-TR" sz="1400" cap="none" dirty="0" smtClean="0">
                <a:latin typeface="Comic Sans MS" pitchFamily="66" charset="0"/>
              </a:rPr>
              <a:t/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 </a:t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I </a:t>
            </a:r>
            <a:r>
              <a:rPr lang="tr-TR" sz="1400" cap="none" dirty="0" err="1" smtClean="0">
                <a:latin typeface="Comic Sans MS" pitchFamily="66" charset="0"/>
              </a:rPr>
              <a:t>am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going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to</a:t>
            </a:r>
            <a:r>
              <a:rPr lang="tr-TR" sz="1400" cap="none" dirty="0" smtClean="0">
                <a:latin typeface="Comic Sans MS" pitchFamily="66" charset="0"/>
              </a:rPr>
              <a:t> start </a:t>
            </a:r>
            <a:r>
              <a:rPr lang="tr-TR" sz="1400" cap="none" dirty="0" err="1" smtClean="0">
                <a:latin typeface="Comic Sans MS" pitchFamily="66" charset="0"/>
              </a:rPr>
              <a:t>working</a:t>
            </a:r>
            <a:r>
              <a:rPr lang="tr-TR" sz="1400" cap="none" dirty="0" smtClean="0">
                <a:latin typeface="Comic Sans MS" pitchFamily="66" charset="0"/>
              </a:rPr>
              <a:t> in </a:t>
            </a:r>
            <a:r>
              <a:rPr lang="tr-TR" sz="1400" cap="none" dirty="0" err="1" smtClean="0">
                <a:latin typeface="Comic Sans MS" pitchFamily="66" charset="0"/>
              </a:rPr>
              <a:t>microsoft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company</a:t>
            </a:r>
            <a:r>
              <a:rPr lang="tr-TR" sz="1400" cap="none" dirty="0" smtClean="0">
                <a:latin typeface="Comic Sans MS" pitchFamily="66" charset="0"/>
              </a:rPr>
              <a:t>. (</a:t>
            </a:r>
            <a:r>
              <a:rPr lang="tr-TR" sz="1400" i="1" cap="none" dirty="0" smtClean="0">
                <a:latin typeface="Comic Sans MS" pitchFamily="66" charset="0"/>
              </a:rPr>
              <a:t>Ben </a:t>
            </a:r>
            <a:r>
              <a:rPr lang="tr-TR" sz="1400" i="1" cap="none" dirty="0" err="1" smtClean="0">
                <a:latin typeface="Comic Sans MS" pitchFamily="66" charset="0"/>
              </a:rPr>
              <a:t>microsoft</a:t>
            </a:r>
            <a:r>
              <a:rPr lang="tr-TR" sz="1400" i="1" cap="none" dirty="0" smtClean="0">
                <a:latin typeface="Comic Sans MS" pitchFamily="66" charset="0"/>
              </a:rPr>
              <a:t> şirketinde çalışmaya başlayacağım.)</a:t>
            </a:r>
            <a:r>
              <a:rPr lang="tr-TR" sz="1400" cap="none" dirty="0" smtClean="0">
                <a:latin typeface="Comic Sans MS" pitchFamily="66" charset="0"/>
              </a:rPr>
              <a:t/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I start </a:t>
            </a:r>
            <a:r>
              <a:rPr lang="tr-TR" sz="1400" cap="none" dirty="0" err="1" smtClean="0">
                <a:latin typeface="Comic Sans MS" pitchFamily="66" charset="0"/>
              </a:rPr>
              <a:t>to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work</a:t>
            </a:r>
            <a:r>
              <a:rPr lang="tr-TR" sz="1400" cap="none" dirty="0" smtClean="0">
                <a:latin typeface="Comic Sans MS" pitchFamily="66" charset="0"/>
              </a:rPr>
              <a:t> in Microsoft </a:t>
            </a:r>
            <a:r>
              <a:rPr lang="tr-TR" sz="1400" cap="none" dirty="0" err="1" smtClean="0">
                <a:latin typeface="Comic Sans MS" pitchFamily="66" charset="0"/>
              </a:rPr>
              <a:t>Company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next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month</a:t>
            </a:r>
            <a:r>
              <a:rPr lang="tr-TR" sz="1400" cap="none" dirty="0" smtClean="0">
                <a:latin typeface="Comic Sans MS" pitchFamily="66" charset="0"/>
              </a:rPr>
              <a:t>. </a:t>
            </a:r>
            <a:r>
              <a:rPr lang="tr-TR" sz="1400" i="1" cap="none" dirty="0" smtClean="0">
                <a:latin typeface="Comic Sans MS" pitchFamily="66" charset="0"/>
              </a:rPr>
              <a:t>Ben önümüzdeki ay Microsoft Şirketinde çalışmaya başlıyorum.) </a:t>
            </a:r>
            <a:endParaRPr lang="tr-TR" sz="1400" i="1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400" b="1" cap="none" dirty="0" smtClean="0">
                <a:latin typeface="Comic Sans MS" pitchFamily="66" charset="0"/>
              </a:rPr>
              <a:t>Soru cümleleri cevaplanırken sadece yardımcı fiil kullanılabilir: </a:t>
            </a:r>
            <a:r>
              <a:rPr lang="tr-TR" sz="1400" cap="none" dirty="0" smtClean="0">
                <a:latin typeface="Comic Sans MS" pitchFamily="66" charset="0"/>
              </a:rPr>
              <a:t/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  </a:t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err="1" smtClean="0">
                <a:latin typeface="Comic Sans MS" pitchFamily="66" charset="0"/>
              </a:rPr>
              <a:t>Will</a:t>
            </a:r>
            <a:r>
              <a:rPr lang="tr-TR" sz="1400" cap="none" dirty="0" smtClean="0">
                <a:latin typeface="Comic Sans MS" pitchFamily="66" charset="0"/>
              </a:rPr>
              <a:t> I be </a:t>
            </a:r>
            <a:r>
              <a:rPr lang="tr-TR" sz="1400" cap="none" dirty="0" err="1" smtClean="0">
                <a:latin typeface="Comic Sans MS" pitchFamily="66" charset="0"/>
              </a:rPr>
              <a:t>coming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with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you</a:t>
            </a:r>
            <a:r>
              <a:rPr lang="tr-TR" sz="1400" cap="none" dirty="0" smtClean="0">
                <a:latin typeface="Comic Sans MS" pitchFamily="66" charset="0"/>
              </a:rPr>
              <a:t>? (</a:t>
            </a:r>
            <a:r>
              <a:rPr lang="tr-TR" sz="1400" i="1" cap="none" dirty="0" smtClean="0">
                <a:latin typeface="Comic Sans MS" pitchFamily="66" charset="0"/>
              </a:rPr>
              <a:t>Ben sizinle geliyor olacak mıyım? )</a:t>
            </a:r>
            <a:r>
              <a:rPr lang="tr-TR" sz="1400" cap="none" dirty="0" smtClean="0">
                <a:latin typeface="Comic Sans MS" pitchFamily="66" charset="0"/>
              </a:rPr>
              <a:t/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 </a:t>
            </a:r>
            <a:r>
              <a:rPr lang="tr-TR" sz="1400" cap="none" dirty="0" err="1" smtClean="0">
                <a:latin typeface="Comic Sans MS" pitchFamily="66" charset="0"/>
              </a:rPr>
              <a:t>Yes</a:t>
            </a:r>
            <a:r>
              <a:rPr lang="tr-TR" sz="1400" cap="none" dirty="0" smtClean="0">
                <a:latin typeface="Comic Sans MS" pitchFamily="66" charset="0"/>
              </a:rPr>
              <a:t>, </a:t>
            </a:r>
            <a:r>
              <a:rPr lang="tr-TR" sz="1400" cap="none" dirty="0" err="1" smtClean="0">
                <a:latin typeface="Comic Sans MS" pitchFamily="66" charset="0"/>
              </a:rPr>
              <a:t>you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will</a:t>
            </a:r>
            <a:r>
              <a:rPr lang="tr-TR" sz="1400" cap="none" dirty="0" smtClean="0">
                <a:latin typeface="Comic Sans MS" pitchFamily="66" charset="0"/>
              </a:rPr>
              <a:t>. (</a:t>
            </a:r>
            <a:r>
              <a:rPr lang="tr-TR" sz="1400" i="1" cap="none" dirty="0" smtClean="0">
                <a:latin typeface="Comic Sans MS" pitchFamily="66" charset="0"/>
              </a:rPr>
              <a:t>Evet, olacaksın.)</a:t>
            </a:r>
            <a:r>
              <a:rPr lang="tr-TR" sz="1400" cap="none" dirty="0" smtClean="0">
                <a:latin typeface="Comic Sans MS" pitchFamily="66" charset="0"/>
              </a:rPr>
              <a:t/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 </a:t>
            </a:r>
            <a:br>
              <a:rPr lang="tr-TR" sz="1400" cap="none" dirty="0" smtClean="0">
                <a:latin typeface="Comic Sans MS" pitchFamily="66" charset="0"/>
              </a:rPr>
            </a:br>
            <a:endParaRPr lang="tr-TR" sz="1400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785794"/>
            <a:ext cx="7773338" cy="642942"/>
          </a:xfrm>
        </p:spPr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Simple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Past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smtClean="0">
                <a:latin typeface="Comic Sans MS" pitchFamily="66" charset="0"/>
              </a:rPr>
              <a:t>Tense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1785926"/>
            <a:ext cx="7772870" cy="400527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800" b="1" cap="none" dirty="0" err="1" smtClean="0">
                <a:latin typeface="Comic Sans MS" pitchFamily="66" charset="0"/>
              </a:rPr>
              <a:t>Simple</a:t>
            </a:r>
            <a:r>
              <a:rPr lang="tr-TR" sz="1800" b="1" cap="none" dirty="0" smtClean="0">
                <a:latin typeface="Comic Sans MS" pitchFamily="66" charset="0"/>
              </a:rPr>
              <a:t> </a:t>
            </a:r>
            <a:r>
              <a:rPr lang="tr-TR" sz="1800" b="1" cap="none" dirty="0" err="1" smtClean="0">
                <a:latin typeface="Comic Sans MS" pitchFamily="66" charset="0"/>
              </a:rPr>
              <a:t>Past</a:t>
            </a:r>
            <a:r>
              <a:rPr lang="tr-TR" sz="1800" b="1" cap="none" dirty="0" smtClean="0">
                <a:latin typeface="Comic Sans MS" pitchFamily="66" charset="0"/>
              </a:rPr>
              <a:t> Tense,</a:t>
            </a:r>
            <a:r>
              <a:rPr lang="tr-TR" sz="1800" cap="none" dirty="0" smtClean="0">
                <a:latin typeface="Comic Sans MS" pitchFamily="66" charset="0"/>
              </a:rPr>
              <a:t> b</a:t>
            </a:r>
            <a:r>
              <a:rPr lang="tr-TR" sz="1800" b="1" cap="none" dirty="0" smtClean="0">
                <a:latin typeface="Comic Sans MS" pitchFamily="66" charset="0"/>
              </a:rPr>
              <a:t>ir iş geçmişte belirli bir zamanda yapılmışsa, o cümle </a:t>
            </a:r>
            <a:r>
              <a:rPr lang="tr-TR" sz="1800" b="1" cap="none" dirty="0" err="1" smtClean="0">
                <a:latin typeface="Comic Sans MS" pitchFamily="66" charset="0"/>
              </a:rPr>
              <a:t>simple</a:t>
            </a:r>
            <a:r>
              <a:rPr lang="tr-TR" sz="1800" b="1" cap="none" dirty="0" smtClean="0">
                <a:latin typeface="Comic Sans MS" pitchFamily="66" charset="0"/>
              </a:rPr>
              <a:t> </a:t>
            </a:r>
            <a:r>
              <a:rPr lang="tr-TR" sz="1800" b="1" cap="none" dirty="0" err="1" smtClean="0">
                <a:latin typeface="Comic Sans MS" pitchFamily="66" charset="0"/>
              </a:rPr>
              <a:t>past</a:t>
            </a:r>
            <a:r>
              <a:rPr lang="tr-TR" sz="1800" b="1" cap="none" dirty="0" smtClean="0">
                <a:latin typeface="Comic Sans MS" pitchFamily="66" charset="0"/>
              </a:rPr>
              <a:t> tense ile anlatılır.</a:t>
            </a:r>
            <a:endParaRPr lang="tr-TR" sz="1800" b="1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600" b="1" cap="none" dirty="0" smtClean="0">
                <a:latin typeface="Comic Sans MS" pitchFamily="66" charset="0"/>
              </a:rPr>
              <a:t>1. Geçmiş zamanda kesin belirli bir tarihte yapılan eylemlerde;</a:t>
            </a:r>
            <a:endParaRPr lang="tr-TR" sz="1600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>	 I </a:t>
            </a:r>
            <a:r>
              <a:rPr lang="tr-TR" sz="1600" cap="none" dirty="0" err="1" smtClean="0">
                <a:latin typeface="Comic Sans MS" pitchFamily="66" charset="0"/>
              </a:rPr>
              <a:t>saw</a:t>
            </a:r>
            <a:r>
              <a:rPr lang="tr-TR" sz="1600" cap="none" dirty="0" smtClean="0">
                <a:latin typeface="Comic Sans MS" pitchFamily="66" charset="0"/>
              </a:rPr>
              <a:t> Ayşe </a:t>
            </a:r>
            <a:r>
              <a:rPr lang="tr-TR" sz="1600" cap="none" dirty="0" err="1" smtClean="0">
                <a:latin typeface="Comic Sans MS" pitchFamily="66" charset="0"/>
              </a:rPr>
              <a:t>yesterday</a:t>
            </a:r>
            <a:r>
              <a:rPr lang="tr-TR" sz="1600" cap="none" dirty="0" smtClean="0">
                <a:latin typeface="Comic Sans MS" pitchFamily="66" charset="0"/>
              </a:rPr>
              <a:t>. (</a:t>
            </a:r>
            <a:r>
              <a:rPr lang="tr-TR" sz="1600" i="1" cap="none" dirty="0" smtClean="0">
                <a:latin typeface="Comic Sans MS" pitchFamily="66" charset="0"/>
              </a:rPr>
              <a:t>Ben Ayşe'yi dün gördüm.)</a:t>
            </a:r>
            <a:endParaRPr lang="tr-TR" sz="1600" i="1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600" b="1" cap="none" dirty="0" smtClean="0">
                <a:latin typeface="Comic Sans MS" pitchFamily="66" charset="0"/>
              </a:rPr>
              <a:t>2. Geçmiş zamanda esnek olarak belirli bir tarihte yapılan eylemlerde;</a:t>
            </a:r>
            <a:endParaRPr lang="tr-TR" sz="1600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>	I </a:t>
            </a:r>
            <a:r>
              <a:rPr lang="tr-TR" sz="1600" cap="none" dirty="0" err="1" smtClean="0">
                <a:latin typeface="Comic Sans MS" pitchFamily="66" charset="0"/>
              </a:rPr>
              <a:t>played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football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when</a:t>
            </a:r>
            <a:r>
              <a:rPr lang="tr-TR" sz="1600" cap="none" dirty="0" smtClean="0">
                <a:latin typeface="Comic Sans MS" pitchFamily="66" charset="0"/>
              </a:rPr>
              <a:t> I </a:t>
            </a:r>
            <a:r>
              <a:rPr lang="tr-TR" sz="1600" cap="none" dirty="0" err="1" smtClean="0">
                <a:latin typeface="Comic Sans MS" pitchFamily="66" charset="0"/>
              </a:rPr>
              <a:t>was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young</a:t>
            </a:r>
            <a:r>
              <a:rPr lang="tr-TR" sz="1600" cap="none" dirty="0" smtClean="0">
                <a:latin typeface="Comic Sans MS" pitchFamily="66" charset="0"/>
              </a:rPr>
              <a:t>. (</a:t>
            </a:r>
            <a:r>
              <a:rPr lang="tr-TR" sz="1600" i="1" cap="none" dirty="0" smtClean="0">
                <a:latin typeface="Comic Sans MS" pitchFamily="66" charset="0"/>
              </a:rPr>
              <a:t>Ben gençken futbol oynadım.)</a:t>
            </a:r>
            <a:endParaRPr lang="tr-TR" sz="1600" i="1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600" b="1" cap="none" dirty="0" smtClean="0">
                <a:latin typeface="Comic Sans MS" pitchFamily="66" charset="0"/>
              </a:rPr>
              <a:t>3. Geçmiş zamanda tekrarlanarak yapılan eylemlerde;</a:t>
            </a:r>
            <a:endParaRPr lang="tr-TR" sz="1600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>	I </a:t>
            </a:r>
            <a:r>
              <a:rPr lang="tr-TR" sz="1600" cap="none" dirty="0" err="1" smtClean="0">
                <a:latin typeface="Comic Sans MS" pitchFamily="66" charset="0"/>
              </a:rPr>
              <a:t>swam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everyday</a:t>
            </a:r>
            <a:r>
              <a:rPr lang="tr-TR" sz="1600" cap="none" dirty="0" smtClean="0">
                <a:latin typeface="Comic Sans MS" pitchFamily="66" charset="0"/>
              </a:rPr>
              <a:t> in </a:t>
            </a:r>
            <a:r>
              <a:rPr lang="tr-TR" sz="1600" cap="none" dirty="0" err="1" smtClean="0">
                <a:latin typeface="Comic Sans MS" pitchFamily="66" charset="0"/>
              </a:rPr>
              <a:t>my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last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vacation</a:t>
            </a:r>
            <a:r>
              <a:rPr lang="tr-TR" sz="1600" cap="none" dirty="0" smtClean="0">
                <a:latin typeface="Comic Sans MS" pitchFamily="66" charset="0"/>
              </a:rPr>
              <a:t>. (</a:t>
            </a:r>
            <a:r>
              <a:rPr lang="tr-TR" sz="1600" i="1" cap="none" dirty="0" smtClean="0">
                <a:latin typeface="Comic Sans MS" pitchFamily="66" charset="0"/>
              </a:rPr>
              <a:t>Ben son tatilimde her gün yüzdüm.)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 </a:t>
            </a:r>
          </a:p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 </a:t>
            </a:r>
            <a:endParaRPr lang="tr-TR" sz="1600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500042"/>
            <a:ext cx="7773338" cy="738780"/>
          </a:xfrm>
        </p:spPr>
        <p:txBody>
          <a:bodyPr>
            <a:normAutofit/>
          </a:bodyPr>
          <a:lstStyle/>
          <a:p>
            <a:r>
              <a:rPr lang="tr-TR" sz="2800" b="1" dirty="0" err="1" smtClean="0">
                <a:latin typeface="Comic Sans MS" pitchFamily="66" charset="0"/>
              </a:rPr>
              <a:t>Simple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Past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smtClean="0">
                <a:latin typeface="Comic Sans MS" pitchFamily="66" charset="0"/>
              </a:rPr>
              <a:t>Tense</a:t>
            </a:r>
            <a:endParaRPr lang="tr-TR" sz="28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14348" y="1214422"/>
          <a:ext cx="7772400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2895584"/>
                <a:gridCol w="2590800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b="1" dirty="0">
                          <a:latin typeface="Comic Sans MS" pitchFamily="66" charset="0"/>
                        </a:rPr>
                        <a:t>Düz cümle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b="1">
                          <a:latin typeface="Comic Sans MS" pitchFamily="66" charset="0"/>
                        </a:rPr>
                        <a:t>Olumsuz cümle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b="1">
                          <a:latin typeface="Comic Sans MS" pitchFamily="66" charset="0"/>
                        </a:rPr>
                        <a:t>Soru cümlesi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came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Ben geldim.)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did not come.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gelmedim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 I come?</a:t>
                      </a:r>
                      <a:r>
                        <a:rPr lang="it-IT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it-IT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it-IT" sz="1600" i="1" dirty="0">
                          <a:latin typeface="Comic Sans MS" pitchFamily="66" charset="0"/>
                        </a:rPr>
                        <a:t>Ben geldim mi?)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 smtClean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came</a:t>
                      </a:r>
                      <a:r>
                        <a:rPr lang="tr-TR" sz="1600" dirty="0" smtClean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Sen geldin.)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did not come.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gelmedin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 you come?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geldin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mi?)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She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It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came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O  geldi.)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did not come.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gelmedi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 he/she/it come?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geldi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mi?)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came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Biz  geldik.)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  did not come.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gelmedik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come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Biz geldik mi?)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came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Siz  geldiniz.)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did not come.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gelmediniz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 you come?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geldiniz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mi?)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came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Onlar  geldiler.)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  did not come.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gelmediler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 they come?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geldiler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mi?)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1310284"/>
          </a:xfrm>
        </p:spPr>
        <p:txBody>
          <a:bodyPr>
            <a:normAutofit/>
          </a:bodyPr>
          <a:lstStyle/>
          <a:p>
            <a:r>
              <a:rPr lang="tr-TR" sz="2600" b="1" cap="none" dirty="0" err="1" smtClean="0">
                <a:latin typeface="Comic Sans MS" pitchFamily="66" charset="0"/>
              </a:rPr>
              <a:t>Simple</a:t>
            </a:r>
            <a:r>
              <a:rPr lang="tr-TR" sz="2600" b="1" cap="none" dirty="0" smtClean="0">
                <a:latin typeface="Comic Sans MS" pitchFamily="66" charset="0"/>
              </a:rPr>
              <a:t> </a:t>
            </a:r>
            <a:r>
              <a:rPr lang="tr-TR" sz="2600" b="1" cap="none" dirty="0" err="1" smtClean="0">
                <a:latin typeface="Comic Sans MS" pitchFamily="66" charset="0"/>
              </a:rPr>
              <a:t>Past</a:t>
            </a:r>
            <a:r>
              <a:rPr lang="tr-TR" sz="2600" b="1" cap="none" dirty="0" smtClean="0">
                <a:latin typeface="Comic Sans MS" pitchFamily="66" charset="0"/>
              </a:rPr>
              <a:t> Tense İle Soru Zarflı Cümleler </a:t>
            </a:r>
            <a:endParaRPr lang="tr-TR" sz="26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642910" y="1928802"/>
          <a:ext cx="77724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/>
                <a:gridCol w="1160164"/>
                <a:gridCol w="1143008"/>
                <a:gridCol w="1143008"/>
                <a:gridCol w="277174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dirty="0">
                          <a:latin typeface="Comic Sans MS" pitchFamily="66" charset="0"/>
                        </a:rPr>
                        <a:t>Soru kelimesi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>
                          <a:latin typeface="Comic Sans MS" pitchFamily="66" charset="0"/>
                        </a:rPr>
                        <a:t>Yardımcı fiil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>
                          <a:latin typeface="Comic Sans MS" pitchFamily="66" charset="0"/>
                        </a:rPr>
                        <a:t>Fiil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What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do?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Siz ne yaptınız?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Where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live?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Onlar nerede yaşadı?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When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it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end?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O, ne zaman bitti?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Why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she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go?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>
                          <a:latin typeface="Comic Sans MS" pitchFamily="66" charset="0"/>
                        </a:rPr>
                        <a:t>O, neden gitti?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How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did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do?</a:t>
                      </a:r>
                      <a:endParaRPr lang="tr-TR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i="1" dirty="0">
                          <a:latin typeface="Comic Sans MS" pitchFamily="66" charset="0"/>
                        </a:rPr>
                        <a:t>Siz nasıl yaptınız?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56314" y="189749"/>
            <a:ext cx="7773338" cy="1596177"/>
          </a:xfrm>
        </p:spPr>
        <p:txBody>
          <a:bodyPr>
            <a:normAutofit/>
          </a:bodyPr>
          <a:lstStyle/>
          <a:p>
            <a:r>
              <a:rPr lang="tr-TR" sz="2400" b="1" dirty="0" err="1" smtClean="0">
                <a:latin typeface="Comic Sans MS" pitchFamily="66" charset="0"/>
              </a:rPr>
              <a:t>Past</a:t>
            </a:r>
            <a:r>
              <a:rPr lang="tr-TR" sz="2400" b="1" dirty="0" smtClean="0">
                <a:latin typeface="Comic Sans MS" pitchFamily="66" charset="0"/>
              </a:rPr>
              <a:t> </a:t>
            </a:r>
            <a:r>
              <a:rPr lang="tr-TR" sz="2400" b="1" dirty="0" err="1" smtClean="0">
                <a:latin typeface="Comic Sans MS" pitchFamily="66" charset="0"/>
              </a:rPr>
              <a:t>Continuous</a:t>
            </a:r>
            <a:r>
              <a:rPr lang="tr-TR" sz="2400" b="1" dirty="0" smtClean="0">
                <a:latin typeface="Comic Sans MS" pitchFamily="66" charset="0"/>
              </a:rPr>
              <a:t> Tense </a:t>
            </a:r>
            <a:r>
              <a:rPr lang="tr-TR" sz="2400" b="1" dirty="0" smtClean="0">
                <a:latin typeface="Comic Sans MS" pitchFamily="66" charset="0"/>
              </a:rPr>
              <a:t/>
            </a:r>
            <a:br>
              <a:rPr lang="tr-TR" sz="2400" b="1" dirty="0" smtClean="0">
                <a:latin typeface="Comic Sans MS" pitchFamily="66" charset="0"/>
              </a:rPr>
            </a:br>
            <a:r>
              <a:rPr lang="tr-TR" sz="2400" b="1" dirty="0" smtClean="0">
                <a:latin typeface="Comic Sans MS" pitchFamily="66" charset="0"/>
              </a:rPr>
              <a:t> </a:t>
            </a:r>
            <a:r>
              <a:rPr lang="tr-TR" sz="2000" b="1" dirty="0" smtClean="0">
                <a:latin typeface="Comic Sans MS" pitchFamily="66" charset="0"/>
              </a:rPr>
              <a:t>(</a:t>
            </a:r>
            <a:r>
              <a:rPr lang="tr-TR" sz="2000" b="1" cap="none" dirty="0" smtClean="0">
                <a:latin typeface="Comic Sans MS" pitchFamily="66" charset="0"/>
              </a:rPr>
              <a:t>Sürekli Geçmiş Zaman veya Şimdiki Zamanın Hikâyesi)</a:t>
            </a:r>
            <a:endParaRPr lang="tr-TR" sz="20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657252" y="1571612"/>
          <a:ext cx="77724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824146"/>
                <a:gridCol w="2590800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>
                          <a:latin typeface="Comic Sans MS" pitchFamily="66" charset="0"/>
                        </a:rPr>
                        <a:t>Düz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>
                          <a:latin typeface="Comic Sans MS" pitchFamily="66" charset="0"/>
                        </a:rPr>
                        <a:t>Olumsuz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Soru cümlesi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sv-SE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was running.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sv-SE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sv-SE" sz="1500" i="1" dirty="0">
                          <a:latin typeface="Comic Sans MS" pitchFamily="66" charset="0"/>
                        </a:rPr>
                        <a:t>Ben koşuyordum.)</a:t>
                      </a:r>
                      <a:endParaRPr lang="sv-SE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was not running.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koşmuyordum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Was I running?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sv-SE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sv-SE" sz="1500" i="1" dirty="0">
                          <a:latin typeface="Comic Sans MS" pitchFamily="66" charset="0"/>
                        </a:rPr>
                        <a:t>Ben koşuyor muydum?)</a:t>
                      </a:r>
                      <a:endParaRPr lang="sv-SE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were running.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koşuyordun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were not running.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koşmuyordun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Were you running?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muydun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was running.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koşuyordu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was not running.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koşmuyordu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Was he/she/it running?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muydu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were running.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koşuyorduk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were not running.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koşmuyorduk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Were we running?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muyduk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were running.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koşuyordunuz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were not running.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koşmuyordunuz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Were you running?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muydunuz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were running.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koşuyorlardı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were not running.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koşmuyorlardı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Were they running?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koşuyorlar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mıydı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1000108"/>
            <a:ext cx="7773338" cy="667342"/>
          </a:xfrm>
        </p:spPr>
        <p:txBody>
          <a:bodyPr>
            <a:normAutofit/>
          </a:bodyPr>
          <a:lstStyle/>
          <a:p>
            <a:r>
              <a:rPr lang="tr-TR" sz="2400" b="1" cap="none" dirty="0" err="1" smtClean="0">
                <a:latin typeface="Comic Sans MS" pitchFamily="66" charset="0"/>
              </a:rPr>
              <a:t>Past</a:t>
            </a:r>
            <a:r>
              <a:rPr lang="tr-TR" sz="2400" b="1" cap="none" dirty="0" smtClean="0">
                <a:latin typeface="Comic Sans MS" pitchFamily="66" charset="0"/>
              </a:rPr>
              <a:t> </a:t>
            </a:r>
            <a:r>
              <a:rPr lang="tr-TR" sz="2400" b="1" cap="none" dirty="0" err="1" smtClean="0">
                <a:latin typeface="Comic Sans MS" pitchFamily="66" charset="0"/>
              </a:rPr>
              <a:t>Continuous</a:t>
            </a:r>
            <a:r>
              <a:rPr lang="tr-TR" sz="2400" b="1" cap="none" dirty="0" smtClean="0">
                <a:latin typeface="Comic Sans MS" pitchFamily="66" charset="0"/>
              </a:rPr>
              <a:t> Tense Soru Zarflı Cümleler </a:t>
            </a:r>
            <a:endParaRPr lang="tr-TR" sz="2400" cap="none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85786" y="1785926"/>
          <a:ext cx="7772400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143008"/>
                <a:gridCol w="1071570"/>
                <a:gridCol w="1643074"/>
                <a:gridCol w="291461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Soru kelimesi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Yardımcı fiil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Fiil+ing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What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were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expecting?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Siz ne bekliyordunuz?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Where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were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living?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Onlar nerede yaşıyorlardı?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was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it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beginning?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Ne zaman başlıyordu?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Why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were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going?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Sen neden gidiyordun?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How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were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doing?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 dirty="0">
                          <a:latin typeface="Comic Sans MS" pitchFamily="66" charset="0"/>
                        </a:rPr>
                        <a:t>Sen nasıl yapıyordunuz?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5786" y="642918"/>
            <a:ext cx="7773338" cy="642942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> </a:t>
            </a:r>
            <a:br>
              <a:rPr lang="tr-TR" dirty="0" smtClean="0">
                <a:latin typeface="Comic Sans MS" pitchFamily="66" charset="0"/>
              </a:rPr>
            </a:br>
            <a:r>
              <a:rPr lang="tr-TR" b="1" dirty="0" err="1" smtClean="0">
                <a:latin typeface="Comic Sans MS" pitchFamily="66" charset="0"/>
              </a:rPr>
              <a:t>Simple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Present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smtClean="0">
                <a:latin typeface="Comic Sans MS" pitchFamily="66" charset="0"/>
              </a:rPr>
              <a:t>Tense</a:t>
            </a:r>
            <a:endParaRPr lang="tr-TR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685800" y="2366963"/>
          <a:ext cx="77724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0250"/>
                <a:gridCol w="3081350"/>
                <a:gridCol w="2590800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>
                          <a:latin typeface="Comic Sans MS" pitchFamily="66" charset="0"/>
                        </a:rPr>
                        <a:t>Olumlu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Olumsuz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Soru cümlesi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b="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</a:t>
                      </a:r>
                      <a:r>
                        <a:rPr lang="tr-TR" sz="1500" b="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</a:t>
                      </a:r>
                      <a:r>
                        <a:rPr lang="tr-TR" sz="1500" b="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Ben çalışırım.)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b="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do not work.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çalışmam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b="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 I work?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çalışır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mıyım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Sen çalışırsın.)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do not work.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çalışmazsın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 you work?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çalışır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mısın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She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It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works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O çalışır.)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does not work.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çalışmaz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Does he/she/it work?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çalışır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Biz çalışırız.)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do not work.</a:t>
                      </a:r>
                      <a:r>
                        <a:rPr lang="en-US" sz="1500" i="1">
                          <a:latin typeface="Comic Sans MS" pitchFamily="66" charset="0"/>
                        </a:rPr>
                        <a:t> (Biz çalışmayız.)</a:t>
                      </a:r>
                      <a:endParaRPr lang="en-US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Biz çalışır mıyız?)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Siz çalışırsınız.)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do not work.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çalışmazsınız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 you work?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çalışır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mısınız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Onlar çalışırlar.)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do not work.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çalışmazlar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 they work?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çalışırlar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5" name="4 Dikdörtgen"/>
          <p:cNvSpPr/>
          <p:nvPr/>
        </p:nvSpPr>
        <p:spPr>
          <a:xfrm>
            <a:off x="571472" y="1428736"/>
            <a:ext cx="78486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120000"/>
              </a:lnSpc>
              <a:spcBef>
                <a:spcPts val="1000"/>
              </a:spcBef>
              <a:buClr>
                <a:prstClr val="black"/>
              </a:buClr>
            </a:pPr>
            <a:r>
              <a:rPr lang="tr-TR" sz="2000" dirty="0" smtClean="0">
                <a:solidFill>
                  <a:prstClr val="black"/>
                </a:solidFill>
                <a:latin typeface="Comic Sans MS" pitchFamily="66" charset="0"/>
              </a:rPr>
              <a:t>	</a:t>
            </a:r>
            <a:r>
              <a:rPr lang="tr-TR" sz="2000" dirty="0" err="1" smtClean="0">
                <a:solidFill>
                  <a:prstClr val="black"/>
                </a:solidFill>
                <a:latin typeface="Comic Sans MS" pitchFamily="66" charset="0"/>
              </a:rPr>
              <a:t>Simple</a:t>
            </a:r>
            <a:r>
              <a:rPr lang="tr-TR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tr-TR" sz="2000" dirty="0" err="1">
                <a:solidFill>
                  <a:prstClr val="black"/>
                </a:solidFill>
                <a:latin typeface="Comic Sans MS" pitchFamily="66" charset="0"/>
              </a:rPr>
              <a:t>Present</a:t>
            </a:r>
            <a:r>
              <a:rPr lang="tr-TR" sz="2000" dirty="0">
                <a:solidFill>
                  <a:prstClr val="black"/>
                </a:solidFill>
                <a:latin typeface="Comic Sans MS" pitchFamily="66" charset="0"/>
              </a:rPr>
              <a:t> Tense, bir işin her zaman yapıldığını anlatır. </a:t>
            </a:r>
            <a:r>
              <a:rPr lang="tr-TR" sz="2000" dirty="0" err="1">
                <a:solidFill>
                  <a:prstClr val="black"/>
                </a:solidFill>
                <a:latin typeface="Comic Sans MS" pitchFamily="66" charset="0"/>
              </a:rPr>
              <a:t>Türkçe’de</a:t>
            </a:r>
            <a:r>
              <a:rPr lang="tr-TR" sz="2000" dirty="0">
                <a:solidFill>
                  <a:prstClr val="black"/>
                </a:solidFill>
                <a:latin typeface="Comic Sans MS" pitchFamily="66" charset="0"/>
              </a:rPr>
              <a:t> geniş zaman olarak adlandırılır. </a:t>
            </a:r>
            <a:endParaRPr lang="tr-TR" sz="20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524466"/>
          </a:xfrm>
        </p:spPr>
        <p:txBody>
          <a:bodyPr>
            <a:normAutofit fontScale="90000"/>
          </a:bodyPr>
          <a:lstStyle/>
          <a:p>
            <a:r>
              <a:rPr lang="tr-TR" sz="2800" b="1" dirty="0" err="1" smtClean="0">
                <a:latin typeface="Comic Sans MS" pitchFamily="66" charset="0"/>
              </a:rPr>
              <a:t>Present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Perfect</a:t>
            </a:r>
            <a:r>
              <a:rPr lang="tr-TR" sz="2800" b="1" dirty="0" smtClean="0">
                <a:latin typeface="Comic Sans MS" pitchFamily="66" charset="0"/>
              </a:rPr>
              <a:t> Tense </a:t>
            </a:r>
            <a:r>
              <a:rPr lang="tr-TR" b="1" dirty="0" smtClean="0">
                <a:latin typeface="Comic Sans MS" pitchFamily="66" charset="0"/>
              </a:rPr>
              <a:t/>
            </a:r>
            <a:br>
              <a:rPr lang="tr-TR" b="1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sz="1800" dirty="0" smtClean="0">
                <a:latin typeface="Comic Sans MS" pitchFamily="66" charset="0"/>
              </a:rPr>
              <a:t>(</a:t>
            </a:r>
            <a:r>
              <a:rPr lang="tr-TR" sz="1800" cap="none" dirty="0" smtClean="0">
                <a:latin typeface="Comic Sans MS" pitchFamily="66" charset="0"/>
              </a:rPr>
              <a:t>Bir işin geçmişte herhangi bir belirsiz zamanda yapıldığını ifade eder)</a:t>
            </a:r>
            <a:endParaRPr lang="tr-TR" sz="1800" cap="none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14348" y="1500174"/>
          <a:ext cx="7772400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latin typeface="Comic Sans MS" pitchFamily="66" charset="0"/>
                        </a:rPr>
                        <a:t>Düz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latin typeface="Comic Sans MS" pitchFamily="66" charset="0"/>
                        </a:rPr>
                        <a:t>Olumsuz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Soru cümlesi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seen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Ben gördüm.)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have not seen.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görmedim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I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seen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600" i="1" dirty="0">
                          <a:latin typeface="Comic Sans MS" pitchFamily="66" charset="0"/>
                        </a:rPr>
                        <a:t>Ben gördüm mü?)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have seen.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have not seen.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görmedin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you seen?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gördün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mü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has seen.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has not seen.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görmedi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Has he/she/it seen?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mü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have seen.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have not seen.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görmedik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we seen?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gördük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mü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have seen.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gördünüz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have not seen.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görmediniz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you seen?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gördünüz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mü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have seen.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 </a:t>
                      </a:r>
                      <a:endParaRPr lang="tr-TR" sz="16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gördüler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have not seen.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görmediler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.)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they seen? </a:t>
                      </a:r>
                      <a:endParaRPr lang="tr-TR" sz="16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6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600" i="1" dirty="0" err="1">
                          <a:latin typeface="Comic Sans MS" pitchFamily="66" charset="0"/>
                        </a:rPr>
                        <a:t>gördüler</a:t>
                      </a:r>
                      <a:r>
                        <a:rPr lang="en-US" sz="1600" i="1" dirty="0">
                          <a:latin typeface="Comic Sans MS" pitchFamily="66" charset="0"/>
                        </a:rPr>
                        <a:t> mi?)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42910" y="214290"/>
            <a:ext cx="8072494" cy="52197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b="1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Just</a:t>
            </a:r>
            <a:endParaRPr lang="tr-TR" sz="2400" b="1" cap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>Henüz bitmiş bir işi ifade etmek için cümleyi yardımcı fiil ile asıl fiil arasına “</a:t>
            </a:r>
            <a:r>
              <a:rPr lang="tr-TR" sz="1600" cap="none" dirty="0" err="1" smtClean="0">
                <a:latin typeface="Comic Sans MS" pitchFamily="66" charset="0"/>
              </a:rPr>
              <a:t>just</a:t>
            </a:r>
            <a:r>
              <a:rPr lang="tr-TR" sz="1600" cap="none" dirty="0" smtClean="0">
                <a:latin typeface="Comic Sans MS" pitchFamily="66" charset="0"/>
              </a:rPr>
              <a:t> ” koyarak kurarız.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I </a:t>
            </a:r>
            <a:r>
              <a:rPr lang="tr-TR" sz="1400" cap="none" dirty="0" err="1" smtClean="0">
                <a:latin typeface="Comic Sans MS" pitchFamily="66" charset="0"/>
              </a:rPr>
              <a:t>have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just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locked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the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door</a:t>
            </a:r>
            <a:r>
              <a:rPr lang="tr-TR" sz="1400" cap="none" dirty="0" smtClean="0">
                <a:latin typeface="Comic Sans MS" pitchFamily="66" charset="0"/>
              </a:rPr>
              <a:t>. (</a:t>
            </a:r>
            <a:r>
              <a:rPr lang="tr-TR" sz="1400" i="1" cap="none" dirty="0" smtClean="0">
                <a:latin typeface="Comic Sans MS" pitchFamily="66" charset="0"/>
              </a:rPr>
              <a:t>Kapıyı tam şimdi kilitledim.)</a:t>
            </a:r>
            <a:r>
              <a:rPr lang="tr-TR" sz="1400" cap="none" dirty="0" smtClean="0">
                <a:latin typeface="Comic Sans MS" pitchFamily="66" charset="0"/>
              </a:rPr>
              <a:t/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smtClean="0">
                <a:latin typeface="Comic Sans MS" pitchFamily="66" charset="0"/>
              </a:rPr>
              <a:t>Ali has </a:t>
            </a:r>
            <a:r>
              <a:rPr lang="tr-TR" sz="1400" cap="none" dirty="0" err="1" smtClean="0">
                <a:latin typeface="Comic Sans MS" pitchFamily="66" charset="0"/>
              </a:rPr>
              <a:t>just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come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home</a:t>
            </a:r>
            <a:r>
              <a:rPr lang="tr-TR" sz="1400" cap="none" dirty="0" smtClean="0">
                <a:latin typeface="Comic Sans MS" pitchFamily="66" charset="0"/>
              </a:rPr>
              <a:t>. (</a:t>
            </a:r>
            <a:r>
              <a:rPr lang="tr-TR" sz="1400" i="1" cap="none" dirty="0" smtClean="0">
                <a:latin typeface="Comic Sans MS" pitchFamily="66" charset="0"/>
              </a:rPr>
              <a:t>Ali tam şimdi eve geldi.)</a:t>
            </a:r>
            <a:r>
              <a:rPr lang="tr-TR" sz="1400" cap="none" dirty="0" smtClean="0">
                <a:latin typeface="Comic Sans MS" pitchFamily="66" charset="0"/>
              </a:rPr>
              <a:t/>
            </a:r>
            <a:br>
              <a:rPr lang="tr-TR" sz="1400" cap="none" dirty="0" smtClean="0">
                <a:latin typeface="Comic Sans MS" pitchFamily="66" charset="0"/>
              </a:rPr>
            </a:br>
            <a:r>
              <a:rPr lang="tr-TR" sz="1400" cap="none" dirty="0" err="1" smtClean="0">
                <a:latin typeface="Comic Sans MS" pitchFamily="66" charset="0"/>
              </a:rPr>
              <a:t>Have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they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just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gone</a:t>
            </a:r>
            <a:r>
              <a:rPr lang="tr-TR" sz="1400" cap="none" dirty="0" smtClean="0">
                <a:latin typeface="Comic Sans MS" pitchFamily="66" charset="0"/>
              </a:rPr>
              <a:t> </a:t>
            </a:r>
            <a:r>
              <a:rPr lang="tr-TR" sz="1400" cap="none" dirty="0" err="1" smtClean="0">
                <a:latin typeface="Comic Sans MS" pitchFamily="66" charset="0"/>
              </a:rPr>
              <a:t>out</a:t>
            </a:r>
            <a:r>
              <a:rPr lang="tr-TR" sz="1400" cap="none" dirty="0" smtClean="0">
                <a:latin typeface="Comic Sans MS" pitchFamily="66" charset="0"/>
              </a:rPr>
              <a:t>? (</a:t>
            </a:r>
            <a:r>
              <a:rPr lang="tr-TR" sz="1400" i="1" cap="none" dirty="0" smtClean="0">
                <a:latin typeface="Comic Sans MS" pitchFamily="66" charset="0"/>
              </a:rPr>
              <a:t>Onlar tam şimdi mi gittiler?)</a:t>
            </a:r>
            <a:endParaRPr lang="tr-TR" sz="1400" i="1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4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Since - </a:t>
            </a:r>
            <a:r>
              <a:rPr lang="tr-TR" sz="2400" b="1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</a:t>
            </a:r>
            <a:r>
              <a:rPr lang="tr-TR" sz="2400" b="1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or</a:t>
            </a:r>
            <a:endParaRPr lang="tr-TR" sz="2400" b="1" cap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>Bu edatların ikisi de </a:t>
            </a:r>
            <a:r>
              <a:rPr lang="tr-TR" sz="1600" cap="none" dirty="0" err="1" smtClean="0">
                <a:latin typeface="Comic Sans MS" pitchFamily="66" charset="0"/>
              </a:rPr>
              <a:t>türkçede</a:t>
            </a:r>
            <a:r>
              <a:rPr lang="tr-TR" sz="1600" cap="none" dirty="0" smtClean="0">
                <a:latin typeface="Comic Sans MS" pitchFamily="66" charset="0"/>
              </a:rPr>
              <a:t> “den beri” anlamına gelir. Yani </a:t>
            </a:r>
            <a:r>
              <a:rPr lang="tr-TR" sz="1600" cap="none" dirty="0" err="1" smtClean="0">
                <a:latin typeface="Comic Sans MS" pitchFamily="66" charset="0"/>
              </a:rPr>
              <a:t>türkçedeki</a:t>
            </a:r>
            <a:r>
              <a:rPr lang="tr-TR" sz="1600" cap="none" dirty="0" smtClean="0">
                <a:latin typeface="Comic Sans MS" pitchFamily="66" charset="0"/>
              </a:rPr>
              <a:t>, “den beri” </a:t>
            </a:r>
            <a:r>
              <a:rPr lang="tr-TR" sz="1600" cap="none" dirty="0" err="1" smtClean="0">
                <a:latin typeface="Comic Sans MS" pitchFamily="66" charset="0"/>
              </a:rPr>
              <a:t>ingilizce’de</a:t>
            </a:r>
            <a:r>
              <a:rPr lang="tr-TR" sz="1600" cap="none" dirty="0" smtClean="0">
                <a:latin typeface="Comic Sans MS" pitchFamily="66" charset="0"/>
              </a:rPr>
              <a:t> iki türlü söylenir.</a:t>
            </a:r>
          </a:p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>“</a:t>
            </a:r>
            <a:r>
              <a:rPr lang="tr-TR" sz="1600" cap="none" dirty="0" err="1" smtClean="0">
                <a:latin typeface="Comic Sans MS" pitchFamily="66" charset="0"/>
              </a:rPr>
              <a:t>Since”den</a:t>
            </a:r>
            <a:r>
              <a:rPr lang="tr-TR" sz="1600" cap="none" dirty="0" smtClean="0">
                <a:latin typeface="Comic Sans MS" pitchFamily="66" charset="0"/>
              </a:rPr>
              <a:t> sonra daima bir zaman adı gelir. “</a:t>
            </a:r>
            <a:r>
              <a:rPr lang="tr-TR" sz="1600" cap="none" dirty="0" err="1" smtClean="0">
                <a:latin typeface="Comic Sans MS" pitchFamily="66" charset="0"/>
              </a:rPr>
              <a:t>For”dan</a:t>
            </a:r>
            <a:r>
              <a:rPr lang="tr-TR" sz="1600" cap="none" dirty="0" smtClean="0">
                <a:latin typeface="Comic Sans MS" pitchFamily="66" charset="0"/>
              </a:rPr>
              <a:t> sonra ise daima bir zaman süresi gelir. (Bir zaman ölçüsü)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since </a:t>
            </a:r>
            <a:r>
              <a:rPr lang="tr-TR" sz="1600" cap="none" dirty="0" err="1" smtClean="0">
                <a:latin typeface="Comic Sans MS" pitchFamily="66" charset="0"/>
              </a:rPr>
              <a:t>last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week</a:t>
            </a:r>
            <a:r>
              <a:rPr lang="tr-TR" sz="1600" cap="none" dirty="0" smtClean="0">
                <a:latin typeface="Comic Sans MS" pitchFamily="66" charset="0"/>
              </a:rPr>
              <a:t>             </a:t>
            </a:r>
            <a:r>
              <a:rPr lang="tr-TR" sz="1600" i="1" cap="none" dirty="0" smtClean="0">
                <a:latin typeface="Comic Sans MS" pitchFamily="66" charset="0"/>
              </a:rPr>
              <a:t>geçen haftadan beri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Since 1936     </a:t>
            </a:r>
            <a:r>
              <a:rPr lang="tr-TR" sz="1600" i="1" cap="none" dirty="0" smtClean="0">
                <a:latin typeface="Comic Sans MS" pitchFamily="66" charset="0"/>
              </a:rPr>
              <a:t>1936’dan beri</a:t>
            </a:r>
            <a:endParaRPr lang="tr-TR" sz="1600" i="1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> “</a:t>
            </a:r>
            <a:r>
              <a:rPr lang="tr-TR" sz="1600" cap="none" dirty="0" err="1" smtClean="0">
                <a:latin typeface="Comic Sans MS" pitchFamily="66" charset="0"/>
              </a:rPr>
              <a:t>for</a:t>
            </a:r>
            <a:r>
              <a:rPr lang="tr-TR" sz="1600" cap="none" dirty="0" smtClean="0">
                <a:latin typeface="Comic Sans MS" pitchFamily="66" charset="0"/>
              </a:rPr>
              <a:t>” edatını kullanmak istersek “</a:t>
            </a:r>
            <a:r>
              <a:rPr lang="tr-TR" sz="1600" cap="none" dirty="0" err="1" smtClean="0">
                <a:latin typeface="Comic Sans MS" pitchFamily="66" charset="0"/>
              </a:rPr>
              <a:t>for”dan</a:t>
            </a:r>
            <a:r>
              <a:rPr lang="tr-TR" sz="1600" cap="none" dirty="0" smtClean="0">
                <a:latin typeface="Comic Sans MS" pitchFamily="66" charset="0"/>
              </a:rPr>
              <a:t> sonra bir zaman ölçüsü koymak gerekir.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For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one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minute</a:t>
            </a:r>
            <a:r>
              <a:rPr lang="tr-TR" sz="1600" cap="none" dirty="0" smtClean="0">
                <a:latin typeface="Comic Sans MS" pitchFamily="66" charset="0"/>
              </a:rPr>
              <a:t>        </a:t>
            </a:r>
            <a:r>
              <a:rPr lang="tr-TR" sz="1600" i="1" cap="none" dirty="0" smtClean="0">
                <a:latin typeface="Comic Sans MS" pitchFamily="66" charset="0"/>
              </a:rPr>
              <a:t>bir dakikadan beri</a:t>
            </a:r>
            <a:r>
              <a:rPr lang="tr-TR" sz="1600" cap="none" dirty="0" smtClean="0">
                <a:latin typeface="Comic Sans MS" pitchFamily="66" charset="0"/>
              </a:rPr>
              <a:t> 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for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five</a:t>
            </a:r>
            <a:r>
              <a:rPr lang="tr-TR" sz="1600" cap="none" dirty="0" smtClean="0">
                <a:latin typeface="Comic Sans MS" pitchFamily="66" charset="0"/>
              </a:rPr>
              <a:t> w </a:t>
            </a:r>
            <a:r>
              <a:rPr lang="tr-TR" sz="1600" cap="none" dirty="0" err="1" smtClean="0">
                <a:latin typeface="Comic Sans MS" pitchFamily="66" charset="0"/>
              </a:rPr>
              <a:t>eeks</a:t>
            </a:r>
            <a:r>
              <a:rPr lang="tr-TR" sz="1600" cap="none" dirty="0" smtClean="0">
                <a:latin typeface="Comic Sans MS" pitchFamily="66" charset="0"/>
              </a:rPr>
              <a:t>      </a:t>
            </a:r>
            <a:r>
              <a:rPr lang="tr-TR" sz="1600" i="1" cap="none" dirty="0" smtClean="0">
                <a:latin typeface="Comic Sans MS" pitchFamily="66" charset="0"/>
              </a:rPr>
              <a:t> beş haftadan beri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for</a:t>
            </a:r>
            <a:r>
              <a:rPr lang="tr-TR" sz="1600" cap="none" dirty="0" smtClean="0">
                <a:latin typeface="Comic Sans MS" pitchFamily="66" charset="0"/>
              </a:rPr>
              <a:t>  ten </a:t>
            </a:r>
            <a:r>
              <a:rPr lang="tr-TR" sz="1600" cap="none" dirty="0" err="1" smtClean="0">
                <a:latin typeface="Comic Sans MS" pitchFamily="66" charset="0"/>
              </a:rPr>
              <a:t>years</a:t>
            </a:r>
            <a:r>
              <a:rPr lang="tr-TR" sz="1600" cap="none" dirty="0" smtClean="0">
                <a:latin typeface="Comic Sans MS" pitchFamily="66" charset="0"/>
              </a:rPr>
              <a:t>         </a:t>
            </a:r>
            <a:r>
              <a:rPr lang="tr-TR" sz="1600" i="1" cap="none" dirty="0" smtClean="0">
                <a:latin typeface="Comic Sans MS" pitchFamily="66" charset="0"/>
              </a:rPr>
              <a:t>on yıldan beri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endParaRPr lang="tr-TR" sz="1600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642910" y="357166"/>
            <a:ext cx="7773338" cy="810218"/>
          </a:xfrm>
        </p:spPr>
        <p:txBody>
          <a:bodyPr>
            <a:normAutofit/>
          </a:bodyPr>
          <a:lstStyle/>
          <a:p>
            <a:r>
              <a:rPr lang="tr-TR" sz="3200" b="1" cap="none" dirty="0" smtClean="0">
                <a:latin typeface="Comic Sans MS" pitchFamily="66" charset="0"/>
              </a:rPr>
              <a:t>Dikkat!!!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1285860"/>
            <a:ext cx="7772870" cy="500065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600" cap="none" dirty="0" smtClean="0">
                <a:latin typeface="Comic Sans MS" pitchFamily="66" charset="0"/>
              </a:rPr>
              <a:t>“</a:t>
            </a:r>
            <a:r>
              <a:rPr lang="tr-TR" sz="1600" b="1" cap="none" dirty="0" smtClean="0">
                <a:latin typeface="Comic Sans MS" pitchFamily="66" charset="0"/>
              </a:rPr>
              <a:t>ever, </a:t>
            </a:r>
            <a:r>
              <a:rPr lang="tr-TR" sz="1600" b="1" cap="none" dirty="0" err="1" smtClean="0">
                <a:latin typeface="Comic Sans MS" pitchFamily="66" charset="0"/>
              </a:rPr>
              <a:t>never</a:t>
            </a:r>
            <a:r>
              <a:rPr lang="tr-TR" sz="1600" b="1" cap="none" dirty="0" smtClean="0">
                <a:latin typeface="Comic Sans MS" pitchFamily="66" charset="0"/>
              </a:rPr>
              <a:t>, </a:t>
            </a:r>
            <a:r>
              <a:rPr lang="tr-TR" sz="1600" b="1" cap="none" dirty="0" err="1" smtClean="0">
                <a:latin typeface="Comic Sans MS" pitchFamily="66" charset="0"/>
              </a:rPr>
              <a:t>before</a:t>
            </a:r>
            <a:r>
              <a:rPr lang="tr-TR" sz="1600" b="1" cap="none" dirty="0" smtClean="0">
                <a:latin typeface="Comic Sans MS" pitchFamily="66" charset="0"/>
              </a:rPr>
              <a:t>, </a:t>
            </a:r>
            <a:r>
              <a:rPr lang="tr-TR" sz="1600" b="1" cap="none" dirty="0" err="1" smtClean="0">
                <a:latin typeface="Comic Sans MS" pitchFamily="66" charset="0"/>
              </a:rPr>
              <a:t>already</a:t>
            </a:r>
            <a:r>
              <a:rPr lang="tr-TR" sz="1600" b="1" cap="none" dirty="0" smtClean="0">
                <a:latin typeface="Comic Sans MS" pitchFamily="66" charset="0"/>
              </a:rPr>
              <a:t>, yet”</a:t>
            </a:r>
            <a:r>
              <a:rPr lang="tr-TR" sz="1600" cap="none" dirty="0" smtClean="0">
                <a:latin typeface="Comic Sans MS" pitchFamily="66" charset="0"/>
              </a:rPr>
              <a:t> gibi geçmişte belirsiz bir zamanı ifade eden kelimeler </a:t>
            </a:r>
            <a:r>
              <a:rPr lang="tr-TR" sz="1600" cap="none" dirty="0" err="1" smtClean="0">
                <a:latin typeface="Comic Sans MS" pitchFamily="66" charset="0"/>
              </a:rPr>
              <a:t>present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perfect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tenste</a:t>
            </a:r>
            <a:r>
              <a:rPr lang="tr-TR" sz="1600" cap="none" dirty="0" smtClean="0">
                <a:latin typeface="Comic Sans MS" pitchFamily="66" charset="0"/>
              </a:rPr>
              <a:t> kullanılır.</a:t>
            </a:r>
          </a:p>
          <a:p>
            <a:pPr>
              <a:buNone/>
            </a:pPr>
            <a:r>
              <a:rPr lang="tr-TR" sz="1600" b="1" cap="none" dirty="0" smtClean="0">
                <a:latin typeface="Comic Sans MS" pitchFamily="66" charset="0"/>
              </a:rPr>
              <a:t>“</a:t>
            </a:r>
            <a:r>
              <a:rPr lang="tr-TR" sz="1600" b="1" cap="none" dirty="0" err="1" smtClean="0">
                <a:latin typeface="Comic Sans MS" pitchFamily="66" charset="0"/>
              </a:rPr>
              <a:t>Yesterday</a:t>
            </a:r>
            <a:r>
              <a:rPr lang="tr-TR" sz="1600" b="1" cap="none" dirty="0" smtClean="0">
                <a:latin typeface="Comic Sans MS" pitchFamily="66" charset="0"/>
              </a:rPr>
              <a:t>, </a:t>
            </a:r>
            <a:r>
              <a:rPr lang="tr-TR" sz="1600" b="1" cap="none" dirty="0" err="1" smtClean="0">
                <a:latin typeface="Comic Sans MS" pitchFamily="66" charset="0"/>
              </a:rPr>
              <a:t>last</a:t>
            </a:r>
            <a:r>
              <a:rPr lang="tr-TR" sz="1600" b="1" cap="none" dirty="0" smtClean="0">
                <a:latin typeface="Comic Sans MS" pitchFamily="66" charset="0"/>
              </a:rPr>
              <a:t> </a:t>
            </a:r>
            <a:r>
              <a:rPr lang="tr-TR" sz="1600" b="1" cap="none" dirty="0" err="1" smtClean="0">
                <a:latin typeface="Comic Sans MS" pitchFamily="66" charset="0"/>
              </a:rPr>
              <a:t>year</a:t>
            </a:r>
            <a:r>
              <a:rPr lang="tr-TR" sz="1600" b="1" cap="none" dirty="0" smtClean="0">
                <a:latin typeface="Comic Sans MS" pitchFamily="66" charset="0"/>
              </a:rPr>
              <a:t>, 2 </a:t>
            </a:r>
            <a:r>
              <a:rPr lang="tr-TR" sz="1600" b="1" cap="none" dirty="0" err="1" smtClean="0">
                <a:latin typeface="Comic Sans MS" pitchFamily="66" charset="0"/>
              </a:rPr>
              <a:t>hours</a:t>
            </a:r>
            <a:r>
              <a:rPr lang="tr-TR" sz="1600" b="1" cap="none" dirty="0" smtClean="0">
                <a:latin typeface="Comic Sans MS" pitchFamily="66" charset="0"/>
              </a:rPr>
              <a:t> </a:t>
            </a:r>
            <a:r>
              <a:rPr lang="tr-TR" sz="1600" b="1" cap="none" dirty="0" err="1" smtClean="0">
                <a:latin typeface="Comic Sans MS" pitchFamily="66" charset="0"/>
              </a:rPr>
              <a:t>ago</a:t>
            </a:r>
            <a:r>
              <a:rPr lang="tr-TR" sz="1600" b="1" cap="none" dirty="0" smtClean="0">
                <a:latin typeface="Comic Sans MS" pitchFamily="66" charset="0"/>
              </a:rPr>
              <a:t>, </a:t>
            </a:r>
            <a:r>
              <a:rPr lang="tr-TR" sz="1600" b="1" cap="none" dirty="0" err="1" smtClean="0">
                <a:latin typeface="Comic Sans MS" pitchFamily="66" charset="0"/>
              </a:rPr>
              <a:t>last</a:t>
            </a:r>
            <a:r>
              <a:rPr lang="tr-TR" sz="1600" b="1" cap="none" dirty="0" smtClean="0">
                <a:latin typeface="Comic Sans MS" pitchFamily="66" charset="0"/>
              </a:rPr>
              <a:t> </a:t>
            </a:r>
            <a:r>
              <a:rPr lang="tr-TR" sz="1600" b="1" cap="none" dirty="0" err="1" smtClean="0">
                <a:latin typeface="Comic Sans MS" pitchFamily="66" charset="0"/>
              </a:rPr>
              <a:t>week</a:t>
            </a:r>
            <a:r>
              <a:rPr lang="tr-TR" sz="1600" b="1" cap="none" dirty="0" smtClean="0">
                <a:latin typeface="Comic Sans MS" pitchFamily="66" charset="0"/>
              </a:rPr>
              <a:t>”</a:t>
            </a:r>
            <a:r>
              <a:rPr lang="tr-TR" sz="1600" cap="none" dirty="0" smtClean="0">
                <a:latin typeface="Comic Sans MS" pitchFamily="66" charset="0"/>
              </a:rPr>
              <a:t> gibi geçmişte belli bir zamanı ifade eden kelimelerle </a:t>
            </a:r>
            <a:r>
              <a:rPr lang="tr-TR" sz="1600" cap="none" dirty="0" err="1" smtClean="0">
                <a:latin typeface="Comic Sans MS" pitchFamily="66" charset="0"/>
              </a:rPr>
              <a:t>simple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past</a:t>
            </a:r>
            <a:r>
              <a:rPr lang="tr-TR" sz="1600" cap="none" dirty="0" smtClean="0">
                <a:latin typeface="Comic Sans MS" pitchFamily="66" charset="0"/>
              </a:rPr>
              <a:t> tense kullanılır.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  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Did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you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call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me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yesterday</a:t>
            </a:r>
            <a:r>
              <a:rPr lang="tr-TR" sz="1600" cap="none" dirty="0" smtClean="0">
                <a:latin typeface="Comic Sans MS" pitchFamily="66" charset="0"/>
              </a:rPr>
              <a:t>?  (</a:t>
            </a:r>
            <a:r>
              <a:rPr lang="tr-TR" sz="1600" cap="none" dirty="0" err="1" smtClean="0">
                <a:latin typeface="Comic Sans MS" pitchFamily="66" charset="0"/>
              </a:rPr>
              <a:t>Simple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past</a:t>
            </a:r>
            <a:r>
              <a:rPr lang="tr-TR" sz="1600" cap="none" dirty="0" smtClean="0">
                <a:latin typeface="Comic Sans MS" pitchFamily="66" charset="0"/>
              </a:rPr>
              <a:t> tense)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i="1" cap="none" dirty="0" smtClean="0">
                <a:latin typeface="Comic Sans MS" pitchFamily="66" charset="0"/>
              </a:rPr>
              <a:t>Beni dün aradın mı?  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  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They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have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already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rent</a:t>
            </a:r>
            <a:r>
              <a:rPr lang="tr-TR" sz="1600" cap="none" dirty="0" smtClean="0">
                <a:latin typeface="Comic Sans MS" pitchFamily="66" charset="0"/>
              </a:rPr>
              <a:t> a </a:t>
            </a:r>
            <a:r>
              <a:rPr lang="tr-TR" sz="1600" cap="none" dirty="0" err="1" smtClean="0">
                <a:latin typeface="Comic Sans MS" pitchFamily="66" charset="0"/>
              </a:rPr>
              <a:t>house</a:t>
            </a:r>
            <a:r>
              <a:rPr lang="tr-TR" sz="1600" cap="none" dirty="0" smtClean="0">
                <a:latin typeface="Comic Sans MS" pitchFamily="66" charset="0"/>
              </a:rPr>
              <a:t>.    (</a:t>
            </a:r>
            <a:r>
              <a:rPr lang="tr-TR" sz="1600" cap="none" dirty="0" err="1" smtClean="0">
                <a:latin typeface="Comic Sans MS" pitchFamily="66" charset="0"/>
              </a:rPr>
              <a:t>Present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perfect</a:t>
            </a:r>
            <a:r>
              <a:rPr lang="tr-TR" sz="1600" cap="none" dirty="0" smtClean="0">
                <a:latin typeface="Comic Sans MS" pitchFamily="66" charset="0"/>
              </a:rPr>
              <a:t> tense)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i="1" cap="none" dirty="0" smtClean="0">
                <a:latin typeface="Comic Sans MS" pitchFamily="66" charset="0"/>
              </a:rPr>
              <a:t>Onlar çoktan bir ev kiraladılar. 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  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err="1" smtClean="0">
                <a:latin typeface="Comic Sans MS" pitchFamily="66" charset="0"/>
              </a:rPr>
              <a:t>They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rented</a:t>
            </a:r>
            <a:r>
              <a:rPr lang="tr-TR" sz="1600" cap="none" dirty="0" smtClean="0">
                <a:latin typeface="Comic Sans MS" pitchFamily="66" charset="0"/>
              </a:rPr>
              <a:t> a </a:t>
            </a:r>
            <a:r>
              <a:rPr lang="tr-TR" sz="1600" cap="none" dirty="0" err="1" smtClean="0">
                <a:latin typeface="Comic Sans MS" pitchFamily="66" charset="0"/>
              </a:rPr>
              <a:t>house</a:t>
            </a:r>
            <a:r>
              <a:rPr lang="tr-TR" sz="1600" cap="none" dirty="0" smtClean="0">
                <a:latin typeface="Comic Sans MS" pitchFamily="66" charset="0"/>
              </a:rPr>
              <a:t> 2 </a:t>
            </a:r>
            <a:r>
              <a:rPr lang="tr-TR" sz="1600" cap="none" dirty="0" err="1" smtClean="0">
                <a:latin typeface="Comic Sans MS" pitchFamily="66" charset="0"/>
              </a:rPr>
              <a:t>weeks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ago</a:t>
            </a:r>
            <a:r>
              <a:rPr lang="tr-TR" sz="1600" cap="none" dirty="0" smtClean="0">
                <a:latin typeface="Comic Sans MS" pitchFamily="66" charset="0"/>
              </a:rPr>
              <a:t>.  (</a:t>
            </a:r>
            <a:r>
              <a:rPr lang="tr-TR" sz="1600" cap="none" dirty="0" err="1" smtClean="0">
                <a:latin typeface="Comic Sans MS" pitchFamily="66" charset="0"/>
              </a:rPr>
              <a:t>Simple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past</a:t>
            </a:r>
            <a:r>
              <a:rPr lang="tr-TR" sz="1600" cap="none" dirty="0" smtClean="0">
                <a:latin typeface="Comic Sans MS" pitchFamily="66" charset="0"/>
              </a:rPr>
              <a:t> tense)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i="1" cap="none" dirty="0" smtClean="0">
                <a:latin typeface="Comic Sans MS" pitchFamily="66" charset="0"/>
              </a:rPr>
              <a:t>Onlar 2 hafta önce bir ev kiraladılar.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  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>Has </a:t>
            </a:r>
            <a:r>
              <a:rPr lang="tr-TR" sz="1600" cap="none" dirty="0" err="1" smtClean="0">
                <a:latin typeface="Comic Sans MS" pitchFamily="66" charset="0"/>
              </a:rPr>
              <a:t>she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married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before</a:t>
            </a:r>
            <a:r>
              <a:rPr lang="tr-TR" sz="1600" cap="none" dirty="0" smtClean="0">
                <a:latin typeface="Comic Sans MS" pitchFamily="66" charset="0"/>
              </a:rPr>
              <a:t>?    (</a:t>
            </a:r>
            <a:r>
              <a:rPr lang="tr-TR" sz="1600" cap="none" dirty="0" err="1" smtClean="0">
                <a:latin typeface="Comic Sans MS" pitchFamily="66" charset="0"/>
              </a:rPr>
              <a:t>Present</a:t>
            </a:r>
            <a:r>
              <a:rPr lang="tr-TR" sz="1600" cap="none" dirty="0" smtClean="0">
                <a:latin typeface="Comic Sans MS" pitchFamily="66" charset="0"/>
              </a:rPr>
              <a:t> </a:t>
            </a:r>
            <a:r>
              <a:rPr lang="tr-TR" sz="1600" cap="none" dirty="0" err="1" smtClean="0">
                <a:latin typeface="Comic Sans MS" pitchFamily="66" charset="0"/>
              </a:rPr>
              <a:t>perfect</a:t>
            </a:r>
            <a:r>
              <a:rPr lang="tr-TR" sz="1600" cap="none" dirty="0" smtClean="0">
                <a:latin typeface="Comic Sans MS" pitchFamily="66" charset="0"/>
              </a:rPr>
              <a:t> tense)</a:t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i="1" cap="none" dirty="0" smtClean="0">
                <a:latin typeface="Comic Sans MS" pitchFamily="66" charset="0"/>
              </a:rPr>
              <a:t>O daha önce evlendi mi?  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endParaRPr lang="tr-TR" sz="1600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57224" y="214290"/>
            <a:ext cx="7773338" cy="1285860"/>
          </a:xfrm>
        </p:spPr>
        <p:txBody>
          <a:bodyPr>
            <a:normAutofit/>
          </a:bodyPr>
          <a:lstStyle/>
          <a:p>
            <a:r>
              <a:rPr lang="tr-TR" sz="2600" b="1" dirty="0" err="1" smtClean="0">
                <a:latin typeface="Comic Sans MS" pitchFamily="66" charset="0"/>
              </a:rPr>
              <a:t>Present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Perfect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Continuous</a:t>
            </a:r>
            <a:r>
              <a:rPr lang="tr-TR" sz="2600" b="1" dirty="0" smtClean="0">
                <a:latin typeface="Comic Sans MS" pitchFamily="66" charset="0"/>
              </a:rPr>
              <a:t> Tense </a:t>
            </a:r>
            <a:r>
              <a:rPr lang="tr-TR" sz="2600" b="1" dirty="0" smtClean="0">
                <a:latin typeface="Comic Sans MS" pitchFamily="66" charset="0"/>
              </a:rPr>
              <a:t/>
            </a:r>
            <a:br>
              <a:rPr lang="tr-TR" sz="2600" b="1" dirty="0" smtClean="0">
                <a:latin typeface="Comic Sans MS" pitchFamily="66" charset="0"/>
              </a:rPr>
            </a:br>
            <a:r>
              <a:rPr lang="tr-TR" sz="2600" dirty="0" smtClean="0">
                <a:latin typeface="Comic Sans MS" pitchFamily="66" charset="0"/>
              </a:rPr>
              <a:t> </a:t>
            </a:r>
            <a:r>
              <a:rPr lang="tr-TR" sz="1400" cap="none" dirty="0" smtClean="0">
                <a:latin typeface="Comic Sans MS" pitchFamily="66" charset="0"/>
              </a:rPr>
              <a:t>(Bir işin şimdiye kadar yapıldığını ve şu anda yapılmasının devam ettiğini anlatır)</a:t>
            </a:r>
            <a:endParaRPr lang="tr-TR" sz="1400" dirty="0">
              <a:latin typeface="Comic Sans MS" pitchFamily="66" charset="0"/>
            </a:endParaRPr>
          </a:p>
        </p:txBody>
      </p:sp>
      <p:graphicFrame>
        <p:nvGraphicFramePr>
          <p:cNvPr id="8" name="7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928662" y="1428736"/>
          <a:ext cx="777240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1214446"/>
                <a:gridCol w="1357322"/>
                <a:gridCol w="1571636"/>
                <a:gridCol w="2843178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>
                          <a:latin typeface="Comic Sans MS" pitchFamily="66" charset="0"/>
                        </a:rPr>
                        <a:t>Yardımcı fiil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dirty="0">
                          <a:latin typeface="Comic Sans MS" pitchFamily="66" charset="0"/>
                        </a:rPr>
                        <a:t>Fiil + </a:t>
                      </a:r>
                      <a:r>
                        <a:rPr lang="tr-TR" sz="1400" dirty="0" err="1">
                          <a:latin typeface="Comic Sans MS" pitchFamily="66" charset="0"/>
                        </a:rPr>
                        <a:t>ing</a:t>
                      </a:r>
                      <a:r>
                        <a:rPr lang="tr-TR" sz="1400" dirty="0">
                          <a:latin typeface="Comic Sans MS" pitchFamily="66" charset="0"/>
                        </a:rPr>
                        <a:t>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travelling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to Blacksea for 2 weeks.</a:t>
                      </a:r>
                      <a:endParaRPr lang="en-US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1400" i="1">
                          <a:latin typeface="Comic Sans MS" pitchFamily="66" charset="0"/>
                        </a:rPr>
                        <a:t>Ben 2 haftadan beri Karadeniz'i gezmekteyim.</a:t>
                      </a:r>
                      <a:endParaRPr lang="sv-SE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travelling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to Blacksea for 2 weeks.</a:t>
                      </a:r>
                      <a:endParaRPr lang="en-US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1400" i="1">
                          <a:latin typeface="Comic Sans MS" pitchFamily="66" charset="0"/>
                        </a:rPr>
                        <a:t>Sen 2 haftadan beri Karadeniz'i gezmektesin.</a:t>
                      </a:r>
                      <a:endParaRPr lang="sv-SE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has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travelling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to Blacksea for 2 weeks.</a:t>
                      </a:r>
                      <a:endParaRPr lang="en-US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O, 2 haftadan beri Karadeniz'i gezmektedir.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She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has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travelling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to Blacksea for 2 weeks.</a:t>
                      </a:r>
                      <a:endParaRPr lang="en-US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O, 2 haftadan beri Karadeniz'i gezmektedir.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travelling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to Blacksea for 2 weeks.</a:t>
                      </a:r>
                      <a:endParaRPr lang="en-US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Biz 2 haftadan beri Karadeniz'i gezmekteyiz.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travelling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to Blacksea for 2 weeks.</a:t>
                      </a:r>
                      <a:endParaRPr lang="en-US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Siz 2 haftadan beri Karadeniz'i gezmektesiniz.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travelling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to Blacksea for 2 weeks.</a:t>
                      </a:r>
                      <a:endParaRPr lang="en-US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 dirty="0">
                          <a:latin typeface="Comic Sans MS" pitchFamily="66" charset="0"/>
                        </a:rPr>
                        <a:t>Onlar 2 haftadan beri Karadeniz'i gezmekteler.</a:t>
                      </a:r>
                      <a:endParaRPr lang="tr-TR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214291"/>
            <a:ext cx="7773338" cy="857256"/>
          </a:xfrm>
        </p:spPr>
        <p:txBody>
          <a:bodyPr>
            <a:normAutofit/>
          </a:bodyPr>
          <a:lstStyle/>
          <a:p>
            <a:r>
              <a:rPr lang="tr-TR" sz="2400" b="1" dirty="0" err="1" smtClean="0">
                <a:latin typeface="Comic Sans MS" pitchFamily="66" charset="0"/>
              </a:rPr>
              <a:t>Present</a:t>
            </a:r>
            <a:r>
              <a:rPr lang="tr-TR" sz="2400" b="1" dirty="0" smtClean="0">
                <a:latin typeface="Comic Sans MS" pitchFamily="66" charset="0"/>
              </a:rPr>
              <a:t> </a:t>
            </a:r>
            <a:r>
              <a:rPr lang="tr-TR" sz="2400" b="1" dirty="0" err="1" smtClean="0">
                <a:latin typeface="Comic Sans MS" pitchFamily="66" charset="0"/>
              </a:rPr>
              <a:t>Perfect</a:t>
            </a:r>
            <a:r>
              <a:rPr lang="tr-TR" sz="2400" b="1" dirty="0" smtClean="0">
                <a:latin typeface="Comic Sans MS" pitchFamily="66" charset="0"/>
              </a:rPr>
              <a:t> </a:t>
            </a:r>
            <a:r>
              <a:rPr lang="tr-TR" sz="2400" b="1" dirty="0" err="1" smtClean="0">
                <a:latin typeface="Comic Sans MS" pitchFamily="66" charset="0"/>
              </a:rPr>
              <a:t>Continous</a:t>
            </a:r>
            <a:r>
              <a:rPr lang="tr-TR" sz="2400" b="1" dirty="0" smtClean="0">
                <a:latin typeface="Comic Sans MS" pitchFamily="66" charset="0"/>
              </a:rPr>
              <a:t> Tense </a:t>
            </a:r>
            <a:r>
              <a:rPr lang="tr-TR" sz="2400" b="1" dirty="0" smtClean="0">
                <a:latin typeface="Comic Sans MS" pitchFamily="66" charset="0"/>
              </a:rPr>
              <a:t/>
            </a:r>
            <a:br>
              <a:rPr lang="tr-TR" sz="2400" b="1" dirty="0" smtClean="0">
                <a:latin typeface="Comic Sans MS" pitchFamily="66" charset="0"/>
              </a:rPr>
            </a:br>
            <a:r>
              <a:rPr lang="tr-TR" sz="2400" b="1" dirty="0" smtClean="0">
                <a:latin typeface="Comic Sans MS" pitchFamily="66" charset="0"/>
              </a:rPr>
              <a:t>(</a:t>
            </a:r>
            <a:r>
              <a:rPr lang="tr-TR" sz="2400" b="1" cap="none" dirty="0" smtClean="0">
                <a:latin typeface="Comic Sans MS" pitchFamily="66" charset="0"/>
              </a:rPr>
              <a:t>Olumsuz Cümleler</a:t>
            </a:r>
            <a:r>
              <a:rPr lang="tr-TR" sz="2400" b="1" dirty="0" smtClean="0">
                <a:latin typeface="Comic Sans MS" pitchFamily="66" charset="0"/>
              </a:rPr>
              <a:t>)</a:t>
            </a:r>
            <a:endParaRPr lang="tr-TR" sz="24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14348" y="1142984"/>
          <a:ext cx="77724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1785950"/>
                <a:gridCol w="1214446"/>
                <a:gridCol w="1071570"/>
                <a:gridCol w="2843178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Yardımcı fiil + olumsuzluk eki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Fiil + ing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not been</a:t>
                      </a:r>
                      <a:b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</a:br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(haven’t been)</a:t>
                      </a:r>
                      <a:endParaRPr lang="en-US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wearing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coat.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Ben mont giymemekteyim.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not been  </a:t>
                      </a:r>
                      <a:b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</a:br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(haven’t been)</a:t>
                      </a:r>
                      <a:endParaRPr lang="en-US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wearing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coat.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Sen mont giymemektesin.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has not been</a:t>
                      </a:r>
                      <a:b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</a:br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(hasn’t been)</a:t>
                      </a:r>
                      <a:endParaRPr lang="en-US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wearing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coat.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O, mont giymemektedir.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She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has not been</a:t>
                      </a:r>
                      <a:b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</a:br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(hasn’t been)</a:t>
                      </a:r>
                      <a:endParaRPr lang="en-US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wearing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coat.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O, mont giymemektedir.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not been</a:t>
                      </a:r>
                      <a:b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</a:br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(haven’t been)</a:t>
                      </a:r>
                      <a:endParaRPr lang="en-US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wearing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coat.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Biz mont giymemekteyiz.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not been</a:t>
                      </a:r>
                      <a:b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</a:br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(haven’t been)</a:t>
                      </a:r>
                      <a:endParaRPr lang="en-US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wearing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coat.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Siz mont giymemektesiniz.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not been</a:t>
                      </a:r>
                      <a:b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</a:br>
                      <a:r>
                        <a:rPr lang="en-US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(haven’t been)</a:t>
                      </a:r>
                      <a:endParaRPr lang="en-US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wearing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coat.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 dirty="0">
                          <a:latin typeface="Comic Sans MS" pitchFamily="66" charset="0"/>
                        </a:rPr>
                        <a:t>Onlar mont giymemekteler.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857232"/>
            <a:ext cx="7773338" cy="810218"/>
          </a:xfrm>
        </p:spPr>
        <p:txBody>
          <a:bodyPr>
            <a:normAutofit/>
          </a:bodyPr>
          <a:lstStyle/>
          <a:p>
            <a:r>
              <a:rPr lang="tr-TR" sz="2600" b="1" dirty="0" err="1" smtClean="0">
                <a:latin typeface="Comic Sans MS" pitchFamily="66" charset="0"/>
              </a:rPr>
              <a:t>Present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Perfect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Continuous</a:t>
            </a:r>
            <a:r>
              <a:rPr lang="tr-TR" sz="2600" b="1" dirty="0" smtClean="0">
                <a:latin typeface="Comic Sans MS" pitchFamily="66" charset="0"/>
              </a:rPr>
              <a:t> Tense </a:t>
            </a:r>
            <a:r>
              <a:rPr lang="tr-TR" sz="2600" b="1" cap="none" dirty="0" smtClean="0">
                <a:latin typeface="Comic Sans MS" pitchFamily="66" charset="0"/>
              </a:rPr>
              <a:t>(Soru Cümleleri)</a:t>
            </a:r>
            <a:endParaRPr lang="tr-TR" sz="26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14348" y="1928802"/>
          <a:ext cx="77724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000132"/>
                <a:gridCol w="1643074"/>
                <a:gridCol w="1357322"/>
                <a:gridCol w="277174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Yardımcı fiil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be + fiil + ing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 watching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movie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Ben film izlemekte miyim?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 watching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 movie?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Sen film izlemekte misin?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Has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 watching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 movie?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O, film izlemekte mi?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Has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she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 watching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 movie?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O, film izlemekte mi?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 watching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 movie?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Biz film izlemekte miyiz?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 watching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 movie?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Siz film izlemekte misiniz?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</a:t>
                      </a:r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watching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 movie?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 dirty="0">
                          <a:latin typeface="Comic Sans MS" pitchFamily="66" charset="0"/>
                        </a:rPr>
                        <a:t>Onlar film izlemekteler mi?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32766"/>
            <a:ext cx="7773338" cy="881656"/>
          </a:xfrm>
        </p:spPr>
        <p:txBody>
          <a:bodyPr>
            <a:normAutofit/>
          </a:bodyPr>
          <a:lstStyle/>
          <a:p>
            <a:r>
              <a:rPr lang="tr-TR" sz="2600" b="1" dirty="0" err="1" smtClean="0">
                <a:latin typeface="Comic Sans MS" pitchFamily="66" charset="0"/>
              </a:rPr>
              <a:t>Past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Perfect</a:t>
            </a:r>
            <a:r>
              <a:rPr lang="tr-TR" sz="2600" b="1" dirty="0" smtClean="0">
                <a:latin typeface="Comic Sans MS" pitchFamily="66" charset="0"/>
              </a:rPr>
              <a:t> Tense </a:t>
            </a:r>
            <a:r>
              <a:rPr lang="tr-TR" sz="2400" b="1" dirty="0" smtClean="0">
                <a:latin typeface="Comic Sans MS" pitchFamily="66" charset="0"/>
              </a:rPr>
              <a:t/>
            </a:r>
            <a:br>
              <a:rPr lang="tr-TR" sz="2400" b="1" dirty="0" smtClean="0">
                <a:latin typeface="Comic Sans MS" pitchFamily="66" charset="0"/>
              </a:rPr>
            </a:br>
            <a:r>
              <a:rPr lang="tr-TR" sz="2400" b="1" cap="none" dirty="0" smtClean="0">
                <a:latin typeface="Comic Sans MS" pitchFamily="66" charset="0"/>
              </a:rPr>
              <a:t> </a:t>
            </a:r>
            <a:r>
              <a:rPr lang="tr-TR" sz="1500" b="1" cap="none" dirty="0" smtClean="0">
                <a:latin typeface="Comic Sans MS" pitchFamily="66" charset="0"/>
              </a:rPr>
              <a:t>(Önceki Geçmiş Zaman Veya Geçmiş Zamanın Hikayesi) </a:t>
            </a:r>
            <a:endParaRPr lang="tr-TR" sz="1500" cap="none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571472" y="1214422"/>
          <a:ext cx="7986714" cy="44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2458"/>
                <a:gridCol w="2902018"/>
                <a:gridCol w="2662238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>
                          <a:latin typeface="Comic Sans MS" pitchFamily="66" charset="0"/>
                        </a:rPr>
                        <a:t>Düz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latin typeface="Comic Sans MS" pitchFamily="66" charset="0"/>
                        </a:rPr>
                        <a:t>Olumsuz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latin typeface="Comic Sans MS" pitchFamily="66" charset="0"/>
                        </a:rPr>
                        <a:t>Soru cümlesi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had </a:t>
                      </a:r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gone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</a:t>
                      </a:r>
                      <a:r>
                        <a:rPr lang="tr-TR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700" i="1" dirty="0">
                          <a:latin typeface="Comic Sans MS" pitchFamily="66" charset="0"/>
                        </a:rPr>
                        <a:t>Ben gitmiştim.)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had not gone.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gitmemiştim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I </a:t>
                      </a:r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gone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700" i="1" dirty="0">
                          <a:latin typeface="Comic Sans MS" pitchFamily="66" charset="0"/>
                        </a:rPr>
                        <a:t>Ben gitmiş miydim?)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had gone.</a:t>
                      </a:r>
                      <a:r>
                        <a:rPr lang="en-US" sz="1700" dirty="0">
                          <a:latin typeface="Comic Sans MS" pitchFamily="66" charset="0"/>
                        </a:rPr>
                        <a:t> </a:t>
                      </a:r>
                      <a:endParaRPr lang="tr-TR" sz="1700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700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dirty="0" err="1">
                          <a:latin typeface="Comic Sans MS" pitchFamily="66" charset="0"/>
                        </a:rPr>
                        <a:t>gitmiştin</a:t>
                      </a:r>
                      <a:r>
                        <a:rPr lang="en-US" sz="1700" dirty="0">
                          <a:latin typeface="Comic Sans MS" pitchFamily="66" charset="0"/>
                        </a:rPr>
                        <a:t>.)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had not gone.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gitmemiştin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you gone?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gitmiş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miydin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had gone.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gitmişti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had not gone.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gitmemişti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he/she/it gone?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gitmiş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miydi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had </a:t>
                      </a:r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gone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</a:t>
                      </a:r>
                      <a:r>
                        <a:rPr lang="tr-TR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700" i="1" dirty="0">
                          <a:latin typeface="Comic Sans MS" pitchFamily="66" charset="0"/>
                        </a:rPr>
                        <a:t>Biz gitmiştik.)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had not gone.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gitmemiştik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</a:t>
                      </a:r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gone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700" i="1" dirty="0">
                          <a:latin typeface="Comic Sans MS" pitchFamily="66" charset="0"/>
                        </a:rPr>
                        <a:t>Biz gitmiş miydik?)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had gone.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gitmiştiniz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had not gone.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gitmemiştiniz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you gone?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gitmiş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miydiniz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had gone.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gitmişlerdi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had not gone.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gitmemişlerdi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they gone?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gitmişler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miydi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714356"/>
            <a:ext cx="7773338" cy="810218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Comic Sans MS" pitchFamily="66" charset="0"/>
              </a:rPr>
              <a:t>Future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err="1" smtClean="0">
                <a:latin typeface="Comic Sans MS" pitchFamily="66" charset="0"/>
              </a:rPr>
              <a:t>Perfect</a:t>
            </a:r>
            <a:r>
              <a:rPr lang="tr-TR" b="1" dirty="0" smtClean="0">
                <a:latin typeface="Comic Sans MS" pitchFamily="66" charset="0"/>
              </a:rPr>
              <a:t> </a:t>
            </a:r>
            <a:r>
              <a:rPr lang="tr-TR" b="1" dirty="0" smtClean="0">
                <a:latin typeface="Comic Sans MS" pitchFamily="66" charset="0"/>
              </a:rPr>
              <a:t>Tense</a:t>
            </a:r>
            <a:br>
              <a:rPr lang="tr-TR" b="1" dirty="0" smtClean="0">
                <a:latin typeface="Comic Sans MS" pitchFamily="66" charset="0"/>
              </a:rPr>
            </a:b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sz="1700" cap="none" dirty="0" smtClean="0">
                <a:latin typeface="Comic Sans MS" pitchFamily="66" charset="0"/>
              </a:rPr>
              <a:t>(Bir işin ne zaman yapılacağı belli değil ne zamana kadar bitirilmiş olacağı önemlidir)</a:t>
            </a:r>
            <a:endParaRPr lang="tr-TR" sz="17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428596" y="1785926"/>
          <a:ext cx="8358246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2928958"/>
                <a:gridCol w="2786082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>
                          <a:latin typeface="Comic Sans MS" pitchFamily="66" charset="0"/>
                        </a:rPr>
                        <a:t>Düz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Olumsuz cümle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Soru cümlesi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will have come.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olacağım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will not have come.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olmayacağım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I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come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tr-TR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tr-TR" sz="1500" i="1" dirty="0">
                          <a:latin typeface="Comic Sans MS" pitchFamily="66" charset="0"/>
                        </a:rPr>
                        <a:t>Ben gelmiş olacak mıyım?)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have come.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olacaksın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not have come.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olmayacaksın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you have come?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mısın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will have come.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will not have come.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olmayacak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he/she/it have come?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will have come.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olacağız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will not have  come.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olmayacağız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we have come?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mıyız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have come.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olacaksınız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will not have come. </a:t>
                      </a:r>
                      <a:endParaRPr lang="tr-TR" sz="15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olmayacaksınız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you have come?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olacak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mısınız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will have come.</a:t>
                      </a:r>
                      <a:r>
                        <a:rPr lang="en-US" sz="1500" i="1">
                          <a:latin typeface="Comic Sans MS" pitchFamily="66" charset="0"/>
                        </a:rPr>
                        <a:t> (Onlar gelmiş olacaklar.)</a:t>
                      </a:r>
                      <a:endParaRPr lang="en-US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will not have come.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olmayacaklar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.)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they have come?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 </a:t>
                      </a:r>
                      <a:endParaRPr lang="tr-TR" sz="15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5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gelmiş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olacaklar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500" i="1" dirty="0" err="1">
                          <a:latin typeface="Comic Sans MS" pitchFamily="66" charset="0"/>
                        </a:rPr>
                        <a:t>mı</a:t>
                      </a:r>
                      <a:r>
                        <a:rPr lang="en-US" sz="1500" i="1" dirty="0">
                          <a:latin typeface="Comic Sans MS" pitchFamily="66" charset="0"/>
                        </a:rPr>
                        <a:t>?)</a:t>
                      </a:r>
                      <a:endParaRPr lang="en-US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285728"/>
            <a:ext cx="7773338" cy="1167408"/>
          </a:xfrm>
        </p:spPr>
        <p:txBody>
          <a:bodyPr>
            <a:normAutofit/>
          </a:bodyPr>
          <a:lstStyle/>
          <a:p>
            <a:r>
              <a:rPr lang="tr-TR" sz="2600" b="1" dirty="0" err="1" smtClean="0">
                <a:latin typeface="Comic Sans MS" pitchFamily="66" charset="0"/>
              </a:rPr>
              <a:t>Past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Perfect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Continuous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smtClean="0">
                <a:latin typeface="Comic Sans MS" pitchFamily="66" charset="0"/>
              </a:rPr>
              <a:t>Tense</a:t>
            </a:r>
            <a:r>
              <a:rPr lang="tr-TR" b="1" dirty="0" smtClean="0">
                <a:latin typeface="Comic Sans MS" pitchFamily="66" charset="0"/>
              </a:rPr>
              <a:t/>
            </a:r>
            <a:br>
              <a:rPr lang="tr-TR" b="1" dirty="0" smtClean="0">
                <a:latin typeface="Comic Sans MS" pitchFamily="66" charset="0"/>
              </a:rPr>
            </a:br>
            <a:r>
              <a:rPr lang="tr-TR" sz="1800" b="1" cap="none" dirty="0" smtClean="0">
                <a:latin typeface="Comic Sans MS" pitchFamily="66" charset="0"/>
              </a:rPr>
              <a:t> (Bir işin geçmişte bir zamanda yapılmış olduğunu ve belli bir süre devam etmiş olduğunu anlatır)</a:t>
            </a:r>
            <a:endParaRPr lang="tr-TR" sz="18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14348" y="1357298"/>
          <a:ext cx="77724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  <a:gridCol w="1500198"/>
                <a:gridCol w="1143008"/>
                <a:gridCol w="1643074"/>
                <a:gridCol w="2271674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>
                          <a:latin typeface="Comic Sans MS" pitchFamily="66" charset="0"/>
                        </a:rPr>
                        <a:t>Yardımcı fiil + to be fiilinin 3. şekli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Fiil + </a:t>
                      </a:r>
                      <a:r>
                        <a:rPr lang="tr-TR" sz="1600" dirty="0" err="1">
                          <a:latin typeface="Comic Sans MS" pitchFamily="66" charset="0"/>
                        </a:rPr>
                        <a:t>ing</a:t>
                      </a:r>
                      <a:r>
                        <a:rPr lang="tr-TR" sz="1600" dirty="0">
                          <a:latin typeface="Comic Sans MS" pitchFamily="66" charset="0"/>
                        </a:rPr>
                        <a:t>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Ben bahçede çalışmaktaydım.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Sen bahçede çalışmaktaydın.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He, She, It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O, bahçede çalışmaktaydı.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Biz bahçede çalışmaktaydık.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Siz bahçede çalışmaktaydınız.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 dirty="0">
                          <a:latin typeface="Comic Sans MS" pitchFamily="66" charset="0"/>
                        </a:rPr>
                        <a:t>Onlar bahçede çalışmaktaydılar.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5786" y="214290"/>
            <a:ext cx="7773338" cy="810218"/>
          </a:xfrm>
        </p:spPr>
        <p:txBody>
          <a:bodyPr>
            <a:normAutofit/>
          </a:bodyPr>
          <a:lstStyle/>
          <a:p>
            <a:r>
              <a:rPr lang="en-US" sz="2600" b="1" dirty="0" smtClean="0">
                <a:latin typeface="Comic Sans MS" pitchFamily="66" charset="0"/>
              </a:rPr>
              <a:t>Past Perfect Continuous Tense </a:t>
            </a:r>
            <a:r>
              <a:rPr lang="tr-TR" sz="2600" b="1" dirty="0" smtClean="0">
                <a:latin typeface="Comic Sans MS" pitchFamily="66" charset="0"/>
              </a:rPr>
              <a:t/>
            </a:r>
            <a:br>
              <a:rPr lang="tr-TR" sz="2600" b="1" dirty="0" smtClean="0">
                <a:latin typeface="Comic Sans MS" pitchFamily="66" charset="0"/>
              </a:rPr>
            </a:br>
            <a:r>
              <a:rPr lang="tr-TR" sz="2000" b="1" dirty="0" smtClean="0">
                <a:latin typeface="Comic Sans MS" pitchFamily="66" charset="0"/>
              </a:rPr>
              <a:t>(</a:t>
            </a:r>
            <a:r>
              <a:rPr lang="en-US" sz="2000" b="1" cap="none" dirty="0" err="1" smtClean="0">
                <a:latin typeface="Comic Sans MS" pitchFamily="66" charset="0"/>
              </a:rPr>
              <a:t>Olumsuz</a:t>
            </a:r>
            <a:r>
              <a:rPr lang="en-US" sz="2000" b="1" cap="none" dirty="0" smtClean="0">
                <a:latin typeface="Comic Sans MS" pitchFamily="66" charset="0"/>
              </a:rPr>
              <a:t> </a:t>
            </a:r>
            <a:r>
              <a:rPr lang="en-US" sz="2000" b="1" cap="none" dirty="0" err="1" smtClean="0">
                <a:latin typeface="Comic Sans MS" pitchFamily="66" charset="0"/>
              </a:rPr>
              <a:t>Cümleler</a:t>
            </a:r>
            <a:r>
              <a:rPr lang="tr-TR" sz="2000" b="1" cap="none" dirty="0" smtClean="0">
                <a:latin typeface="Comic Sans MS" pitchFamily="66" charset="0"/>
              </a:rPr>
              <a:t>)</a:t>
            </a:r>
            <a:endParaRPr lang="tr-TR" sz="20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14348" y="928670"/>
          <a:ext cx="77724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428760"/>
                <a:gridCol w="1214446"/>
                <a:gridCol w="1285884"/>
                <a:gridCol w="255742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Yardımcı fiil + olumsuzluk eki + to be fiilinin 3. şekli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Fiil + ing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hadn’t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novel.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Ben bir roman okumamaktaydım.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hadn’t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novel.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Sen bir roman okumamaktaydın..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He, She, It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hadn’t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novel.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O, bir roman okumamaktaydı.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hadn’t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novel.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Biz bir roman okumamaktaydık.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hadn’t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novel.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Siz bir roman okumamaktasınız.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hadn’t 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novel.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 dirty="0">
                          <a:latin typeface="Comic Sans MS" pitchFamily="66" charset="0"/>
                        </a:rPr>
                        <a:t>Onlar bir roman okumamaktaydılar.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714348" y="214290"/>
            <a:ext cx="7773338" cy="1310284"/>
          </a:xfrm>
        </p:spPr>
        <p:txBody>
          <a:bodyPr>
            <a:normAutofit/>
          </a:bodyPr>
          <a:lstStyle/>
          <a:p>
            <a:r>
              <a:rPr lang="tr-TR" sz="2400" b="1" cap="none" dirty="0" err="1" smtClean="0">
                <a:latin typeface="Comic Sans MS" pitchFamily="66" charset="0"/>
              </a:rPr>
              <a:t>Simple</a:t>
            </a:r>
            <a:r>
              <a:rPr lang="tr-TR" sz="2400" b="1" cap="none" dirty="0" smtClean="0">
                <a:latin typeface="Comic Sans MS" pitchFamily="66" charset="0"/>
              </a:rPr>
              <a:t> </a:t>
            </a:r>
            <a:r>
              <a:rPr lang="tr-TR" sz="2400" b="1" cap="none" dirty="0" err="1" smtClean="0">
                <a:latin typeface="Comic Sans MS" pitchFamily="66" charset="0"/>
              </a:rPr>
              <a:t>Present</a:t>
            </a:r>
            <a:r>
              <a:rPr lang="tr-TR" sz="2400" b="1" cap="none" dirty="0" smtClean="0">
                <a:latin typeface="Comic Sans MS" pitchFamily="66" charset="0"/>
              </a:rPr>
              <a:t> </a:t>
            </a:r>
            <a:r>
              <a:rPr lang="tr-TR" sz="2400" b="1" cap="none" dirty="0" err="1" smtClean="0">
                <a:latin typeface="Comic Sans MS" pitchFamily="66" charset="0"/>
              </a:rPr>
              <a:t>Tense’in</a:t>
            </a:r>
            <a:r>
              <a:rPr lang="tr-TR" sz="2400" b="1" cap="none" dirty="0" smtClean="0">
                <a:latin typeface="Comic Sans MS" pitchFamily="66" charset="0"/>
              </a:rPr>
              <a:t> kullanıldığı alanlar</a:t>
            </a:r>
            <a:r>
              <a:rPr lang="tr-TR" sz="2400" b="1" cap="none" dirty="0" smtClean="0">
                <a:latin typeface="Comic Sans MS" pitchFamily="66" charset="0"/>
              </a:rPr>
              <a:t>;</a:t>
            </a:r>
            <a:endParaRPr lang="tr-TR" sz="24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1285860"/>
            <a:ext cx="7772870" cy="4505341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600" b="1" cap="none" dirty="0" smtClean="0">
                <a:latin typeface="Comic Sans MS" pitchFamily="66" charset="0"/>
              </a:rPr>
              <a:t>1. </a:t>
            </a:r>
            <a:r>
              <a:rPr lang="tr-TR" sz="1600" b="1" cap="none" dirty="0" err="1" smtClean="0">
                <a:latin typeface="Comic Sans MS" pitchFamily="66" charset="0"/>
              </a:rPr>
              <a:t>Simple</a:t>
            </a:r>
            <a:r>
              <a:rPr lang="tr-TR" sz="1600" b="1" cap="none" dirty="0" smtClean="0">
                <a:latin typeface="Comic Sans MS" pitchFamily="66" charset="0"/>
              </a:rPr>
              <a:t> </a:t>
            </a:r>
            <a:r>
              <a:rPr lang="tr-TR" sz="1600" b="1" cap="none" dirty="0" err="1" smtClean="0">
                <a:latin typeface="Comic Sans MS" pitchFamily="66" charset="0"/>
              </a:rPr>
              <a:t>Present</a:t>
            </a:r>
            <a:r>
              <a:rPr lang="tr-TR" sz="1600" b="1" cap="none" dirty="0" smtClean="0">
                <a:latin typeface="Comic Sans MS" pitchFamily="66" charset="0"/>
              </a:rPr>
              <a:t> Tense her zaman tekrarlanan olağan işler için kullanılır.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500" cap="none" dirty="0" smtClean="0">
                <a:latin typeface="Comic Sans MS" pitchFamily="66" charset="0"/>
              </a:rPr>
              <a:t>	I </a:t>
            </a:r>
            <a:r>
              <a:rPr lang="tr-TR" sz="1500" cap="none" dirty="0" err="1" smtClean="0">
                <a:latin typeface="Comic Sans MS" pitchFamily="66" charset="0"/>
              </a:rPr>
              <a:t>go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by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bus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to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the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office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Ben ofise otobüsle giderim.)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500" cap="none" dirty="0" smtClean="0">
                <a:latin typeface="Comic Sans MS" pitchFamily="66" charset="0"/>
              </a:rPr>
              <a:t>	</a:t>
            </a:r>
            <a:r>
              <a:rPr lang="tr-TR" sz="1500" cap="none" dirty="0" err="1" smtClean="0">
                <a:latin typeface="Comic Sans MS" pitchFamily="66" charset="0"/>
              </a:rPr>
              <a:t>Mike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sleeps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eight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hours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every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night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during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the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week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err="1" smtClean="0">
                <a:latin typeface="Comic Sans MS" pitchFamily="66" charset="0"/>
              </a:rPr>
              <a:t>Mike</a:t>
            </a:r>
            <a:r>
              <a:rPr lang="tr-TR" sz="1500" i="1" cap="none" dirty="0" smtClean="0">
                <a:latin typeface="Comic Sans MS" pitchFamily="66" charset="0"/>
              </a:rPr>
              <a:t> tüm hafta boyunca her gece sekiz saat uyur.)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500" cap="none" dirty="0" smtClean="0">
                <a:latin typeface="Comic Sans MS" pitchFamily="66" charset="0"/>
              </a:rPr>
              <a:t> 	</a:t>
            </a:r>
            <a:r>
              <a:rPr lang="tr-TR" sz="1500" cap="none" dirty="0" err="1" smtClean="0">
                <a:latin typeface="Comic Sans MS" pitchFamily="66" charset="0"/>
              </a:rPr>
              <a:t>The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train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to</a:t>
            </a:r>
            <a:r>
              <a:rPr lang="tr-TR" sz="1500" cap="none" dirty="0" smtClean="0">
                <a:latin typeface="Comic Sans MS" pitchFamily="66" charset="0"/>
              </a:rPr>
              <a:t> Manchester </a:t>
            </a:r>
            <a:r>
              <a:rPr lang="tr-TR" sz="1500" cap="none" dirty="0" err="1" smtClean="0">
                <a:latin typeface="Comic Sans MS" pitchFamily="66" charset="0"/>
              </a:rPr>
              <a:t>leaves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every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hour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Manchester’a her saat tren kalkar.)</a:t>
            </a:r>
            <a:endParaRPr lang="tr-TR" sz="1600" i="1" cap="none" dirty="0" smtClean="0">
              <a:latin typeface="Comic Sans MS" pitchFamily="66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600" b="1" cap="none" dirty="0" smtClean="0">
                <a:latin typeface="Comic Sans MS" pitchFamily="66" charset="0"/>
              </a:rPr>
              <a:t>2. </a:t>
            </a:r>
            <a:r>
              <a:rPr lang="tr-TR" sz="1600" b="1" cap="none" dirty="0" err="1" smtClean="0">
                <a:latin typeface="Comic Sans MS" pitchFamily="66" charset="0"/>
              </a:rPr>
              <a:t>Simple</a:t>
            </a:r>
            <a:r>
              <a:rPr lang="tr-TR" sz="1600" b="1" cap="none" dirty="0" smtClean="0">
                <a:latin typeface="Comic Sans MS" pitchFamily="66" charset="0"/>
              </a:rPr>
              <a:t> </a:t>
            </a:r>
            <a:r>
              <a:rPr lang="tr-TR" sz="1600" b="1" cap="none" dirty="0" err="1" smtClean="0">
                <a:latin typeface="Comic Sans MS" pitchFamily="66" charset="0"/>
              </a:rPr>
              <a:t>Present</a:t>
            </a:r>
            <a:r>
              <a:rPr lang="tr-TR" sz="1600" b="1" cap="none" dirty="0" smtClean="0">
                <a:latin typeface="Comic Sans MS" pitchFamily="66" charset="0"/>
              </a:rPr>
              <a:t> Tense bilinen bazı gerçeklerin ifadesi için kullanılır.</a:t>
            </a: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>A </a:t>
            </a:r>
            <a:r>
              <a:rPr lang="tr-TR" sz="1500" cap="none" dirty="0" err="1" smtClean="0">
                <a:latin typeface="Comic Sans MS" pitchFamily="66" charset="0"/>
              </a:rPr>
              <a:t>rabbit</a:t>
            </a:r>
            <a:r>
              <a:rPr lang="tr-TR" sz="1500" cap="none" dirty="0" smtClean="0">
                <a:latin typeface="Comic Sans MS" pitchFamily="66" charset="0"/>
              </a:rPr>
              <a:t> has </a:t>
            </a:r>
            <a:r>
              <a:rPr lang="tr-TR" sz="1500" cap="none" dirty="0" err="1" smtClean="0">
                <a:latin typeface="Comic Sans MS" pitchFamily="66" charset="0"/>
              </a:rPr>
              <a:t>four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legs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Tavşanın dört bacağı vardır.)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500" cap="none" dirty="0" smtClean="0">
                <a:latin typeface="Comic Sans MS" pitchFamily="66" charset="0"/>
              </a:rPr>
              <a:t>	</a:t>
            </a:r>
            <a:r>
              <a:rPr lang="tr-TR" sz="1500" cap="none" dirty="0" err="1" smtClean="0">
                <a:latin typeface="Comic Sans MS" pitchFamily="66" charset="0"/>
              </a:rPr>
              <a:t>The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President</a:t>
            </a:r>
            <a:r>
              <a:rPr lang="tr-TR" sz="1500" cap="none" dirty="0" smtClean="0">
                <a:latin typeface="Comic Sans MS" pitchFamily="66" charset="0"/>
              </a:rPr>
              <a:t> of </a:t>
            </a:r>
            <a:r>
              <a:rPr lang="tr-TR" sz="1500" cap="none" dirty="0" err="1" smtClean="0">
                <a:latin typeface="Comic Sans MS" pitchFamily="66" charset="0"/>
              </a:rPr>
              <a:t>the</a:t>
            </a:r>
            <a:r>
              <a:rPr lang="tr-TR" sz="1500" cap="none" dirty="0" smtClean="0">
                <a:latin typeface="Comic Sans MS" pitchFamily="66" charset="0"/>
              </a:rPr>
              <a:t> USA </a:t>
            </a:r>
            <a:r>
              <a:rPr lang="tr-TR" sz="1500" cap="none" dirty="0" err="1" smtClean="0">
                <a:latin typeface="Comic Sans MS" pitchFamily="66" charset="0"/>
              </a:rPr>
              <a:t>lives</a:t>
            </a:r>
            <a:r>
              <a:rPr lang="tr-TR" sz="1500" cap="none" dirty="0" smtClean="0">
                <a:latin typeface="Comic Sans MS" pitchFamily="66" charset="0"/>
              </a:rPr>
              <a:t> in </a:t>
            </a:r>
            <a:r>
              <a:rPr lang="tr-TR" sz="1500" cap="none" dirty="0" err="1" smtClean="0">
                <a:latin typeface="Comic Sans MS" pitchFamily="66" charset="0"/>
              </a:rPr>
              <a:t>the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White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House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Amerika Başkanı Beyaz Saray’da yaşar.)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500" cap="none" dirty="0" smtClean="0">
                <a:latin typeface="Comic Sans MS" pitchFamily="66" charset="0"/>
              </a:rPr>
              <a:t>	</a:t>
            </a:r>
            <a:r>
              <a:rPr lang="tr-TR" sz="1500" cap="none" dirty="0" err="1" smtClean="0">
                <a:latin typeface="Comic Sans MS" pitchFamily="66" charset="0"/>
              </a:rPr>
              <a:t>They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come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from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A</a:t>
            </a:r>
            <a:r>
              <a:rPr lang="tr-TR" sz="1500" cap="none" dirty="0" err="1" smtClean="0">
                <a:latin typeface="Comic Sans MS" pitchFamily="66" charset="0"/>
              </a:rPr>
              <a:t>rgentina</a:t>
            </a:r>
            <a:r>
              <a:rPr lang="tr-TR" sz="1500" cap="none" dirty="0" smtClean="0">
                <a:latin typeface="Comic Sans MS" pitchFamily="66" charset="0"/>
              </a:rPr>
              <a:t>.</a:t>
            </a:r>
            <a:r>
              <a:rPr lang="tr-TR" sz="1500" i="1" cap="none" dirty="0" smtClean="0">
                <a:latin typeface="Comic Sans MS" pitchFamily="66" charset="0"/>
              </a:rPr>
              <a:t> (Onlar Arjantinlidirler.) 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600" cap="none" dirty="0" smtClean="0">
                <a:latin typeface="Comic Sans MS" pitchFamily="66" charset="0"/>
              </a:rPr>
              <a:t/>
            </a:r>
            <a:br>
              <a:rPr lang="tr-TR" sz="1600" cap="none" dirty="0" smtClean="0">
                <a:latin typeface="Comic Sans MS" pitchFamily="66" charset="0"/>
              </a:rPr>
            </a:br>
            <a:endParaRPr lang="tr-TR" sz="1600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214291"/>
            <a:ext cx="7773338" cy="1000132"/>
          </a:xfrm>
        </p:spPr>
        <p:txBody>
          <a:bodyPr>
            <a:normAutofit/>
          </a:bodyPr>
          <a:lstStyle/>
          <a:p>
            <a:r>
              <a:rPr lang="tr-TR" sz="2600" b="1" dirty="0" err="1" smtClean="0">
                <a:latin typeface="Comic Sans MS" pitchFamily="66" charset="0"/>
              </a:rPr>
              <a:t>Past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Perfect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Continouos</a:t>
            </a:r>
            <a:r>
              <a:rPr lang="tr-TR" sz="2600" b="1" dirty="0" smtClean="0">
                <a:latin typeface="Comic Sans MS" pitchFamily="66" charset="0"/>
              </a:rPr>
              <a:t> Tense </a:t>
            </a:r>
            <a:r>
              <a:rPr lang="tr-TR" sz="2600" b="1" dirty="0" smtClean="0">
                <a:latin typeface="Comic Sans MS" pitchFamily="66" charset="0"/>
              </a:rPr>
              <a:t/>
            </a:r>
            <a:br>
              <a:rPr lang="tr-TR" sz="2600" b="1" dirty="0" smtClean="0">
                <a:latin typeface="Comic Sans MS" pitchFamily="66" charset="0"/>
              </a:rPr>
            </a:br>
            <a:r>
              <a:rPr lang="tr-TR" sz="2000" b="1" cap="none" dirty="0" smtClean="0">
                <a:latin typeface="Comic Sans MS" pitchFamily="66" charset="0"/>
              </a:rPr>
              <a:t>(Soru Cümleleri)</a:t>
            </a:r>
            <a:endParaRPr lang="tr-TR" sz="20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928662" y="1357298"/>
          <a:ext cx="77724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1357322"/>
                <a:gridCol w="1000132"/>
                <a:gridCol w="1000132"/>
                <a:gridCol w="1285884"/>
                <a:gridCol w="220023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dirty="0">
                          <a:latin typeface="Comic Sans MS" pitchFamily="66" charset="0"/>
                        </a:rPr>
                        <a:t>Yardımcı fiil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dirty="0">
                          <a:latin typeface="Comic Sans MS" pitchFamily="66" charset="0"/>
                        </a:rPr>
                        <a:t>To be </a:t>
                      </a:r>
                      <a:r>
                        <a:rPr lang="en-US" sz="1600" dirty="0" err="1">
                          <a:latin typeface="Comic Sans MS" pitchFamily="66" charset="0"/>
                        </a:rPr>
                        <a:t>fiilinin</a:t>
                      </a:r>
                      <a:r>
                        <a:rPr lang="en-US" sz="1600" dirty="0">
                          <a:latin typeface="Comic Sans MS" pitchFamily="66" charset="0"/>
                        </a:rPr>
                        <a:t> 3. </a:t>
                      </a:r>
                      <a:r>
                        <a:rPr lang="en-US" sz="1600" dirty="0" err="1">
                          <a:latin typeface="Comic Sans MS" pitchFamily="66" charset="0"/>
                        </a:rPr>
                        <a:t>şekli</a:t>
                      </a:r>
                      <a:endParaRPr lang="en-US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Fiil + ing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sz="1600" i="1">
                          <a:latin typeface="Comic Sans MS" pitchFamily="66" charset="0"/>
                        </a:rPr>
                        <a:t>Ben bir kitap okumakta mıydım?</a:t>
                      </a:r>
                      <a:endParaRPr lang="sv-SE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Sen bir kitap okumakta mıydın?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he, she, it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nn-NO" sz="1600" i="1">
                          <a:latin typeface="Comic Sans MS" pitchFamily="66" charset="0"/>
                        </a:rPr>
                        <a:t>O, bir kitap okumakta mıydı?</a:t>
                      </a:r>
                      <a:endParaRPr lang="nn-NO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Biz bir kitap okumakta mıydık?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>
                          <a:latin typeface="Comic Sans MS" pitchFamily="66" charset="0"/>
                        </a:rPr>
                        <a:t>Siz bir kitap okumakta mıydınız?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Had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book?</a:t>
                      </a:r>
                      <a:endParaRPr lang="tr-TR" sz="16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i="1" dirty="0">
                          <a:latin typeface="Comic Sans MS" pitchFamily="66" charset="0"/>
                        </a:rPr>
                        <a:t> Onlar bir kitap okumakta mıydılar?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357166"/>
            <a:ext cx="7773338" cy="810218"/>
          </a:xfrm>
        </p:spPr>
        <p:txBody>
          <a:bodyPr>
            <a:normAutofit/>
          </a:bodyPr>
          <a:lstStyle/>
          <a:p>
            <a:r>
              <a:rPr lang="tr-TR" sz="2600" b="1" dirty="0" err="1" smtClean="0">
                <a:latin typeface="Comic Sans MS" pitchFamily="66" charset="0"/>
              </a:rPr>
              <a:t>Future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Perfect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Continuous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smtClean="0">
                <a:latin typeface="Comic Sans MS" pitchFamily="66" charset="0"/>
              </a:rPr>
              <a:t>Tense</a:t>
            </a:r>
            <a:r>
              <a:rPr lang="tr-TR" b="1" dirty="0" smtClean="0">
                <a:latin typeface="Comic Sans MS" pitchFamily="66" charset="0"/>
              </a:rPr>
              <a:t/>
            </a:r>
            <a:br>
              <a:rPr lang="tr-TR" b="1" dirty="0" smtClean="0">
                <a:latin typeface="Comic Sans MS" pitchFamily="66" charset="0"/>
              </a:rPr>
            </a:br>
            <a:r>
              <a:rPr lang="tr-TR" sz="2000" b="1" cap="none" dirty="0" smtClean="0">
                <a:latin typeface="Comic Sans MS" pitchFamily="66" charset="0"/>
              </a:rPr>
              <a:t> (Gelecek </a:t>
            </a:r>
            <a:r>
              <a:rPr lang="tr-TR" sz="2000" b="1" cap="none" dirty="0" smtClean="0">
                <a:latin typeface="Comic Sans MS" pitchFamily="66" charset="0"/>
              </a:rPr>
              <a:t>zamanda devam edecek bir işi anlatır.)</a:t>
            </a:r>
            <a:endParaRPr lang="tr-TR" sz="20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14348" y="1285860"/>
          <a:ext cx="8001055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022"/>
                <a:gridCol w="1323713"/>
                <a:gridCol w="1176634"/>
                <a:gridCol w="1764951"/>
                <a:gridCol w="2529735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>
                          <a:latin typeface="Comic Sans MS" pitchFamily="66" charset="0"/>
                        </a:rPr>
                        <a:t>Yardımcı fiilin Past hali</a:t>
                      </a:r>
                      <a:br>
                        <a:rPr lang="en-US" sz="1400">
                          <a:latin typeface="Comic Sans MS" pitchFamily="66" charset="0"/>
                        </a:rPr>
                      </a:br>
                      <a:r>
                        <a:rPr lang="en-US" sz="1400">
                          <a:latin typeface="Comic Sans MS" pitchFamily="66" charset="0"/>
                        </a:rPr>
                        <a:t>+  to be fiilinin 3. şekli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>
                          <a:latin typeface="Comic Sans MS" pitchFamily="66" charset="0"/>
                        </a:rPr>
                        <a:t>Fiil + ing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 tomorrow.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Ben yarın bahçede çalışmakta olacağım.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Sen yarın bahçede çalışmakta olacaksın.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He, She, It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O, yarın bahçede çalışmakta olacak.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Biz yarın bahçede çalışmakta olacağız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Siz yarın bahçede çalışmakta olacaksınız.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tomorrow.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 dirty="0">
                          <a:latin typeface="Comic Sans MS" pitchFamily="66" charset="0"/>
                        </a:rPr>
                        <a:t>Onlar yarın bahçede çalışmakta olacaklar.</a:t>
                      </a:r>
                      <a:endParaRPr lang="tr-TR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285728"/>
            <a:ext cx="7773338" cy="667342"/>
          </a:xfrm>
        </p:spPr>
        <p:txBody>
          <a:bodyPr>
            <a:normAutofit fontScale="90000"/>
          </a:bodyPr>
          <a:lstStyle/>
          <a:p>
            <a:r>
              <a:rPr lang="tr-TR" sz="2600" b="1" dirty="0" err="1" smtClean="0">
                <a:latin typeface="Comic Sans MS" pitchFamily="66" charset="0"/>
              </a:rPr>
              <a:t>Future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Perfect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Continuous</a:t>
            </a:r>
            <a:r>
              <a:rPr lang="tr-TR" sz="2600" b="1" dirty="0" smtClean="0">
                <a:latin typeface="Comic Sans MS" pitchFamily="66" charset="0"/>
              </a:rPr>
              <a:t> Tense </a:t>
            </a:r>
            <a:r>
              <a:rPr lang="tr-TR" sz="2600" b="1" dirty="0" smtClean="0">
                <a:latin typeface="Comic Sans MS" pitchFamily="66" charset="0"/>
              </a:rPr>
              <a:t/>
            </a:r>
            <a:br>
              <a:rPr lang="tr-TR" sz="2600" b="1" dirty="0" smtClean="0">
                <a:latin typeface="Comic Sans MS" pitchFamily="66" charset="0"/>
              </a:rPr>
            </a:br>
            <a:r>
              <a:rPr lang="tr-TR" sz="2200" b="1" cap="none" dirty="0" smtClean="0">
                <a:latin typeface="Comic Sans MS" pitchFamily="66" charset="0"/>
              </a:rPr>
              <a:t>(Olumsuz Cümleler)</a:t>
            </a:r>
            <a:endParaRPr lang="tr-TR" sz="22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642910" y="1142984"/>
          <a:ext cx="77724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428760"/>
                <a:gridCol w="1214446"/>
                <a:gridCol w="1285884"/>
                <a:gridCol w="255742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1500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500">
                          <a:latin typeface="Comic Sans MS" pitchFamily="66" charset="0"/>
                        </a:rPr>
                        <a:t>Yardımcı fiil + olumsuzluk eki + to be fiilinin 3. şekli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500">
                          <a:latin typeface="Comic Sans MS" pitchFamily="66" charset="0"/>
                        </a:rPr>
                        <a:t>Fiil + ing takısı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50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5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not (won’t) have been</a:t>
                      </a:r>
                      <a:endParaRPr lang="en-US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 tomorrow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i="1">
                          <a:latin typeface="Comic Sans MS" pitchFamily="66" charset="0"/>
                        </a:rPr>
                        <a:t>Ben yarın bir kitap okumakta olmayacağım.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not have been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 tomorrow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i="1">
                          <a:latin typeface="Comic Sans MS" pitchFamily="66" charset="0"/>
                        </a:rPr>
                        <a:t>Sen yarın bir kitap okumakta olmayacaksın.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He, She, It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not have been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book</a:t>
                      </a:r>
                      <a:r>
                        <a:rPr lang="tr-TR" sz="15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tomorrow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i="1">
                          <a:latin typeface="Comic Sans MS" pitchFamily="66" charset="0"/>
                        </a:rPr>
                        <a:t>Sen yarın bir kitap okumakta olmayacaksın.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not have been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 tomorrow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i="1">
                          <a:latin typeface="Comic Sans MS" pitchFamily="66" charset="0"/>
                        </a:rPr>
                        <a:t>Biz yarın bir kitap okumakta olmayacağız.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not have been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 tomorrow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i="1">
                          <a:latin typeface="Comic Sans MS" pitchFamily="66" charset="0"/>
                        </a:rPr>
                        <a:t>Siz yarın bir kitap okumakta olmayacaksınız.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 not have been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reading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 book tomorrow</a:t>
                      </a:r>
                      <a:endParaRPr lang="tr-TR" sz="15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i="1" dirty="0">
                          <a:latin typeface="Comic Sans MS" pitchFamily="66" charset="0"/>
                        </a:rPr>
                        <a:t>Onlar yarın bir kitap okumakta olmayacaklar.</a:t>
                      </a:r>
                      <a:endParaRPr lang="tr-TR" sz="15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500042"/>
            <a:ext cx="7773338" cy="881656"/>
          </a:xfrm>
        </p:spPr>
        <p:txBody>
          <a:bodyPr>
            <a:normAutofit/>
          </a:bodyPr>
          <a:lstStyle/>
          <a:p>
            <a:r>
              <a:rPr lang="tr-TR" sz="2600" b="1" dirty="0" err="1" smtClean="0">
                <a:latin typeface="Comic Sans MS" pitchFamily="66" charset="0"/>
              </a:rPr>
              <a:t>Future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Perfect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Continuouns</a:t>
            </a:r>
            <a:r>
              <a:rPr lang="tr-TR" sz="2600" b="1" dirty="0" smtClean="0">
                <a:latin typeface="Comic Sans MS" pitchFamily="66" charset="0"/>
              </a:rPr>
              <a:t> Tense </a:t>
            </a:r>
            <a:r>
              <a:rPr lang="tr-TR" sz="2200" b="1" cap="none" dirty="0" smtClean="0">
                <a:latin typeface="Comic Sans MS" pitchFamily="66" charset="0"/>
              </a:rPr>
              <a:t>(Soru Cümleleri)</a:t>
            </a:r>
            <a:endParaRPr lang="tr-TR" sz="2200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714348" y="1571612"/>
          <a:ext cx="77724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785818"/>
                <a:gridCol w="1071570"/>
                <a:gridCol w="928694"/>
                <a:gridCol w="1857388"/>
                <a:gridCol w="2343112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 dirty="0">
                          <a:latin typeface="Comic Sans MS" pitchFamily="66" charset="0"/>
                        </a:rPr>
                        <a:t>Yardımcı fiil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>
                          <a:latin typeface="Comic Sans MS" pitchFamily="66" charset="0"/>
                        </a:rPr>
                        <a:t>To be fiilinin 3. şekli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dirty="0">
                          <a:latin typeface="Comic Sans MS" pitchFamily="66" charset="0"/>
                        </a:rPr>
                        <a:t>Fiil + </a:t>
                      </a:r>
                      <a:r>
                        <a:rPr lang="tr-TR" sz="1400" dirty="0" err="1">
                          <a:latin typeface="Comic Sans MS" pitchFamily="66" charset="0"/>
                        </a:rPr>
                        <a:t>ing</a:t>
                      </a:r>
                      <a:r>
                        <a:rPr lang="tr-TR" sz="1400" dirty="0">
                          <a:latin typeface="Comic Sans MS" pitchFamily="66" charset="0"/>
                        </a:rPr>
                        <a:t> takısı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r>
                        <a:rPr lang="tr-TR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</a:t>
                      </a:r>
                      <a:endParaRPr lang="tr-TR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Ben yarın bahçede çalışmakta olacak mıyım?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</a:t>
                      </a:r>
                      <a:r>
                        <a:rPr lang="tr-TR" sz="14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tr-TR" sz="14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been</a:t>
                      </a:r>
                      <a:endParaRPr lang="tr-TR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Sen yarın bahçede çalışmakta olacak mısın?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he, she, it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O, yarın bahçede çalışmakta olacak mı?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Biz yarın bahçede çalışmakta olacak mıyız?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>
                          <a:latin typeface="Comic Sans MS" pitchFamily="66" charset="0"/>
                        </a:rPr>
                        <a:t>Siz yarın bahçede çalışmakta olacak mısınız?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have been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working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in the garden tomorrow?</a:t>
                      </a:r>
                      <a:endParaRPr lang="tr-TR" sz="14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400" i="1" dirty="0">
                          <a:latin typeface="Comic Sans MS" pitchFamily="66" charset="0"/>
                        </a:rPr>
                        <a:t>Onlar yarın bahçede çalışmakta olacak mı?</a:t>
                      </a:r>
                      <a:endParaRPr lang="tr-TR" sz="14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642910" y="214290"/>
            <a:ext cx="7773338" cy="1167408"/>
          </a:xfrm>
        </p:spPr>
        <p:txBody>
          <a:bodyPr>
            <a:normAutofit/>
          </a:bodyPr>
          <a:lstStyle/>
          <a:p>
            <a:r>
              <a:rPr lang="tr-TR" sz="2400" b="1" cap="none" dirty="0" err="1" smtClean="0">
                <a:latin typeface="Comic Sans MS" pitchFamily="66" charset="0"/>
              </a:rPr>
              <a:t>Simple</a:t>
            </a:r>
            <a:r>
              <a:rPr lang="tr-TR" sz="2400" b="1" cap="none" dirty="0" smtClean="0">
                <a:latin typeface="Comic Sans MS" pitchFamily="66" charset="0"/>
              </a:rPr>
              <a:t> </a:t>
            </a:r>
            <a:r>
              <a:rPr lang="tr-TR" sz="2400" b="1" cap="none" dirty="0" err="1" smtClean="0">
                <a:latin typeface="Comic Sans MS" pitchFamily="66" charset="0"/>
              </a:rPr>
              <a:t>Present</a:t>
            </a:r>
            <a:r>
              <a:rPr lang="tr-TR" sz="2400" b="1" cap="none" dirty="0" smtClean="0">
                <a:latin typeface="Comic Sans MS" pitchFamily="66" charset="0"/>
              </a:rPr>
              <a:t> </a:t>
            </a:r>
            <a:r>
              <a:rPr lang="tr-TR" sz="2400" b="1" cap="none" dirty="0" err="1" smtClean="0">
                <a:latin typeface="Comic Sans MS" pitchFamily="66" charset="0"/>
              </a:rPr>
              <a:t>Tense’in</a:t>
            </a:r>
            <a:r>
              <a:rPr lang="tr-TR" sz="2400" b="1" cap="none" dirty="0" smtClean="0">
                <a:latin typeface="Comic Sans MS" pitchFamily="66" charset="0"/>
              </a:rPr>
              <a:t> kullanıldığı alanlar;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1142985"/>
            <a:ext cx="7772870" cy="4648216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None/>
            </a:pPr>
            <a:r>
              <a:rPr lang="tr-TR" sz="1600" b="1" cap="none" dirty="0" smtClean="0">
                <a:latin typeface="Comic Sans MS" pitchFamily="66" charset="0"/>
              </a:rPr>
              <a:t>3. </a:t>
            </a:r>
            <a:r>
              <a:rPr lang="tr-TR" sz="1600" b="1" cap="none" dirty="0" err="1" smtClean="0">
                <a:latin typeface="Comic Sans MS" pitchFamily="66" charset="0"/>
              </a:rPr>
              <a:t>Simple</a:t>
            </a:r>
            <a:r>
              <a:rPr lang="tr-TR" sz="1600" b="1" cap="none" dirty="0" smtClean="0">
                <a:latin typeface="Comic Sans MS" pitchFamily="66" charset="0"/>
              </a:rPr>
              <a:t> </a:t>
            </a:r>
            <a:r>
              <a:rPr lang="tr-TR" sz="1600" b="1" cap="none" dirty="0" err="1" smtClean="0">
                <a:latin typeface="Comic Sans MS" pitchFamily="66" charset="0"/>
              </a:rPr>
              <a:t>Present</a:t>
            </a:r>
            <a:r>
              <a:rPr lang="tr-TR" sz="1600" b="1" cap="none" dirty="0" smtClean="0">
                <a:latin typeface="Comic Sans MS" pitchFamily="66" charset="0"/>
              </a:rPr>
              <a:t> Tense her zaman tekrarlanan bazı alışkanlıkların ifadesi için kullanılır.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err="1" smtClean="0">
                <a:latin typeface="Comic Sans MS" pitchFamily="66" charset="0"/>
              </a:rPr>
              <a:t>Mary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brushes</a:t>
            </a:r>
            <a:r>
              <a:rPr lang="tr-TR" sz="1500" cap="none" dirty="0" smtClean="0">
                <a:latin typeface="Comic Sans MS" pitchFamily="66" charset="0"/>
              </a:rPr>
              <a:t> her </a:t>
            </a:r>
            <a:r>
              <a:rPr lang="tr-TR" sz="1500" cap="none" dirty="0" err="1" smtClean="0">
                <a:latin typeface="Comic Sans MS" pitchFamily="66" charset="0"/>
              </a:rPr>
              <a:t>teeth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twice</a:t>
            </a:r>
            <a:r>
              <a:rPr lang="tr-TR" sz="1500" cap="none" dirty="0" smtClean="0">
                <a:latin typeface="Comic Sans MS" pitchFamily="66" charset="0"/>
              </a:rPr>
              <a:t> a </a:t>
            </a:r>
            <a:r>
              <a:rPr lang="tr-TR" sz="1500" cap="none" dirty="0" err="1" smtClean="0">
                <a:latin typeface="Comic Sans MS" pitchFamily="66" charset="0"/>
              </a:rPr>
              <a:t>day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err="1" smtClean="0">
                <a:latin typeface="Comic Sans MS" pitchFamily="66" charset="0"/>
              </a:rPr>
              <a:t>Mary</a:t>
            </a:r>
            <a:r>
              <a:rPr lang="tr-TR" sz="1500" i="1" cap="none" dirty="0" smtClean="0">
                <a:latin typeface="Comic Sans MS" pitchFamily="66" charset="0"/>
              </a:rPr>
              <a:t> dişlerini günde iki kez fırçalar.)</a:t>
            </a:r>
          </a:p>
          <a:p>
            <a:pPr>
              <a:spcAft>
                <a:spcPts val="600"/>
              </a:spcAft>
              <a:buNone/>
            </a:pPr>
            <a:r>
              <a:rPr lang="tr-TR" sz="1500" cap="none" dirty="0" smtClean="0">
                <a:latin typeface="Comic Sans MS" pitchFamily="66" charset="0"/>
              </a:rPr>
              <a:t>	</a:t>
            </a:r>
            <a:r>
              <a:rPr lang="tr-TR" sz="1500" cap="none" dirty="0" err="1" smtClean="0">
                <a:latin typeface="Comic Sans MS" pitchFamily="66" charset="0"/>
              </a:rPr>
              <a:t>They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go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to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their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country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every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summer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Onlar her yaz ülkelerine giderler.)</a:t>
            </a:r>
          </a:p>
          <a:p>
            <a:pPr>
              <a:spcAft>
                <a:spcPts val="600"/>
              </a:spcAft>
              <a:buNone/>
            </a:pPr>
            <a:r>
              <a:rPr lang="tr-TR" sz="1500" cap="none" dirty="0" smtClean="0">
                <a:latin typeface="Comic Sans MS" pitchFamily="66" charset="0"/>
              </a:rPr>
              <a:t>	</a:t>
            </a:r>
            <a:r>
              <a:rPr lang="tr-TR" sz="1500" cap="none" dirty="0" err="1" smtClean="0">
                <a:latin typeface="Comic Sans MS" pitchFamily="66" charset="0"/>
              </a:rPr>
              <a:t>She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gets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up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early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every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day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O her gün erken kalkar.)</a:t>
            </a:r>
            <a:endParaRPr lang="tr-TR" sz="1500" i="1" cap="none" dirty="0" smtClean="0">
              <a:latin typeface="Comic Sans MS" pitchFamily="66" charset="0"/>
            </a:endParaRPr>
          </a:p>
          <a:p>
            <a:pPr>
              <a:spcAft>
                <a:spcPts val="600"/>
              </a:spcAft>
              <a:buNone/>
            </a:pPr>
            <a:r>
              <a:rPr lang="tr-TR" sz="1600" b="1" cap="none" dirty="0" smtClean="0">
                <a:latin typeface="Comic Sans MS" pitchFamily="66" charset="0"/>
              </a:rPr>
              <a:t>4. </a:t>
            </a:r>
            <a:r>
              <a:rPr lang="tr-TR" sz="1600" b="1" cap="none" dirty="0" err="1" smtClean="0">
                <a:latin typeface="Comic Sans MS" pitchFamily="66" charset="0"/>
              </a:rPr>
              <a:t>Simple</a:t>
            </a:r>
            <a:r>
              <a:rPr lang="tr-TR" sz="1600" b="1" cap="none" dirty="0" smtClean="0">
                <a:latin typeface="Comic Sans MS" pitchFamily="66" charset="0"/>
              </a:rPr>
              <a:t> </a:t>
            </a:r>
            <a:r>
              <a:rPr lang="tr-TR" sz="1600" b="1" cap="none" dirty="0" err="1" smtClean="0">
                <a:latin typeface="Comic Sans MS" pitchFamily="66" charset="0"/>
              </a:rPr>
              <a:t>Present</a:t>
            </a:r>
            <a:r>
              <a:rPr lang="tr-TR" sz="1600" b="1" cap="none" dirty="0" smtClean="0">
                <a:latin typeface="Comic Sans MS" pitchFamily="66" charset="0"/>
              </a:rPr>
              <a:t> Tense bazen herkesin hemfikir olduğu konuları ifade etmek için kullanılır.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err="1" smtClean="0">
                <a:latin typeface="Comic Sans MS" pitchFamily="66" charset="0"/>
              </a:rPr>
              <a:t>They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speak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German</a:t>
            </a:r>
            <a:r>
              <a:rPr lang="tr-TR" sz="1500" cap="none" dirty="0" smtClean="0">
                <a:latin typeface="Comic Sans MS" pitchFamily="66" charset="0"/>
              </a:rPr>
              <a:t> in </a:t>
            </a:r>
            <a:r>
              <a:rPr lang="tr-TR" sz="1500" cap="none" dirty="0" err="1" smtClean="0">
                <a:latin typeface="Comic Sans MS" pitchFamily="66" charset="0"/>
              </a:rPr>
              <a:t>Germany</a:t>
            </a:r>
            <a:r>
              <a:rPr lang="tr-TR" sz="1500" cap="none" dirty="0" smtClean="0">
                <a:latin typeface="Comic Sans MS" pitchFamily="66" charset="0"/>
              </a:rPr>
              <a:t>. </a:t>
            </a:r>
            <a:r>
              <a:rPr lang="tr-TR" sz="1500" cap="none" dirty="0" smtClean="0">
                <a:latin typeface="Comic Sans MS" pitchFamily="66" charset="0"/>
              </a:rPr>
              <a:t>(Almanya’da Almanca konuşulur.) </a:t>
            </a:r>
            <a:endParaRPr lang="tr-TR" sz="1500" cap="none" dirty="0" smtClean="0">
              <a:latin typeface="Comic Sans MS" pitchFamily="66" charset="0"/>
            </a:endParaRPr>
          </a:p>
          <a:p>
            <a:pPr>
              <a:spcAft>
                <a:spcPts val="600"/>
              </a:spcAft>
              <a:buNone/>
            </a:pPr>
            <a:r>
              <a:rPr lang="tr-TR" sz="1500" cap="none" dirty="0" smtClean="0">
                <a:latin typeface="Comic Sans MS" pitchFamily="66" charset="0"/>
              </a:rPr>
              <a:t>	</a:t>
            </a:r>
            <a:r>
              <a:rPr lang="tr-TR" sz="1500" cap="none" dirty="0" err="1" smtClean="0">
                <a:latin typeface="Comic Sans MS" pitchFamily="66" charset="0"/>
              </a:rPr>
              <a:t>The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queen</a:t>
            </a:r>
            <a:r>
              <a:rPr lang="tr-TR" sz="1500" cap="none" dirty="0" smtClean="0">
                <a:latin typeface="Comic Sans MS" pitchFamily="66" charset="0"/>
              </a:rPr>
              <a:t> of </a:t>
            </a:r>
            <a:r>
              <a:rPr lang="tr-TR" sz="1500" cap="none" dirty="0" err="1" smtClean="0">
                <a:latin typeface="Comic Sans MS" pitchFamily="66" charset="0"/>
              </a:rPr>
              <a:t>england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lives</a:t>
            </a:r>
            <a:r>
              <a:rPr lang="tr-TR" sz="1500" cap="none" dirty="0" smtClean="0">
                <a:latin typeface="Comic Sans MS" pitchFamily="66" charset="0"/>
              </a:rPr>
              <a:t> in </a:t>
            </a:r>
            <a:r>
              <a:rPr lang="tr-TR" sz="1500" cap="none" dirty="0" err="1" smtClean="0">
                <a:latin typeface="Comic Sans MS" pitchFamily="66" charset="0"/>
              </a:rPr>
              <a:t>buckingham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palace</a:t>
            </a:r>
            <a:r>
              <a:rPr lang="tr-TR" sz="1500" cap="none" dirty="0" smtClean="0">
                <a:latin typeface="Comic Sans MS" pitchFamily="66" charset="0"/>
              </a:rPr>
              <a:t>. </a:t>
            </a:r>
            <a:r>
              <a:rPr lang="tr-TR" sz="1500" cap="none" dirty="0" smtClean="0">
                <a:latin typeface="Comic Sans MS" pitchFamily="66" charset="0"/>
              </a:rPr>
              <a:t>(İngiltere Kraliçesi Buckingham Sarayı’nda yaşar</a:t>
            </a:r>
            <a:r>
              <a:rPr lang="tr-TR" sz="1500" cap="none" dirty="0" smtClean="0">
                <a:latin typeface="Comic Sans MS" pitchFamily="66" charset="0"/>
              </a:rPr>
              <a:t>.)</a:t>
            </a:r>
          </a:p>
          <a:p>
            <a:pPr>
              <a:spcAft>
                <a:spcPts val="600"/>
              </a:spcAft>
              <a:buNone/>
            </a:pPr>
            <a:r>
              <a:rPr lang="tr-TR" sz="1500" cap="none" dirty="0" smtClean="0">
                <a:latin typeface="Comic Sans MS" pitchFamily="66" charset="0"/>
              </a:rPr>
              <a:t>	</a:t>
            </a:r>
            <a:r>
              <a:rPr lang="tr-TR" sz="1500" cap="none" dirty="0" err="1" smtClean="0">
                <a:latin typeface="Comic Sans MS" pitchFamily="66" charset="0"/>
              </a:rPr>
              <a:t>It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snows</a:t>
            </a:r>
            <a:r>
              <a:rPr lang="tr-TR" sz="1500" cap="none" dirty="0" smtClean="0">
                <a:latin typeface="Comic Sans MS" pitchFamily="66" charset="0"/>
              </a:rPr>
              <a:t> a lot in </a:t>
            </a:r>
            <a:r>
              <a:rPr lang="tr-TR" sz="1500" cap="none" dirty="0" err="1" smtClean="0">
                <a:latin typeface="Comic Sans MS" pitchFamily="66" charset="0"/>
              </a:rPr>
              <a:t>winter</a:t>
            </a:r>
            <a:r>
              <a:rPr lang="tr-TR" sz="1500" cap="none" dirty="0" smtClean="0">
                <a:latin typeface="Comic Sans MS" pitchFamily="66" charset="0"/>
              </a:rPr>
              <a:t> in </a:t>
            </a:r>
            <a:r>
              <a:rPr lang="tr-TR" sz="1500" cap="none" dirty="0" err="1" smtClean="0">
                <a:latin typeface="Comic Sans MS" pitchFamily="66" charset="0"/>
              </a:rPr>
              <a:t>Norway</a:t>
            </a:r>
            <a:r>
              <a:rPr lang="tr-TR" sz="1500" cap="none" dirty="0" smtClean="0">
                <a:latin typeface="Comic Sans MS" pitchFamily="66" charset="0"/>
              </a:rPr>
              <a:t>. (Norveç’e kışın çok kar yağar.) 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1310284"/>
          </a:xfrm>
        </p:spPr>
        <p:txBody>
          <a:bodyPr>
            <a:normAutofit/>
          </a:bodyPr>
          <a:lstStyle/>
          <a:p>
            <a:r>
              <a:rPr lang="fr-FR" sz="2400" b="1" cap="none" dirty="0" smtClean="0">
                <a:latin typeface="Comic Sans MS" pitchFamily="66" charset="0"/>
              </a:rPr>
              <a:t>Simple </a:t>
            </a:r>
            <a:r>
              <a:rPr lang="fr-FR" sz="2400" b="1" cap="none" dirty="0" err="1" smtClean="0">
                <a:latin typeface="Comic Sans MS" pitchFamily="66" charset="0"/>
              </a:rPr>
              <a:t>Present</a:t>
            </a:r>
            <a:r>
              <a:rPr lang="fr-FR" sz="2400" b="1" cap="none" dirty="0" smtClean="0">
                <a:latin typeface="Comic Sans MS" pitchFamily="66" charset="0"/>
              </a:rPr>
              <a:t> </a:t>
            </a:r>
            <a:r>
              <a:rPr lang="fr-FR" sz="2400" b="1" cap="none" dirty="0" err="1" smtClean="0">
                <a:latin typeface="Comic Sans MS" pitchFamily="66" charset="0"/>
              </a:rPr>
              <a:t>Tense</a:t>
            </a:r>
            <a:r>
              <a:rPr lang="tr-TR" sz="2400" b="1" cap="none" dirty="0" smtClean="0">
                <a:latin typeface="Comic Sans MS" pitchFamily="66" charset="0"/>
              </a:rPr>
              <a:t> i</a:t>
            </a:r>
            <a:r>
              <a:rPr lang="fr-FR" sz="2400" b="1" cap="none" dirty="0" smtClean="0">
                <a:latin typeface="Comic Sans MS" pitchFamily="66" charset="0"/>
              </a:rPr>
              <a:t>le </a:t>
            </a:r>
            <a:r>
              <a:rPr lang="fr-FR" sz="2400" b="1" cap="none" dirty="0" err="1" smtClean="0">
                <a:latin typeface="Comic Sans MS" pitchFamily="66" charset="0"/>
              </a:rPr>
              <a:t>Soru</a:t>
            </a:r>
            <a:r>
              <a:rPr lang="fr-FR" sz="2400" b="1" cap="none" dirty="0" smtClean="0">
                <a:latin typeface="Comic Sans MS" pitchFamily="66" charset="0"/>
              </a:rPr>
              <a:t> </a:t>
            </a:r>
            <a:r>
              <a:rPr lang="fr-FR" sz="2400" b="1" cap="none" dirty="0" err="1" smtClean="0">
                <a:latin typeface="Comic Sans MS" pitchFamily="66" charset="0"/>
              </a:rPr>
              <a:t>Zarflı</a:t>
            </a:r>
            <a:r>
              <a:rPr lang="fr-FR" sz="2400" b="1" cap="none" dirty="0" smtClean="0">
                <a:latin typeface="Comic Sans MS" pitchFamily="66" charset="0"/>
              </a:rPr>
              <a:t> </a:t>
            </a:r>
            <a:r>
              <a:rPr lang="fr-FR" sz="2400" b="1" cap="none" dirty="0" err="1" smtClean="0">
                <a:latin typeface="Comic Sans MS" pitchFamily="66" charset="0"/>
              </a:rPr>
              <a:t>Cümleler</a:t>
            </a:r>
            <a:endParaRPr lang="fr-FR" sz="2400" b="1" cap="none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685800" y="1785926"/>
          <a:ext cx="7772400" cy="3131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680"/>
                <a:gridCol w="1500198"/>
                <a:gridCol w="1143008"/>
                <a:gridCol w="1143008"/>
                <a:gridCol w="2957506"/>
              </a:tblGrid>
              <a:tr h="795983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Soru kelimesi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Yardımcı Fiil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Özne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Asıl fiil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Türkçesi</a:t>
                      </a:r>
                    </a:p>
                  </a:txBody>
                  <a:tcPr marL="76200" marR="76200" marT="76200" marB="76200"/>
                </a:tc>
              </a:tr>
              <a:tr h="467203"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What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do?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i="1">
                          <a:latin typeface="Comic Sans MS" pitchFamily="66" charset="0"/>
                        </a:rPr>
                        <a:t>Sen ne yaparsın?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467203"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Where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live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i="1">
                          <a:latin typeface="Comic Sans MS" pitchFamily="66" charset="0"/>
                        </a:rPr>
                        <a:t>Onlar nerede yaşarlar?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467203"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When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flowers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bloom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i="1" dirty="0">
                          <a:latin typeface="Comic Sans MS" pitchFamily="66" charset="0"/>
                        </a:rPr>
                        <a:t>Çiçekler ne zaman açarlar?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467203"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Why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don’t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smile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?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i="1" dirty="0">
                          <a:latin typeface="Comic Sans MS" pitchFamily="66" charset="0"/>
                        </a:rPr>
                        <a:t>Neden gülümsemiyorsunuz?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467203"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How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do?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i="1" dirty="0">
                          <a:latin typeface="Comic Sans MS" pitchFamily="66" charset="0"/>
                        </a:rPr>
                        <a:t>Nasılsınız?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0"/>
            <a:ext cx="7773338" cy="857232"/>
          </a:xfrm>
        </p:spPr>
        <p:txBody>
          <a:bodyPr/>
          <a:lstStyle/>
          <a:p>
            <a:r>
              <a:rPr lang="tr-TR" b="1" cap="none" dirty="0" smtClean="0">
                <a:latin typeface="Comic Sans MS" pitchFamily="66" charset="0"/>
              </a:rPr>
              <a:t>Dikkat!!!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714348" y="785794"/>
            <a:ext cx="7772870" cy="571504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tr-TR" sz="1500" b="1" cap="none" dirty="0" smtClean="0">
                <a:latin typeface="Comic Sans MS" pitchFamily="66" charset="0"/>
              </a:rPr>
              <a:t>3. Tekil şahıs için kullanılan</a:t>
            </a:r>
            <a:r>
              <a:rPr lang="tr-TR" sz="1500" cap="none" dirty="0" smtClean="0">
                <a:latin typeface="Comic Sans MS" pitchFamily="66" charset="0"/>
              </a:rPr>
              <a:t> "s"</a:t>
            </a:r>
            <a:r>
              <a:rPr lang="tr-TR" sz="1500" b="1" cap="none" dirty="0" smtClean="0">
                <a:latin typeface="Comic Sans MS" pitchFamily="66" charset="0"/>
              </a:rPr>
              <a:t> takısı: fiil çekimlerinde 3. Tekil şahıs çekimlerinde fiilin sonuna</a:t>
            </a:r>
            <a:r>
              <a:rPr lang="tr-TR" sz="1500" cap="none" dirty="0" smtClean="0">
                <a:latin typeface="Comic Sans MS" pitchFamily="66" charset="0"/>
              </a:rPr>
              <a:t> "s"</a:t>
            </a:r>
            <a:r>
              <a:rPr lang="tr-TR" sz="1500" b="1" cap="none" dirty="0" smtClean="0">
                <a:latin typeface="Comic Sans MS" pitchFamily="66" charset="0"/>
              </a:rPr>
              <a:t> eklenir.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> He </a:t>
            </a:r>
            <a:r>
              <a:rPr lang="tr-TR" sz="1500" cap="none" dirty="0" err="1" smtClean="0">
                <a:latin typeface="Comic Sans MS" pitchFamily="66" charset="0"/>
              </a:rPr>
              <a:t>draws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my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picture</a:t>
            </a:r>
            <a:r>
              <a:rPr lang="tr-TR" sz="1500" cap="none" dirty="0" smtClean="0">
                <a:latin typeface="Comic Sans MS" pitchFamily="66" charset="0"/>
              </a:rPr>
              <a:t>. (</a:t>
            </a:r>
            <a:r>
              <a:rPr lang="tr-TR" sz="1500" i="1" cap="none" dirty="0" smtClean="0">
                <a:latin typeface="Comic Sans MS" pitchFamily="66" charset="0"/>
              </a:rPr>
              <a:t>O benim resmimi yapar.)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err="1" smtClean="0">
                <a:latin typeface="Comic Sans MS" pitchFamily="66" charset="0"/>
              </a:rPr>
              <a:t>She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plays</a:t>
            </a:r>
            <a:r>
              <a:rPr lang="tr-TR" sz="1500" cap="none" dirty="0" smtClean="0">
                <a:latin typeface="Comic Sans MS" pitchFamily="66" charset="0"/>
              </a:rPr>
              <a:t> in </a:t>
            </a:r>
            <a:r>
              <a:rPr lang="tr-TR" sz="1500" cap="none" dirty="0" err="1" smtClean="0">
                <a:latin typeface="Comic Sans MS" pitchFamily="66" charset="0"/>
              </a:rPr>
              <a:t>the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garden</a:t>
            </a:r>
            <a:r>
              <a:rPr lang="tr-TR" sz="1500" b="1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O bahçede oynar.)</a:t>
            </a:r>
            <a:endParaRPr lang="tr-TR" sz="1500" i="1" cap="none" dirty="0" smtClean="0">
              <a:latin typeface="Comic Sans MS" pitchFamily="66" charset="0"/>
            </a:endParaRPr>
          </a:p>
          <a:p>
            <a:pPr>
              <a:spcBef>
                <a:spcPts val="600"/>
              </a:spcBef>
              <a:buNone/>
            </a:pPr>
            <a:r>
              <a:rPr lang="tr-TR" sz="1500" b="1" cap="none" dirty="0" smtClean="0">
                <a:latin typeface="Comic Sans MS" pitchFamily="66" charset="0"/>
              </a:rPr>
              <a:t>Sonu </a:t>
            </a:r>
            <a:r>
              <a:rPr lang="tr-TR" sz="1500" cap="none" dirty="0" smtClean="0">
                <a:latin typeface="Comic Sans MS" pitchFamily="66" charset="0"/>
              </a:rPr>
              <a:t>"y"</a:t>
            </a:r>
            <a:r>
              <a:rPr lang="tr-TR" sz="1500" b="1" cap="none" dirty="0" smtClean="0">
                <a:latin typeface="Comic Sans MS" pitchFamily="66" charset="0"/>
              </a:rPr>
              <a:t> ile biten fiillerde</a:t>
            </a:r>
            <a:r>
              <a:rPr lang="tr-TR" sz="1500" cap="none" dirty="0" smtClean="0">
                <a:latin typeface="Comic Sans MS" pitchFamily="66" charset="0"/>
              </a:rPr>
              <a:t> "y"</a:t>
            </a:r>
            <a:r>
              <a:rPr lang="tr-TR" sz="1500" b="1" cap="none" dirty="0" smtClean="0">
                <a:latin typeface="Comic Sans MS" pitchFamily="66" charset="0"/>
              </a:rPr>
              <a:t>’den önce gelen harf ünsüzse 3. Tekil şahıs çekimlerinde y kaldırılır, </a:t>
            </a:r>
            <a:r>
              <a:rPr lang="tr-TR" sz="1500" cap="none" dirty="0" smtClean="0">
                <a:latin typeface="Comic Sans MS" pitchFamily="66" charset="0"/>
              </a:rPr>
              <a:t>"</a:t>
            </a:r>
            <a:r>
              <a:rPr lang="tr-TR" sz="1500" cap="none" dirty="0" err="1" smtClean="0">
                <a:latin typeface="Comic Sans MS" pitchFamily="66" charset="0"/>
              </a:rPr>
              <a:t>ies</a:t>
            </a:r>
            <a:r>
              <a:rPr lang="tr-TR" sz="1500" cap="none" dirty="0" smtClean="0">
                <a:latin typeface="Comic Sans MS" pitchFamily="66" charset="0"/>
              </a:rPr>
              <a:t>"</a:t>
            </a:r>
            <a:r>
              <a:rPr lang="tr-TR" sz="1500" b="1" cap="none" dirty="0" smtClean="0">
                <a:latin typeface="Comic Sans MS" pitchFamily="66" charset="0"/>
              </a:rPr>
              <a:t> olarak eklenir. 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> </a:t>
            </a:r>
            <a:r>
              <a:rPr lang="tr-TR" sz="1500" cap="none" dirty="0" err="1" smtClean="0">
                <a:latin typeface="Comic Sans MS" pitchFamily="66" charset="0"/>
              </a:rPr>
              <a:t>Baby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cries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every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night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Bebek her gece ağlar.)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>Ahmet </a:t>
            </a:r>
            <a:r>
              <a:rPr lang="tr-TR" sz="1500" cap="none" dirty="0" err="1" smtClean="0">
                <a:latin typeface="Comic Sans MS" pitchFamily="66" charset="0"/>
              </a:rPr>
              <a:t>studies</a:t>
            </a:r>
            <a:r>
              <a:rPr lang="tr-TR" sz="1500" cap="none" dirty="0" smtClean="0">
                <a:latin typeface="Comic Sans MS" pitchFamily="66" charset="0"/>
              </a:rPr>
              <a:t> his </a:t>
            </a:r>
            <a:r>
              <a:rPr lang="tr-TR" sz="1500" cap="none" dirty="0" err="1" smtClean="0">
                <a:latin typeface="Comic Sans MS" pitchFamily="66" charset="0"/>
              </a:rPr>
              <a:t>lesson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Ahmet dersini çalışır.)</a:t>
            </a:r>
            <a:endParaRPr lang="tr-TR" sz="1500" i="1" cap="none" dirty="0" smtClean="0">
              <a:latin typeface="Comic Sans MS" pitchFamily="66" charset="0"/>
            </a:endParaRPr>
          </a:p>
          <a:p>
            <a:pPr>
              <a:spcBef>
                <a:spcPts val="600"/>
              </a:spcBef>
              <a:buNone/>
            </a:pPr>
            <a:r>
              <a:rPr lang="tr-TR" sz="1500" b="1" cap="none" dirty="0" smtClean="0">
                <a:latin typeface="Comic Sans MS" pitchFamily="66" charset="0"/>
              </a:rPr>
              <a:t>Olumsuz ve soru cümlelerinde, 3. Tekil şahıs için fiile eklenen </a:t>
            </a:r>
            <a:r>
              <a:rPr lang="tr-TR" sz="1500" cap="none" dirty="0" smtClean="0">
                <a:latin typeface="Comic Sans MS" pitchFamily="66" charset="0"/>
              </a:rPr>
              <a:t>"s"</a:t>
            </a:r>
            <a:r>
              <a:rPr lang="tr-TR" sz="1500" b="1" cap="none" dirty="0" smtClean="0">
                <a:latin typeface="Comic Sans MS" pitchFamily="66" charset="0"/>
              </a:rPr>
              <a:t> takısı yardımcı fiile eklenir. 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> Leyla </a:t>
            </a:r>
            <a:r>
              <a:rPr lang="tr-TR" sz="1500" cap="none" dirty="0" err="1" smtClean="0">
                <a:latin typeface="Comic Sans MS" pitchFamily="66" charset="0"/>
              </a:rPr>
              <a:t>drives</a:t>
            </a:r>
            <a:r>
              <a:rPr lang="tr-TR" sz="1500" cap="none" dirty="0" smtClean="0">
                <a:latin typeface="Comic Sans MS" pitchFamily="66" charset="0"/>
              </a:rPr>
              <a:t> her car. (</a:t>
            </a:r>
            <a:r>
              <a:rPr lang="tr-TR" sz="1500" i="1" cap="none" dirty="0" smtClean="0">
                <a:latin typeface="Comic Sans MS" pitchFamily="66" charset="0"/>
              </a:rPr>
              <a:t>Leyla arabasını sürer. )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> </a:t>
            </a:r>
            <a:r>
              <a:rPr lang="tr-TR" sz="1500" cap="none" dirty="0" err="1" smtClean="0">
                <a:latin typeface="Comic Sans MS" pitchFamily="66" charset="0"/>
              </a:rPr>
              <a:t>Does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leyla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drive</a:t>
            </a:r>
            <a:r>
              <a:rPr lang="tr-TR" sz="1500" cap="none" dirty="0" smtClean="0">
                <a:latin typeface="Comic Sans MS" pitchFamily="66" charset="0"/>
              </a:rPr>
              <a:t> her car? (</a:t>
            </a:r>
            <a:r>
              <a:rPr lang="tr-TR" sz="1500" i="1" cap="none" dirty="0" smtClean="0">
                <a:latin typeface="Comic Sans MS" pitchFamily="66" charset="0"/>
              </a:rPr>
              <a:t>Leyla arabasını sürer mi?)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>Leyla </a:t>
            </a:r>
            <a:r>
              <a:rPr lang="tr-TR" sz="1500" cap="none" dirty="0" err="1" smtClean="0">
                <a:latin typeface="Comic Sans MS" pitchFamily="66" charset="0"/>
              </a:rPr>
              <a:t>doesn’t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drive</a:t>
            </a:r>
            <a:r>
              <a:rPr lang="tr-TR" sz="1500" cap="none" dirty="0" smtClean="0">
                <a:latin typeface="Comic Sans MS" pitchFamily="66" charset="0"/>
              </a:rPr>
              <a:t> her car. (</a:t>
            </a:r>
            <a:r>
              <a:rPr lang="tr-TR" sz="1500" i="1" cap="none" dirty="0" smtClean="0">
                <a:latin typeface="Comic Sans MS" pitchFamily="66" charset="0"/>
              </a:rPr>
              <a:t>Leyla arabasını sürmez.)</a:t>
            </a:r>
            <a:endParaRPr lang="tr-TR" sz="1500" i="1" cap="none" dirty="0" smtClean="0">
              <a:latin typeface="Comic Sans MS" pitchFamily="66" charset="0"/>
            </a:endParaRPr>
          </a:p>
          <a:p>
            <a:pPr>
              <a:spcBef>
                <a:spcPts val="600"/>
              </a:spcBef>
              <a:buNone/>
            </a:pPr>
            <a:r>
              <a:rPr lang="tr-TR" sz="1500" b="1" cap="none" dirty="0" err="1" smtClean="0">
                <a:latin typeface="Comic Sans MS" pitchFamily="66" charset="0"/>
              </a:rPr>
              <a:t>Simple</a:t>
            </a:r>
            <a:r>
              <a:rPr lang="tr-TR" sz="1500" b="1" cap="none" dirty="0" smtClean="0">
                <a:latin typeface="Comic Sans MS" pitchFamily="66" charset="0"/>
              </a:rPr>
              <a:t> </a:t>
            </a:r>
            <a:r>
              <a:rPr lang="tr-TR" sz="1500" b="1" cap="none" dirty="0" err="1" smtClean="0">
                <a:latin typeface="Comic Sans MS" pitchFamily="66" charset="0"/>
              </a:rPr>
              <a:t>Present</a:t>
            </a:r>
            <a:r>
              <a:rPr lang="tr-TR" sz="1500" b="1" cap="none" dirty="0" smtClean="0">
                <a:latin typeface="Comic Sans MS" pitchFamily="66" charset="0"/>
              </a:rPr>
              <a:t> Tense, İngilizce geniş zaman Türkçede olduğu gibi, gelecek zaman anlamı taşıyabilir. 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> I </a:t>
            </a:r>
            <a:r>
              <a:rPr lang="tr-TR" sz="1500" cap="none" dirty="0" err="1" smtClean="0">
                <a:latin typeface="Comic Sans MS" pitchFamily="66" charset="0"/>
              </a:rPr>
              <a:t>am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going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to</a:t>
            </a:r>
            <a:r>
              <a:rPr lang="tr-TR" sz="1500" cap="none" dirty="0" smtClean="0">
                <a:latin typeface="Comic Sans MS" pitchFamily="66" charset="0"/>
              </a:rPr>
              <a:t> start </a:t>
            </a:r>
            <a:r>
              <a:rPr lang="tr-TR" sz="1500" cap="none" dirty="0" err="1" smtClean="0">
                <a:latin typeface="Comic Sans MS" pitchFamily="66" charset="0"/>
              </a:rPr>
              <a:t>working</a:t>
            </a:r>
            <a:r>
              <a:rPr lang="tr-TR" sz="1500" cap="none" dirty="0" smtClean="0">
                <a:latin typeface="Comic Sans MS" pitchFamily="66" charset="0"/>
              </a:rPr>
              <a:t> in </a:t>
            </a:r>
            <a:r>
              <a:rPr lang="tr-TR" sz="1500" cap="none" dirty="0" err="1" smtClean="0">
                <a:latin typeface="Comic Sans MS" pitchFamily="66" charset="0"/>
              </a:rPr>
              <a:t>microsoft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company</a:t>
            </a:r>
            <a:r>
              <a:rPr lang="tr-TR" sz="1500" cap="none" dirty="0" smtClean="0">
                <a:latin typeface="Comic Sans MS" pitchFamily="66" charset="0"/>
              </a:rPr>
              <a:t>. (</a:t>
            </a:r>
            <a:r>
              <a:rPr lang="tr-TR" sz="1500" i="1" cap="none" dirty="0" smtClean="0">
                <a:latin typeface="Comic Sans MS" pitchFamily="66" charset="0"/>
              </a:rPr>
              <a:t>Ben </a:t>
            </a:r>
            <a:r>
              <a:rPr lang="tr-TR" sz="1500" i="1" cap="none" dirty="0" err="1" smtClean="0">
                <a:latin typeface="Comic Sans MS" pitchFamily="66" charset="0"/>
              </a:rPr>
              <a:t>microsoft</a:t>
            </a:r>
            <a:r>
              <a:rPr lang="tr-TR" sz="1500" i="1" cap="none" dirty="0" smtClean="0">
                <a:latin typeface="Comic Sans MS" pitchFamily="66" charset="0"/>
              </a:rPr>
              <a:t> şirketinde çalışmaya başlayacağım.)</a:t>
            </a:r>
            <a:r>
              <a:rPr lang="tr-TR" sz="1500" cap="none" dirty="0" smtClean="0">
                <a:latin typeface="Comic Sans MS" pitchFamily="66" charset="0"/>
              </a:rPr>
              <a:t/>
            </a:r>
            <a:br>
              <a:rPr lang="tr-TR" sz="1500" cap="none" dirty="0" smtClean="0">
                <a:latin typeface="Comic Sans MS" pitchFamily="66" charset="0"/>
              </a:rPr>
            </a:br>
            <a:r>
              <a:rPr lang="tr-TR" sz="1500" cap="none" dirty="0" smtClean="0">
                <a:latin typeface="Comic Sans MS" pitchFamily="66" charset="0"/>
              </a:rPr>
              <a:t>I start </a:t>
            </a:r>
            <a:r>
              <a:rPr lang="tr-TR" sz="1500" cap="none" dirty="0" err="1" smtClean="0">
                <a:latin typeface="Comic Sans MS" pitchFamily="66" charset="0"/>
              </a:rPr>
              <a:t>to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work</a:t>
            </a:r>
            <a:r>
              <a:rPr lang="tr-TR" sz="1500" cap="none" dirty="0" smtClean="0">
                <a:latin typeface="Comic Sans MS" pitchFamily="66" charset="0"/>
              </a:rPr>
              <a:t> in Microsoft </a:t>
            </a:r>
            <a:r>
              <a:rPr lang="tr-TR" sz="1500" cap="none" dirty="0" err="1" smtClean="0">
                <a:latin typeface="Comic Sans MS" pitchFamily="66" charset="0"/>
              </a:rPr>
              <a:t>Company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next</a:t>
            </a:r>
            <a:r>
              <a:rPr lang="tr-TR" sz="1500" cap="none" dirty="0" smtClean="0">
                <a:latin typeface="Comic Sans MS" pitchFamily="66" charset="0"/>
              </a:rPr>
              <a:t> </a:t>
            </a:r>
            <a:r>
              <a:rPr lang="tr-TR" sz="1500" cap="none" dirty="0" err="1" smtClean="0">
                <a:latin typeface="Comic Sans MS" pitchFamily="66" charset="0"/>
              </a:rPr>
              <a:t>month</a:t>
            </a:r>
            <a:r>
              <a:rPr lang="tr-TR" sz="1500" cap="none" dirty="0" smtClean="0">
                <a:latin typeface="Comic Sans MS" pitchFamily="66" charset="0"/>
              </a:rPr>
              <a:t>. (</a:t>
            </a:r>
            <a:r>
              <a:rPr lang="tr-TR" sz="1500" i="1" cap="none" dirty="0" smtClean="0">
                <a:latin typeface="Comic Sans MS" pitchFamily="66" charset="0"/>
              </a:rPr>
              <a:t>Ben önümüzdeki ay Microsoft Şirketinde çalışmaya başlarım (başlıyorum))</a:t>
            </a:r>
            <a:r>
              <a:rPr lang="tr-TR" sz="1500" cap="none" dirty="0" smtClean="0">
                <a:latin typeface="Comic Sans MS" pitchFamily="66" charset="0"/>
              </a:rPr>
              <a:t> </a:t>
            </a:r>
            <a:endParaRPr lang="tr-TR" sz="1500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357166"/>
            <a:ext cx="7773338" cy="1167408"/>
          </a:xfrm>
        </p:spPr>
        <p:txBody>
          <a:bodyPr>
            <a:normAutofit/>
          </a:bodyPr>
          <a:lstStyle/>
          <a:p>
            <a:r>
              <a:rPr lang="tr-TR" sz="2800" b="1" dirty="0" err="1" smtClean="0">
                <a:latin typeface="Comic Sans MS" pitchFamily="66" charset="0"/>
              </a:rPr>
              <a:t>Present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Continuous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smtClean="0">
                <a:latin typeface="Comic Sans MS" pitchFamily="66" charset="0"/>
              </a:rPr>
              <a:t>Tense</a:t>
            </a:r>
            <a:br>
              <a:rPr lang="tr-TR" sz="2800" b="1" dirty="0" smtClean="0">
                <a:latin typeface="Comic Sans MS" pitchFamily="66" charset="0"/>
              </a:rPr>
            </a:br>
            <a:r>
              <a:rPr lang="tr-TR" sz="2800" b="1" dirty="0" smtClean="0">
                <a:latin typeface="Comic Sans MS" pitchFamily="66" charset="0"/>
              </a:rPr>
              <a:t>(</a:t>
            </a:r>
            <a:r>
              <a:rPr lang="tr-TR" sz="2800" b="1" cap="none" dirty="0" smtClean="0">
                <a:latin typeface="Comic Sans MS" pitchFamily="66" charset="0"/>
              </a:rPr>
              <a:t>Şimdiki Zaman)</a:t>
            </a:r>
            <a:endParaRPr lang="tr-TR" sz="28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500034" y="1571612"/>
          <a:ext cx="8058153" cy="44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126"/>
                <a:gridCol w="2927976"/>
                <a:gridCol w="2686051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700" b="1" dirty="0">
                          <a:latin typeface="Comic Sans MS" pitchFamily="66" charset="0"/>
                        </a:rPr>
                        <a:t>Olumlu cümle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b="1" dirty="0">
                          <a:latin typeface="Comic Sans MS" pitchFamily="66" charset="0"/>
                        </a:rPr>
                        <a:t>Olumsuz cümle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b="1">
                          <a:latin typeface="Comic Sans MS" pitchFamily="66" charset="0"/>
                        </a:rPr>
                        <a:t>Soru cümlesi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am walking.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yürüyorum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am not walking.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yürümüyorum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Am I walking?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Ben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muyum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are walking.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yürüyorsun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are not walking.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yürümüyorsun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Are you walking?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Sen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musun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is walking.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r>
                        <a:rPr lang="tr-TR" sz="1700" i="1" dirty="0" smtClean="0">
                          <a:latin typeface="Comic Sans MS" pitchFamily="66" charset="0"/>
                        </a:rPr>
                        <a:t> </a:t>
                      </a: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He/She</a:t>
                      </a:r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/It is not walking.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yürümüyor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Is he/she/it walking?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O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mu?)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are walking.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yürüyoruz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We are not walking.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yürümüyoruz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Are we walking?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Biz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muyuz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are walking.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yürüyorsunuz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You are not walking.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yürümüyorsunuz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Are you walking?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Siz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musunuz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are walking.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 </a:t>
                      </a:r>
                      <a:endParaRPr lang="tr-TR" sz="1700" i="1" dirty="0" smtClean="0"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yürüyorlar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They are not walking.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yürümüyorlar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.)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Are they walking? </a:t>
                      </a:r>
                      <a:endParaRPr lang="tr-TR" sz="1700" dirty="0" smtClean="0">
                        <a:solidFill>
                          <a:srgbClr val="0000FF"/>
                        </a:solidFill>
                        <a:latin typeface="Comic Sans MS" pitchFamily="66" charset="0"/>
                      </a:endParaRPr>
                    </a:p>
                    <a:p>
                      <a:pPr fontAlgn="t"/>
                      <a:r>
                        <a:rPr lang="en-US" sz="1700" i="1" dirty="0" smtClean="0">
                          <a:latin typeface="Comic Sans MS" pitchFamily="66" charset="0"/>
                        </a:rPr>
                        <a:t>(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Onlar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yürüyorlar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 </a:t>
                      </a:r>
                      <a:r>
                        <a:rPr lang="en-US" sz="1700" i="1" dirty="0" err="1">
                          <a:latin typeface="Comic Sans MS" pitchFamily="66" charset="0"/>
                        </a:rPr>
                        <a:t>mı</a:t>
                      </a:r>
                      <a:r>
                        <a:rPr lang="en-US" sz="1700" i="1" dirty="0">
                          <a:latin typeface="Comic Sans MS" pitchFamily="66" charset="0"/>
                        </a:rPr>
                        <a:t>?)</a:t>
                      </a:r>
                      <a:endParaRPr lang="en-US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7773338" cy="953094"/>
          </a:xfrm>
        </p:spPr>
        <p:txBody>
          <a:bodyPr>
            <a:normAutofit/>
          </a:bodyPr>
          <a:lstStyle/>
          <a:p>
            <a:r>
              <a:rPr lang="tr-TR" sz="2000" b="1" cap="none" dirty="0" smtClean="0">
                <a:solidFill>
                  <a:srgbClr val="FF0000"/>
                </a:solidFill>
                <a:latin typeface="Comic Sans MS" pitchFamily="66" charset="0"/>
              </a:rPr>
              <a:t>PRESENT CONTINUOUS TENSE VE </a:t>
            </a:r>
            <a:br>
              <a:rPr lang="tr-TR" sz="2000" b="1" cap="none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2000" b="1" cap="none" dirty="0" smtClean="0">
                <a:solidFill>
                  <a:srgbClr val="FF0000"/>
                </a:solidFill>
                <a:latin typeface="Comic Sans MS" pitchFamily="66" charset="0"/>
              </a:rPr>
              <a:t>SIMPLE PRESENT TENSE’İN KARŞILAŞTIRILMASI</a:t>
            </a:r>
            <a:endParaRPr lang="tr-TR" sz="2000" cap="none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quarter" idx="13"/>
          </p:nvPr>
        </p:nvGraphicFramePr>
        <p:xfrm>
          <a:off x="685800" y="2366963"/>
          <a:ext cx="77724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9142"/>
                <a:gridCol w="3243258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700" b="1" dirty="0" err="1">
                          <a:latin typeface="Comic Sans MS" pitchFamily="66" charset="0"/>
                        </a:rPr>
                        <a:t>Present</a:t>
                      </a:r>
                      <a:r>
                        <a:rPr lang="tr-TR" sz="1700" b="1" dirty="0">
                          <a:latin typeface="Comic Sans MS" pitchFamily="66" charset="0"/>
                        </a:rPr>
                        <a:t> </a:t>
                      </a:r>
                      <a:r>
                        <a:rPr lang="tr-TR" sz="1700" b="1" dirty="0" err="1">
                          <a:latin typeface="Comic Sans MS" pitchFamily="66" charset="0"/>
                        </a:rPr>
                        <a:t>Continuous</a:t>
                      </a:r>
                      <a:r>
                        <a:rPr lang="tr-TR" sz="1700" b="1" dirty="0">
                          <a:latin typeface="Comic Sans MS" pitchFamily="66" charset="0"/>
                        </a:rPr>
                        <a:t> Tense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b="1">
                          <a:latin typeface="Comic Sans MS" pitchFamily="66" charset="0"/>
                        </a:rPr>
                        <a:t>Simple Present Tense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700" b="1">
                          <a:latin typeface="Comic Sans MS" pitchFamily="66" charset="0"/>
                        </a:rPr>
                        <a:t>Geçici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b="1">
                          <a:latin typeface="Comic Sans MS" pitchFamily="66" charset="0"/>
                        </a:rPr>
                        <a:t>Devamlı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Paul is living with his friends for now.</a:t>
                      </a:r>
                      <a:r>
                        <a:rPr lang="tr-TR" sz="1700">
                          <a:latin typeface="Comic Sans MS" pitchFamily="66" charset="0"/>
                        </a:rPr>
                        <a:t/>
                      </a:r>
                      <a:br>
                        <a:rPr lang="tr-TR" sz="1700">
                          <a:latin typeface="Comic Sans MS" pitchFamily="66" charset="0"/>
                        </a:rPr>
                      </a:br>
                      <a:r>
                        <a:rPr lang="tr-TR" sz="1700">
                          <a:latin typeface="Comic Sans MS" pitchFamily="66" charset="0"/>
                        </a:rPr>
                        <a:t>Paul şu anda arkadaşlarıyla birlikte yaşıyor.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Paul lives in Leicester.</a:t>
                      </a:r>
                      <a:r>
                        <a:rPr lang="tr-TR" sz="1700">
                          <a:latin typeface="Comic Sans MS" pitchFamily="66" charset="0"/>
                        </a:rPr>
                        <a:t/>
                      </a:r>
                      <a:br>
                        <a:rPr lang="tr-TR" sz="1700">
                          <a:latin typeface="Comic Sans MS" pitchFamily="66" charset="0"/>
                        </a:rPr>
                      </a:br>
                      <a:r>
                        <a:rPr lang="tr-TR" sz="170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Paul Leicester’de yaşar.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John is running in the park.</a:t>
                      </a:r>
                      <a:r>
                        <a:rPr lang="en-US" sz="1700">
                          <a:latin typeface="Comic Sans MS" pitchFamily="66" charset="0"/>
                        </a:rPr>
                        <a:t/>
                      </a:r>
                      <a:br>
                        <a:rPr lang="en-US" sz="1700">
                          <a:latin typeface="Comic Sans MS" pitchFamily="66" charset="0"/>
                        </a:rPr>
                      </a:br>
                      <a:r>
                        <a:rPr lang="en-US" sz="1700">
                          <a:latin typeface="Comic Sans MS" pitchFamily="66" charset="0"/>
                        </a:rPr>
                        <a:t>John şu anda parkta koşuyor.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John runs.</a:t>
                      </a:r>
                      <a:r>
                        <a:rPr lang="tr-TR" sz="1700">
                          <a:latin typeface="Comic Sans MS" pitchFamily="66" charset="0"/>
                        </a:rPr>
                        <a:t/>
                      </a:r>
                      <a:br>
                        <a:rPr lang="tr-TR" sz="1700">
                          <a:latin typeface="Comic Sans MS" pitchFamily="66" charset="0"/>
                        </a:rPr>
                      </a:br>
                      <a:r>
                        <a:rPr lang="tr-TR" sz="170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John koşar.</a:t>
                      </a:r>
                      <a:endParaRPr lang="tr-TR" sz="170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 am walking to work.</a:t>
                      </a:r>
                      <a:r>
                        <a:rPr lang="en-US" sz="1700">
                          <a:latin typeface="Comic Sans MS" pitchFamily="66" charset="0"/>
                        </a:rPr>
                        <a:t/>
                      </a:r>
                      <a:br>
                        <a:rPr lang="en-US" sz="1700">
                          <a:latin typeface="Comic Sans MS" pitchFamily="66" charset="0"/>
                        </a:rPr>
                      </a:br>
                      <a:r>
                        <a:rPr lang="en-US" sz="1700">
                          <a:latin typeface="Comic Sans MS" pitchFamily="66" charset="0"/>
                        </a:rPr>
                        <a:t>Ben işe yürüyorum.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 walk to work.</a:t>
                      </a:r>
                      <a:r>
                        <a:rPr lang="en-US" sz="1700">
                          <a:latin typeface="Comic Sans MS" pitchFamily="66" charset="0"/>
                        </a:rPr>
                        <a:t/>
                      </a:r>
                      <a:br>
                        <a:rPr lang="en-US" sz="1700">
                          <a:latin typeface="Comic Sans MS" pitchFamily="66" charset="0"/>
                        </a:rPr>
                      </a:br>
                      <a:r>
                        <a:rPr lang="en-US" sz="170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Ben işe yürürüm</a:t>
                      </a:r>
                      <a:r>
                        <a:rPr lang="en-US" sz="1700">
                          <a:latin typeface="Comic Sans MS" pitchFamily="66" charset="0"/>
                        </a:rPr>
                        <a:t>.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70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 am speaking English right now.</a:t>
                      </a:r>
                      <a:r>
                        <a:rPr lang="tr-TR" sz="1700">
                          <a:latin typeface="Comic Sans MS" pitchFamily="66" charset="0"/>
                        </a:rPr>
                        <a:t/>
                      </a:r>
                      <a:br>
                        <a:rPr lang="tr-TR" sz="1700">
                          <a:latin typeface="Comic Sans MS" pitchFamily="66" charset="0"/>
                        </a:rPr>
                      </a:br>
                      <a:r>
                        <a:rPr lang="tr-TR" sz="1700">
                          <a:latin typeface="Comic Sans MS" pitchFamily="66" charset="0"/>
                        </a:rPr>
                        <a:t>Ben şu anda İngilizce konuşuyorum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I </a:t>
                      </a:r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speak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 </a:t>
                      </a:r>
                      <a:r>
                        <a:rPr lang="tr-TR" sz="1700" dirty="0" err="1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English</a:t>
                      </a:r>
                      <a:r>
                        <a:rPr lang="tr-TR" sz="1700" dirty="0">
                          <a:solidFill>
                            <a:srgbClr val="0000FF"/>
                          </a:solidFill>
                          <a:latin typeface="Comic Sans MS" pitchFamily="66" charset="0"/>
                        </a:rPr>
                        <a:t>.</a:t>
                      </a:r>
                      <a:r>
                        <a:rPr lang="tr-TR" sz="1700" dirty="0">
                          <a:latin typeface="Comic Sans MS" pitchFamily="66" charset="0"/>
                        </a:rPr>
                        <a:t/>
                      </a:r>
                      <a:br>
                        <a:rPr lang="tr-TR" sz="1700" dirty="0">
                          <a:latin typeface="Comic Sans MS" pitchFamily="66" charset="0"/>
                        </a:rPr>
                      </a:br>
                      <a:r>
                        <a:rPr lang="tr-TR" sz="1700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Ben İngilizce konuşurum</a:t>
                      </a:r>
                      <a:endParaRPr lang="tr-TR" sz="1700" dirty="0">
                        <a:latin typeface="Comic Sans MS" pitchFamily="66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6" name="5 Metin kutusu"/>
          <p:cNvSpPr txBox="1"/>
          <p:nvPr/>
        </p:nvSpPr>
        <p:spPr>
          <a:xfrm>
            <a:off x="642910" y="1428736"/>
            <a:ext cx="8001056" cy="72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1700" dirty="0" err="1" smtClean="0">
                <a:latin typeface="Comic Sans MS" pitchFamily="66" charset="0"/>
              </a:rPr>
              <a:t>Present</a:t>
            </a:r>
            <a:r>
              <a:rPr lang="tr-TR" sz="1700" dirty="0" smtClean="0">
                <a:latin typeface="Comic Sans MS" pitchFamily="66" charset="0"/>
              </a:rPr>
              <a:t> </a:t>
            </a:r>
            <a:r>
              <a:rPr lang="tr-TR" sz="1700" dirty="0" err="1">
                <a:latin typeface="Comic Sans MS" pitchFamily="66" charset="0"/>
              </a:rPr>
              <a:t>Continuous</a:t>
            </a:r>
            <a:r>
              <a:rPr lang="tr-TR" sz="1700" dirty="0">
                <a:latin typeface="Comic Sans MS" pitchFamily="66" charset="0"/>
              </a:rPr>
              <a:t> Tense ile anlatılanlar geçicidir ve değişebilecek şeylerdir. </a:t>
            </a:r>
            <a:r>
              <a:rPr lang="tr-TR" sz="1700" dirty="0" err="1">
                <a:latin typeface="Comic Sans MS" pitchFamily="66" charset="0"/>
              </a:rPr>
              <a:t>Simple</a:t>
            </a:r>
            <a:r>
              <a:rPr lang="tr-TR" sz="1700" dirty="0">
                <a:latin typeface="Comic Sans MS" pitchFamily="66" charset="0"/>
              </a:rPr>
              <a:t> </a:t>
            </a:r>
            <a:r>
              <a:rPr lang="tr-TR" sz="1700" dirty="0" err="1">
                <a:latin typeface="Comic Sans MS" pitchFamily="66" charset="0"/>
              </a:rPr>
              <a:t>Present</a:t>
            </a:r>
            <a:r>
              <a:rPr lang="tr-TR" sz="1700" dirty="0">
                <a:latin typeface="Comic Sans MS" pitchFamily="66" charset="0"/>
              </a:rPr>
              <a:t> Tense ile anlatılanlar ise daha genel ve kalıcı şeylerdir.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tr-TR" sz="2400" b="1" cap="none" dirty="0" smtClean="0">
                <a:latin typeface="Comic Sans MS" pitchFamily="66" charset="0"/>
              </a:rPr>
              <a:t>Bazı fiiller, </a:t>
            </a:r>
            <a:r>
              <a:rPr lang="tr-TR" sz="2400" b="1" cap="none" dirty="0" err="1" smtClean="0">
                <a:latin typeface="Comic Sans MS" pitchFamily="66" charset="0"/>
              </a:rPr>
              <a:t>Present</a:t>
            </a:r>
            <a:r>
              <a:rPr lang="tr-TR" sz="2400" b="1" cap="none" dirty="0" smtClean="0">
                <a:latin typeface="Comic Sans MS" pitchFamily="66" charset="0"/>
              </a:rPr>
              <a:t> </a:t>
            </a:r>
            <a:r>
              <a:rPr lang="tr-TR" sz="2400" b="1" cap="none" dirty="0" err="1" smtClean="0">
                <a:latin typeface="Comic Sans MS" pitchFamily="66" charset="0"/>
              </a:rPr>
              <a:t>Continuous</a:t>
            </a:r>
            <a:r>
              <a:rPr lang="tr-TR" sz="2400" b="1" cap="none" dirty="0" smtClean="0">
                <a:latin typeface="Comic Sans MS" pitchFamily="66" charset="0"/>
              </a:rPr>
              <a:t> Tense ile </a:t>
            </a:r>
            <a:r>
              <a:rPr lang="tr-TR" sz="2400" b="1" cap="none" dirty="0" smtClean="0">
                <a:latin typeface="Comic Sans MS" pitchFamily="66" charset="0"/>
              </a:rPr>
              <a:t>anlam bakımından kullanılmaya uygun değildir. 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belong</a:t>
            </a:r>
            <a:r>
              <a:rPr lang="tr-TR" cap="none" dirty="0" smtClean="0">
                <a:latin typeface="Comic Sans MS" pitchFamily="66" charset="0"/>
              </a:rPr>
              <a:t> (ait olmak) </a:t>
            </a: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cost</a:t>
            </a:r>
            <a:r>
              <a:rPr lang="tr-TR" cap="none" dirty="0" smtClean="0">
                <a:latin typeface="Comic Sans MS" pitchFamily="66" charset="0"/>
              </a:rPr>
              <a:t> (mal olmak) </a:t>
            </a: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hate</a:t>
            </a:r>
            <a:r>
              <a:rPr lang="tr-TR" cap="none" dirty="0" smtClean="0">
                <a:latin typeface="Comic Sans MS" pitchFamily="66" charset="0"/>
              </a:rPr>
              <a:t> (nefret etmek) </a:t>
            </a: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have</a:t>
            </a:r>
            <a:r>
              <a:rPr lang="tr-TR" cap="none" dirty="0" smtClean="0">
                <a:latin typeface="Comic Sans MS" pitchFamily="66" charset="0"/>
              </a:rPr>
              <a:t> (sahip olmak)  </a:t>
            </a: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hear</a:t>
            </a:r>
            <a:r>
              <a:rPr lang="tr-TR" cap="none" dirty="0" smtClean="0">
                <a:latin typeface="Comic Sans MS" pitchFamily="66" charset="0"/>
              </a:rPr>
              <a:t> (duymak) </a:t>
            </a: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know</a:t>
            </a:r>
            <a:r>
              <a:rPr lang="tr-TR" cap="none" dirty="0" smtClean="0">
                <a:latin typeface="Comic Sans MS" pitchFamily="66" charset="0"/>
              </a:rPr>
              <a:t>(bilmek) </a:t>
            </a: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like</a:t>
            </a:r>
            <a:r>
              <a:rPr lang="tr-TR" cap="none" dirty="0" smtClean="0">
                <a:latin typeface="Comic Sans MS" pitchFamily="66" charset="0"/>
              </a:rPr>
              <a:t> (beğenmek) </a:t>
            </a: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love</a:t>
            </a:r>
            <a:r>
              <a:rPr lang="tr-TR" cap="none" dirty="0" smtClean="0">
                <a:latin typeface="Comic Sans MS" pitchFamily="66" charset="0"/>
              </a:rPr>
              <a:t> (sevmek) </a:t>
            </a:r>
            <a:endParaRPr lang="tr-TR" cap="none" dirty="0" smtClean="0">
              <a:latin typeface="Comic Sans MS" pitchFamily="66" charset="0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need</a:t>
            </a:r>
            <a:r>
              <a:rPr lang="tr-TR" cap="none" dirty="0" smtClean="0">
                <a:latin typeface="Comic Sans MS" pitchFamily="66" charset="0"/>
              </a:rPr>
              <a:t> (ihtiyacı olmak) </a:t>
            </a:r>
            <a:endParaRPr lang="tr-TR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own</a:t>
            </a:r>
            <a:r>
              <a:rPr lang="tr-TR" cap="none" dirty="0" smtClean="0">
                <a:latin typeface="Comic Sans MS" pitchFamily="66" charset="0"/>
              </a:rPr>
              <a:t> (sahip olmak) </a:t>
            </a:r>
            <a:endParaRPr lang="tr-TR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remember</a:t>
            </a:r>
            <a:r>
              <a:rPr lang="tr-TR" cap="none" dirty="0" smtClean="0">
                <a:latin typeface="Comic Sans MS" pitchFamily="66" charset="0"/>
              </a:rPr>
              <a:t> (hatırlamak) </a:t>
            </a:r>
            <a:endParaRPr lang="tr-TR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seem</a:t>
            </a:r>
            <a:r>
              <a:rPr lang="tr-TR" cap="none" dirty="0" smtClean="0">
                <a:latin typeface="Comic Sans MS" pitchFamily="66" charset="0"/>
              </a:rPr>
              <a:t> (görünmek) </a:t>
            </a:r>
            <a:endParaRPr lang="tr-TR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smell</a:t>
            </a:r>
            <a:r>
              <a:rPr lang="tr-TR" cap="none" dirty="0" smtClean="0">
                <a:latin typeface="Comic Sans MS" pitchFamily="66" charset="0"/>
              </a:rPr>
              <a:t> (koklamak) </a:t>
            </a:r>
            <a:endParaRPr lang="tr-TR" cap="none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understand</a:t>
            </a:r>
            <a:r>
              <a:rPr lang="tr-TR" cap="none" dirty="0" smtClean="0">
                <a:latin typeface="Comic Sans MS" pitchFamily="66" charset="0"/>
              </a:rPr>
              <a:t> (anlamak) </a:t>
            </a:r>
          </a:p>
          <a:p>
            <a:pPr>
              <a:buFont typeface="Wingdings" pitchFamily="2" charset="2"/>
              <a:buChar char="q"/>
            </a:pPr>
            <a:r>
              <a:rPr lang="tr-TR" cap="none" dirty="0" err="1" smtClean="0">
                <a:latin typeface="Comic Sans MS" pitchFamily="66" charset="0"/>
              </a:rPr>
              <a:t>to</a:t>
            </a:r>
            <a:r>
              <a:rPr lang="tr-TR" cap="none" dirty="0" smtClean="0">
                <a:latin typeface="Comic Sans MS" pitchFamily="66" charset="0"/>
              </a:rPr>
              <a:t> </a:t>
            </a:r>
            <a:r>
              <a:rPr lang="tr-TR" cap="none" dirty="0" err="1" smtClean="0">
                <a:latin typeface="Comic Sans MS" pitchFamily="66" charset="0"/>
              </a:rPr>
              <a:t>want</a:t>
            </a:r>
            <a:r>
              <a:rPr lang="tr-TR" cap="none" dirty="0" smtClean="0">
                <a:latin typeface="Comic Sans MS" pitchFamily="66" charset="0"/>
              </a:rPr>
              <a:t> (istemek</a:t>
            </a:r>
            <a:r>
              <a:rPr lang="tr-TR" cap="none" dirty="0" smtClean="0">
                <a:latin typeface="Comic Sans MS" pitchFamily="66" charset="0"/>
              </a:rPr>
              <a:t>)</a:t>
            </a:r>
            <a:endParaRPr lang="tr-TR" cap="none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cap="none" dirty="0" smtClean="0">
                <a:latin typeface="Comic Sans MS" pitchFamily="66" charset="0"/>
              </a:rPr>
              <a:t> </a:t>
            </a:r>
            <a:endParaRPr lang="tr-TR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36807301_TF34316244.potx" id="{F8BBB03F-00B0-4112-AA57-211D078A0F11}" vid="{7FAC0621-AE91-47A5-AFB6-43EAE191C12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762</TotalTime>
  <Words>2133</Words>
  <Application>Microsoft Office PowerPoint</Application>
  <PresentationFormat>Ekran Gösterisi (4:3)</PresentationFormat>
  <Paragraphs>913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4" baseType="lpstr">
      <vt:lpstr>Tema1</vt:lpstr>
      <vt:lpstr>ENGLISH TENSES</vt:lpstr>
      <vt:lpstr>  Simple Present Tense</vt:lpstr>
      <vt:lpstr>Simple Present Tense’in kullanıldığı alanlar;</vt:lpstr>
      <vt:lpstr>Simple Present Tense’in kullanıldığı alanlar;</vt:lpstr>
      <vt:lpstr>Simple Present Tense ile Soru Zarflı Cümleler</vt:lpstr>
      <vt:lpstr>Dikkat!!!</vt:lpstr>
      <vt:lpstr>Present Continuous Tense (Şimdiki Zaman)</vt:lpstr>
      <vt:lpstr>PRESENT CONTINUOUS TENSE VE  SIMPLE PRESENT TENSE’İN KARŞILAŞTIRILMASI</vt:lpstr>
      <vt:lpstr>Bazı fiiller, Present Continuous Tense ile anlam bakımından kullanılmaya uygun değildir. </vt:lpstr>
      <vt:lpstr>Future Tense (Gelecek Zaman)</vt:lpstr>
      <vt:lpstr>"To Be Going To" Kalıbı</vt:lpstr>
      <vt:lpstr>Future Continuous Tense (Gelecekte Devamlılık)  </vt:lpstr>
      <vt:lpstr>Future Continuous Tense Soru Zarflı Cümleler</vt:lpstr>
      <vt:lpstr>Dikkat!!!</vt:lpstr>
      <vt:lpstr>Simple Past Tense</vt:lpstr>
      <vt:lpstr>Simple Past Tense</vt:lpstr>
      <vt:lpstr>Simple Past Tense İle Soru Zarflı Cümleler </vt:lpstr>
      <vt:lpstr>Past Continuous Tense   (Sürekli Geçmiş Zaman veya Şimdiki Zamanın Hikâyesi)</vt:lpstr>
      <vt:lpstr>Past Continuous Tense Soru Zarflı Cümleler </vt:lpstr>
      <vt:lpstr>Present Perfect Tense   (Bir işin geçmişte herhangi bir belirsiz zamanda yapıldığını ifade eder)</vt:lpstr>
      <vt:lpstr>Slayt 21</vt:lpstr>
      <vt:lpstr>Dikkat!!!</vt:lpstr>
      <vt:lpstr>Present Perfect Continuous Tense   (Bir işin şimdiye kadar yapıldığını ve şu anda yapılmasının devam ettiğini anlatır)</vt:lpstr>
      <vt:lpstr>Present Perfect Continous Tense  (Olumsuz Cümleler)</vt:lpstr>
      <vt:lpstr>Present Perfect Continuous Tense (Soru Cümleleri)</vt:lpstr>
      <vt:lpstr>Past Perfect Tense   (Önceki Geçmiş Zaman Veya Geçmiş Zamanın Hikayesi) </vt:lpstr>
      <vt:lpstr>Future Perfect Tense  (Bir işin ne zaman yapılacağı belli değil ne zamana kadar bitirilmiş olacağı önemlidir)</vt:lpstr>
      <vt:lpstr>Past Perfect Continuous Tense  (Bir işin geçmişte bir zamanda yapılmış olduğunu ve belli bir süre devam etmiş olduğunu anlatır)</vt:lpstr>
      <vt:lpstr>Past Perfect Continuous Tense  (Olumsuz Cümleler)</vt:lpstr>
      <vt:lpstr>Past Perfect Continouos Tense  (Soru Cümleleri)</vt:lpstr>
      <vt:lpstr>Future Perfect Continuous Tense  (Gelecek zamanda devam edecek bir işi anlatır.)</vt:lpstr>
      <vt:lpstr>Future Perfect Continuous Tense  (Olumsuz Cümleler)</vt:lpstr>
      <vt:lpstr>Future Perfect Continuouns Tense (Soru Cümleleri)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23</cp:revision>
  <dcterms:created xsi:type="dcterms:W3CDTF">2020-05-08T13:46:26Z</dcterms:created>
  <dcterms:modified xsi:type="dcterms:W3CDTF">2020-05-09T02:29:22Z</dcterms:modified>
</cp:coreProperties>
</file>