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5" r:id="rId3"/>
    <p:sldId id="316" r:id="rId4"/>
    <p:sldId id="319" r:id="rId5"/>
    <p:sldId id="317" r:id="rId6"/>
    <p:sldId id="318" r:id="rId7"/>
    <p:sldId id="257" r:id="rId8"/>
    <p:sldId id="259" r:id="rId9"/>
    <p:sldId id="265" r:id="rId10"/>
    <p:sldId id="261" r:id="rId11"/>
    <p:sldId id="262" r:id="rId12"/>
    <p:sldId id="267" r:id="rId13"/>
    <p:sldId id="269" r:id="rId14"/>
    <p:sldId id="271" r:id="rId15"/>
    <p:sldId id="272" r:id="rId16"/>
    <p:sldId id="274" r:id="rId17"/>
    <p:sldId id="276" r:id="rId18"/>
    <p:sldId id="279" r:id="rId19"/>
    <p:sldId id="281" r:id="rId20"/>
    <p:sldId id="285" r:id="rId21"/>
    <p:sldId id="288" r:id="rId22"/>
    <p:sldId id="289" r:id="rId23"/>
    <p:sldId id="291" r:id="rId24"/>
    <p:sldId id="292" r:id="rId25"/>
    <p:sldId id="294" r:id="rId26"/>
    <p:sldId id="298" r:id="rId27"/>
    <p:sldId id="302" r:id="rId28"/>
    <p:sldId id="307" r:id="rId29"/>
    <p:sldId id="308" r:id="rId30"/>
    <p:sldId id="309" r:id="rId31"/>
    <p:sldId id="311" r:id="rId32"/>
    <p:sldId id="312" r:id="rId33"/>
    <p:sldId id="313" r:id="rId3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rtlCol="0" anchor="b">
            <a:normAutofit/>
          </a:bodyPr>
          <a:lstStyle>
            <a:lvl1pPr algn="ctr">
              <a:defRPr sz="480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 rtlCol="0"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tr-TR" noProof="0" smtClean="0"/>
              <a:t>Asıl alt başlık stilini düzenlemek için tıklatın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390A73-CE1B-42DB-8933-26B33BE1AF8A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5A50905-51EA-4DE5-B0DC-FA23EF4CCA5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sı İçeren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Resim Yer Tutucusu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r-TR" noProof="0" smtClean="0"/>
              <a:t>Resim eklemek için simgeyi tıklatın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390A73-CE1B-42DB-8933-26B33BE1AF8A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5A50905-51EA-4DE5-B0DC-FA23EF4CCA5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rtlCol="0" anchor="ctr"/>
          <a:lstStyle>
            <a:lvl1pPr algn="ctr">
              <a:defRPr sz="320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rtlCol="0"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390A73-CE1B-42DB-8933-26B33BE1AF8A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5A50905-51EA-4DE5-B0DC-FA23EF4CCA5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Resim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12" name="Metin Yer Tutucusu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390A73-CE1B-42DB-8933-26B33BE1AF8A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5A50905-51EA-4DE5-B0DC-FA23EF4CCA55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751116" y="75416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tr-TR" sz="8000" noProof="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Metin Kutusu 13"/>
          <p:cNvSpPr txBox="1"/>
          <p:nvPr/>
        </p:nvSpPr>
        <p:spPr>
          <a:xfrm>
            <a:off x="7918169" y="29935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tr-TR" sz="8000" noProof="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d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390A73-CE1B-42DB-8933-26B33BE1AF8A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5A50905-51EA-4DE5-B0DC-FA23EF4CCA5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Resim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Başlık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7" name="Metin Yer Tutucusu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8" name="Metin Yer Tutucusu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9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10" name="Metin Yer Tutucusu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11" name="Metin Yer Tutucusu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12" name="Metin Yer Tutucusu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390A73-CE1B-42DB-8933-26B33BE1AF8A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5A50905-51EA-4DE5-B0DC-FA23EF4CCA5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Resim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Başlık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19" name="Metin Yer Tutucusu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20" name="Resim Yer Tutucusu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tr-TR" noProof="0" smtClean="0"/>
              <a:t>Resim eklemek için simgeyi tıklatın</a:t>
            </a:r>
            <a:endParaRPr lang="tr-TR" noProof="0" dirty="0"/>
          </a:p>
        </p:txBody>
      </p:sp>
      <p:sp>
        <p:nvSpPr>
          <p:cNvPr id="21" name="Metin Yer Tutucusu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22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23" name="Resim Yer Tutucusu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tr-TR" noProof="0" smtClean="0"/>
              <a:t>Resim eklemek için simgeyi tıklatın</a:t>
            </a:r>
            <a:endParaRPr lang="tr-TR" noProof="0" dirty="0"/>
          </a:p>
        </p:txBody>
      </p:sp>
      <p:sp>
        <p:nvSpPr>
          <p:cNvPr id="24" name="Metin Yer Tutucusu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25" name="Metin Yer Tutucusu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26" name="Resim Yer Tutucusu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tr-TR" noProof="0" smtClean="0"/>
              <a:t>Resim eklemek için simgeyi tıklatın</a:t>
            </a:r>
            <a:endParaRPr lang="tr-TR" noProof="0" dirty="0"/>
          </a:p>
        </p:txBody>
      </p:sp>
      <p:sp>
        <p:nvSpPr>
          <p:cNvPr id="27" name="Metin Yer Tutucusu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390A73-CE1B-42DB-8933-26B33BE1AF8A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5A50905-51EA-4DE5-B0DC-FA23EF4CCA5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11" name="Dikey Metin Yer Tutucusu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390A73-CE1B-42DB-8933-26B33BE1AF8A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5A50905-51EA-4DE5-B0DC-FA23EF4CCA5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8" name="Dikey Metin Yer Tutucusu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390A73-CE1B-42DB-8933-26B33BE1AF8A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5A50905-51EA-4DE5-B0DC-FA23EF4CCA5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12" name="İçerik Yer Tutucusu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390A73-CE1B-42DB-8933-26B33BE1AF8A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5A50905-51EA-4DE5-B0DC-FA23EF4CCA5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Başlığ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rtlCol="0" anchor="b">
            <a:normAutofit/>
          </a:bodyPr>
          <a:lstStyle>
            <a:lvl1pPr>
              <a:defRPr sz="400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390A73-CE1B-42DB-8933-26B33BE1AF8A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5A50905-51EA-4DE5-B0DC-FA23EF4CCA5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Başlık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12" name="İçerik Yer Tutucusu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13" name="İçerik Yer Tutucusu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390A73-CE1B-42DB-8933-26B33BE1AF8A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5A50905-51EA-4DE5-B0DC-FA23EF4CCA5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Resim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Başlık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12" name="İçerik Yer Tutucusu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13" name="İçerik Yer Tutucusu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390A73-CE1B-42DB-8933-26B33BE1AF8A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5A50905-51EA-4DE5-B0DC-FA23EF4CCA5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390A73-CE1B-42DB-8933-26B33BE1AF8A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5A50905-51EA-4DE5-B0DC-FA23EF4CCA5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390A73-CE1B-42DB-8933-26B33BE1AF8A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5A50905-51EA-4DE5-B0DC-FA23EF4CCA5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Resim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10" name="İçerik Yer Tutucusu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390A73-CE1B-42DB-8933-26B33BE1AF8A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5A50905-51EA-4DE5-B0DC-FA23EF4CCA5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4451227" cy="2023254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Resim Yer Tutucusu 2"/>
          <p:cNvSpPr>
            <a:spLocks noGrp="1" noChangeAspect="1"/>
          </p:cNvSpPr>
          <p:nvPr>
            <p:ph type="pic" idx="1"/>
          </p:nvPr>
        </p:nvSpPr>
        <p:spPr>
          <a:xfrm>
            <a:off x="5568602" y="609601"/>
            <a:ext cx="2441519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r-TR" noProof="0" smtClean="0"/>
              <a:t>Resim eklemek için simgeyi tıklatın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451212" cy="3158347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390A73-CE1B-42DB-8933-26B33BE1AF8A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75A50905-51EA-4DE5-B0DC-FA23EF4CCA5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tr-TR" noProof="0" dirty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r-TR" noProof="0" dirty="0"/>
              <a:t>Asıl metin stillerini düzenlemek için tıklayın</a:t>
            </a:r>
          </a:p>
          <a:p>
            <a:pPr lvl="1" rtl="0"/>
            <a:r>
              <a:rPr lang="tr-TR" noProof="0" dirty="0"/>
              <a:t>İkinci düzey</a:t>
            </a:r>
          </a:p>
          <a:p>
            <a:pPr lvl="2" rtl="0"/>
            <a:r>
              <a:rPr lang="tr-TR" noProof="0" dirty="0"/>
              <a:t>Üçüncü düzey</a:t>
            </a:r>
          </a:p>
          <a:p>
            <a:pPr lvl="3" rtl="0"/>
            <a:r>
              <a:rPr lang="tr-TR" noProof="0" dirty="0"/>
              <a:t>Dördüncü düzey</a:t>
            </a:r>
          </a:p>
          <a:p>
            <a:pPr lvl="4" rtl="0"/>
            <a:r>
              <a:rPr lang="tr-TR" noProof="0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7390A73-CE1B-42DB-8933-26B33BE1AF8A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5A50905-51EA-4DE5-B0DC-FA23EF4CCA5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cap="none" dirty="0" smtClean="0">
                <a:latin typeface="Comic Sans MS" pitchFamily="66" charset="0"/>
              </a:rPr>
              <a:t>ENGLISH TENSES</a:t>
            </a:r>
            <a:endParaRPr lang="tr-TR" cap="none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42910" y="357166"/>
            <a:ext cx="7773338" cy="1024532"/>
          </a:xfrm>
        </p:spPr>
        <p:txBody>
          <a:bodyPr>
            <a:normAutofit/>
          </a:bodyPr>
          <a:lstStyle/>
          <a:p>
            <a:r>
              <a:rPr lang="tr-TR" sz="2800" b="1" dirty="0" err="1" smtClean="0">
                <a:latin typeface="Comic Sans MS" pitchFamily="66" charset="0"/>
              </a:rPr>
              <a:t>Future</a:t>
            </a:r>
            <a:r>
              <a:rPr lang="tr-TR" sz="2800" b="1" dirty="0" smtClean="0">
                <a:latin typeface="Comic Sans MS" pitchFamily="66" charset="0"/>
              </a:rPr>
              <a:t> </a:t>
            </a:r>
            <a:r>
              <a:rPr lang="tr-TR" sz="2800" b="1" dirty="0" smtClean="0">
                <a:latin typeface="Comic Sans MS" pitchFamily="66" charset="0"/>
              </a:rPr>
              <a:t>Tense</a:t>
            </a:r>
            <a:br>
              <a:rPr lang="tr-TR" sz="2800" b="1" dirty="0" smtClean="0">
                <a:latin typeface="Comic Sans MS" pitchFamily="66" charset="0"/>
              </a:rPr>
            </a:br>
            <a:r>
              <a:rPr lang="tr-TR" sz="2800" b="1" cap="none" dirty="0" smtClean="0">
                <a:latin typeface="Comic Sans MS" pitchFamily="66" charset="0"/>
              </a:rPr>
              <a:t>(Gelecek Zaman)</a:t>
            </a:r>
            <a:endParaRPr lang="tr-TR" sz="2800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3"/>
          </p:nvPr>
        </p:nvGraphicFramePr>
        <p:xfrm>
          <a:off x="857224" y="1643050"/>
          <a:ext cx="7772400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2824146"/>
                <a:gridCol w="2590800"/>
              </a:tblGrid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 dirty="0">
                          <a:latin typeface="Comic Sans MS" pitchFamily="66" charset="0"/>
                        </a:rPr>
                        <a:t>Düz cümle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dirty="0">
                          <a:latin typeface="Comic Sans MS" pitchFamily="66" charset="0"/>
                        </a:rPr>
                        <a:t>Olumsuz cümle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latin typeface="Comic Sans MS" pitchFamily="66" charset="0"/>
                        </a:rPr>
                        <a:t>Soru cümlesi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 will laugh.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 </a:t>
                      </a:r>
                      <a:endParaRPr lang="tr-TR" sz="16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Ben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güleceğim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.)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 will not laugh. </a:t>
                      </a:r>
                      <a:r>
                        <a:rPr lang="en-US" sz="1600" i="1">
                          <a:latin typeface="Comic Sans MS" pitchFamily="66" charset="0"/>
                        </a:rPr>
                        <a:t>(Ben gülmeyeceğim.)</a:t>
                      </a:r>
                      <a:endParaRPr lang="en-US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Will</a:t>
                      </a:r>
                      <a:r>
                        <a:rPr lang="tr-TR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I </a:t>
                      </a:r>
                      <a:r>
                        <a:rPr lang="tr-TR" sz="16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laugh</a:t>
                      </a:r>
                      <a:r>
                        <a:rPr lang="tr-TR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? </a:t>
                      </a:r>
                      <a:endParaRPr lang="tr-TR" sz="16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tr-TR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tr-TR" sz="1600" i="1" dirty="0">
                          <a:latin typeface="Comic Sans MS" pitchFamily="66" charset="0"/>
                        </a:rPr>
                        <a:t>Ben gülecek miyim?)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 will laugh. </a:t>
                      </a:r>
                      <a:endParaRPr lang="tr-TR" sz="16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Sen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güleceksin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.)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 will not laugh. </a:t>
                      </a:r>
                      <a:endParaRPr lang="tr-TR" sz="16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Sen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gülmeyeceksin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.)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Will you laugh? </a:t>
                      </a:r>
                      <a:endParaRPr lang="tr-TR" sz="16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Sen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 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gülecek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misin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?)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He/She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/It will laugh. </a:t>
                      </a:r>
                      <a:endParaRPr lang="tr-TR" sz="16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O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gülecek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.)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He/She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/It will not laugh.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 </a:t>
                      </a:r>
                      <a:endParaRPr lang="tr-TR" sz="16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O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gülmeyecek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.)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Will he/she/it laugh?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 </a:t>
                      </a:r>
                      <a:endParaRPr lang="tr-TR" sz="16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O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gülecek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 mi?)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 will laugh.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 </a:t>
                      </a:r>
                      <a:endParaRPr lang="tr-TR" sz="16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Biz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güleceğiz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.)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 will not laugh. </a:t>
                      </a:r>
                      <a:endParaRPr lang="tr-TR" sz="16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Biz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gülmeyeceğiz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.)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Will we laugh?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 </a:t>
                      </a:r>
                      <a:endParaRPr lang="tr-TR" sz="16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Biz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gülecek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miyiz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?)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 will laugh. </a:t>
                      </a:r>
                      <a:endParaRPr lang="tr-TR" sz="16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Siz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güleceksiniz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.)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 will not laugh. </a:t>
                      </a:r>
                      <a:endParaRPr lang="tr-TR" sz="16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Siz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gülmeyeceksiniz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.)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Will you laugh? </a:t>
                      </a:r>
                      <a:endParaRPr lang="tr-TR" sz="16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Siz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gülecek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misiniz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?)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They will laugh.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 </a:t>
                      </a:r>
                      <a:endParaRPr lang="tr-TR" sz="16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Onlar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gülecekler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.)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They will not laugh.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 </a:t>
                      </a:r>
                      <a:endParaRPr lang="tr-TR" sz="16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Onlar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gülmeyecekler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.)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Will they laugh? </a:t>
                      </a:r>
                      <a:endParaRPr lang="tr-TR" sz="16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Onlar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gülecekler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 mi?)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472" y="357166"/>
            <a:ext cx="7773338" cy="810218"/>
          </a:xfrm>
        </p:spPr>
        <p:txBody>
          <a:bodyPr/>
          <a:lstStyle/>
          <a:p>
            <a:r>
              <a:rPr lang="en-US" b="1" cap="none" dirty="0" smtClean="0">
                <a:latin typeface="Comic Sans MS" pitchFamily="66" charset="0"/>
              </a:rPr>
              <a:t>"To Be Going To" </a:t>
            </a:r>
            <a:r>
              <a:rPr lang="en-US" b="1" cap="none" dirty="0" err="1" smtClean="0">
                <a:latin typeface="Comic Sans MS" pitchFamily="66" charset="0"/>
              </a:rPr>
              <a:t>Kalıbı</a:t>
            </a:r>
            <a:endParaRPr lang="en-US" b="1" cap="none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642910" y="1357298"/>
            <a:ext cx="7786742" cy="47196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1600" b="1" cap="none" dirty="0" err="1" smtClean="0">
                <a:latin typeface="Comic Sans MS" pitchFamily="66" charset="0"/>
              </a:rPr>
              <a:t>Future</a:t>
            </a:r>
            <a:r>
              <a:rPr lang="tr-TR" sz="1600" b="1" cap="none" dirty="0" smtClean="0">
                <a:latin typeface="Comic Sans MS" pitchFamily="66" charset="0"/>
              </a:rPr>
              <a:t> Tense "</a:t>
            </a:r>
            <a:r>
              <a:rPr lang="tr-TR" sz="1600" b="1" cap="none" dirty="0" err="1" smtClean="0">
                <a:latin typeface="Comic Sans MS" pitchFamily="66" charset="0"/>
              </a:rPr>
              <a:t>going</a:t>
            </a:r>
            <a:r>
              <a:rPr lang="tr-TR" sz="1600" b="1" cap="none" dirty="0" smtClean="0">
                <a:latin typeface="Comic Sans MS" pitchFamily="66" charset="0"/>
              </a:rPr>
              <a:t> </a:t>
            </a:r>
            <a:r>
              <a:rPr lang="tr-TR" sz="1600" b="1" cap="none" dirty="0" err="1" smtClean="0">
                <a:latin typeface="Comic Sans MS" pitchFamily="66" charset="0"/>
              </a:rPr>
              <a:t>to</a:t>
            </a:r>
            <a:r>
              <a:rPr lang="tr-TR" sz="1600" b="1" cap="none" dirty="0" smtClean="0">
                <a:latin typeface="Comic Sans MS" pitchFamily="66" charset="0"/>
              </a:rPr>
              <a:t>" kalıbı ile örnek </a:t>
            </a:r>
            <a:r>
              <a:rPr lang="tr-TR" sz="1600" b="1" cap="none" dirty="0" err="1" smtClean="0">
                <a:latin typeface="Comic Sans MS" pitchFamily="66" charset="0"/>
              </a:rPr>
              <a:t>cümeleler</a:t>
            </a:r>
            <a:r>
              <a:rPr lang="tr-TR" sz="1600" cap="none" dirty="0" smtClean="0">
                <a:latin typeface="Comic Sans MS" pitchFamily="66" charset="0"/>
              </a:rPr>
              <a:t/>
            </a:r>
            <a:br>
              <a:rPr lang="tr-TR" sz="1600" cap="none" dirty="0" smtClean="0">
                <a:latin typeface="Comic Sans MS" pitchFamily="66" charset="0"/>
              </a:rPr>
            </a:br>
            <a:r>
              <a:rPr lang="tr-TR" sz="1600" cap="none" dirty="0" smtClean="0">
                <a:latin typeface="Comic Sans MS" pitchFamily="66" charset="0"/>
              </a:rPr>
              <a:t> </a:t>
            </a:r>
            <a:br>
              <a:rPr lang="tr-TR" sz="1600" cap="none" dirty="0" smtClean="0">
                <a:latin typeface="Comic Sans MS" pitchFamily="66" charset="0"/>
              </a:rPr>
            </a:br>
            <a:r>
              <a:rPr lang="tr-TR" sz="1600" cap="none" dirty="0" smtClean="0">
                <a:latin typeface="Comic Sans MS" pitchFamily="66" charset="0"/>
              </a:rPr>
              <a:t>I </a:t>
            </a:r>
            <a:r>
              <a:rPr lang="tr-TR" sz="1600" cap="none" dirty="0" err="1" smtClean="0">
                <a:latin typeface="Comic Sans MS" pitchFamily="66" charset="0"/>
              </a:rPr>
              <a:t>am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going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to</a:t>
            </a:r>
            <a:r>
              <a:rPr lang="tr-TR" sz="1600" cap="none" dirty="0" smtClean="0">
                <a:latin typeface="Comic Sans MS" pitchFamily="66" charset="0"/>
              </a:rPr>
              <a:t> be a </a:t>
            </a:r>
            <a:r>
              <a:rPr lang="tr-TR" sz="1600" cap="none" dirty="0" err="1" smtClean="0">
                <a:latin typeface="Comic Sans MS" pitchFamily="66" charset="0"/>
              </a:rPr>
              <a:t>doctor</a:t>
            </a:r>
            <a:r>
              <a:rPr lang="tr-TR" sz="1600" cap="none" dirty="0" smtClean="0">
                <a:latin typeface="Comic Sans MS" pitchFamily="66" charset="0"/>
              </a:rPr>
              <a:t>. (</a:t>
            </a:r>
            <a:r>
              <a:rPr lang="tr-TR" sz="1600" i="1" cap="none" dirty="0" smtClean="0">
                <a:latin typeface="Comic Sans MS" pitchFamily="66" charset="0"/>
              </a:rPr>
              <a:t>Ben doktor olacağım.)</a:t>
            </a:r>
            <a:r>
              <a:rPr lang="tr-TR" sz="1600" cap="none" dirty="0" smtClean="0">
                <a:latin typeface="Comic Sans MS" pitchFamily="66" charset="0"/>
              </a:rPr>
              <a:t/>
            </a:r>
            <a:br>
              <a:rPr lang="tr-TR" sz="1600" cap="none" dirty="0" smtClean="0">
                <a:latin typeface="Comic Sans MS" pitchFamily="66" charset="0"/>
              </a:rPr>
            </a:br>
            <a:r>
              <a:rPr lang="tr-TR" sz="1600" cap="none" dirty="0" err="1" smtClean="0">
                <a:latin typeface="Comic Sans MS" pitchFamily="66" charset="0"/>
              </a:rPr>
              <a:t>She</a:t>
            </a:r>
            <a:r>
              <a:rPr lang="tr-TR" sz="1600" cap="none" dirty="0" smtClean="0">
                <a:latin typeface="Comic Sans MS" pitchFamily="66" charset="0"/>
              </a:rPr>
              <a:t> is </a:t>
            </a:r>
            <a:r>
              <a:rPr lang="tr-TR" sz="1600" cap="none" dirty="0" err="1" smtClean="0">
                <a:latin typeface="Comic Sans MS" pitchFamily="66" charset="0"/>
              </a:rPr>
              <a:t>going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to</a:t>
            </a:r>
            <a:r>
              <a:rPr lang="tr-TR" sz="1600" cap="none" dirty="0" smtClean="0">
                <a:latin typeface="Comic Sans MS" pitchFamily="66" charset="0"/>
              </a:rPr>
              <a:t> be an </a:t>
            </a:r>
            <a:r>
              <a:rPr lang="tr-TR" sz="1600" cap="none" dirty="0" err="1" smtClean="0">
                <a:latin typeface="Comic Sans MS" pitchFamily="66" charset="0"/>
              </a:rPr>
              <a:t>architect</a:t>
            </a:r>
            <a:r>
              <a:rPr lang="tr-TR" sz="1600" cap="none" dirty="0" smtClean="0">
                <a:latin typeface="Comic Sans MS" pitchFamily="66" charset="0"/>
              </a:rPr>
              <a:t>. (</a:t>
            </a:r>
            <a:r>
              <a:rPr lang="tr-TR" sz="1600" i="1" cap="none" dirty="0" smtClean="0">
                <a:latin typeface="Comic Sans MS" pitchFamily="66" charset="0"/>
              </a:rPr>
              <a:t>O mimar olacak.)</a:t>
            </a:r>
            <a:r>
              <a:rPr lang="tr-TR" sz="1600" cap="none" dirty="0" smtClean="0">
                <a:latin typeface="Comic Sans MS" pitchFamily="66" charset="0"/>
              </a:rPr>
              <a:t/>
            </a:r>
            <a:br>
              <a:rPr lang="tr-TR" sz="1600" cap="none" dirty="0" smtClean="0">
                <a:latin typeface="Comic Sans MS" pitchFamily="66" charset="0"/>
              </a:rPr>
            </a:br>
            <a:r>
              <a:rPr lang="tr-TR" sz="1600" cap="none" dirty="0" err="1" smtClean="0">
                <a:latin typeface="Comic Sans MS" pitchFamily="66" charset="0"/>
              </a:rPr>
              <a:t>What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are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you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going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to</a:t>
            </a:r>
            <a:r>
              <a:rPr lang="tr-TR" sz="1600" cap="none" dirty="0" smtClean="0">
                <a:latin typeface="Comic Sans MS" pitchFamily="66" charset="0"/>
              </a:rPr>
              <a:t> be? (</a:t>
            </a:r>
            <a:r>
              <a:rPr lang="tr-TR" sz="1600" i="1" cap="none" dirty="0" smtClean="0">
                <a:latin typeface="Comic Sans MS" pitchFamily="66" charset="0"/>
              </a:rPr>
              <a:t>Sen ne olacaksın?)</a:t>
            </a:r>
            <a:r>
              <a:rPr lang="tr-TR" sz="1600" cap="none" dirty="0" smtClean="0">
                <a:latin typeface="Comic Sans MS" pitchFamily="66" charset="0"/>
              </a:rPr>
              <a:t/>
            </a:r>
            <a:br>
              <a:rPr lang="tr-TR" sz="1600" cap="none" dirty="0" smtClean="0">
                <a:latin typeface="Comic Sans MS" pitchFamily="66" charset="0"/>
              </a:rPr>
            </a:br>
            <a:r>
              <a:rPr lang="tr-TR" sz="1600" cap="none" dirty="0" smtClean="0">
                <a:latin typeface="Comic Sans MS" pitchFamily="66" charset="0"/>
              </a:rPr>
              <a:t> </a:t>
            </a:r>
            <a:r>
              <a:rPr lang="tr-TR" sz="1600" cap="none" dirty="0" err="1" smtClean="0">
                <a:latin typeface="Comic Sans MS" pitchFamily="66" charset="0"/>
              </a:rPr>
              <a:t>Are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you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going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to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visit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the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patient</a:t>
            </a:r>
            <a:r>
              <a:rPr lang="tr-TR" sz="1600" cap="none" dirty="0" smtClean="0">
                <a:latin typeface="Comic Sans MS" pitchFamily="66" charset="0"/>
              </a:rPr>
              <a:t>? (</a:t>
            </a:r>
            <a:r>
              <a:rPr lang="tr-TR" sz="1600" i="1" cap="none" dirty="0" smtClean="0">
                <a:latin typeface="Comic Sans MS" pitchFamily="66" charset="0"/>
              </a:rPr>
              <a:t>Sen hastayı ziyaret edecek misin?) </a:t>
            </a:r>
            <a:r>
              <a:rPr lang="tr-TR" sz="1600" cap="none" dirty="0" smtClean="0">
                <a:latin typeface="Comic Sans MS" pitchFamily="66" charset="0"/>
              </a:rPr>
              <a:t/>
            </a:r>
            <a:br>
              <a:rPr lang="tr-TR" sz="1600" cap="none" dirty="0" smtClean="0">
                <a:latin typeface="Comic Sans MS" pitchFamily="66" charset="0"/>
              </a:rPr>
            </a:br>
            <a:r>
              <a:rPr lang="tr-TR" sz="1600" cap="none" dirty="0" err="1" smtClean="0">
                <a:latin typeface="Comic Sans MS" pitchFamily="66" charset="0"/>
              </a:rPr>
              <a:t>Yes</a:t>
            </a:r>
            <a:r>
              <a:rPr lang="tr-TR" sz="1600" cap="none" dirty="0" smtClean="0">
                <a:latin typeface="Comic Sans MS" pitchFamily="66" charset="0"/>
              </a:rPr>
              <a:t>, I </a:t>
            </a:r>
            <a:r>
              <a:rPr lang="tr-TR" sz="1600" cap="none" dirty="0" err="1" smtClean="0">
                <a:latin typeface="Comic Sans MS" pitchFamily="66" charset="0"/>
              </a:rPr>
              <a:t>am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going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to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visit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the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patient</a:t>
            </a:r>
            <a:r>
              <a:rPr lang="tr-TR" sz="1600" cap="none" dirty="0" smtClean="0">
                <a:latin typeface="Comic Sans MS" pitchFamily="66" charset="0"/>
              </a:rPr>
              <a:t>. (</a:t>
            </a:r>
            <a:r>
              <a:rPr lang="tr-TR" sz="1600" i="1" cap="none" dirty="0" smtClean="0">
                <a:latin typeface="Comic Sans MS" pitchFamily="66" charset="0"/>
              </a:rPr>
              <a:t>Evet, ben hastayı ziyaret edeceğim.)</a:t>
            </a:r>
            <a:r>
              <a:rPr lang="tr-TR" sz="1600" cap="none" dirty="0" smtClean="0">
                <a:latin typeface="Comic Sans MS" pitchFamily="66" charset="0"/>
              </a:rPr>
              <a:t/>
            </a:r>
            <a:br>
              <a:rPr lang="tr-TR" sz="1600" cap="none" dirty="0" smtClean="0">
                <a:latin typeface="Comic Sans MS" pitchFamily="66" charset="0"/>
              </a:rPr>
            </a:br>
            <a:r>
              <a:rPr lang="tr-TR" sz="1600" cap="none" dirty="0" smtClean="0">
                <a:latin typeface="Comic Sans MS" pitchFamily="66" charset="0"/>
              </a:rPr>
              <a:t> </a:t>
            </a:r>
            <a:br>
              <a:rPr lang="tr-TR" sz="1600" cap="none" dirty="0" smtClean="0">
                <a:latin typeface="Comic Sans MS" pitchFamily="66" charset="0"/>
              </a:rPr>
            </a:br>
            <a:r>
              <a:rPr lang="tr-TR" sz="1600" b="1" cap="none" dirty="0" smtClean="0">
                <a:latin typeface="Comic Sans MS" pitchFamily="66" charset="0"/>
              </a:rPr>
              <a:t>*Düz soru cümleleri cevaplanırken sadece yardımcı fiil kullanılabilir:</a:t>
            </a:r>
            <a:r>
              <a:rPr lang="tr-TR" sz="1600" cap="none" dirty="0" smtClean="0">
                <a:latin typeface="Comic Sans MS" pitchFamily="66" charset="0"/>
              </a:rPr>
              <a:t/>
            </a:r>
            <a:br>
              <a:rPr lang="tr-TR" sz="1600" cap="none" dirty="0" smtClean="0">
                <a:latin typeface="Comic Sans MS" pitchFamily="66" charset="0"/>
              </a:rPr>
            </a:br>
            <a:r>
              <a:rPr lang="tr-TR" sz="1600" cap="none" dirty="0" smtClean="0">
                <a:latin typeface="Comic Sans MS" pitchFamily="66" charset="0"/>
              </a:rPr>
              <a:t/>
            </a:r>
            <a:br>
              <a:rPr lang="tr-TR" sz="1600" cap="none" dirty="0" smtClean="0">
                <a:latin typeface="Comic Sans MS" pitchFamily="66" charset="0"/>
              </a:rPr>
            </a:br>
            <a:r>
              <a:rPr lang="tr-TR" sz="1600" cap="none" dirty="0" smtClean="0">
                <a:latin typeface="Comic Sans MS" pitchFamily="66" charset="0"/>
              </a:rPr>
              <a:t>Is </a:t>
            </a:r>
            <a:r>
              <a:rPr lang="tr-TR" sz="1600" cap="none" dirty="0" err="1" smtClean="0">
                <a:latin typeface="Comic Sans MS" pitchFamily="66" charset="0"/>
              </a:rPr>
              <a:t>your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friend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going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to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come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with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you</a:t>
            </a:r>
            <a:r>
              <a:rPr lang="tr-TR" sz="1600" cap="none" dirty="0" smtClean="0">
                <a:latin typeface="Comic Sans MS" pitchFamily="66" charset="0"/>
              </a:rPr>
              <a:t>? (</a:t>
            </a:r>
            <a:r>
              <a:rPr lang="tr-TR" sz="1600" i="1" cap="none" dirty="0" smtClean="0">
                <a:latin typeface="Comic Sans MS" pitchFamily="66" charset="0"/>
              </a:rPr>
              <a:t>Arkadaşın seninle gelecek mi?) </a:t>
            </a:r>
            <a:r>
              <a:rPr lang="tr-TR" sz="1600" cap="none" dirty="0" smtClean="0">
                <a:latin typeface="Comic Sans MS" pitchFamily="66" charset="0"/>
              </a:rPr>
              <a:t/>
            </a:r>
            <a:br>
              <a:rPr lang="tr-TR" sz="1600" cap="none" dirty="0" smtClean="0">
                <a:latin typeface="Comic Sans MS" pitchFamily="66" charset="0"/>
              </a:rPr>
            </a:br>
            <a:r>
              <a:rPr lang="tr-TR" sz="1600" cap="none" dirty="0" err="1" smtClean="0">
                <a:latin typeface="Comic Sans MS" pitchFamily="66" charset="0"/>
              </a:rPr>
              <a:t>Yes</a:t>
            </a:r>
            <a:r>
              <a:rPr lang="tr-TR" sz="1600" cap="none" dirty="0" smtClean="0">
                <a:latin typeface="Comic Sans MS" pitchFamily="66" charset="0"/>
              </a:rPr>
              <a:t>, he is. (</a:t>
            </a:r>
            <a:r>
              <a:rPr lang="tr-TR" sz="1600" i="1" cap="none" dirty="0" smtClean="0">
                <a:latin typeface="Comic Sans MS" pitchFamily="66" charset="0"/>
              </a:rPr>
              <a:t>Evet, o gelecek.)   </a:t>
            </a:r>
          </a:p>
          <a:p>
            <a:pPr>
              <a:buNone/>
            </a:pPr>
            <a:r>
              <a:rPr lang="tr-TR" sz="1600" cap="none" dirty="0" smtClean="0">
                <a:latin typeface="Comic Sans MS" pitchFamily="66" charset="0"/>
              </a:rPr>
              <a:t>	</a:t>
            </a:r>
          </a:p>
          <a:p>
            <a:pPr>
              <a:buNone/>
            </a:pPr>
            <a:r>
              <a:rPr lang="tr-TR" sz="18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</a:t>
            </a:r>
            <a:r>
              <a:rPr lang="tr-TR" sz="18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"</a:t>
            </a:r>
            <a:r>
              <a:rPr lang="tr-TR" sz="1800" b="1" cap="non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Will</a:t>
            </a:r>
            <a:r>
              <a:rPr lang="tr-TR" sz="18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" kalıbı gelecekteki bir eylemi, "</a:t>
            </a:r>
            <a:r>
              <a:rPr lang="tr-TR" sz="1800" b="1" cap="non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to</a:t>
            </a:r>
            <a:r>
              <a:rPr lang="tr-TR" sz="18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be </a:t>
            </a:r>
            <a:r>
              <a:rPr lang="tr-TR" sz="1800" b="1" cap="non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going</a:t>
            </a:r>
            <a:r>
              <a:rPr lang="tr-TR" sz="18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1800" b="1" cap="non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to</a:t>
            </a:r>
            <a:r>
              <a:rPr lang="tr-TR" sz="18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" kalıbı gelecekte gerçekleşmesi kesinleşmiş/belirlenmiş bir eylemi belirtir. </a:t>
            </a:r>
            <a:r>
              <a:rPr lang="tr-TR" sz="1800" cap="none" dirty="0" smtClean="0">
                <a:latin typeface="Comic Sans MS" pitchFamily="66" charset="0"/>
              </a:rPr>
              <a:t> </a:t>
            </a:r>
          </a:p>
          <a:p>
            <a:endParaRPr lang="tr-TR" sz="1600" cap="none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42910" y="428604"/>
            <a:ext cx="7773338" cy="1024532"/>
          </a:xfrm>
        </p:spPr>
        <p:txBody>
          <a:bodyPr>
            <a:normAutofit fontScale="90000"/>
          </a:bodyPr>
          <a:lstStyle/>
          <a:p>
            <a:r>
              <a:rPr lang="tr-TR" sz="2800" b="1" dirty="0" err="1" smtClean="0">
                <a:latin typeface="Comic Sans MS" pitchFamily="66" charset="0"/>
              </a:rPr>
              <a:t>Future</a:t>
            </a:r>
            <a:r>
              <a:rPr lang="tr-TR" sz="2800" b="1" dirty="0" smtClean="0">
                <a:latin typeface="Comic Sans MS" pitchFamily="66" charset="0"/>
              </a:rPr>
              <a:t> </a:t>
            </a:r>
            <a:r>
              <a:rPr lang="tr-TR" sz="2800" b="1" dirty="0" err="1" smtClean="0">
                <a:latin typeface="Comic Sans MS" pitchFamily="66" charset="0"/>
              </a:rPr>
              <a:t>Continuous</a:t>
            </a:r>
            <a:r>
              <a:rPr lang="tr-TR" sz="2800" b="1" dirty="0" smtClean="0">
                <a:latin typeface="Comic Sans MS" pitchFamily="66" charset="0"/>
              </a:rPr>
              <a:t> </a:t>
            </a:r>
            <a:r>
              <a:rPr lang="tr-TR" sz="2800" b="1" dirty="0" smtClean="0">
                <a:latin typeface="Comic Sans MS" pitchFamily="66" charset="0"/>
              </a:rPr>
              <a:t>Tense</a:t>
            </a:r>
            <a:br>
              <a:rPr lang="tr-TR" sz="2800" b="1" dirty="0" smtClean="0">
                <a:latin typeface="Comic Sans MS" pitchFamily="66" charset="0"/>
              </a:rPr>
            </a:br>
            <a:r>
              <a:rPr lang="tr-TR" sz="2800" b="1" dirty="0" smtClean="0">
                <a:latin typeface="Comic Sans MS" pitchFamily="66" charset="0"/>
              </a:rPr>
              <a:t>(</a:t>
            </a:r>
            <a:r>
              <a:rPr lang="tr-TR" sz="2800" b="1" cap="none" dirty="0" smtClean="0">
                <a:latin typeface="Comic Sans MS" pitchFamily="66" charset="0"/>
              </a:rPr>
              <a:t>Gelecekte Devamlılık</a:t>
            </a:r>
            <a:r>
              <a:rPr lang="tr-TR" sz="2800" b="1" dirty="0" smtClean="0">
                <a:latin typeface="Comic Sans MS" pitchFamily="66" charset="0"/>
              </a:rPr>
              <a:t>) </a:t>
            </a:r>
            <a:br>
              <a:rPr lang="tr-TR" sz="2800" b="1" dirty="0" smtClean="0">
                <a:latin typeface="Comic Sans MS" pitchFamily="66" charset="0"/>
              </a:rPr>
            </a:br>
            <a:endParaRPr lang="tr-TR" sz="2800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3"/>
          </p:nvPr>
        </p:nvGraphicFramePr>
        <p:xfrm>
          <a:off x="571472" y="1428736"/>
          <a:ext cx="8286810" cy="4175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5"/>
                <a:gridCol w="2809895"/>
                <a:gridCol w="2762270"/>
              </a:tblGrid>
              <a:tr h="397714">
                <a:tc>
                  <a:txBody>
                    <a:bodyPr/>
                    <a:lstStyle/>
                    <a:p>
                      <a:pPr fontAlgn="t"/>
                      <a:r>
                        <a:rPr lang="tr-TR" sz="1400" dirty="0">
                          <a:latin typeface="Comic Sans MS" pitchFamily="66" charset="0"/>
                        </a:rPr>
                        <a:t>Düz cümle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 dirty="0">
                          <a:latin typeface="Comic Sans MS" pitchFamily="66" charset="0"/>
                        </a:rPr>
                        <a:t>Olumsuz cümle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latin typeface="Comic Sans MS" pitchFamily="66" charset="0"/>
                        </a:rPr>
                        <a:t>Soru cümlesi</a:t>
                      </a:r>
                    </a:p>
                  </a:txBody>
                  <a:tcPr marL="76200" marR="76200" marT="76200" marB="76200"/>
                </a:tc>
              </a:tr>
              <a:tr h="629714"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 will be thinking.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 </a:t>
                      </a:r>
                      <a:endParaRPr lang="tr-TR" sz="14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4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Ben 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düşünüyor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olacağım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.)</a:t>
                      </a:r>
                      <a:endParaRPr lang="en-US" sz="14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 will not be thinking.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 </a:t>
                      </a:r>
                      <a:endParaRPr lang="tr-TR" sz="14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4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Ben 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düşünmüyor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 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olacağım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.)</a:t>
                      </a:r>
                      <a:endParaRPr lang="en-US" sz="14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Will I be thinking? </a:t>
                      </a:r>
                      <a:endParaRPr lang="tr-TR" sz="14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4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Ben 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düşünüyor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olacak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mıyım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?)</a:t>
                      </a:r>
                      <a:endParaRPr lang="en-US" sz="14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629714"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 will be thinking. </a:t>
                      </a:r>
                      <a:endParaRPr lang="tr-TR" sz="14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4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Sen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düşünüyor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olacaksın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.)</a:t>
                      </a:r>
                      <a:endParaRPr lang="en-US" sz="14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 will not be thinking. </a:t>
                      </a:r>
                      <a:endParaRPr lang="tr-TR" sz="14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4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Sen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düşünmüyor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 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olacaksın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.)</a:t>
                      </a:r>
                      <a:endParaRPr lang="en-US" sz="14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Will you be thinking?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 </a:t>
                      </a:r>
                      <a:endParaRPr lang="tr-TR" sz="14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4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Sen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düşünüyor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olacak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mısın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?)</a:t>
                      </a:r>
                      <a:endParaRPr lang="en-US" sz="14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629714"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He/She</a:t>
                      </a:r>
                      <a:r>
                        <a:rPr lang="en-US" sz="14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/It will be thinking.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 </a:t>
                      </a:r>
                      <a:endParaRPr lang="tr-TR" sz="14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4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O 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düşünüyor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olacak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.)</a:t>
                      </a:r>
                      <a:endParaRPr lang="en-US" sz="14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He/She</a:t>
                      </a:r>
                      <a:r>
                        <a:rPr lang="en-US" sz="14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/It will not be thinking.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 </a:t>
                      </a:r>
                      <a:endParaRPr lang="tr-TR" sz="14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4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O 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düşünmüyor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olacak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.)</a:t>
                      </a:r>
                      <a:endParaRPr lang="en-US" sz="14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Will he/she/it be thinking? </a:t>
                      </a:r>
                      <a:endParaRPr lang="tr-TR" sz="14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4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O 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düşünüyor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olacak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mı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?)</a:t>
                      </a:r>
                      <a:endParaRPr lang="en-US" sz="14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629714"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 will be thinking.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 </a:t>
                      </a:r>
                      <a:endParaRPr lang="tr-TR" sz="14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4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Biz 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düşünüyor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olacağız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.)</a:t>
                      </a:r>
                      <a:endParaRPr lang="en-US" sz="14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 will not be thinking.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 </a:t>
                      </a:r>
                      <a:endParaRPr lang="tr-TR" sz="14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4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Biz 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düşünmüyor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 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olacağız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.)</a:t>
                      </a:r>
                      <a:endParaRPr lang="en-US" sz="14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Will we be thinking?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 </a:t>
                      </a:r>
                      <a:endParaRPr lang="tr-TR" sz="14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4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Biz 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düşünüyor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olacak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mıyız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?)</a:t>
                      </a:r>
                      <a:endParaRPr lang="en-US" sz="14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629714"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 will be thinking. </a:t>
                      </a:r>
                      <a:endParaRPr lang="tr-TR" sz="14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4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Siz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düşünüyor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olacaksınız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.)</a:t>
                      </a:r>
                      <a:endParaRPr lang="en-US" sz="14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 will not be thinking. </a:t>
                      </a:r>
                      <a:endParaRPr lang="tr-TR" sz="14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4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Siz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düşünmüyor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olacaksınız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.)</a:t>
                      </a:r>
                      <a:endParaRPr lang="en-US" sz="14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Will you be thinking?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 </a:t>
                      </a:r>
                      <a:endParaRPr lang="tr-TR" sz="14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4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Siz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düşünüyor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olacak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mısınız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?)</a:t>
                      </a:r>
                      <a:endParaRPr lang="en-US" sz="14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629714"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They will be thinking. </a:t>
                      </a:r>
                      <a:endParaRPr lang="tr-TR" sz="14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4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Onlar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düşünüyor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olacaklar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.)</a:t>
                      </a:r>
                      <a:endParaRPr lang="en-US" sz="14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They will not be thinking.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 </a:t>
                      </a:r>
                      <a:endParaRPr lang="tr-TR" sz="14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4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Onlar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düşünmüyor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olacaklar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.)</a:t>
                      </a:r>
                      <a:endParaRPr lang="en-US" sz="14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Will they be thinking? </a:t>
                      </a:r>
                      <a:endParaRPr lang="tr-TR" sz="14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4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Onlar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düşünüyor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olacaklar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400" i="1" dirty="0" err="1">
                          <a:latin typeface="Comic Sans MS" pitchFamily="66" charset="0"/>
                        </a:rPr>
                        <a:t>mı</a:t>
                      </a:r>
                      <a:r>
                        <a:rPr lang="en-US" sz="1400" i="1" dirty="0">
                          <a:latin typeface="Comic Sans MS" pitchFamily="66" charset="0"/>
                        </a:rPr>
                        <a:t>?)</a:t>
                      </a:r>
                      <a:endParaRPr lang="en-US" sz="14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14348" y="642918"/>
            <a:ext cx="7773338" cy="667342"/>
          </a:xfrm>
        </p:spPr>
        <p:txBody>
          <a:bodyPr>
            <a:normAutofit/>
          </a:bodyPr>
          <a:lstStyle/>
          <a:p>
            <a:r>
              <a:rPr lang="fr-FR" sz="2600" b="1" cap="none" dirty="0" smtClean="0">
                <a:latin typeface="Comic Sans MS" pitchFamily="66" charset="0"/>
              </a:rPr>
              <a:t>Future </a:t>
            </a:r>
            <a:r>
              <a:rPr lang="fr-FR" sz="2600" b="1" cap="none" dirty="0" err="1" smtClean="0">
                <a:latin typeface="Comic Sans MS" pitchFamily="66" charset="0"/>
              </a:rPr>
              <a:t>Continuous</a:t>
            </a:r>
            <a:r>
              <a:rPr lang="fr-FR" sz="2600" b="1" cap="none" dirty="0" smtClean="0">
                <a:latin typeface="Comic Sans MS" pitchFamily="66" charset="0"/>
              </a:rPr>
              <a:t> </a:t>
            </a:r>
            <a:r>
              <a:rPr lang="fr-FR" sz="2600" b="1" cap="none" dirty="0" err="1" smtClean="0">
                <a:latin typeface="Comic Sans MS" pitchFamily="66" charset="0"/>
              </a:rPr>
              <a:t>Tense</a:t>
            </a:r>
            <a:r>
              <a:rPr lang="fr-FR" sz="2600" b="1" cap="none" dirty="0" smtClean="0">
                <a:latin typeface="Comic Sans MS" pitchFamily="66" charset="0"/>
              </a:rPr>
              <a:t> </a:t>
            </a:r>
            <a:r>
              <a:rPr lang="fr-FR" sz="2600" b="1" cap="none" dirty="0" err="1" smtClean="0">
                <a:latin typeface="Comic Sans MS" pitchFamily="66" charset="0"/>
              </a:rPr>
              <a:t>Soru</a:t>
            </a:r>
            <a:r>
              <a:rPr lang="fr-FR" sz="2600" b="1" cap="none" dirty="0" smtClean="0">
                <a:latin typeface="Comic Sans MS" pitchFamily="66" charset="0"/>
              </a:rPr>
              <a:t> </a:t>
            </a:r>
            <a:r>
              <a:rPr lang="fr-FR" sz="2600" b="1" cap="none" dirty="0" err="1" smtClean="0">
                <a:latin typeface="Comic Sans MS" pitchFamily="66" charset="0"/>
              </a:rPr>
              <a:t>Zarflı</a:t>
            </a:r>
            <a:r>
              <a:rPr lang="fr-FR" sz="2600" b="1" cap="none" dirty="0" smtClean="0">
                <a:latin typeface="Comic Sans MS" pitchFamily="66" charset="0"/>
              </a:rPr>
              <a:t> </a:t>
            </a:r>
            <a:r>
              <a:rPr lang="fr-FR" sz="2600" b="1" cap="none" dirty="0" err="1" smtClean="0">
                <a:latin typeface="Comic Sans MS" pitchFamily="66" charset="0"/>
              </a:rPr>
              <a:t>Cümleler</a:t>
            </a:r>
            <a:endParaRPr lang="tr-TR" sz="2600" cap="none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3"/>
          </p:nvPr>
        </p:nvGraphicFramePr>
        <p:xfrm>
          <a:off x="714348" y="1571612"/>
          <a:ext cx="77724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/>
                <a:gridCol w="1143008"/>
                <a:gridCol w="857256"/>
                <a:gridCol w="1571636"/>
                <a:gridCol w="2986054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dirty="0">
                          <a:latin typeface="Comic Sans MS" pitchFamily="66" charset="0"/>
                        </a:rPr>
                        <a:t>Soru kelimesi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>
                          <a:latin typeface="Comic Sans MS" pitchFamily="66" charset="0"/>
                        </a:rPr>
                        <a:t>Yardımcı fiil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dirty="0">
                          <a:latin typeface="Comic Sans MS" pitchFamily="66" charset="0"/>
                        </a:rPr>
                        <a:t>Özne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>
                          <a:latin typeface="Comic Sans MS" pitchFamily="66" charset="0"/>
                        </a:rPr>
                        <a:t>be +fiil + ing takısı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>
                          <a:latin typeface="Comic Sans MS" pitchFamily="66" charset="0"/>
                        </a:rPr>
                        <a:t>Türkçesi</a:t>
                      </a:r>
                    </a:p>
                  </a:txBody>
                  <a:tcPr marL="76200" marR="76200" marT="76200" marB="76200" anchor="b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What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will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be cooking?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i="1">
                          <a:latin typeface="Comic Sans MS" pitchFamily="66" charset="0"/>
                        </a:rPr>
                        <a:t>Ne yemek yapıyor olacaksınız?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Where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will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be eating?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i="1">
                          <a:latin typeface="Comic Sans MS" pitchFamily="66" charset="0"/>
                        </a:rPr>
                        <a:t>Nerede yemek yiyor olacağız?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When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will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she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be dancing?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i="1">
                          <a:latin typeface="Comic Sans MS" pitchFamily="66" charset="0"/>
                        </a:rPr>
                        <a:t>Ne zaman dans ediyor olacaklar?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Why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will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be sleeping?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i="1">
                          <a:latin typeface="Comic Sans MS" pitchFamily="66" charset="0"/>
                        </a:rPr>
                        <a:t>Niçin uyuyor olacaksın?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How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will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they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be travelling?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i="1" dirty="0">
                          <a:latin typeface="Comic Sans MS" pitchFamily="66" charset="0"/>
                        </a:rPr>
                        <a:t>O, nasıl seyahat ediyor olacak?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571480"/>
            <a:ext cx="7773338" cy="738780"/>
          </a:xfrm>
        </p:spPr>
        <p:txBody>
          <a:bodyPr/>
          <a:lstStyle/>
          <a:p>
            <a:r>
              <a:rPr lang="tr-TR" b="1" dirty="0" smtClean="0">
                <a:latin typeface="Comic Sans MS" pitchFamily="66" charset="0"/>
              </a:rPr>
              <a:t>Dikkat!!!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799658" y="1500174"/>
            <a:ext cx="7772870" cy="44339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1400" b="1" cap="none" dirty="0" err="1" smtClean="0">
                <a:latin typeface="Comic Sans MS" pitchFamily="66" charset="0"/>
              </a:rPr>
              <a:t>Will</a:t>
            </a:r>
            <a:r>
              <a:rPr lang="tr-TR" sz="1400" b="1" cap="none" dirty="0" smtClean="0">
                <a:latin typeface="Comic Sans MS" pitchFamily="66" charset="0"/>
              </a:rPr>
              <a:t> kalıbı gelecekteki bir eylemi, be </a:t>
            </a:r>
            <a:r>
              <a:rPr lang="tr-TR" sz="1400" b="1" cap="none" dirty="0" err="1" smtClean="0">
                <a:latin typeface="Comic Sans MS" pitchFamily="66" charset="0"/>
              </a:rPr>
              <a:t>going</a:t>
            </a:r>
            <a:r>
              <a:rPr lang="tr-TR" sz="1400" b="1" cap="none" dirty="0" smtClean="0">
                <a:latin typeface="Comic Sans MS" pitchFamily="66" charset="0"/>
              </a:rPr>
              <a:t> </a:t>
            </a:r>
            <a:r>
              <a:rPr lang="tr-TR" sz="1400" b="1" cap="none" dirty="0" err="1" smtClean="0">
                <a:latin typeface="Comic Sans MS" pitchFamily="66" charset="0"/>
              </a:rPr>
              <a:t>to</a:t>
            </a:r>
            <a:r>
              <a:rPr lang="tr-TR" sz="1400" b="1" cap="none" dirty="0" smtClean="0">
                <a:latin typeface="Comic Sans MS" pitchFamily="66" charset="0"/>
              </a:rPr>
              <a:t> kalıbı gelecekte gerçekleşmesi kesinleşmiş/belirlenmiş bir eylemi belirtir.</a:t>
            </a:r>
            <a:r>
              <a:rPr lang="tr-TR" sz="1400" cap="none" dirty="0" smtClean="0">
                <a:latin typeface="Comic Sans MS" pitchFamily="66" charset="0"/>
              </a:rPr>
              <a:t/>
            </a:r>
            <a:br>
              <a:rPr lang="tr-TR" sz="1400" cap="none" dirty="0" smtClean="0">
                <a:latin typeface="Comic Sans MS" pitchFamily="66" charset="0"/>
              </a:rPr>
            </a:br>
            <a:r>
              <a:rPr lang="tr-TR" sz="1400" cap="none" dirty="0" smtClean="0">
                <a:latin typeface="Comic Sans MS" pitchFamily="66" charset="0"/>
              </a:rPr>
              <a:t> </a:t>
            </a:r>
            <a:br>
              <a:rPr lang="tr-TR" sz="1400" cap="none" dirty="0" smtClean="0">
                <a:latin typeface="Comic Sans MS" pitchFamily="66" charset="0"/>
              </a:rPr>
            </a:br>
            <a:r>
              <a:rPr lang="tr-TR" sz="1400" cap="none" dirty="0" smtClean="0">
                <a:latin typeface="Comic Sans MS" pitchFamily="66" charset="0"/>
              </a:rPr>
              <a:t>I </a:t>
            </a:r>
            <a:r>
              <a:rPr lang="tr-TR" sz="1400" cap="none" dirty="0" err="1" smtClean="0">
                <a:latin typeface="Comic Sans MS" pitchFamily="66" charset="0"/>
              </a:rPr>
              <a:t>will</a:t>
            </a:r>
            <a:r>
              <a:rPr lang="tr-TR" sz="1400" cap="none" dirty="0" smtClean="0">
                <a:latin typeface="Comic Sans MS" pitchFamily="66" charset="0"/>
              </a:rPr>
              <a:t> </a:t>
            </a:r>
            <a:r>
              <a:rPr lang="tr-TR" sz="1400" cap="none" dirty="0" err="1" smtClean="0">
                <a:latin typeface="Comic Sans MS" pitchFamily="66" charset="0"/>
              </a:rPr>
              <a:t>open</a:t>
            </a:r>
            <a:r>
              <a:rPr lang="tr-TR" sz="1400" cap="none" dirty="0" smtClean="0">
                <a:latin typeface="Comic Sans MS" pitchFamily="66" charset="0"/>
              </a:rPr>
              <a:t> a bank </a:t>
            </a:r>
            <a:r>
              <a:rPr lang="tr-TR" sz="1400" cap="none" dirty="0" err="1" smtClean="0">
                <a:latin typeface="Comic Sans MS" pitchFamily="66" charset="0"/>
              </a:rPr>
              <a:t>account</a:t>
            </a:r>
            <a:r>
              <a:rPr lang="tr-TR" sz="1400" cap="none" dirty="0" smtClean="0">
                <a:latin typeface="Comic Sans MS" pitchFamily="66" charset="0"/>
              </a:rPr>
              <a:t>. (</a:t>
            </a:r>
            <a:r>
              <a:rPr lang="tr-TR" sz="1400" i="1" cap="none" dirty="0" smtClean="0">
                <a:latin typeface="Comic Sans MS" pitchFamily="66" charset="0"/>
              </a:rPr>
              <a:t>Ben bir banka hesabı açtıracağım. )</a:t>
            </a:r>
            <a:endParaRPr lang="tr-TR" sz="1400" i="1" cap="none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sz="1400" b="1" cap="none" dirty="0" err="1" smtClean="0">
                <a:latin typeface="Comic Sans MS" pitchFamily="66" charset="0"/>
              </a:rPr>
              <a:t>Simple</a:t>
            </a:r>
            <a:r>
              <a:rPr lang="tr-TR" sz="1400" b="1" cap="none" dirty="0" smtClean="0">
                <a:latin typeface="Comic Sans MS" pitchFamily="66" charset="0"/>
              </a:rPr>
              <a:t> </a:t>
            </a:r>
            <a:r>
              <a:rPr lang="tr-TR" sz="1400" b="1" cap="none" dirty="0" err="1" smtClean="0">
                <a:latin typeface="Comic Sans MS" pitchFamily="66" charset="0"/>
              </a:rPr>
              <a:t>Present</a:t>
            </a:r>
            <a:r>
              <a:rPr lang="tr-TR" sz="1400" b="1" cap="none" dirty="0" smtClean="0">
                <a:latin typeface="Comic Sans MS" pitchFamily="66" charset="0"/>
              </a:rPr>
              <a:t> Tense (Geniş Zaman) Türkçede olduğu gibi gelecek zaman anlamı taşıyabilir.</a:t>
            </a:r>
            <a:r>
              <a:rPr lang="tr-TR" sz="1400" cap="none" dirty="0" smtClean="0">
                <a:latin typeface="Comic Sans MS" pitchFamily="66" charset="0"/>
              </a:rPr>
              <a:t/>
            </a:r>
            <a:br>
              <a:rPr lang="tr-TR" sz="1400" cap="none" dirty="0" smtClean="0">
                <a:latin typeface="Comic Sans MS" pitchFamily="66" charset="0"/>
              </a:rPr>
            </a:br>
            <a:r>
              <a:rPr lang="tr-TR" sz="1400" cap="none" dirty="0" smtClean="0">
                <a:latin typeface="Comic Sans MS" pitchFamily="66" charset="0"/>
              </a:rPr>
              <a:t> </a:t>
            </a:r>
            <a:br>
              <a:rPr lang="tr-TR" sz="1400" cap="none" dirty="0" smtClean="0">
                <a:latin typeface="Comic Sans MS" pitchFamily="66" charset="0"/>
              </a:rPr>
            </a:br>
            <a:r>
              <a:rPr lang="tr-TR" sz="1400" cap="none" dirty="0" smtClean="0">
                <a:latin typeface="Comic Sans MS" pitchFamily="66" charset="0"/>
              </a:rPr>
              <a:t>I </a:t>
            </a:r>
            <a:r>
              <a:rPr lang="tr-TR" sz="1400" cap="none" dirty="0" err="1" smtClean="0">
                <a:latin typeface="Comic Sans MS" pitchFamily="66" charset="0"/>
              </a:rPr>
              <a:t>am</a:t>
            </a:r>
            <a:r>
              <a:rPr lang="tr-TR" sz="1400" cap="none" dirty="0" smtClean="0">
                <a:latin typeface="Comic Sans MS" pitchFamily="66" charset="0"/>
              </a:rPr>
              <a:t> </a:t>
            </a:r>
            <a:r>
              <a:rPr lang="tr-TR" sz="1400" cap="none" dirty="0" err="1" smtClean="0">
                <a:latin typeface="Comic Sans MS" pitchFamily="66" charset="0"/>
              </a:rPr>
              <a:t>going</a:t>
            </a:r>
            <a:r>
              <a:rPr lang="tr-TR" sz="1400" cap="none" dirty="0" smtClean="0">
                <a:latin typeface="Comic Sans MS" pitchFamily="66" charset="0"/>
              </a:rPr>
              <a:t> </a:t>
            </a:r>
            <a:r>
              <a:rPr lang="tr-TR" sz="1400" cap="none" dirty="0" err="1" smtClean="0">
                <a:latin typeface="Comic Sans MS" pitchFamily="66" charset="0"/>
              </a:rPr>
              <a:t>to</a:t>
            </a:r>
            <a:r>
              <a:rPr lang="tr-TR" sz="1400" cap="none" dirty="0" smtClean="0">
                <a:latin typeface="Comic Sans MS" pitchFamily="66" charset="0"/>
              </a:rPr>
              <a:t> start </a:t>
            </a:r>
            <a:r>
              <a:rPr lang="tr-TR" sz="1400" cap="none" dirty="0" err="1" smtClean="0">
                <a:latin typeface="Comic Sans MS" pitchFamily="66" charset="0"/>
              </a:rPr>
              <a:t>working</a:t>
            </a:r>
            <a:r>
              <a:rPr lang="tr-TR" sz="1400" cap="none" dirty="0" smtClean="0">
                <a:latin typeface="Comic Sans MS" pitchFamily="66" charset="0"/>
              </a:rPr>
              <a:t> in </a:t>
            </a:r>
            <a:r>
              <a:rPr lang="tr-TR" sz="1400" cap="none" dirty="0" err="1" smtClean="0">
                <a:latin typeface="Comic Sans MS" pitchFamily="66" charset="0"/>
              </a:rPr>
              <a:t>microsoft</a:t>
            </a:r>
            <a:r>
              <a:rPr lang="tr-TR" sz="1400" cap="none" dirty="0" smtClean="0">
                <a:latin typeface="Comic Sans MS" pitchFamily="66" charset="0"/>
              </a:rPr>
              <a:t> </a:t>
            </a:r>
            <a:r>
              <a:rPr lang="tr-TR" sz="1400" cap="none" dirty="0" err="1" smtClean="0">
                <a:latin typeface="Comic Sans MS" pitchFamily="66" charset="0"/>
              </a:rPr>
              <a:t>company</a:t>
            </a:r>
            <a:r>
              <a:rPr lang="tr-TR" sz="1400" cap="none" dirty="0" smtClean="0">
                <a:latin typeface="Comic Sans MS" pitchFamily="66" charset="0"/>
              </a:rPr>
              <a:t>. (</a:t>
            </a:r>
            <a:r>
              <a:rPr lang="tr-TR" sz="1400" i="1" cap="none" dirty="0" smtClean="0">
                <a:latin typeface="Comic Sans MS" pitchFamily="66" charset="0"/>
              </a:rPr>
              <a:t>Ben </a:t>
            </a:r>
            <a:r>
              <a:rPr lang="tr-TR" sz="1400" i="1" cap="none" dirty="0" err="1" smtClean="0">
                <a:latin typeface="Comic Sans MS" pitchFamily="66" charset="0"/>
              </a:rPr>
              <a:t>microsoft</a:t>
            </a:r>
            <a:r>
              <a:rPr lang="tr-TR" sz="1400" i="1" cap="none" dirty="0" smtClean="0">
                <a:latin typeface="Comic Sans MS" pitchFamily="66" charset="0"/>
              </a:rPr>
              <a:t> şirketinde çalışmaya başlayacağım.)</a:t>
            </a:r>
            <a:r>
              <a:rPr lang="tr-TR" sz="1400" cap="none" dirty="0" smtClean="0">
                <a:latin typeface="Comic Sans MS" pitchFamily="66" charset="0"/>
              </a:rPr>
              <a:t/>
            </a:r>
            <a:br>
              <a:rPr lang="tr-TR" sz="1400" cap="none" dirty="0" smtClean="0">
                <a:latin typeface="Comic Sans MS" pitchFamily="66" charset="0"/>
              </a:rPr>
            </a:br>
            <a:r>
              <a:rPr lang="tr-TR" sz="1400" cap="none" dirty="0" smtClean="0">
                <a:latin typeface="Comic Sans MS" pitchFamily="66" charset="0"/>
              </a:rPr>
              <a:t>I start </a:t>
            </a:r>
            <a:r>
              <a:rPr lang="tr-TR" sz="1400" cap="none" dirty="0" err="1" smtClean="0">
                <a:latin typeface="Comic Sans MS" pitchFamily="66" charset="0"/>
              </a:rPr>
              <a:t>to</a:t>
            </a:r>
            <a:r>
              <a:rPr lang="tr-TR" sz="1400" cap="none" dirty="0" smtClean="0">
                <a:latin typeface="Comic Sans MS" pitchFamily="66" charset="0"/>
              </a:rPr>
              <a:t> </a:t>
            </a:r>
            <a:r>
              <a:rPr lang="tr-TR" sz="1400" cap="none" dirty="0" err="1" smtClean="0">
                <a:latin typeface="Comic Sans MS" pitchFamily="66" charset="0"/>
              </a:rPr>
              <a:t>work</a:t>
            </a:r>
            <a:r>
              <a:rPr lang="tr-TR" sz="1400" cap="none" dirty="0" smtClean="0">
                <a:latin typeface="Comic Sans MS" pitchFamily="66" charset="0"/>
              </a:rPr>
              <a:t> in Microsoft </a:t>
            </a:r>
            <a:r>
              <a:rPr lang="tr-TR" sz="1400" cap="none" dirty="0" err="1" smtClean="0">
                <a:latin typeface="Comic Sans MS" pitchFamily="66" charset="0"/>
              </a:rPr>
              <a:t>Company</a:t>
            </a:r>
            <a:r>
              <a:rPr lang="tr-TR" sz="1400" cap="none" dirty="0" smtClean="0">
                <a:latin typeface="Comic Sans MS" pitchFamily="66" charset="0"/>
              </a:rPr>
              <a:t> </a:t>
            </a:r>
            <a:r>
              <a:rPr lang="tr-TR" sz="1400" cap="none" dirty="0" err="1" smtClean="0">
                <a:latin typeface="Comic Sans MS" pitchFamily="66" charset="0"/>
              </a:rPr>
              <a:t>next</a:t>
            </a:r>
            <a:r>
              <a:rPr lang="tr-TR" sz="1400" cap="none" dirty="0" smtClean="0">
                <a:latin typeface="Comic Sans MS" pitchFamily="66" charset="0"/>
              </a:rPr>
              <a:t> </a:t>
            </a:r>
            <a:r>
              <a:rPr lang="tr-TR" sz="1400" cap="none" dirty="0" err="1" smtClean="0">
                <a:latin typeface="Comic Sans MS" pitchFamily="66" charset="0"/>
              </a:rPr>
              <a:t>month</a:t>
            </a:r>
            <a:r>
              <a:rPr lang="tr-TR" sz="1400" cap="none" dirty="0" smtClean="0">
                <a:latin typeface="Comic Sans MS" pitchFamily="66" charset="0"/>
              </a:rPr>
              <a:t>. </a:t>
            </a:r>
            <a:r>
              <a:rPr lang="tr-TR" sz="1400" i="1" cap="none" dirty="0" smtClean="0">
                <a:latin typeface="Comic Sans MS" pitchFamily="66" charset="0"/>
              </a:rPr>
              <a:t>Ben önümüzdeki ay Microsoft Şirketinde çalışmaya başlıyorum.) </a:t>
            </a:r>
            <a:endParaRPr lang="tr-TR" sz="1400" i="1" cap="none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sz="1400" b="1" cap="none" dirty="0" smtClean="0">
                <a:latin typeface="Comic Sans MS" pitchFamily="66" charset="0"/>
              </a:rPr>
              <a:t>Soru cümleleri cevaplanırken sadece yardımcı fiil kullanılabilir: </a:t>
            </a:r>
            <a:r>
              <a:rPr lang="tr-TR" sz="1400" cap="none" dirty="0" smtClean="0">
                <a:latin typeface="Comic Sans MS" pitchFamily="66" charset="0"/>
              </a:rPr>
              <a:t/>
            </a:r>
            <a:br>
              <a:rPr lang="tr-TR" sz="1400" cap="none" dirty="0" smtClean="0">
                <a:latin typeface="Comic Sans MS" pitchFamily="66" charset="0"/>
              </a:rPr>
            </a:br>
            <a:r>
              <a:rPr lang="tr-TR" sz="1400" cap="none" dirty="0" smtClean="0">
                <a:latin typeface="Comic Sans MS" pitchFamily="66" charset="0"/>
              </a:rPr>
              <a:t>  </a:t>
            </a:r>
            <a:br>
              <a:rPr lang="tr-TR" sz="1400" cap="none" dirty="0" smtClean="0">
                <a:latin typeface="Comic Sans MS" pitchFamily="66" charset="0"/>
              </a:rPr>
            </a:br>
            <a:r>
              <a:rPr lang="tr-TR" sz="1400" cap="none" dirty="0" err="1" smtClean="0">
                <a:latin typeface="Comic Sans MS" pitchFamily="66" charset="0"/>
              </a:rPr>
              <a:t>Will</a:t>
            </a:r>
            <a:r>
              <a:rPr lang="tr-TR" sz="1400" cap="none" dirty="0" smtClean="0">
                <a:latin typeface="Comic Sans MS" pitchFamily="66" charset="0"/>
              </a:rPr>
              <a:t> I be </a:t>
            </a:r>
            <a:r>
              <a:rPr lang="tr-TR" sz="1400" cap="none" dirty="0" err="1" smtClean="0">
                <a:latin typeface="Comic Sans MS" pitchFamily="66" charset="0"/>
              </a:rPr>
              <a:t>coming</a:t>
            </a:r>
            <a:r>
              <a:rPr lang="tr-TR" sz="1400" cap="none" dirty="0" smtClean="0">
                <a:latin typeface="Comic Sans MS" pitchFamily="66" charset="0"/>
              </a:rPr>
              <a:t> </a:t>
            </a:r>
            <a:r>
              <a:rPr lang="tr-TR" sz="1400" cap="none" dirty="0" err="1" smtClean="0">
                <a:latin typeface="Comic Sans MS" pitchFamily="66" charset="0"/>
              </a:rPr>
              <a:t>with</a:t>
            </a:r>
            <a:r>
              <a:rPr lang="tr-TR" sz="1400" cap="none" dirty="0" smtClean="0">
                <a:latin typeface="Comic Sans MS" pitchFamily="66" charset="0"/>
              </a:rPr>
              <a:t> </a:t>
            </a:r>
            <a:r>
              <a:rPr lang="tr-TR" sz="1400" cap="none" dirty="0" err="1" smtClean="0">
                <a:latin typeface="Comic Sans MS" pitchFamily="66" charset="0"/>
              </a:rPr>
              <a:t>you</a:t>
            </a:r>
            <a:r>
              <a:rPr lang="tr-TR" sz="1400" cap="none" dirty="0" smtClean="0">
                <a:latin typeface="Comic Sans MS" pitchFamily="66" charset="0"/>
              </a:rPr>
              <a:t>? (</a:t>
            </a:r>
            <a:r>
              <a:rPr lang="tr-TR" sz="1400" i="1" cap="none" dirty="0" smtClean="0">
                <a:latin typeface="Comic Sans MS" pitchFamily="66" charset="0"/>
              </a:rPr>
              <a:t>Ben sizinle geliyor olacak mıyım? )</a:t>
            </a:r>
            <a:r>
              <a:rPr lang="tr-TR" sz="1400" cap="none" dirty="0" smtClean="0">
                <a:latin typeface="Comic Sans MS" pitchFamily="66" charset="0"/>
              </a:rPr>
              <a:t/>
            </a:r>
            <a:br>
              <a:rPr lang="tr-TR" sz="1400" cap="none" dirty="0" smtClean="0">
                <a:latin typeface="Comic Sans MS" pitchFamily="66" charset="0"/>
              </a:rPr>
            </a:br>
            <a:r>
              <a:rPr lang="tr-TR" sz="1400" cap="none" dirty="0" smtClean="0">
                <a:latin typeface="Comic Sans MS" pitchFamily="66" charset="0"/>
              </a:rPr>
              <a:t> </a:t>
            </a:r>
            <a:r>
              <a:rPr lang="tr-TR" sz="1400" cap="none" dirty="0" err="1" smtClean="0">
                <a:latin typeface="Comic Sans MS" pitchFamily="66" charset="0"/>
              </a:rPr>
              <a:t>Yes</a:t>
            </a:r>
            <a:r>
              <a:rPr lang="tr-TR" sz="1400" cap="none" dirty="0" smtClean="0">
                <a:latin typeface="Comic Sans MS" pitchFamily="66" charset="0"/>
              </a:rPr>
              <a:t>, </a:t>
            </a:r>
            <a:r>
              <a:rPr lang="tr-TR" sz="1400" cap="none" dirty="0" err="1" smtClean="0">
                <a:latin typeface="Comic Sans MS" pitchFamily="66" charset="0"/>
              </a:rPr>
              <a:t>you</a:t>
            </a:r>
            <a:r>
              <a:rPr lang="tr-TR" sz="1400" cap="none" dirty="0" smtClean="0">
                <a:latin typeface="Comic Sans MS" pitchFamily="66" charset="0"/>
              </a:rPr>
              <a:t> </a:t>
            </a:r>
            <a:r>
              <a:rPr lang="tr-TR" sz="1400" cap="none" dirty="0" err="1" smtClean="0">
                <a:latin typeface="Comic Sans MS" pitchFamily="66" charset="0"/>
              </a:rPr>
              <a:t>will</a:t>
            </a:r>
            <a:r>
              <a:rPr lang="tr-TR" sz="1400" cap="none" dirty="0" smtClean="0">
                <a:latin typeface="Comic Sans MS" pitchFamily="66" charset="0"/>
              </a:rPr>
              <a:t>. (</a:t>
            </a:r>
            <a:r>
              <a:rPr lang="tr-TR" sz="1400" i="1" cap="none" dirty="0" smtClean="0">
                <a:latin typeface="Comic Sans MS" pitchFamily="66" charset="0"/>
              </a:rPr>
              <a:t>Evet, olacaksın.)</a:t>
            </a:r>
            <a:r>
              <a:rPr lang="tr-TR" sz="1400" cap="none" dirty="0" smtClean="0">
                <a:latin typeface="Comic Sans MS" pitchFamily="66" charset="0"/>
              </a:rPr>
              <a:t/>
            </a:r>
            <a:br>
              <a:rPr lang="tr-TR" sz="1400" cap="none" dirty="0" smtClean="0">
                <a:latin typeface="Comic Sans MS" pitchFamily="66" charset="0"/>
              </a:rPr>
            </a:br>
            <a:r>
              <a:rPr lang="tr-TR" sz="1400" cap="none" dirty="0" smtClean="0">
                <a:latin typeface="Comic Sans MS" pitchFamily="66" charset="0"/>
              </a:rPr>
              <a:t> </a:t>
            </a:r>
            <a:br>
              <a:rPr lang="tr-TR" sz="1400" cap="none" dirty="0" smtClean="0">
                <a:latin typeface="Comic Sans MS" pitchFamily="66" charset="0"/>
              </a:rPr>
            </a:br>
            <a:endParaRPr lang="tr-TR" sz="1400" cap="none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42910" y="785794"/>
            <a:ext cx="7773338" cy="642942"/>
          </a:xfrm>
        </p:spPr>
        <p:txBody>
          <a:bodyPr/>
          <a:lstStyle/>
          <a:p>
            <a:r>
              <a:rPr lang="tr-TR" b="1" dirty="0" err="1" smtClean="0">
                <a:latin typeface="Comic Sans MS" pitchFamily="66" charset="0"/>
              </a:rPr>
              <a:t>Simple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Past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smtClean="0">
                <a:latin typeface="Comic Sans MS" pitchFamily="66" charset="0"/>
              </a:rPr>
              <a:t>Tense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685330" y="1785926"/>
            <a:ext cx="7772870" cy="400527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1800" b="1" cap="none" dirty="0" err="1" smtClean="0">
                <a:latin typeface="Comic Sans MS" pitchFamily="66" charset="0"/>
              </a:rPr>
              <a:t>Simple</a:t>
            </a:r>
            <a:r>
              <a:rPr lang="tr-TR" sz="1800" b="1" cap="none" dirty="0" smtClean="0">
                <a:latin typeface="Comic Sans MS" pitchFamily="66" charset="0"/>
              </a:rPr>
              <a:t> </a:t>
            </a:r>
            <a:r>
              <a:rPr lang="tr-TR" sz="1800" b="1" cap="none" dirty="0" err="1" smtClean="0">
                <a:latin typeface="Comic Sans MS" pitchFamily="66" charset="0"/>
              </a:rPr>
              <a:t>Past</a:t>
            </a:r>
            <a:r>
              <a:rPr lang="tr-TR" sz="1800" b="1" cap="none" dirty="0" smtClean="0">
                <a:latin typeface="Comic Sans MS" pitchFamily="66" charset="0"/>
              </a:rPr>
              <a:t> Tense,</a:t>
            </a:r>
            <a:r>
              <a:rPr lang="tr-TR" sz="1800" cap="none" dirty="0" smtClean="0">
                <a:latin typeface="Comic Sans MS" pitchFamily="66" charset="0"/>
              </a:rPr>
              <a:t> b</a:t>
            </a:r>
            <a:r>
              <a:rPr lang="tr-TR" sz="1800" b="1" cap="none" dirty="0" smtClean="0">
                <a:latin typeface="Comic Sans MS" pitchFamily="66" charset="0"/>
              </a:rPr>
              <a:t>ir iş geçmişte belirli bir zamanda yapılmışsa, o cümle </a:t>
            </a:r>
            <a:r>
              <a:rPr lang="tr-TR" sz="1800" b="1" cap="none" dirty="0" err="1" smtClean="0">
                <a:latin typeface="Comic Sans MS" pitchFamily="66" charset="0"/>
              </a:rPr>
              <a:t>simple</a:t>
            </a:r>
            <a:r>
              <a:rPr lang="tr-TR" sz="1800" b="1" cap="none" dirty="0" smtClean="0">
                <a:latin typeface="Comic Sans MS" pitchFamily="66" charset="0"/>
              </a:rPr>
              <a:t> </a:t>
            </a:r>
            <a:r>
              <a:rPr lang="tr-TR" sz="1800" b="1" cap="none" dirty="0" err="1" smtClean="0">
                <a:latin typeface="Comic Sans MS" pitchFamily="66" charset="0"/>
              </a:rPr>
              <a:t>past</a:t>
            </a:r>
            <a:r>
              <a:rPr lang="tr-TR" sz="1800" b="1" cap="none" dirty="0" smtClean="0">
                <a:latin typeface="Comic Sans MS" pitchFamily="66" charset="0"/>
              </a:rPr>
              <a:t> tense ile anlatılır.</a:t>
            </a:r>
            <a:endParaRPr lang="tr-TR" sz="1800" b="1" cap="none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sz="1600" b="1" cap="none" dirty="0" smtClean="0">
                <a:latin typeface="Comic Sans MS" pitchFamily="66" charset="0"/>
              </a:rPr>
              <a:t>1. Geçmiş zamanda kesin belirli bir tarihte yapılan eylemlerde;</a:t>
            </a:r>
            <a:endParaRPr lang="tr-TR" sz="1600" cap="none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sz="1600" cap="none" dirty="0" smtClean="0">
                <a:latin typeface="Comic Sans MS" pitchFamily="66" charset="0"/>
              </a:rPr>
              <a:t>	 I </a:t>
            </a:r>
            <a:r>
              <a:rPr lang="tr-TR" sz="1600" cap="none" dirty="0" err="1" smtClean="0">
                <a:latin typeface="Comic Sans MS" pitchFamily="66" charset="0"/>
              </a:rPr>
              <a:t>saw</a:t>
            </a:r>
            <a:r>
              <a:rPr lang="tr-TR" sz="1600" cap="none" dirty="0" smtClean="0">
                <a:latin typeface="Comic Sans MS" pitchFamily="66" charset="0"/>
              </a:rPr>
              <a:t> Ayşe </a:t>
            </a:r>
            <a:r>
              <a:rPr lang="tr-TR" sz="1600" cap="none" dirty="0" err="1" smtClean="0">
                <a:latin typeface="Comic Sans MS" pitchFamily="66" charset="0"/>
              </a:rPr>
              <a:t>yesterday</a:t>
            </a:r>
            <a:r>
              <a:rPr lang="tr-TR" sz="1600" cap="none" dirty="0" smtClean="0">
                <a:latin typeface="Comic Sans MS" pitchFamily="66" charset="0"/>
              </a:rPr>
              <a:t>. (</a:t>
            </a:r>
            <a:r>
              <a:rPr lang="tr-TR" sz="1600" i="1" cap="none" dirty="0" smtClean="0">
                <a:latin typeface="Comic Sans MS" pitchFamily="66" charset="0"/>
              </a:rPr>
              <a:t>Ben Ayşe'yi dün gördüm.)</a:t>
            </a:r>
            <a:endParaRPr lang="tr-TR" sz="1600" i="1" cap="none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sz="1600" b="1" cap="none" dirty="0" smtClean="0">
                <a:latin typeface="Comic Sans MS" pitchFamily="66" charset="0"/>
              </a:rPr>
              <a:t>2. Geçmiş zamanda esnek olarak belirli bir tarihte yapılan eylemlerde;</a:t>
            </a:r>
            <a:endParaRPr lang="tr-TR" sz="1600" cap="none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sz="1600" cap="none" dirty="0" smtClean="0">
                <a:latin typeface="Comic Sans MS" pitchFamily="66" charset="0"/>
              </a:rPr>
              <a:t>	I </a:t>
            </a:r>
            <a:r>
              <a:rPr lang="tr-TR" sz="1600" cap="none" dirty="0" err="1" smtClean="0">
                <a:latin typeface="Comic Sans MS" pitchFamily="66" charset="0"/>
              </a:rPr>
              <a:t>played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football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when</a:t>
            </a:r>
            <a:r>
              <a:rPr lang="tr-TR" sz="1600" cap="none" dirty="0" smtClean="0">
                <a:latin typeface="Comic Sans MS" pitchFamily="66" charset="0"/>
              </a:rPr>
              <a:t> I </a:t>
            </a:r>
            <a:r>
              <a:rPr lang="tr-TR" sz="1600" cap="none" dirty="0" err="1" smtClean="0">
                <a:latin typeface="Comic Sans MS" pitchFamily="66" charset="0"/>
              </a:rPr>
              <a:t>was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young</a:t>
            </a:r>
            <a:r>
              <a:rPr lang="tr-TR" sz="1600" cap="none" dirty="0" smtClean="0">
                <a:latin typeface="Comic Sans MS" pitchFamily="66" charset="0"/>
              </a:rPr>
              <a:t>. (</a:t>
            </a:r>
            <a:r>
              <a:rPr lang="tr-TR" sz="1600" i="1" cap="none" dirty="0" smtClean="0">
                <a:latin typeface="Comic Sans MS" pitchFamily="66" charset="0"/>
              </a:rPr>
              <a:t>Ben gençken futbol oynadım.)</a:t>
            </a:r>
            <a:endParaRPr lang="tr-TR" sz="1600" i="1" cap="none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sz="1600" b="1" cap="none" dirty="0" smtClean="0">
                <a:latin typeface="Comic Sans MS" pitchFamily="66" charset="0"/>
              </a:rPr>
              <a:t>3. Geçmiş zamanda tekrarlanarak yapılan eylemlerde;</a:t>
            </a:r>
            <a:endParaRPr lang="tr-TR" sz="1600" cap="none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sz="1600" cap="none" dirty="0" smtClean="0">
                <a:latin typeface="Comic Sans MS" pitchFamily="66" charset="0"/>
              </a:rPr>
              <a:t>	I </a:t>
            </a:r>
            <a:r>
              <a:rPr lang="tr-TR" sz="1600" cap="none" dirty="0" err="1" smtClean="0">
                <a:latin typeface="Comic Sans MS" pitchFamily="66" charset="0"/>
              </a:rPr>
              <a:t>swam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everyday</a:t>
            </a:r>
            <a:r>
              <a:rPr lang="tr-TR" sz="1600" cap="none" dirty="0" smtClean="0">
                <a:latin typeface="Comic Sans MS" pitchFamily="66" charset="0"/>
              </a:rPr>
              <a:t> in </a:t>
            </a:r>
            <a:r>
              <a:rPr lang="tr-TR" sz="1600" cap="none" dirty="0" err="1" smtClean="0">
                <a:latin typeface="Comic Sans MS" pitchFamily="66" charset="0"/>
              </a:rPr>
              <a:t>my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last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vacation</a:t>
            </a:r>
            <a:r>
              <a:rPr lang="tr-TR" sz="1600" cap="none" dirty="0" smtClean="0">
                <a:latin typeface="Comic Sans MS" pitchFamily="66" charset="0"/>
              </a:rPr>
              <a:t>. (</a:t>
            </a:r>
            <a:r>
              <a:rPr lang="tr-TR" sz="1600" i="1" cap="none" dirty="0" smtClean="0">
                <a:latin typeface="Comic Sans MS" pitchFamily="66" charset="0"/>
              </a:rPr>
              <a:t>Ben son tatilimde her gün yüzdüm.)</a:t>
            </a:r>
            <a:r>
              <a:rPr lang="tr-TR" sz="1600" cap="none" dirty="0" smtClean="0">
                <a:latin typeface="Comic Sans MS" pitchFamily="66" charset="0"/>
              </a:rPr>
              <a:t/>
            </a:r>
            <a:br>
              <a:rPr lang="tr-TR" sz="1600" cap="none" dirty="0" smtClean="0">
                <a:latin typeface="Comic Sans MS" pitchFamily="66" charset="0"/>
              </a:rPr>
            </a:br>
            <a:r>
              <a:rPr lang="tr-TR" sz="1600" cap="none" dirty="0" smtClean="0">
                <a:latin typeface="Comic Sans MS" pitchFamily="66" charset="0"/>
              </a:rPr>
              <a:t> </a:t>
            </a:r>
          </a:p>
          <a:p>
            <a:pPr>
              <a:buNone/>
            </a:pPr>
            <a:r>
              <a:rPr lang="tr-TR" sz="1600" cap="none" dirty="0" smtClean="0">
                <a:latin typeface="Comic Sans MS" pitchFamily="66" charset="0"/>
              </a:rPr>
              <a:t/>
            </a:r>
            <a:br>
              <a:rPr lang="tr-TR" sz="1600" cap="none" dirty="0" smtClean="0">
                <a:latin typeface="Comic Sans MS" pitchFamily="66" charset="0"/>
              </a:rPr>
            </a:br>
            <a:r>
              <a:rPr lang="tr-TR" sz="1600" cap="none" dirty="0" smtClean="0">
                <a:latin typeface="Comic Sans MS" pitchFamily="66" charset="0"/>
              </a:rPr>
              <a:t> </a:t>
            </a:r>
            <a:endParaRPr lang="tr-TR" sz="1600" cap="none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14348" y="500042"/>
            <a:ext cx="7773338" cy="738780"/>
          </a:xfrm>
        </p:spPr>
        <p:txBody>
          <a:bodyPr>
            <a:normAutofit/>
          </a:bodyPr>
          <a:lstStyle/>
          <a:p>
            <a:r>
              <a:rPr lang="tr-TR" sz="2800" b="1" dirty="0" err="1" smtClean="0">
                <a:latin typeface="Comic Sans MS" pitchFamily="66" charset="0"/>
              </a:rPr>
              <a:t>Simple</a:t>
            </a:r>
            <a:r>
              <a:rPr lang="tr-TR" sz="2800" b="1" dirty="0" smtClean="0">
                <a:latin typeface="Comic Sans MS" pitchFamily="66" charset="0"/>
              </a:rPr>
              <a:t> </a:t>
            </a:r>
            <a:r>
              <a:rPr lang="tr-TR" sz="2800" b="1" dirty="0" err="1" smtClean="0">
                <a:latin typeface="Comic Sans MS" pitchFamily="66" charset="0"/>
              </a:rPr>
              <a:t>Past</a:t>
            </a:r>
            <a:r>
              <a:rPr lang="tr-TR" sz="2800" b="1" dirty="0" smtClean="0">
                <a:latin typeface="Comic Sans MS" pitchFamily="66" charset="0"/>
              </a:rPr>
              <a:t> </a:t>
            </a:r>
            <a:r>
              <a:rPr lang="tr-TR" sz="2800" b="1" dirty="0" smtClean="0">
                <a:latin typeface="Comic Sans MS" pitchFamily="66" charset="0"/>
              </a:rPr>
              <a:t>Tense</a:t>
            </a:r>
            <a:endParaRPr lang="tr-TR" sz="2800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3"/>
          </p:nvPr>
        </p:nvGraphicFramePr>
        <p:xfrm>
          <a:off x="714348" y="1214422"/>
          <a:ext cx="7772400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895584"/>
                <a:gridCol w="2590800"/>
              </a:tblGrid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 b="1" dirty="0">
                          <a:latin typeface="Comic Sans MS" pitchFamily="66" charset="0"/>
                        </a:rPr>
                        <a:t>Düz cümle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b="1">
                          <a:latin typeface="Comic Sans MS" pitchFamily="66" charset="0"/>
                        </a:rPr>
                        <a:t>Olumsuz cümle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b="1">
                          <a:latin typeface="Comic Sans MS" pitchFamily="66" charset="0"/>
                        </a:rPr>
                        <a:t>Soru cümlesi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 </a:t>
                      </a:r>
                      <a:r>
                        <a:rPr lang="tr-TR" sz="16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came</a:t>
                      </a:r>
                      <a:r>
                        <a:rPr lang="tr-TR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. </a:t>
                      </a:r>
                      <a:endParaRPr lang="tr-TR" sz="16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tr-TR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tr-TR" sz="1600" i="1" dirty="0">
                          <a:latin typeface="Comic Sans MS" pitchFamily="66" charset="0"/>
                        </a:rPr>
                        <a:t>Ben geldim.)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 did not come. </a:t>
                      </a:r>
                      <a:endParaRPr lang="tr-TR" sz="16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Ben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gelmedim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.)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Did I come?</a:t>
                      </a:r>
                      <a:r>
                        <a:rPr lang="it-IT" sz="1600" i="1" dirty="0">
                          <a:latin typeface="Comic Sans MS" pitchFamily="66" charset="0"/>
                        </a:rPr>
                        <a:t> </a:t>
                      </a:r>
                      <a:endParaRPr lang="tr-TR" sz="16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it-IT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it-IT" sz="1600" i="1" dirty="0">
                          <a:latin typeface="Comic Sans MS" pitchFamily="66" charset="0"/>
                        </a:rPr>
                        <a:t>Ben geldim mi?)</a:t>
                      </a:r>
                      <a:endParaRPr lang="it-IT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</a:t>
                      </a:r>
                      <a:r>
                        <a:rPr lang="tr-TR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sz="1600" dirty="0" err="1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came</a:t>
                      </a:r>
                      <a:r>
                        <a:rPr lang="tr-TR" sz="1600" dirty="0" smtClean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.</a:t>
                      </a:r>
                      <a:r>
                        <a:rPr lang="tr-TR" sz="1600" i="1" dirty="0">
                          <a:latin typeface="Comic Sans MS" pitchFamily="66" charset="0"/>
                        </a:rPr>
                        <a:t> </a:t>
                      </a:r>
                      <a:endParaRPr lang="tr-TR" sz="16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tr-TR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tr-TR" sz="1600" i="1" dirty="0">
                          <a:latin typeface="Comic Sans MS" pitchFamily="66" charset="0"/>
                        </a:rPr>
                        <a:t>Sen geldin.)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 did not come. </a:t>
                      </a:r>
                      <a:endParaRPr lang="tr-TR" sz="16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Sen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gelmedin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.)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Did you come? </a:t>
                      </a:r>
                      <a:endParaRPr lang="tr-TR" sz="16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Sen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 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geldin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 mi?)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He/</a:t>
                      </a:r>
                      <a:r>
                        <a:rPr lang="tr-TR" sz="16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She</a:t>
                      </a:r>
                      <a:r>
                        <a:rPr lang="tr-TR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/</a:t>
                      </a:r>
                      <a:r>
                        <a:rPr lang="tr-TR" sz="16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It</a:t>
                      </a:r>
                      <a:r>
                        <a:rPr lang="tr-TR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sz="16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came</a:t>
                      </a:r>
                      <a:r>
                        <a:rPr lang="tr-TR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. </a:t>
                      </a:r>
                      <a:endParaRPr lang="tr-TR" sz="16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tr-TR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tr-TR" sz="1600" i="1" dirty="0">
                          <a:latin typeface="Comic Sans MS" pitchFamily="66" charset="0"/>
                        </a:rPr>
                        <a:t>O  geldi.)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He/She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/It did not come. </a:t>
                      </a:r>
                      <a:endParaRPr lang="tr-TR" sz="16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O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gelmedi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.)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Did he/she/it come?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 </a:t>
                      </a:r>
                      <a:endParaRPr lang="tr-TR" sz="16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O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geldi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 mi?)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</a:t>
                      </a:r>
                      <a:r>
                        <a:rPr lang="tr-TR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sz="16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came</a:t>
                      </a:r>
                      <a:r>
                        <a:rPr lang="tr-TR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. </a:t>
                      </a:r>
                      <a:endParaRPr lang="tr-TR" sz="16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tr-TR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tr-TR" sz="1600" i="1" dirty="0">
                          <a:latin typeface="Comic Sans MS" pitchFamily="66" charset="0"/>
                        </a:rPr>
                        <a:t>Biz  geldik.)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  did not come. </a:t>
                      </a:r>
                      <a:endParaRPr lang="tr-TR" sz="16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Biz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gelmedik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.)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Did</a:t>
                      </a:r>
                      <a:r>
                        <a:rPr lang="tr-TR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sz="16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</a:t>
                      </a:r>
                      <a:r>
                        <a:rPr lang="tr-TR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sz="16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come</a:t>
                      </a:r>
                      <a:r>
                        <a:rPr lang="tr-TR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? </a:t>
                      </a:r>
                      <a:endParaRPr lang="tr-TR" sz="16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tr-TR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tr-TR" sz="1600" i="1" dirty="0">
                          <a:latin typeface="Comic Sans MS" pitchFamily="66" charset="0"/>
                        </a:rPr>
                        <a:t>Biz geldik mi?)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</a:t>
                      </a:r>
                      <a:r>
                        <a:rPr lang="tr-TR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sz="16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came</a:t>
                      </a:r>
                      <a:r>
                        <a:rPr lang="tr-TR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. </a:t>
                      </a:r>
                      <a:endParaRPr lang="tr-TR" sz="16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tr-TR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tr-TR" sz="1600" i="1" dirty="0">
                          <a:latin typeface="Comic Sans MS" pitchFamily="66" charset="0"/>
                        </a:rPr>
                        <a:t>Siz  geldiniz.)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 did not come. </a:t>
                      </a:r>
                      <a:endParaRPr lang="tr-TR" sz="16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Siz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gelmediniz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.)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Did you come? </a:t>
                      </a:r>
                      <a:endParaRPr lang="tr-TR" sz="16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Siz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geldiniz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 mi?)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They</a:t>
                      </a:r>
                      <a:r>
                        <a:rPr lang="tr-TR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sz="16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came</a:t>
                      </a:r>
                      <a:r>
                        <a:rPr lang="tr-TR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. </a:t>
                      </a:r>
                      <a:endParaRPr lang="tr-TR" sz="16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tr-TR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tr-TR" sz="1600" i="1" dirty="0">
                          <a:latin typeface="Comic Sans MS" pitchFamily="66" charset="0"/>
                        </a:rPr>
                        <a:t>Onlar  geldiler.)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They  did not come. </a:t>
                      </a:r>
                      <a:endParaRPr lang="tr-TR" sz="16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Onlar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gelmediler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.)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Did they come?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 </a:t>
                      </a:r>
                      <a:endParaRPr lang="tr-TR" sz="16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Onlar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geldiler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 mi?)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310284"/>
          </a:xfrm>
        </p:spPr>
        <p:txBody>
          <a:bodyPr>
            <a:normAutofit/>
          </a:bodyPr>
          <a:lstStyle/>
          <a:p>
            <a:r>
              <a:rPr lang="tr-TR" sz="2600" b="1" cap="none" dirty="0" err="1" smtClean="0">
                <a:latin typeface="Comic Sans MS" pitchFamily="66" charset="0"/>
              </a:rPr>
              <a:t>Simple</a:t>
            </a:r>
            <a:r>
              <a:rPr lang="tr-TR" sz="2600" b="1" cap="none" dirty="0" smtClean="0">
                <a:latin typeface="Comic Sans MS" pitchFamily="66" charset="0"/>
              </a:rPr>
              <a:t> </a:t>
            </a:r>
            <a:r>
              <a:rPr lang="tr-TR" sz="2600" b="1" cap="none" dirty="0" err="1" smtClean="0">
                <a:latin typeface="Comic Sans MS" pitchFamily="66" charset="0"/>
              </a:rPr>
              <a:t>Past</a:t>
            </a:r>
            <a:r>
              <a:rPr lang="tr-TR" sz="2600" b="1" cap="none" dirty="0" smtClean="0">
                <a:latin typeface="Comic Sans MS" pitchFamily="66" charset="0"/>
              </a:rPr>
              <a:t> Tense İle Soru Zarflı Cümleler </a:t>
            </a:r>
            <a:endParaRPr lang="tr-TR" sz="2600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3"/>
          </p:nvPr>
        </p:nvGraphicFramePr>
        <p:xfrm>
          <a:off x="642910" y="1928802"/>
          <a:ext cx="77724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160164"/>
                <a:gridCol w="1143008"/>
                <a:gridCol w="1143008"/>
                <a:gridCol w="277174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dirty="0">
                          <a:latin typeface="Comic Sans MS" pitchFamily="66" charset="0"/>
                        </a:rPr>
                        <a:t>Soru kelimesi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>
                          <a:latin typeface="Comic Sans MS" pitchFamily="66" charset="0"/>
                        </a:rPr>
                        <a:t>Yardımcı fiil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dirty="0">
                          <a:latin typeface="Comic Sans MS" pitchFamily="66" charset="0"/>
                        </a:rPr>
                        <a:t>Özne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>
                          <a:latin typeface="Comic Sans MS" pitchFamily="66" charset="0"/>
                        </a:rPr>
                        <a:t>Fiil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>
                          <a:latin typeface="Comic Sans MS" pitchFamily="66" charset="0"/>
                        </a:rPr>
                        <a:t>Türkçesi</a:t>
                      </a:r>
                    </a:p>
                  </a:txBody>
                  <a:tcPr marL="76200" marR="76200" marT="76200" marB="76200" anchor="b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What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did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do?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i="1">
                          <a:latin typeface="Comic Sans MS" pitchFamily="66" charset="0"/>
                        </a:rPr>
                        <a:t>Siz ne yaptınız?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Where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did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they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live?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i="1">
                          <a:latin typeface="Comic Sans MS" pitchFamily="66" charset="0"/>
                        </a:rPr>
                        <a:t>Onlar nerede yaşadı?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When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did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it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end?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i="1">
                          <a:latin typeface="Comic Sans MS" pitchFamily="66" charset="0"/>
                        </a:rPr>
                        <a:t>O, ne zaman bitti?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Why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did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she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go?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i="1">
                          <a:latin typeface="Comic Sans MS" pitchFamily="66" charset="0"/>
                        </a:rPr>
                        <a:t>O, neden gitti?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How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did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do?</a:t>
                      </a:r>
                      <a:endParaRPr lang="tr-TR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i="1" dirty="0">
                          <a:latin typeface="Comic Sans MS" pitchFamily="66" charset="0"/>
                        </a:rPr>
                        <a:t>Siz nasıl yaptınız?</a:t>
                      </a:r>
                      <a:endParaRPr lang="tr-TR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56314" y="189749"/>
            <a:ext cx="7773338" cy="1596177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latin typeface="Comic Sans MS" pitchFamily="66" charset="0"/>
              </a:rPr>
              <a:t>Past</a:t>
            </a:r>
            <a:r>
              <a:rPr lang="tr-TR" sz="2400" b="1" dirty="0" smtClean="0">
                <a:latin typeface="Comic Sans MS" pitchFamily="66" charset="0"/>
              </a:rPr>
              <a:t> </a:t>
            </a:r>
            <a:r>
              <a:rPr lang="tr-TR" sz="2400" b="1" dirty="0" err="1" smtClean="0">
                <a:latin typeface="Comic Sans MS" pitchFamily="66" charset="0"/>
              </a:rPr>
              <a:t>Continuous</a:t>
            </a:r>
            <a:r>
              <a:rPr lang="tr-TR" sz="2400" b="1" dirty="0" smtClean="0">
                <a:latin typeface="Comic Sans MS" pitchFamily="66" charset="0"/>
              </a:rPr>
              <a:t> Tense </a:t>
            </a:r>
            <a:r>
              <a:rPr lang="tr-TR" sz="2400" b="1" dirty="0" smtClean="0">
                <a:latin typeface="Comic Sans MS" pitchFamily="66" charset="0"/>
              </a:rPr>
              <a:t/>
            </a:r>
            <a:br>
              <a:rPr lang="tr-TR" sz="2400" b="1" dirty="0" smtClean="0">
                <a:latin typeface="Comic Sans MS" pitchFamily="66" charset="0"/>
              </a:rPr>
            </a:br>
            <a:r>
              <a:rPr lang="tr-TR" sz="2400" b="1" dirty="0" smtClean="0">
                <a:latin typeface="Comic Sans MS" pitchFamily="66" charset="0"/>
              </a:rPr>
              <a:t> </a:t>
            </a:r>
            <a:r>
              <a:rPr lang="tr-TR" sz="2000" b="1" dirty="0" smtClean="0">
                <a:latin typeface="Comic Sans MS" pitchFamily="66" charset="0"/>
              </a:rPr>
              <a:t>(</a:t>
            </a:r>
            <a:r>
              <a:rPr lang="tr-TR" sz="2000" b="1" cap="none" dirty="0" smtClean="0">
                <a:latin typeface="Comic Sans MS" pitchFamily="66" charset="0"/>
              </a:rPr>
              <a:t>Sürekli Geçmiş Zaman veya Şimdiki Zamanın Hikâyesi)</a:t>
            </a:r>
            <a:endParaRPr lang="tr-TR" sz="2000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3"/>
          </p:nvPr>
        </p:nvGraphicFramePr>
        <p:xfrm>
          <a:off x="657252" y="1571612"/>
          <a:ext cx="77724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2824146"/>
                <a:gridCol w="2590800"/>
              </a:tblGrid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500" dirty="0">
                          <a:latin typeface="Comic Sans MS" pitchFamily="66" charset="0"/>
                        </a:rPr>
                        <a:t>Düz cümle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 dirty="0">
                          <a:latin typeface="Comic Sans MS" pitchFamily="66" charset="0"/>
                        </a:rPr>
                        <a:t>Olumsuz cümle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latin typeface="Comic Sans MS" pitchFamily="66" charset="0"/>
                        </a:rPr>
                        <a:t>Soru cümlesi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sv-SE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 was running. </a:t>
                      </a:r>
                      <a:endParaRPr lang="tr-TR" sz="15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sv-SE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sv-SE" sz="1500" i="1" dirty="0">
                          <a:latin typeface="Comic Sans MS" pitchFamily="66" charset="0"/>
                        </a:rPr>
                        <a:t>Ben koşuyordum.)</a:t>
                      </a:r>
                      <a:endParaRPr lang="sv-SE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 was not running. </a:t>
                      </a:r>
                      <a:endParaRPr lang="tr-TR" sz="15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Ben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koşmuyordum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.)</a:t>
                      </a:r>
                      <a:endParaRPr lang="en-US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v-SE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Was I running? </a:t>
                      </a:r>
                      <a:endParaRPr lang="tr-TR" sz="15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sv-SE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sv-SE" sz="1500" i="1" dirty="0">
                          <a:latin typeface="Comic Sans MS" pitchFamily="66" charset="0"/>
                        </a:rPr>
                        <a:t>Ben koşuyor muydum?)</a:t>
                      </a:r>
                      <a:endParaRPr lang="sv-SE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 were running. </a:t>
                      </a:r>
                      <a:endParaRPr lang="tr-TR" sz="15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Sen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koşuyordun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.)</a:t>
                      </a:r>
                      <a:endParaRPr lang="en-US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 were not running. </a:t>
                      </a:r>
                      <a:endParaRPr lang="tr-TR" sz="15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Sen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koşmuyordun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.)</a:t>
                      </a:r>
                      <a:endParaRPr lang="en-US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Were you running? </a:t>
                      </a:r>
                      <a:endParaRPr lang="tr-TR" sz="15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Sen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 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koşuyor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muydun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?)</a:t>
                      </a:r>
                      <a:endParaRPr lang="en-US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5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He/She</a:t>
                      </a:r>
                      <a:r>
                        <a:rPr lang="en-US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/It was running.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 </a:t>
                      </a:r>
                      <a:endParaRPr lang="tr-TR" sz="15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O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koşuyordu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.)</a:t>
                      </a:r>
                      <a:endParaRPr lang="en-US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5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He/She</a:t>
                      </a:r>
                      <a:r>
                        <a:rPr lang="en-US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/It was not running.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 </a:t>
                      </a:r>
                      <a:endParaRPr lang="tr-TR" sz="15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O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koşmuyordu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.)</a:t>
                      </a:r>
                      <a:endParaRPr lang="en-US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Was he/she/it running?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 </a:t>
                      </a:r>
                      <a:endParaRPr lang="tr-TR" sz="15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O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koşuyor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muydu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?)</a:t>
                      </a:r>
                      <a:endParaRPr lang="en-US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 were running.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 </a:t>
                      </a:r>
                      <a:endParaRPr lang="tr-TR" sz="15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Biz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koşuyorduk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.)</a:t>
                      </a:r>
                      <a:endParaRPr lang="en-US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 were not running. </a:t>
                      </a:r>
                      <a:endParaRPr lang="tr-TR" sz="15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Biz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koşmuyorduk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.)</a:t>
                      </a:r>
                      <a:endParaRPr lang="en-US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Were we running? </a:t>
                      </a:r>
                      <a:endParaRPr lang="tr-TR" sz="15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Biz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koşuyor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muyduk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?)</a:t>
                      </a:r>
                      <a:endParaRPr lang="en-US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 were running.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 </a:t>
                      </a:r>
                      <a:endParaRPr lang="tr-TR" sz="15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Siz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koşuyordunuz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.)</a:t>
                      </a:r>
                      <a:endParaRPr lang="en-US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 were not running. </a:t>
                      </a:r>
                      <a:endParaRPr lang="tr-TR" sz="15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Siz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koşmuyordunuz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.)</a:t>
                      </a:r>
                      <a:endParaRPr lang="en-US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Were you running? </a:t>
                      </a:r>
                      <a:endParaRPr lang="tr-TR" sz="15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Siz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koşuyor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muydunuz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?)</a:t>
                      </a:r>
                      <a:endParaRPr lang="en-US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They were running.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 </a:t>
                      </a:r>
                      <a:endParaRPr lang="tr-TR" sz="15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Onlar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koşuyorlardı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.)</a:t>
                      </a:r>
                      <a:endParaRPr lang="en-US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They were not running. </a:t>
                      </a:r>
                      <a:endParaRPr lang="tr-TR" sz="15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Onlar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koşmuyorlardı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.)</a:t>
                      </a:r>
                      <a:endParaRPr lang="en-US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Were they running? </a:t>
                      </a:r>
                      <a:endParaRPr lang="tr-TR" sz="15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Onlar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koşuyorlar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mıydı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?)</a:t>
                      </a:r>
                      <a:endParaRPr lang="en-US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14348" y="1000108"/>
            <a:ext cx="7773338" cy="667342"/>
          </a:xfrm>
        </p:spPr>
        <p:txBody>
          <a:bodyPr>
            <a:normAutofit/>
          </a:bodyPr>
          <a:lstStyle/>
          <a:p>
            <a:r>
              <a:rPr lang="tr-TR" sz="2400" b="1" cap="none" dirty="0" err="1" smtClean="0">
                <a:latin typeface="Comic Sans MS" pitchFamily="66" charset="0"/>
              </a:rPr>
              <a:t>Past</a:t>
            </a:r>
            <a:r>
              <a:rPr lang="tr-TR" sz="2400" b="1" cap="none" dirty="0" smtClean="0">
                <a:latin typeface="Comic Sans MS" pitchFamily="66" charset="0"/>
              </a:rPr>
              <a:t> </a:t>
            </a:r>
            <a:r>
              <a:rPr lang="tr-TR" sz="2400" b="1" cap="none" dirty="0" err="1" smtClean="0">
                <a:latin typeface="Comic Sans MS" pitchFamily="66" charset="0"/>
              </a:rPr>
              <a:t>Continuous</a:t>
            </a:r>
            <a:r>
              <a:rPr lang="tr-TR" sz="2400" b="1" cap="none" dirty="0" smtClean="0">
                <a:latin typeface="Comic Sans MS" pitchFamily="66" charset="0"/>
              </a:rPr>
              <a:t> Tense Soru Zarflı Cümleler </a:t>
            </a:r>
            <a:endParaRPr lang="tr-TR" sz="2400" cap="none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3"/>
          </p:nvPr>
        </p:nvGraphicFramePr>
        <p:xfrm>
          <a:off x="785786" y="1785926"/>
          <a:ext cx="7772400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  <a:gridCol w="1143008"/>
                <a:gridCol w="1071570"/>
                <a:gridCol w="1643074"/>
                <a:gridCol w="2914616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dirty="0">
                          <a:latin typeface="Comic Sans MS" pitchFamily="66" charset="0"/>
                        </a:rPr>
                        <a:t>Soru kelimesi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>
                          <a:latin typeface="Comic Sans MS" pitchFamily="66" charset="0"/>
                        </a:rPr>
                        <a:t>Yardımcı fiil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dirty="0">
                          <a:latin typeface="Comic Sans MS" pitchFamily="66" charset="0"/>
                        </a:rPr>
                        <a:t>Özne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>
                          <a:latin typeface="Comic Sans MS" pitchFamily="66" charset="0"/>
                        </a:rPr>
                        <a:t>Fiil+ing takısı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>
                          <a:latin typeface="Comic Sans MS" pitchFamily="66" charset="0"/>
                        </a:rPr>
                        <a:t>Türkçesi</a:t>
                      </a:r>
                    </a:p>
                  </a:txBody>
                  <a:tcPr marL="76200" marR="76200" marT="76200" marB="76200" anchor="b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What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were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expecting?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i="1">
                          <a:latin typeface="Comic Sans MS" pitchFamily="66" charset="0"/>
                        </a:rPr>
                        <a:t>Siz ne bekliyordunuz?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Where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were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they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living?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i="1">
                          <a:latin typeface="Comic Sans MS" pitchFamily="66" charset="0"/>
                        </a:rPr>
                        <a:t>Onlar nerede yaşıyorlardı?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When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was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it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beginning?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i="1">
                          <a:latin typeface="Comic Sans MS" pitchFamily="66" charset="0"/>
                        </a:rPr>
                        <a:t>Ne zaman başlıyordu?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Why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were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going?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i="1">
                          <a:latin typeface="Comic Sans MS" pitchFamily="66" charset="0"/>
                        </a:rPr>
                        <a:t>Sen neden gidiyordun?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How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were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doing?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i="1" dirty="0">
                          <a:latin typeface="Comic Sans MS" pitchFamily="66" charset="0"/>
                        </a:rPr>
                        <a:t>Sen nasıl yapıyordunuz?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85786" y="642918"/>
            <a:ext cx="7773338" cy="642942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Comic Sans MS" pitchFamily="66" charset="0"/>
              </a:rPr>
              <a:t> </a:t>
            </a:r>
            <a:br>
              <a:rPr lang="tr-TR" dirty="0" smtClean="0">
                <a:latin typeface="Comic Sans MS" pitchFamily="66" charset="0"/>
              </a:rPr>
            </a:br>
            <a:r>
              <a:rPr lang="tr-TR" b="1" dirty="0" err="1" smtClean="0">
                <a:latin typeface="Comic Sans MS" pitchFamily="66" charset="0"/>
              </a:rPr>
              <a:t>Simple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Present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smtClean="0">
                <a:latin typeface="Comic Sans MS" pitchFamily="66" charset="0"/>
              </a:rPr>
              <a:t>Tense</a:t>
            </a:r>
            <a:endParaRPr lang="tr-TR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3"/>
          </p:nvPr>
        </p:nvGraphicFramePr>
        <p:xfrm>
          <a:off x="685800" y="2366963"/>
          <a:ext cx="77724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250"/>
                <a:gridCol w="3081350"/>
                <a:gridCol w="2590800"/>
              </a:tblGrid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500" dirty="0">
                          <a:latin typeface="Comic Sans MS" pitchFamily="66" charset="0"/>
                        </a:rPr>
                        <a:t>Olumlu cümle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latin typeface="Comic Sans MS" pitchFamily="66" charset="0"/>
                        </a:rPr>
                        <a:t>Olumsuz cümle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latin typeface="Comic Sans MS" pitchFamily="66" charset="0"/>
                        </a:rPr>
                        <a:t>Soru cümlesi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500" b="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 </a:t>
                      </a:r>
                      <a:r>
                        <a:rPr lang="tr-TR" sz="1500" b="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work</a:t>
                      </a:r>
                      <a:r>
                        <a:rPr lang="tr-TR" sz="1500" b="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.</a:t>
                      </a:r>
                      <a:r>
                        <a:rPr lang="tr-TR" sz="1500" i="1" dirty="0">
                          <a:latin typeface="Comic Sans MS" pitchFamily="66" charset="0"/>
                        </a:rPr>
                        <a:t> </a:t>
                      </a:r>
                      <a:endParaRPr lang="tr-TR" sz="15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tr-TR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tr-TR" sz="1500" i="1" dirty="0">
                          <a:latin typeface="Comic Sans MS" pitchFamily="66" charset="0"/>
                        </a:rPr>
                        <a:t>Ben çalışırım.)</a:t>
                      </a:r>
                      <a:endParaRPr lang="tr-TR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500" b="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 do not work.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 </a:t>
                      </a:r>
                      <a:endParaRPr lang="tr-TR" sz="15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Ben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çalışmam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.)</a:t>
                      </a:r>
                      <a:endParaRPr lang="en-US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500" b="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Do I work?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 </a:t>
                      </a:r>
                      <a:endParaRPr lang="tr-TR" sz="15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Ben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çalışır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mıyım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?)</a:t>
                      </a:r>
                      <a:endParaRPr lang="en-US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5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</a:t>
                      </a:r>
                      <a:r>
                        <a:rPr lang="tr-TR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sz="15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work</a:t>
                      </a:r>
                      <a:r>
                        <a:rPr lang="tr-TR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. </a:t>
                      </a:r>
                      <a:endParaRPr lang="tr-TR" sz="15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tr-TR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tr-TR" sz="1500" i="1" dirty="0">
                          <a:latin typeface="Comic Sans MS" pitchFamily="66" charset="0"/>
                        </a:rPr>
                        <a:t>Sen çalışırsın.)</a:t>
                      </a:r>
                      <a:endParaRPr lang="tr-TR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 do not work. </a:t>
                      </a:r>
                      <a:endParaRPr lang="tr-TR" sz="15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Sen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çalışmazsın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.)</a:t>
                      </a:r>
                      <a:endParaRPr lang="en-US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Do you work?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 </a:t>
                      </a:r>
                      <a:endParaRPr lang="tr-TR" sz="15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Sen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çalışır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mısın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?)</a:t>
                      </a:r>
                      <a:endParaRPr lang="en-US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He/</a:t>
                      </a:r>
                      <a:r>
                        <a:rPr lang="tr-TR" sz="15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She</a:t>
                      </a:r>
                      <a:r>
                        <a:rPr lang="tr-TR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/</a:t>
                      </a:r>
                      <a:r>
                        <a:rPr lang="tr-TR" sz="15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It</a:t>
                      </a:r>
                      <a:r>
                        <a:rPr lang="tr-TR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sz="15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works</a:t>
                      </a:r>
                      <a:r>
                        <a:rPr lang="tr-TR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. </a:t>
                      </a:r>
                      <a:endParaRPr lang="tr-TR" sz="15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tr-TR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tr-TR" sz="1500" i="1" dirty="0">
                          <a:latin typeface="Comic Sans MS" pitchFamily="66" charset="0"/>
                        </a:rPr>
                        <a:t>O çalışır.)</a:t>
                      </a:r>
                      <a:endParaRPr lang="tr-TR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5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He/She</a:t>
                      </a:r>
                      <a:r>
                        <a:rPr lang="en-US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/It does not work. </a:t>
                      </a:r>
                      <a:endParaRPr lang="tr-TR" sz="15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O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çalışmaz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.)</a:t>
                      </a:r>
                      <a:endParaRPr lang="en-US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Does he/she/it work?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 </a:t>
                      </a:r>
                      <a:endParaRPr lang="tr-TR" sz="15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O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çalışır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mı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?)</a:t>
                      </a:r>
                      <a:endParaRPr lang="en-US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5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</a:t>
                      </a:r>
                      <a:r>
                        <a:rPr lang="tr-TR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sz="15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work</a:t>
                      </a:r>
                      <a:r>
                        <a:rPr lang="tr-TR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. </a:t>
                      </a:r>
                      <a:endParaRPr lang="tr-TR" sz="15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tr-TR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tr-TR" sz="1500" i="1" dirty="0">
                          <a:latin typeface="Comic Sans MS" pitchFamily="66" charset="0"/>
                        </a:rPr>
                        <a:t>Biz çalışırız.)</a:t>
                      </a:r>
                      <a:endParaRPr lang="tr-TR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5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 do not work.</a:t>
                      </a:r>
                      <a:r>
                        <a:rPr lang="en-US" sz="1500" i="1">
                          <a:latin typeface="Comic Sans MS" pitchFamily="66" charset="0"/>
                        </a:rPr>
                        <a:t> (Biz çalışmayız.)</a:t>
                      </a:r>
                      <a:endParaRPr lang="en-US" sz="15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Do </a:t>
                      </a:r>
                      <a:r>
                        <a:rPr lang="tr-TR" sz="15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</a:t>
                      </a:r>
                      <a:r>
                        <a:rPr lang="tr-TR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sz="15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work</a:t>
                      </a:r>
                      <a:r>
                        <a:rPr lang="tr-TR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? </a:t>
                      </a:r>
                      <a:endParaRPr lang="tr-TR" sz="15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tr-TR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tr-TR" sz="1500" i="1" dirty="0">
                          <a:latin typeface="Comic Sans MS" pitchFamily="66" charset="0"/>
                        </a:rPr>
                        <a:t>Biz çalışır mıyız?)</a:t>
                      </a:r>
                      <a:endParaRPr lang="tr-TR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5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</a:t>
                      </a:r>
                      <a:r>
                        <a:rPr lang="tr-TR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sz="15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work</a:t>
                      </a:r>
                      <a:r>
                        <a:rPr lang="tr-TR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.</a:t>
                      </a:r>
                      <a:r>
                        <a:rPr lang="tr-TR" sz="1500" i="1" dirty="0">
                          <a:latin typeface="Comic Sans MS" pitchFamily="66" charset="0"/>
                        </a:rPr>
                        <a:t> </a:t>
                      </a:r>
                      <a:endParaRPr lang="tr-TR" sz="15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tr-TR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tr-TR" sz="1500" i="1" dirty="0">
                          <a:latin typeface="Comic Sans MS" pitchFamily="66" charset="0"/>
                        </a:rPr>
                        <a:t>Siz çalışırsınız.)</a:t>
                      </a:r>
                      <a:endParaRPr lang="tr-TR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 do not work.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 </a:t>
                      </a:r>
                      <a:endParaRPr lang="tr-TR" sz="15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Siz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çalışmazsınız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.)</a:t>
                      </a:r>
                      <a:endParaRPr lang="en-US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Do you work?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 </a:t>
                      </a:r>
                      <a:endParaRPr lang="tr-TR" sz="15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Siz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çalışır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mısınız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?)</a:t>
                      </a:r>
                      <a:endParaRPr lang="en-US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5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They</a:t>
                      </a:r>
                      <a:r>
                        <a:rPr lang="tr-TR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sz="15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work</a:t>
                      </a:r>
                      <a:r>
                        <a:rPr lang="tr-TR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.</a:t>
                      </a:r>
                      <a:r>
                        <a:rPr lang="tr-TR" sz="1500" i="1" dirty="0">
                          <a:latin typeface="Comic Sans MS" pitchFamily="66" charset="0"/>
                        </a:rPr>
                        <a:t> </a:t>
                      </a:r>
                      <a:endParaRPr lang="tr-TR" sz="15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tr-TR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tr-TR" sz="1500" i="1" dirty="0">
                          <a:latin typeface="Comic Sans MS" pitchFamily="66" charset="0"/>
                        </a:rPr>
                        <a:t>Onlar çalışırlar.)</a:t>
                      </a:r>
                      <a:endParaRPr lang="tr-TR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They do not work.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 </a:t>
                      </a:r>
                      <a:endParaRPr lang="tr-TR" sz="15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Onlar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çalışmazlar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.)</a:t>
                      </a:r>
                      <a:endParaRPr lang="en-US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Do they work?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 </a:t>
                      </a:r>
                      <a:endParaRPr lang="tr-TR" sz="15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Onlar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çalışırlar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mı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?)</a:t>
                      </a:r>
                      <a:endParaRPr lang="en-US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  <p:sp>
        <p:nvSpPr>
          <p:cNvPr id="5" name="4 Dikdörtgen"/>
          <p:cNvSpPr/>
          <p:nvPr/>
        </p:nvSpPr>
        <p:spPr>
          <a:xfrm>
            <a:off x="571472" y="1428736"/>
            <a:ext cx="78486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120000"/>
              </a:lnSpc>
              <a:spcBef>
                <a:spcPts val="1000"/>
              </a:spcBef>
              <a:buClr>
                <a:prstClr val="black"/>
              </a:buClr>
            </a:pPr>
            <a:r>
              <a:rPr lang="tr-TR" sz="2000" dirty="0" smtClean="0">
                <a:solidFill>
                  <a:prstClr val="black"/>
                </a:solidFill>
                <a:latin typeface="Comic Sans MS" pitchFamily="66" charset="0"/>
              </a:rPr>
              <a:t>	</a:t>
            </a:r>
            <a:r>
              <a:rPr lang="tr-TR" sz="2000" dirty="0" err="1" smtClean="0">
                <a:solidFill>
                  <a:prstClr val="black"/>
                </a:solidFill>
                <a:latin typeface="Comic Sans MS" pitchFamily="66" charset="0"/>
              </a:rPr>
              <a:t>Simple</a:t>
            </a:r>
            <a:r>
              <a:rPr lang="tr-TR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tr-TR" sz="2000" dirty="0" err="1">
                <a:solidFill>
                  <a:prstClr val="black"/>
                </a:solidFill>
                <a:latin typeface="Comic Sans MS" pitchFamily="66" charset="0"/>
              </a:rPr>
              <a:t>Present</a:t>
            </a:r>
            <a:r>
              <a:rPr lang="tr-TR" sz="2000" dirty="0">
                <a:solidFill>
                  <a:prstClr val="black"/>
                </a:solidFill>
                <a:latin typeface="Comic Sans MS" pitchFamily="66" charset="0"/>
              </a:rPr>
              <a:t> Tense, bir işin her zaman yapıldığını anlatır. </a:t>
            </a:r>
            <a:r>
              <a:rPr lang="tr-TR" sz="2000" dirty="0" err="1">
                <a:solidFill>
                  <a:prstClr val="black"/>
                </a:solidFill>
                <a:latin typeface="Comic Sans MS" pitchFamily="66" charset="0"/>
              </a:rPr>
              <a:t>Türkçe’de</a:t>
            </a:r>
            <a:r>
              <a:rPr lang="tr-TR" sz="2000" dirty="0">
                <a:solidFill>
                  <a:prstClr val="black"/>
                </a:solidFill>
                <a:latin typeface="Comic Sans MS" pitchFamily="66" charset="0"/>
              </a:rPr>
              <a:t> geniş zaman olarak adlandırılır. </a:t>
            </a:r>
            <a:endParaRPr lang="tr-TR" sz="2000" dirty="0">
              <a:solidFill>
                <a:prstClr val="black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524466"/>
          </a:xfrm>
        </p:spPr>
        <p:txBody>
          <a:bodyPr>
            <a:normAutofit fontScale="90000"/>
          </a:bodyPr>
          <a:lstStyle/>
          <a:p>
            <a:r>
              <a:rPr lang="tr-TR" sz="2800" b="1" dirty="0" err="1" smtClean="0">
                <a:latin typeface="Comic Sans MS" pitchFamily="66" charset="0"/>
              </a:rPr>
              <a:t>Present</a:t>
            </a:r>
            <a:r>
              <a:rPr lang="tr-TR" sz="2800" b="1" dirty="0" smtClean="0">
                <a:latin typeface="Comic Sans MS" pitchFamily="66" charset="0"/>
              </a:rPr>
              <a:t> </a:t>
            </a:r>
            <a:r>
              <a:rPr lang="tr-TR" sz="2800" b="1" dirty="0" err="1" smtClean="0">
                <a:latin typeface="Comic Sans MS" pitchFamily="66" charset="0"/>
              </a:rPr>
              <a:t>Perfect</a:t>
            </a:r>
            <a:r>
              <a:rPr lang="tr-TR" sz="2800" b="1" dirty="0" smtClean="0">
                <a:latin typeface="Comic Sans MS" pitchFamily="66" charset="0"/>
              </a:rPr>
              <a:t> Tense </a:t>
            </a:r>
            <a:r>
              <a:rPr lang="tr-TR" b="1" dirty="0" smtClean="0">
                <a:latin typeface="Comic Sans MS" pitchFamily="66" charset="0"/>
              </a:rPr>
              <a:t/>
            </a:r>
            <a:br>
              <a:rPr lang="tr-TR" b="1" dirty="0" smtClean="0">
                <a:latin typeface="Comic Sans MS" pitchFamily="66" charset="0"/>
              </a:rPr>
            </a:b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sz="1800" dirty="0" smtClean="0">
                <a:latin typeface="Comic Sans MS" pitchFamily="66" charset="0"/>
              </a:rPr>
              <a:t>(</a:t>
            </a:r>
            <a:r>
              <a:rPr lang="tr-TR" sz="1800" cap="none" dirty="0" smtClean="0">
                <a:latin typeface="Comic Sans MS" pitchFamily="66" charset="0"/>
              </a:rPr>
              <a:t>Bir işin geçmişte herhangi bir belirsiz zamanda yapıldığını ifade eder)</a:t>
            </a:r>
            <a:endParaRPr lang="tr-TR" sz="1800" cap="none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3"/>
          </p:nvPr>
        </p:nvGraphicFramePr>
        <p:xfrm>
          <a:off x="714348" y="1500174"/>
          <a:ext cx="7772400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 dirty="0">
                          <a:latin typeface="Comic Sans MS" pitchFamily="66" charset="0"/>
                        </a:rPr>
                        <a:t>Düz cümle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dirty="0">
                          <a:latin typeface="Comic Sans MS" pitchFamily="66" charset="0"/>
                        </a:rPr>
                        <a:t>Olumsuz cümle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latin typeface="Comic Sans MS" pitchFamily="66" charset="0"/>
                        </a:rPr>
                        <a:t>Soru cümlesi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 </a:t>
                      </a:r>
                      <a:r>
                        <a:rPr lang="tr-TR" sz="16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have</a:t>
                      </a:r>
                      <a:r>
                        <a:rPr lang="tr-TR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sz="16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seen</a:t>
                      </a:r>
                      <a:r>
                        <a:rPr lang="tr-TR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. </a:t>
                      </a:r>
                      <a:endParaRPr lang="tr-TR" sz="16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tr-TR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tr-TR" sz="1600" i="1" dirty="0">
                          <a:latin typeface="Comic Sans MS" pitchFamily="66" charset="0"/>
                        </a:rPr>
                        <a:t>Ben gördüm.)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 have not seen.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 </a:t>
                      </a:r>
                      <a:endParaRPr lang="tr-TR" sz="16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Ben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görmedim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.)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Have</a:t>
                      </a:r>
                      <a:r>
                        <a:rPr lang="tr-TR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I </a:t>
                      </a:r>
                      <a:r>
                        <a:rPr lang="tr-TR" sz="16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seen</a:t>
                      </a:r>
                      <a:r>
                        <a:rPr lang="tr-TR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?</a:t>
                      </a:r>
                      <a:r>
                        <a:rPr lang="tr-TR" sz="1600" i="1" dirty="0">
                          <a:latin typeface="Comic Sans MS" pitchFamily="66" charset="0"/>
                        </a:rPr>
                        <a:t> </a:t>
                      </a:r>
                      <a:endParaRPr lang="tr-TR" sz="16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tr-TR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tr-TR" sz="1600" i="1" dirty="0">
                          <a:latin typeface="Comic Sans MS" pitchFamily="66" charset="0"/>
                        </a:rPr>
                        <a:t>Ben gördüm mü?)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 have seen. </a:t>
                      </a:r>
                      <a:endParaRPr lang="tr-TR" sz="16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Sen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gördün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.)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 have not seen.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 </a:t>
                      </a:r>
                      <a:endParaRPr lang="tr-TR" sz="16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Sen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görmedin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.)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Have you seen?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 </a:t>
                      </a:r>
                      <a:endParaRPr lang="tr-TR" sz="16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Sen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 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gördün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mü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?)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He/She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/It has seen. </a:t>
                      </a:r>
                      <a:endParaRPr lang="tr-TR" sz="16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O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gördü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.)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He/She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/It has not seen. </a:t>
                      </a:r>
                      <a:endParaRPr lang="tr-TR" sz="16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O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görmedi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.)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Has he/she/it seen?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 </a:t>
                      </a:r>
                      <a:endParaRPr lang="tr-TR" sz="16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O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gördü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mü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?)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 have seen.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 </a:t>
                      </a:r>
                      <a:endParaRPr lang="tr-TR" sz="16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Biz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gördük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.)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 have not seen. </a:t>
                      </a:r>
                      <a:endParaRPr lang="tr-TR" sz="16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Biz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görmedik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.)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Have we seen?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 </a:t>
                      </a:r>
                      <a:endParaRPr lang="tr-TR" sz="16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Biz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gördük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mü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?)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 have seen. </a:t>
                      </a:r>
                      <a:endParaRPr lang="tr-TR" sz="16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Siz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gördünüz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.)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 have not seen.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 </a:t>
                      </a:r>
                      <a:endParaRPr lang="tr-TR" sz="16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Siz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görmediniz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.)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Have you seen?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 </a:t>
                      </a:r>
                      <a:endParaRPr lang="tr-TR" sz="16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Siz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gördünüz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mü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?)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They have seen.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 </a:t>
                      </a:r>
                      <a:endParaRPr lang="tr-TR" sz="16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Onlar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gördüler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.)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They have not seen. </a:t>
                      </a:r>
                      <a:endParaRPr lang="tr-TR" sz="16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Onlar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görmediler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.)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Have they seen? </a:t>
                      </a:r>
                      <a:endParaRPr lang="tr-TR" sz="16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6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Onlar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600" i="1" dirty="0" err="1">
                          <a:latin typeface="Comic Sans MS" pitchFamily="66" charset="0"/>
                        </a:rPr>
                        <a:t>gördüler</a:t>
                      </a:r>
                      <a:r>
                        <a:rPr lang="en-US" sz="1600" i="1" dirty="0">
                          <a:latin typeface="Comic Sans MS" pitchFamily="66" charset="0"/>
                        </a:rPr>
                        <a:t> mi?)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642910" y="214290"/>
            <a:ext cx="8072494" cy="52197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2400" b="1" cap="non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Just</a:t>
            </a:r>
            <a:endParaRPr lang="tr-TR" sz="2400" b="1" cap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buNone/>
            </a:pPr>
            <a:r>
              <a:rPr lang="tr-TR" sz="1600" cap="none" dirty="0" smtClean="0">
                <a:latin typeface="Comic Sans MS" pitchFamily="66" charset="0"/>
              </a:rPr>
              <a:t>Henüz bitmiş bir işi ifade etmek için cümleyi yardımcı fiil ile asıl fiil arasına “</a:t>
            </a:r>
            <a:r>
              <a:rPr lang="tr-TR" sz="1600" cap="none" dirty="0" err="1" smtClean="0">
                <a:latin typeface="Comic Sans MS" pitchFamily="66" charset="0"/>
              </a:rPr>
              <a:t>just</a:t>
            </a:r>
            <a:r>
              <a:rPr lang="tr-TR" sz="1600" cap="none" dirty="0" smtClean="0">
                <a:latin typeface="Comic Sans MS" pitchFamily="66" charset="0"/>
              </a:rPr>
              <a:t> ” koyarak kurarız.</a:t>
            </a:r>
            <a:br>
              <a:rPr lang="tr-TR" sz="1600" cap="none" dirty="0" smtClean="0">
                <a:latin typeface="Comic Sans MS" pitchFamily="66" charset="0"/>
              </a:rPr>
            </a:br>
            <a:r>
              <a:rPr lang="tr-TR" sz="1400" cap="none" dirty="0" smtClean="0">
                <a:latin typeface="Comic Sans MS" pitchFamily="66" charset="0"/>
              </a:rPr>
              <a:t>I </a:t>
            </a:r>
            <a:r>
              <a:rPr lang="tr-TR" sz="1400" cap="none" dirty="0" err="1" smtClean="0">
                <a:latin typeface="Comic Sans MS" pitchFamily="66" charset="0"/>
              </a:rPr>
              <a:t>have</a:t>
            </a:r>
            <a:r>
              <a:rPr lang="tr-TR" sz="1400" cap="none" dirty="0" smtClean="0">
                <a:latin typeface="Comic Sans MS" pitchFamily="66" charset="0"/>
              </a:rPr>
              <a:t> </a:t>
            </a:r>
            <a:r>
              <a:rPr lang="tr-TR" sz="1400" cap="none" dirty="0" err="1" smtClean="0">
                <a:latin typeface="Comic Sans MS" pitchFamily="66" charset="0"/>
              </a:rPr>
              <a:t>just</a:t>
            </a:r>
            <a:r>
              <a:rPr lang="tr-TR" sz="1400" cap="none" dirty="0" smtClean="0">
                <a:latin typeface="Comic Sans MS" pitchFamily="66" charset="0"/>
              </a:rPr>
              <a:t> </a:t>
            </a:r>
            <a:r>
              <a:rPr lang="tr-TR" sz="1400" cap="none" dirty="0" err="1" smtClean="0">
                <a:latin typeface="Comic Sans MS" pitchFamily="66" charset="0"/>
              </a:rPr>
              <a:t>locked</a:t>
            </a:r>
            <a:r>
              <a:rPr lang="tr-TR" sz="1400" cap="none" dirty="0" smtClean="0">
                <a:latin typeface="Comic Sans MS" pitchFamily="66" charset="0"/>
              </a:rPr>
              <a:t> </a:t>
            </a:r>
            <a:r>
              <a:rPr lang="tr-TR" sz="1400" cap="none" dirty="0" err="1" smtClean="0">
                <a:latin typeface="Comic Sans MS" pitchFamily="66" charset="0"/>
              </a:rPr>
              <a:t>the</a:t>
            </a:r>
            <a:r>
              <a:rPr lang="tr-TR" sz="1400" cap="none" dirty="0" smtClean="0">
                <a:latin typeface="Comic Sans MS" pitchFamily="66" charset="0"/>
              </a:rPr>
              <a:t> </a:t>
            </a:r>
            <a:r>
              <a:rPr lang="tr-TR" sz="1400" cap="none" dirty="0" err="1" smtClean="0">
                <a:latin typeface="Comic Sans MS" pitchFamily="66" charset="0"/>
              </a:rPr>
              <a:t>door</a:t>
            </a:r>
            <a:r>
              <a:rPr lang="tr-TR" sz="1400" cap="none" dirty="0" smtClean="0">
                <a:latin typeface="Comic Sans MS" pitchFamily="66" charset="0"/>
              </a:rPr>
              <a:t>. (</a:t>
            </a:r>
            <a:r>
              <a:rPr lang="tr-TR" sz="1400" i="1" cap="none" dirty="0" smtClean="0">
                <a:latin typeface="Comic Sans MS" pitchFamily="66" charset="0"/>
              </a:rPr>
              <a:t>Kapıyı tam şimdi kilitledim.)</a:t>
            </a:r>
            <a:r>
              <a:rPr lang="tr-TR" sz="1400" cap="none" dirty="0" smtClean="0">
                <a:latin typeface="Comic Sans MS" pitchFamily="66" charset="0"/>
              </a:rPr>
              <a:t/>
            </a:r>
            <a:br>
              <a:rPr lang="tr-TR" sz="1400" cap="none" dirty="0" smtClean="0">
                <a:latin typeface="Comic Sans MS" pitchFamily="66" charset="0"/>
              </a:rPr>
            </a:br>
            <a:r>
              <a:rPr lang="tr-TR" sz="1400" cap="none" dirty="0" smtClean="0">
                <a:latin typeface="Comic Sans MS" pitchFamily="66" charset="0"/>
              </a:rPr>
              <a:t>Ali has </a:t>
            </a:r>
            <a:r>
              <a:rPr lang="tr-TR" sz="1400" cap="none" dirty="0" err="1" smtClean="0">
                <a:latin typeface="Comic Sans MS" pitchFamily="66" charset="0"/>
              </a:rPr>
              <a:t>just</a:t>
            </a:r>
            <a:r>
              <a:rPr lang="tr-TR" sz="1400" cap="none" dirty="0" smtClean="0">
                <a:latin typeface="Comic Sans MS" pitchFamily="66" charset="0"/>
              </a:rPr>
              <a:t> </a:t>
            </a:r>
            <a:r>
              <a:rPr lang="tr-TR" sz="1400" cap="none" dirty="0" err="1" smtClean="0">
                <a:latin typeface="Comic Sans MS" pitchFamily="66" charset="0"/>
              </a:rPr>
              <a:t>come</a:t>
            </a:r>
            <a:r>
              <a:rPr lang="tr-TR" sz="1400" cap="none" dirty="0" smtClean="0">
                <a:latin typeface="Comic Sans MS" pitchFamily="66" charset="0"/>
              </a:rPr>
              <a:t> </a:t>
            </a:r>
            <a:r>
              <a:rPr lang="tr-TR" sz="1400" cap="none" dirty="0" err="1" smtClean="0">
                <a:latin typeface="Comic Sans MS" pitchFamily="66" charset="0"/>
              </a:rPr>
              <a:t>home</a:t>
            </a:r>
            <a:r>
              <a:rPr lang="tr-TR" sz="1400" cap="none" dirty="0" smtClean="0">
                <a:latin typeface="Comic Sans MS" pitchFamily="66" charset="0"/>
              </a:rPr>
              <a:t>. (</a:t>
            </a:r>
            <a:r>
              <a:rPr lang="tr-TR" sz="1400" i="1" cap="none" dirty="0" smtClean="0">
                <a:latin typeface="Comic Sans MS" pitchFamily="66" charset="0"/>
              </a:rPr>
              <a:t>Ali tam şimdi eve geldi.)</a:t>
            </a:r>
            <a:r>
              <a:rPr lang="tr-TR" sz="1400" cap="none" dirty="0" smtClean="0">
                <a:latin typeface="Comic Sans MS" pitchFamily="66" charset="0"/>
              </a:rPr>
              <a:t/>
            </a:r>
            <a:br>
              <a:rPr lang="tr-TR" sz="1400" cap="none" dirty="0" smtClean="0">
                <a:latin typeface="Comic Sans MS" pitchFamily="66" charset="0"/>
              </a:rPr>
            </a:br>
            <a:r>
              <a:rPr lang="tr-TR" sz="1400" cap="none" dirty="0" err="1" smtClean="0">
                <a:latin typeface="Comic Sans MS" pitchFamily="66" charset="0"/>
              </a:rPr>
              <a:t>Have</a:t>
            </a:r>
            <a:r>
              <a:rPr lang="tr-TR" sz="1400" cap="none" dirty="0" smtClean="0">
                <a:latin typeface="Comic Sans MS" pitchFamily="66" charset="0"/>
              </a:rPr>
              <a:t> </a:t>
            </a:r>
            <a:r>
              <a:rPr lang="tr-TR" sz="1400" cap="none" dirty="0" err="1" smtClean="0">
                <a:latin typeface="Comic Sans MS" pitchFamily="66" charset="0"/>
              </a:rPr>
              <a:t>they</a:t>
            </a:r>
            <a:r>
              <a:rPr lang="tr-TR" sz="1400" cap="none" dirty="0" smtClean="0">
                <a:latin typeface="Comic Sans MS" pitchFamily="66" charset="0"/>
              </a:rPr>
              <a:t> </a:t>
            </a:r>
            <a:r>
              <a:rPr lang="tr-TR" sz="1400" cap="none" dirty="0" err="1" smtClean="0">
                <a:latin typeface="Comic Sans MS" pitchFamily="66" charset="0"/>
              </a:rPr>
              <a:t>just</a:t>
            </a:r>
            <a:r>
              <a:rPr lang="tr-TR" sz="1400" cap="none" dirty="0" smtClean="0">
                <a:latin typeface="Comic Sans MS" pitchFamily="66" charset="0"/>
              </a:rPr>
              <a:t> </a:t>
            </a:r>
            <a:r>
              <a:rPr lang="tr-TR" sz="1400" cap="none" dirty="0" err="1" smtClean="0">
                <a:latin typeface="Comic Sans MS" pitchFamily="66" charset="0"/>
              </a:rPr>
              <a:t>gone</a:t>
            </a:r>
            <a:r>
              <a:rPr lang="tr-TR" sz="1400" cap="none" dirty="0" smtClean="0">
                <a:latin typeface="Comic Sans MS" pitchFamily="66" charset="0"/>
              </a:rPr>
              <a:t> </a:t>
            </a:r>
            <a:r>
              <a:rPr lang="tr-TR" sz="1400" cap="none" dirty="0" err="1" smtClean="0">
                <a:latin typeface="Comic Sans MS" pitchFamily="66" charset="0"/>
              </a:rPr>
              <a:t>out</a:t>
            </a:r>
            <a:r>
              <a:rPr lang="tr-TR" sz="1400" cap="none" dirty="0" smtClean="0">
                <a:latin typeface="Comic Sans MS" pitchFamily="66" charset="0"/>
              </a:rPr>
              <a:t>? (</a:t>
            </a:r>
            <a:r>
              <a:rPr lang="tr-TR" sz="1400" i="1" cap="none" dirty="0" smtClean="0">
                <a:latin typeface="Comic Sans MS" pitchFamily="66" charset="0"/>
              </a:rPr>
              <a:t>Onlar tam şimdi mi gittiler?)</a:t>
            </a:r>
            <a:endParaRPr lang="tr-TR" sz="1400" i="1" cap="none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sz="24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Since - </a:t>
            </a:r>
            <a:r>
              <a:rPr lang="tr-TR" sz="2400" b="1" cap="non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</a:t>
            </a:r>
            <a:r>
              <a:rPr lang="tr-TR" sz="2400" b="1" cap="non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or</a:t>
            </a:r>
            <a:endParaRPr lang="tr-TR" sz="2400" b="1" cap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buNone/>
            </a:pPr>
            <a:r>
              <a:rPr lang="tr-TR" sz="1600" cap="none" dirty="0" smtClean="0">
                <a:latin typeface="Comic Sans MS" pitchFamily="66" charset="0"/>
              </a:rPr>
              <a:t>Bu edatların ikisi de </a:t>
            </a:r>
            <a:r>
              <a:rPr lang="tr-TR" sz="1600" cap="none" dirty="0" err="1" smtClean="0">
                <a:latin typeface="Comic Sans MS" pitchFamily="66" charset="0"/>
              </a:rPr>
              <a:t>türkçede</a:t>
            </a:r>
            <a:r>
              <a:rPr lang="tr-TR" sz="1600" cap="none" dirty="0" smtClean="0">
                <a:latin typeface="Comic Sans MS" pitchFamily="66" charset="0"/>
              </a:rPr>
              <a:t> “den beri” anlamına gelir. Yani </a:t>
            </a:r>
            <a:r>
              <a:rPr lang="tr-TR" sz="1600" cap="none" dirty="0" err="1" smtClean="0">
                <a:latin typeface="Comic Sans MS" pitchFamily="66" charset="0"/>
              </a:rPr>
              <a:t>türkçedeki</a:t>
            </a:r>
            <a:r>
              <a:rPr lang="tr-TR" sz="1600" cap="none" dirty="0" smtClean="0">
                <a:latin typeface="Comic Sans MS" pitchFamily="66" charset="0"/>
              </a:rPr>
              <a:t>, “den beri” </a:t>
            </a:r>
            <a:r>
              <a:rPr lang="tr-TR" sz="1600" cap="none" dirty="0" err="1" smtClean="0">
                <a:latin typeface="Comic Sans MS" pitchFamily="66" charset="0"/>
              </a:rPr>
              <a:t>ingilizce’de</a:t>
            </a:r>
            <a:r>
              <a:rPr lang="tr-TR" sz="1600" cap="none" dirty="0" smtClean="0">
                <a:latin typeface="Comic Sans MS" pitchFamily="66" charset="0"/>
              </a:rPr>
              <a:t> iki türlü söylenir.</a:t>
            </a:r>
          </a:p>
          <a:p>
            <a:pPr>
              <a:buNone/>
            </a:pPr>
            <a:r>
              <a:rPr lang="tr-TR" sz="1600" cap="none" dirty="0" smtClean="0">
                <a:latin typeface="Comic Sans MS" pitchFamily="66" charset="0"/>
              </a:rPr>
              <a:t>“</a:t>
            </a:r>
            <a:r>
              <a:rPr lang="tr-TR" sz="1600" cap="none" dirty="0" err="1" smtClean="0">
                <a:latin typeface="Comic Sans MS" pitchFamily="66" charset="0"/>
              </a:rPr>
              <a:t>Since”den</a:t>
            </a:r>
            <a:r>
              <a:rPr lang="tr-TR" sz="1600" cap="none" dirty="0" smtClean="0">
                <a:latin typeface="Comic Sans MS" pitchFamily="66" charset="0"/>
              </a:rPr>
              <a:t> sonra daima bir zaman adı gelir. “</a:t>
            </a:r>
            <a:r>
              <a:rPr lang="tr-TR" sz="1600" cap="none" dirty="0" err="1" smtClean="0">
                <a:latin typeface="Comic Sans MS" pitchFamily="66" charset="0"/>
              </a:rPr>
              <a:t>For”dan</a:t>
            </a:r>
            <a:r>
              <a:rPr lang="tr-TR" sz="1600" cap="none" dirty="0" smtClean="0">
                <a:latin typeface="Comic Sans MS" pitchFamily="66" charset="0"/>
              </a:rPr>
              <a:t> sonra ise daima bir zaman süresi gelir. (Bir zaman ölçüsü)</a:t>
            </a:r>
            <a:br>
              <a:rPr lang="tr-TR" sz="1600" cap="none" dirty="0" smtClean="0">
                <a:latin typeface="Comic Sans MS" pitchFamily="66" charset="0"/>
              </a:rPr>
            </a:br>
            <a:r>
              <a:rPr lang="tr-TR" sz="1600" cap="none" dirty="0" smtClean="0">
                <a:latin typeface="Comic Sans MS" pitchFamily="66" charset="0"/>
              </a:rPr>
              <a:t>since </a:t>
            </a:r>
            <a:r>
              <a:rPr lang="tr-TR" sz="1600" cap="none" dirty="0" err="1" smtClean="0">
                <a:latin typeface="Comic Sans MS" pitchFamily="66" charset="0"/>
              </a:rPr>
              <a:t>last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week</a:t>
            </a:r>
            <a:r>
              <a:rPr lang="tr-TR" sz="1600" cap="none" dirty="0" smtClean="0">
                <a:latin typeface="Comic Sans MS" pitchFamily="66" charset="0"/>
              </a:rPr>
              <a:t>             </a:t>
            </a:r>
            <a:r>
              <a:rPr lang="tr-TR" sz="1600" i="1" cap="none" dirty="0" smtClean="0">
                <a:latin typeface="Comic Sans MS" pitchFamily="66" charset="0"/>
              </a:rPr>
              <a:t>geçen haftadan beri</a:t>
            </a:r>
            <a:r>
              <a:rPr lang="tr-TR" sz="1600" cap="none" dirty="0" smtClean="0">
                <a:latin typeface="Comic Sans MS" pitchFamily="66" charset="0"/>
              </a:rPr>
              <a:t/>
            </a:r>
            <a:br>
              <a:rPr lang="tr-TR" sz="1600" cap="none" dirty="0" smtClean="0">
                <a:latin typeface="Comic Sans MS" pitchFamily="66" charset="0"/>
              </a:rPr>
            </a:br>
            <a:r>
              <a:rPr lang="tr-TR" sz="1600" cap="none" dirty="0" smtClean="0">
                <a:latin typeface="Comic Sans MS" pitchFamily="66" charset="0"/>
              </a:rPr>
              <a:t>Since 1936     </a:t>
            </a:r>
            <a:r>
              <a:rPr lang="tr-TR" sz="1600" i="1" cap="none" dirty="0" smtClean="0">
                <a:latin typeface="Comic Sans MS" pitchFamily="66" charset="0"/>
              </a:rPr>
              <a:t>1936’dan beri</a:t>
            </a:r>
            <a:endParaRPr lang="tr-TR" sz="1600" i="1" cap="none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sz="1600" cap="none" dirty="0" smtClean="0">
                <a:latin typeface="Comic Sans MS" pitchFamily="66" charset="0"/>
              </a:rPr>
              <a:t> “</a:t>
            </a:r>
            <a:r>
              <a:rPr lang="tr-TR" sz="1600" cap="none" dirty="0" err="1" smtClean="0">
                <a:latin typeface="Comic Sans MS" pitchFamily="66" charset="0"/>
              </a:rPr>
              <a:t>for</a:t>
            </a:r>
            <a:r>
              <a:rPr lang="tr-TR" sz="1600" cap="none" dirty="0" smtClean="0">
                <a:latin typeface="Comic Sans MS" pitchFamily="66" charset="0"/>
              </a:rPr>
              <a:t>” edatını kullanmak istersek “</a:t>
            </a:r>
            <a:r>
              <a:rPr lang="tr-TR" sz="1600" cap="none" dirty="0" err="1" smtClean="0">
                <a:latin typeface="Comic Sans MS" pitchFamily="66" charset="0"/>
              </a:rPr>
              <a:t>for”dan</a:t>
            </a:r>
            <a:r>
              <a:rPr lang="tr-TR" sz="1600" cap="none" dirty="0" smtClean="0">
                <a:latin typeface="Comic Sans MS" pitchFamily="66" charset="0"/>
              </a:rPr>
              <a:t> sonra bir zaman ölçüsü koymak gerekir.</a:t>
            </a:r>
            <a:br>
              <a:rPr lang="tr-TR" sz="1600" cap="none" dirty="0" smtClean="0">
                <a:latin typeface="Comic Sans MS" pitchFamily="66" charset="0"/>
              </a:rPr>
            </a:br>
            <a:r>
              <a:rPr lang="tr-TR" sz="1600" cap="none" dirty="0" err="1" smtClean="0">
                <a:latin typeface="Comic Sans MS" pitchFamily="66" charset="0"/>
              </a:rPr>
              <a:t>For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one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minute</a:t>
            </a:r>
            <a:r>
              <a:rPr lang="tr-TR" sz="1600" cap="none" dirty="0" smtClean="0">
                <a:latin typeface="Comic Sans MS" pitchFamily="66" charset="0"/>
              </a:rPr>
              <a:t>        </a:t>
            </a:r>
            <a:r>
              <a:rPr lang="tr-TR" sz="1600" i="1" cap="none" dirty="0" smtClean="0">
                <a:latin typeface="Comic Sans MS" pitchFamily="66" charset="0"/>
              </a:rPr>
              <a:t>bir dakikadan beri</a:t>
            </a:r>
            <a:r>
              <a:rPr lang="tr-TR" sz="1600" cap="none" dirty="0" smtClean="0">
                <a:latin typeface="Comic Sans MS" pitchFamily="66" charset="0"/>
              </a:rPr>
              <a:t> </a:t>
            </a:r>
            <a:br>
              <a:rPr lang="tr-TR" sz="1600" cap="none" dirty="0" smtClean="0">
                <a:latin typeface="Comic Sans MS" pitchFamily="66" charset="0"/>
              </a:rPr>
            </a:br>
            <a:r>
              <a:rPr lang="tr-TR" sz="1600" cap="none" dirty="0" err="1" smtClean="0">
                <a:latin typeface="Comic Sans MS" pitchFamily="66" charset="0"/>
              </a:rPr>
              <a:t>for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five</a:t>
            </a:r>
            <a:r>
              <a:rPr lang="tr-TR" sz="1600" cap="none" dirty="0" smtClean="0">
                <a:latin typeface="Comic Sans MS" pitchFamily="66" charset="0"/>
              </a:rPr>
              <a:t> w </a:t>
            </a:r>
            <a:r>
              <a:rPr lang="tr-TR" sz="1600" cap="none" dirty="0" err="1" smtClean="0">
                <a:latin typeface="Comic Sans MS" pitchFamily="66" charset="0"/>
              </a:rPr>
              <a:t>eeks</a:t>
            </a:r>
            <a:r>
              <a:rPr lang="tr-TR" sz="1600" cap="none" dirty="0" smtClean="0">
                <a:latin typeface="Comic Sans MS" pitchFamily="66" charset="0"/>
              </a:rPr>
              <a:t>      </a:t>
            </a:r>
            <a:r>
              <a:rPr lang="tr-TR" sz="1600" i="1" cap="none" dirty="0" smtClean="0">
                <a:latin typeface="Comic Sans MS" pitchFamily="66" charset="0"/>
              </a:rPr>
              <a:t> beş haftadan beri</a:t>
            </a:r>
            <a:r>
              <a:rPr lang="tr-TR" sz="1600" cap="none" dirty="0" smtClean="0">
                <a:latin typeface="Comic Sans MS" pitchFamily="66" charset="0"/>
              </a:rPr>
              <a:t/>
            </a:r>
            <a:br>
              <a:rPr lang="tr-TR" sz="1600" cap="none" dirty="0" smtClean="0">
                <a:latin typeface="Comic Sans MS" pitchFamily="66" charset="0"/>
              </a:rPr>
            </a:br>
            <a:r>
              <a:rPr lang="tr-TR" sz="1600" cap="none" dirty="0" err="1" smtClean="0">
                <a:latin typeface="Comic Sans MS" pitchFamily="66" charset="0"/>
              </a:rPr>
              <a:t>for</a:t>
            </a:r>
            <a:r>
              <a:rPr lang="tr-TR" sz="1600" cap="none" dirty="0" smtClean="0">
                <a:latin typeface="Comic Sans MS" pitchFamily="66" charset="0"/>
              </a:rPr>
              <a:t>  ten </a:t>
            </a:r>
            <a:r>
              <a:rPr lang="tr-TR" sz="1600" cap="none" dirty="0" err="1" smtClean="0">
                <a:latin typeface="Comic Sans MS" pitchFamily="66" charset="0"/>
              </a:rPr>
              <a:t>years</a:t>
            </a:r>
            <a:r>
              <a:rPr lang="tr-TR" sz="1600" cap="none" dirty="0" smtClean="0">
                <a:latin typeface="Comic Sans MS" pitchFamily="66" charset="0"/>
              </a:rPr>
              <a:t>         </a:t>
            </a:r>
            <a:r>
              <a:rPr lang="tr-TR" sz="1600" i="1" cap="none" dirty="0" smtClean="0">
                <a:latin typeface="Comic Sans MS" pitchFamily="66" charset="0"/>
              </a:rPr>
              <a:t>on yıldan beri</a:t>
            </a:r>
            <a:r>
              <a:rPr lang="tr-TR" sz="1600" cap="none" dirty="0" smtClean="0">
                <a:latin typeface="Comic Sans MS" pitchFamily="66" charset="0"/>
              </a:rPr>
              <a:t/>
            </a:r>
            <a:br>
              <a:rPr lang="tr-TR" sz="1600" cap="none" dirty="0" smtClean="0">
                <a:latin typeface="Comic Sans MS" pitchFamily="66" charset="0"/>
              </a:rPr>
            </a:br>
            <a:r>
              <a:rPr lang="tr-TR" sz="1600" cap="none" dirty="0" smtClean="0">
                <a:latin typeface="Comic Sans MS" pitchFamily="66" charset="0"/>
              </a:rPr>
              <a:t/>
            </a:r>
            <a:br>
              <a:rPr lang="tr-TR" sz="1600" cap="none" dirty="0" smtClean="0">
                <a:latin typeface="Comic Sans MS" pitchFamily="66" charset="0"/>
              </a:rPr>
            </a:br>
            <a:endParaRPr lang="tr-TR" sz="1600" cap="none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642910" y="357166"/>
            <a:ext cx="7773338" cy="810218"/>
          </a:xfrm>
        </p:spPr>
        <p:txBody>
          <a:bodyPr>
            <a:normAutofit/>
          </a:bodyPr>
          <a:lstStyle/>
          <a:p>
            <a:r>
              <a:rPr lang="tr-TR" sz="3200" b="1" cap="none" dirty="0" smtClean="0">
                <a:latin typeface="Comic Sans MS" pitchFamily="66" charset="0"/>
              </a:rPr>
              <a:t>Dikkat!!!</a:t>
            </a:r>
            <a:endParaRPr lang="tr-TR" sz="3200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685330" y="1285860"/>
            <a:ext cx="7772870" cy="500065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1600" cap="none" dirty="0" smtClean="0">
                <a:latin typeface="Comic Sans MS" pitchFamily="66" charset="0"/>
              </a:rPr>
              <a:t>“</a:t>
            </a:r>
            <a:r>
              <a:rPr lang="tr-TR" sz="1600" b="1" cap="none" dirty="0" smtClean="0">
                <a:latin typeface="Comic Sans MS" pitchFamily="66" charset="0"/>
              </a:rPr>
              <a:t>ever, </a:t>
            </a:r>
            <a:r>
              <a:rPr lang="tr-TR" sz="1600" b="1" cap="none" dirty="0" err="1" smtClean="0">
                <a:latin typeface="Comic Sans MS" pitchFamily="66" charset="0"/>
              </a:rPr>
              <a:t>never</a:t>
            </a:r>
            <a:r>
              <a:rPr lang="tr-TR" sz="1600" b="1" cap="none" dirty="0" smtClean="0">
                <a:latin typeface="Comic Sans MS" pitchFamily="66" charset="0"/>
              </a:rPr>
              <a:t>, </a:t>
            </a:r>
            <a:r>
              <a:rPr lang="tr-TR" sz="1600" b="1" cap="none" dirty="0" err="1" smtClean="0">
                <a:latin typeface="Comic Sans MS" pitchFamily="66" charset="0"/>
              </a:rPr>
              <a:t>before</a:t>
            </a:r>
            <a:r>
              <a:rPr lang="tr-TR" sz="1600" b="1" cap="none" dirty="0" smtClean="0">
                <a:latin typeface="Comic Sans MS" pitchFamily="66" charset="0"/>
              </a:rPr>
              <a:t>, </a:t>
            </a:r>
            <a:r>
              <a:rPr lang="tr-TR" sz="1600" b="1" cap="none" dirty="0" err="1" smtClean="0">
                <a:latin typeface="Comic Sans MS" pitchFamily="66" charset="0"/>
              </a:rPr>
              <a:t>already</a:t>
            </a:r>
            <a:r>
              <a:rPr lang="tr-TR" sz="1600" b="1" cap="none" dirty="0" smtClean="0">
                <a:latin typeface="Comic Sans MS" pitchFamily="66" charset="0"/>
              </a:rPr>
              <a:t>, yet”</a:t>
            </a:r>
            <a:r>
              <a:rPr lang="tr-TR" sz="1600" cap="none" dirty="0" smtClean="0">
                <a:latin typeface="Comic Sans MS" pitchFamily="66" charset="0"/>
              </a:rPr>
              <a:t> gibi geçmişte belirsiz bir zamanı ifade eden kelimeler </a:t>
            </a:r>
            <a:r>
              <a:rPr lang="tr-TR" sz="1600" cap="none" dirty="0" err="1" smtClean="0">
                <a:latin typeface="Comic Sans MS" pitchFamily="66" charset="0"/>
              </a:rPr>
              <a:t>present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perfect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tenste</a:t>
            </a:r>
            <a:r>
              <a:rPr lang="tr-TR" sz="1600" cap="none" dirty="0" smtClean="0">
                <a:latin typeface="Comic Sans MS" pitchFamily="66" charset="0"/>
              </a:rPr>
              <a:t> kullanılır.</a:t>
            </a:r>
          </a:p>
          <a:p>
            <a:pPr>
              <a:buNone/>
            </a:pPr>
            <a:r>
              <a:rPr lang="tr-TR" sz="1600" b="1" cap="none" dirty="0" smtClean="0">
                <a:latin typeface="Comic Sans MS" pitchFamily="66" charset="0"/>
              </a:rPr>
              <a:t>“</a:t>
            </a:r>
            <a:r>
              <a:rPr lang="tr-TR" sz="1600" b="1" cap="none" dirty="0" err="1" smtClean="0">
                <a:latin typeface="Comic Sans MS" pitchFamily="66" charset="0"/>
              </a:rPr>
              <a:t>Yesterday</a:t>
            </a:r>
            <a:r>
              <a:rPr lang="tr-TR" sz="1600" b="1" cap="none" dirty="0" smtClean="0">
                <a:latin typeface="Comic Sans MS" pitchFamily="66" charset="0"/>
              </a:rPr>
              <a:t>, </a:t>
            </a:r>
            <a:r>
              <a:rPr lang="tr-TR" sz="1600" b="1" cap="none" dirty="0" err="1" smtClean="0">
                <a:latin typeface="Comic Sans MS" pitchFamily="66" charset="0"/>
              </a:rPr>
              <a:t>last</a:t>
            </a:r>
            <a:r>
              <a:rPr lang="tr-TR" sz="1600" b="1" cap="none" dirty="0" smtClean="0">
                <a:latin typeface="Comic Sans MS" pitchFamily="66" charset="0"/>
              </a:rPr>
              <a:t> </a:t>
            </a:r>
            <a:r>
              <a:rPr lang="tr-TR" sz="1600" b="1" cap="none" dirty="0" err="1" smtClean="0">
                <a:latin typeface="Comic Sans MS" pitchFamily="66" charset="0"/>
              </a:rPr>
              <a:t>year</a:t>
            </a:r>
            <a:r>
              <a:rPr lang="tr-TR" sz="1600" b="1" cap="none" dirty="0" smtClean="0">
                <a:latin typeface="Comic Sans MS" pitchFamily="66" charset="0"/>
              </a:rPr>
              <a:t>, 2 </a:t>
            </a:r>
            <a:r>
              <a:rPr lang="tr-TR" sz="1600" b="1" cap="none" dirty="0" err="1" smtClean="0">
                <a:latin typeface="Comic Sans MS" pitchFamily="66" charset="0"/>
              </a:rPr>
              <a:t>hours</a:t>
            </a:r>
            <a:r>
              <a:rPr lang="tr-TR" sz="1600" b="1" cap="none" dirty="0" smtClean="0">
                <a:latin typeface="Comic Sans MS" pitchFamily="66" charset="0"/>
              </a:rPr>
              <a:t> </a:t>
            </a:r>
            <a:r>
              <a:rPr lang="tr-TR" sz="1600" b="1" cap="none" dirty="0" err="1" smtClean="0">
                <a:latin typeface="Comic Sans MS" pitchFamily="66" charset="0"/>
              </a:rPr>
              <a:t>ago</a:t>
            </a:r>
            <a:r>
              <a:rPr lang="tr-TR" sz="1600" b="1" cap="none" dirty="0" smtClean="0">
                <a:latin typeface="Comic Sans MS" pitchFamily="66" charset="0"/>
              </a:rPr>
              <a:t>, </a:t>
            </a:r>
            <a:r>
              <a:rPr lang="tr-TR" sz="1600" b="1" cap="none" dirty="0" err="1" smtClean="0">
                <a:latin typeface="Comic Sans MS" pitchFamily="66" charset="0"/>
              </a:rPr>
              <a:t>last</a:t>
            </a:r>
            <a:r>
              <a:rPr lang="tr-TR" sz="1600" b="1" cap="none" dirty="0" smtClean="0">
                <a:latin typeface="Comic Sans MS" pitchFamily="66" charset="0"/>
              </a:rPr>
              <a:t> </a:t>
            </a:r>
            <a:r>
              <a:rPr lang="tr-TR" sz="1600" b="1" cap="none" dirty="0" err="1" smtClean="0">
                <a:latin typeface="Comic Sans MS" pitchFamily="66" charset="0"/>
              </a:rPr>
              <a:t>week</a:t>
            </a:r>
            <a:r>
              <a:rPr lang="tr-TR" sz="1600" b="1" cap="none" dirty="0" smtClean="0">
                <a:latin typeface="Comic Sans MS" pitchFamily="66" charset="0"/>
              </a:rPr>
              <a:t>”</a:t>
            </a:r>
            <a:r>
              <a:rPr lang="tr-TR" sz="1600" cap="none" dirty="0" smtClean="0">
                <a:latin typeface="Comic Sans MS" pitchFamily="66" charset="0"/>
              </a:rPr>
              <a:t> gibi geçmişte belli bir zamanı ifade eden kelimelerle </a:t>
            </a:r>
            <a:r>
              <a:rPr lang="tr-TR" sz="1600" cap="none" dirty="0" err="1" smtClean="0">
                <a:latin typeface="Comic Sans MS" pitchFamily="66" charset="0"/>
              </a:rPr>
              <a:t>simple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past</a:t>
            </a:r>
            <a:r>
              <a:rPr lang="tr-TR" sz="1600" cap="none" dirty="0" smtClean="0">
                <a:latin typeface="Comic Sans MS" pitchFamily="66" charset="0"/>
              </a:rPr>
              <a:t> tense kullanılır.</a:t>
            </a:r>
            <a:br>
              <a:rPr lang="tr-TR" sz="1600" cap="none" dirty="0" smtClean="0">
                <a:latin typeface="Comic Sans MS" pitchFamily="66" charset="0"/>
              </a:rPr>
            </a:br>
            <a:r>
              <a:rPr lang="tr-TR" sz="1600" cap="none" dirty="0" smtClean="0">
                <a:latin typeface="Comic Sans MS" pitchFamily="66" charset="0"/>
              </a:rPr>
              <a:t>  </a:t>
            </a:r>
            <a:br>
              <a:rPr lang="tr-TR" sz="1600" cap="none" dirty="0" smtClean="0">
                <a:latin typeface="Comic Sans MS" pitchFamily="66" charset="0"/>
              </a:rPr>
            </a:br>
            <a:r>
              <a:rPr lang="tr-TR" sz="1600" cap="none" dirty="0" err="1" smtClean="0">
                <a:latin typeface="Comic Sans MS" pitchFamily="66" charset="0"/>
              </a:rPr>
              <a:t>Did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you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call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me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yesterday</a:t>
            </a:r>
            <a:r>
              <a:rPr lang="tr-TR" sz="1600" cap="none" dirty="0" smtClean="0">
                <a:latin typeface="Comic Sans MS" pitchFamily="66" charset="0"/>
              </a:rPr>
              <a:t>?  (</a:t>
            </a:r>
            <a:r>
              <a:rPr lang="tr-TR" sz="1600" cap="none" dirty="0" err="1" smtClean="0">
                <a:latin typeface="Comic Sans MS" pitchFamily="66" charset="0"/>
              </a:rPr>
              <a:t>Simple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past</a:t>
            </a:r>
            <a:r>
              <a:rPr lang="tr-TR" sz="1600" cap="none" dirty="0" smtClean="0">
                <a:latin typeface="Comic Sans MS" pitchFamily="66" charset="0"/>
              </a:rPr>
              <a:t> tense)</a:t>
            </a:r>
            <a:br>
              <a:rPr lang="tr-TR" sz="1600" cap="none" dirty="0" smtClean="0">
                <a:latin typeface="Comic Sans MS" pitchFamily="66" charset="0"/>
              </a:rPr>
            </a:br>
            <a:r>
              <a:rPr lang="tr-TR" sz="1600" i="1" cap="none" dirty="0" smtClean="0">
                <a:latin typeface="Comic Sans MS" pitchFamily="66" charset="0"/>
              </a:rPr>
              <a:t>Beni dün aradın mı?  </a:t>
            </a:r>
            <a:r>
              <a:rPr lang="tr-TR" sz="1600" cap="none" dirty="0" smtClean="0">
                <a:latin typeface="Comic Sans MS" pitchFamily="66" charset="0"/>
              </a:rPr>
              <a:t/>
            </a:r>
            <a:br>
              <a:rPr lang="tr-TR" sz="1600" cap="none" dirty="0" smtClean="0">
                <a:latin typeface="Comic Sans MS" pitchFamily="66" charset="0"/>
              </a:rPr>
            </a:br>
            <a:r>
              <a:rPr lang="tr-TR" sz="1600" cap="none" dirty="0" smtClean="0">
                <a:latin typeface="Comic Sans MS" pitchFamily="66" charset="0"/>
              </a:rPr>
              <a:t>  </a:t>
            </a:r>
            <a:br>
              <a:rPr lang="tr-TR" sz="1600" cap="none" dirty="0" smtClean="0">
                <a:latin typeface="Comic Sans MS" pitchFamily="66" charset="0"/>
              </a:rPr>
            </a:br>
            <a:r>
              <a:rPr lang="tr-TR" sz="1600" cap="none" dirty="0" err="1" smtClean="0">
                <a:latin typeface="Comic Sans MS" pitchFamily="66" charset="0"/>
              </a:rPr>
              <a:t>They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have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already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rent</a:t>
            </a:r>
            <a:r>
              <a:rPr lang="tr-TR" sz="1600" cap="none" dirty="0" smtClean="0">
                <a:latin typeface="Comic Sans MS" pitchFamily="66" charset="0"/>
              </a:rPr>
              <a:t> a </a:t>
            </a:r>
            <a:r>
              <a:rPr lang="tr-TR" sz="1600" cap="none" dirty="0" err="1" smtClean="0">
                <a:latin typeface="Comic Sans MS" pitchFamily="66" charset="0"/>
              </a:rPr>
              <a:t>house</a:t>
            </a:r>
            <a:r>
              <a:rPr lang="tr-TR" sz="1600" cap="none" dirty="0" smtClean="0">
                <a:latin typeface="Comic Sans MS" pitchFamily="66" charset="0"/>
              </a:rPr>
              <a:t>.    (</a:t>
            </a:r>
            <a:r>
              <a:rPr lang="tr-TR" sz="1600" cap="none" dirty="0" err="1" smtClean="0">
                <a:latin typeface="Comic Sans MS" pitchFamily="66" charset="0"/>
              </a:rPr>
              <a:t>Present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perfect</a:t>
            </a:r>
            <a:r>
              <a:rPr lang="tr-TR" sz="1600" cap="none" dirty="0" smtClean="0">
                <a:latin typeface="Comic Sans MS" pitchFamily="66" charset="0"/>
              </a:rPr>
              <a:t> tense)</a:t>
            </a:r>
            <a:br>
              <a:rPr lang="tr-TR" sz="1600" cap="none" dirty="0" smtClean="0">
                <a:latin typeface="Comic Sans MS" pitchFamily="66" charset="0"/>
              </a:rPr>
            </a:br>
            <a:r>
              <a:rPr lang="tr-TR" sz="1600" i="1" cap="none" dirty="0" smtClean="0">
                <a:latin typeface="Comic Sans MS" pitchFamily="66" charset="0"/>
              </a:rPr>
              <a:t>Onlar çoktan bir ev kiraladılar. </a:t>
            </a:r>
            <a:r>
              <a:rPr lang="tr-TR" sz="1600" cap="none" dirty="0" smtClean="0">
                <a:latin typeface="Comic Sans MS" pitchFamily="66" charset="0"/>
              </a:rPr>
              <a:t/>
            </a:r>
            <a:br>
              <a:rPr lang="tr-TR" sz="1600" cap="none" dirty="0" smtClean="0">
                <a:latin typeface="Comic Sans MS" pitchFamily="66" charset="0"/>
              </a:rPr>
            </a:br>
            <a:r>
              <a:rPr lang="tr-TR" sz="1600" cap="none" dirty="0" smtClean="0">
                <a:latin typeface="Comic Sans MS" pitchFamily="66" charset="0"/>
              </a:rPr>
              <a:t>  </a:t>
            </a:r>
            <a:br>
              <a:rPr lang="tr-TR" sz="1600" cap="none" dirty="0" smtClean="0">
                <a:latin typeface="Comic Sans MS" pitchFamily="66" charset="0"/>
              </a:rPr>
            </a:br>
            <a:r>
              <a:rPr lang="tr-TR" sz="1600" cap="none" dirty="0" err="1" smtClean="0">
                <a:latin typeface="Comic Sans MS" pitchFamily="66" charset="0"/>
              </a:rPr>
              <a:t>They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rented</a:t>
            </a:r>
            <a:r>
              <a:rPr lang="tr-TR" sz="1600" cap="none" dirty="0" smtClean="0">
                <a:latin typeface="Comic Sans MS" pitchFamily="66" charset="0"/>
              </a:rPr>
              <a:t> a </a:t>
            </a:r>
            <a:r>
              <a:rPr lang="tr-TR" sz="1600" cap="none" dirty="0" err="1" smtClean="0">
                <a:latin typeface="Comic Sans MS" pitchFamily="66" charset="0"/>
              </a:rPr>
              <a:t>house</a:t>
            </a:r>
            <a:r>
              <a:rPr lang="tr-TR" sz="1600" cap="none" dirty="0" smtClean="0">
                <a:latin typeface="Comic Sans MS" pitchFamily="66" charset="0"/>
              </a:rPr>
              <a:t> 2 </a:t>
            </a:r>
            <a:r>
              <a:rPr lang="tr-TR" sz="1600" cap="none" dirty="0" err="1" smtClean="0">
                <a:latin typeface="Comic Sans MS" pitchFamily="66" charset="0"/>
              </a:rPr>
              <a:t>weeks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ago</a:t>
            </a:r>
            <a:r>
              <a:rPr lang="tr-TR" sz="1600" cap="none" dirty="0" smtClean="0">
                <a:latin typeface="Comic Sans MS" pitchFamily="66" charset="0"/>
              </a:rPr>
              <a:t>.  (</a:t>
            </a:r>
            <a:r>
              <a:rPr lang="tr-TR" sz="1600" cap="none" dirty="0" err="1" smtClean="0">
                <a:latin typeface="Comic Sans MS" pitchFamily="66" charset="0"/>
              </a:rPr>
              <a:t>Simple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past</a:t>
            </a:r>
            <a:r>
              <a:rPr lang="tr-TR" sz="1600" cap="none" dirty="0" smtClean="0">
                <a:latin typeface="Comic Sans MS" pitchFamily="66" charset="0"/>
              </a:rPr>
              <a:t> tense)</a:t>
            </a:r>
            <a:br>
              <a:rPr lang="tr-TR" sz="1600" cap="none" dirty="0" smtClean="0">
                <a:latin typeface="Comic Sans MS" pitchFamily="66" charset="0"/>
              </a:rPr>
            </a:br>
            <a:r>
              <a:rPr lang="tr-TR" sz="1600" i="1" cap="none" dirty="0" smtClean="0">
                <a:latin typeface="Comic Sans MS" pitchFamily="66" charset="0"/>
              </a:rPr>
              <a:t>Onlar 2 hafta önce bir ev kiraladılar.</a:t>
            </a:r>
            <a:r>
              <a:rPr lang="tr-TR" sz="1600" cap="none" dirty="0" smtClean="0">
                <a:latin typeface="Comic Sans MS" pitchFamily="66" charset="0"/>
              </a:rPr>
              <a:t/>
            </a:r>
            <a:br>
              <a:rPr lang="tr-TR" sz="1600" cap="none" dirty="0" smtClean="0">
                <a:latin typeface="Comic Sans MS" pitchFamily="66" charset="0"/>
              </a:rPr>
            </a:br>
            <a:r>
              <a:rPr lang="tr-TR" sz="1600" cap="none" dirty="0" smtClean="0">
                <a:latin typeface="Comic Sans MS" pitchFamily="66" charset="0"/>
              </a:rPr>
              <a:t>  </a:t>
            </a:r>
            <a:br>
              <a:rPr lang="tr-TR" sz="1600" cap="none" dirty="0" smtClean="0">
                <a:latin typeface="Comic Sans MS" pitchFamily="66" charset="0"/>
              </a:rPr>
            </a:br>
            <a:r>
              <a:rPr lang="tr-TR" sz="1600" cap="none" dirty="0" smtClean="0">
                <a:latin typeface="Comic Sans MS" pitchFamily="66" charset="0"/>
              </a:rPr>
              <a:t>Has </a:t>
            </a:r>
            <a:r>
              <a:rPr lang="tr-TR" sz="1600" cap="none" dirty="0" err="1" smtClean="0">
                <a:latin typeface="Comic Sans MS" pitchFamily="66" charset="0"/>
              </a:rPr>
              <a:t>she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married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before</a:t>
            </a:r>
            <a:r>
              <a:rPr lang="tr-TR" sz="1600" cap="none" dirty="0" smtClean="0">
                <a:latin typeface="Comic Sans MS" pitchFamily="66" charset="0"/>
              </a:rPr>
              <a:t>?    (</a:t>
            </a:r>
            <a:r>
              <a:rPr lang="tr-TR" sz="1600" cap="none" dirty="0" err="1" smtClean="0">
                <a:latin typeface="Comic Sans MS" pitchFamily="66" charset="0"/>
              </a:rPr>
              <a:t>Present</a:t>
            </a:r>
            <a:r>
              <a:rPr lang="tr-TR" sz="1600" cap="none" dirty="0" smtClean="0">
                <a:latin typeface="Comic Sans MS" pitchFamily="66" charset="0"/>
              </a:rPr>
              <a:t> </a:t>
            </a:r>
            <a:r>
              <a:rPr lang="tr-TR" sz="1600" cap="none" dirty="0" err="1" smtClean="0">
                <a:latin typeface="Comic Sans MS" pitchFamily="66" charset="0"/>
              </a:rPr>
              <a:t>perfect</a:t>
            </a:r>
            <a:r>
              <a:rPr lang="tr-TR" sz="1600" cap="none" dirty="0" smtClean="0">
                <a:latin typeface="Comic Sans MS" pitchFamily="66" charset="0"/>
              </a:rPr>
              <a:t> tense)</a:t>
            </a:r>
            <a:br>
              <a:rPr lang="tr-TR" sz="1600" cap="none" dirty="0" smtClean="0">
                <a:latin typeface="Comic Sans MS" pitchFamily="66" charset="0"/>
              </a:rPr>
            </a:br>
            <a:r>
              <a:rPr lang="tr-TR" sz="1600" i="1" cap="none" dirty="0" smtClean="0">
                <a:latin typeface="Comic Sans MS" pitchFamily="66" charset="0"/>
              </a:rPr>
              <a:t>O daha önce evlendi mi?  </a:t>
            </a:r>
            <a:r>
              <a:rPr lang="tr-TR" sz="1600" cap="none" dirty="0" smtClean="0">
                <a:latin typeface="Comic Sans MS" pitchFamily="66" charset="0"/>
              </a:rPr>
              <a:t/>
            </a:r>
            <a:br>
              <a:rPr lang="tr-TR" sz="1600" cap="none" dirty="0" smtClean="0">
                <a:latin typeface="Comic Sans MS" pitchFamily="66" charset="0"/>
              </a:rPr>
            </a:br>
            <a:r>
              <a:rPr lang="tr-TR" sz="1600" cap="none" dirty="0" smtClean="0">
                <a:latin typeface="Comic Sans MS" pitchFamily="66" charset="0"/>
              </a:rPr>
              <a:t/>
            </a:r>
            <a:br>
              <a:rPr lang="tr-TR" sz="1600" cap="none" dirty="0" smtClean="0">
                <a:latin typeface="Comic Sans MS" pitchFamily="66" charset="0"/>
              </a:rPr>
            </a:br>
            <a:endParaRPr lang="tr-TR" sz="1600" cap="none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57224" y="214290"/>
            <a:ext cx="7773338" cy="1285860"/>
          </a:xfrm>
        </p:spPr>
        <p:txBody>
          <a:bodyPr>
            <a:normAutofit/>
          </a:bodyPr>
          <a:lstStyle/>
          <a:p>
            <a:r>
              <a:rPr lang="tr-TR" sz="2600" b="1" dirty="0" err="1" smtClean="0">
                <a:latin typeface="Comic Sans MS" pitchFamily="66" charset="0"/>
              </a:rPr>
              <a:t>Present</a:t>
            </a:r>
            <a:r>
              <a:rPr lang="tr-TR" sz="2600" b="1" dirty="0" smtClean="0">
                <a:latin typeface="Comic Sans MS" pitchFamily="66" charset="0"/>
              </a:rPr>
              <a:t> </a:t>
            </a:r>
            <a:r>
              <a:rPr lang="tr-TR" sz="2600" b="1" dirty="0" err="1" smtClean="0">
                <a:latin typeface="Comic Sans MS" pitchFamily="66" charset="0"/>
              </a:rPr>
              <a:t>Perfect</a:t>
            </a:r>
            <a:r>
              <a:rPr lang="tr-TR" sz="2600" b="1" dirty="0" smtClean="0">
                <a:latin typeface="Comic Sans MS" pitchFamily="66" charset="0"/>
              </a:rPr>
              <a:t> </a:t>
            </a:r>
            <a:r>
              <a:rPr lang="tr-TR" sz="2600" b="1" dirty="0" err="1" smtClean="0">
                <a:latin typeface="Comic Sans MS" pitchFamily="66" charset="0"/>
              </a:rPr>
              <a:t>Continuous</a:t>
            </a:r>
            <a:r>
              <a:rPr lang="tr-TR" sz="2600" b="1" dirty="0" smtClean="0">
                <a:latin typeface="Comic Sans MS" pitchFamily="66" charset="0"/>
              </a:rPr>
              <a:t> Tense </a:t>
            </a:r>
            <a:r>
              <a:rPr lang="tr-TR" sz="2600" b="1" dirty="0" smtClean="0">
                <a:latin typeface="Comic Sans MS" pitchFamily="66" charset="0"/>
              </a:rPr>
              <a:t/>
            </a:r>
            <a:br>
              <a:rPr lang="tr-TR" sz="2600" b="1" dirty="0" smtClean="0">
                <a:latin typeface="Comic Sans MS" pitchFamily="66" charset="0"/>
              </a:rPr>
            </a:br>
            <a:r>
              <a:rPr lang="tr-TR" sz="2600" dirty="0" smtClean="0">
                <a:latin typeface="Comic Sans MS" pitchFamily="66" charset="0"/>
              </a:rPr>
              <a:t> </a:t>
            </a:r>
            <a:r>
              <a:rPr lang="tr-TR" sz="1400" cap="none" dirty="0" smtClean="0">
                <a:latin typeface="Comic Sans MS" pitchFamily="66" charset="0"/>
              </a:rPr>
              <a:t>(Bir işin şimdiye kadar yapıldığını ve şu anda yapılmasının devam ettiğini anlatır)</a:t>
            </a:r>
            <a:endParaRPr lang="tr-TR" sz="1400" dirty="0">
              <a:latin typeface="Comic Sans MS" pitchFamily="66" charset="0"/>
            </a:endParaRPr>
          </a:p>
        </p:txBody>
      </p:sp>
      <p:graphicFrame>
        <p:nvGraphicFramePr>
          <p:cNvPr id="8" name="7 İçerik Yer Tutucusu"/>
          <p:cNvGraphicFramePr>
            <a:graphicFrameLocks noGrp="1"/>
          </p:cNvGraphicFramePr>
          <p:nvPr>
            <p:ph sz="quarter" idx="13"/>
          </p:nvPr>
        </p:nvGraphicFramePr>
        <p:xfrm>
          <a:off x="928662" y="1428736"/>
          <a:ext cx="77724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1214446"/>
                <a:gridCol w="1357322"/>
                <a:gridCol w="1571636"/>
                <a:gridCol w="2843178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dirty="0">
                          <a:latin typeface="Comic Sans MS" pitchFamily="66" charset="0"/>
                        </a:rPr>
                        <a:t>Özne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>
                          <a:latin typeface="Comic Sans MS" pitchFamily="66" charset="0"/>
                        </a:rPr>
                        <a:t>Yardımcı fiil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dirty="0">
                          <a:latin typeface="Comic Sans MS" pitchFamily="66" charset="0"/>
                        </a:rPr>
                        <a:t>Fiil + </a:t>
                      </a:r>
                      <a:r>
                        <a:rPr lang="tr-TR" sz="1400" dirty="0" err="1">
                          <a:latin typeface="Comic Sans MS" pitchFamily="66" charset="0"/>
                        </a:rPr>
                        <a:t>ing</a:t>
                      </a:r>
                      <a:r>
                        <a:rPr lang="tr-TR" sz="1400" dirty="0">
                          <a:latin typeface="Comic Sans MS" pitchFamily="66" charset="0"/>
                        </a:rPr>
                        <a:t> takısı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>
                          <a:latin typeface="Comic Sans MS" pitchFamily="66" charset="0"/>
                        </a:rPr>
                        <a:t>Türkçesi</a:t>
                      </a:r>
                    </a:p>
                  </a:txBody>
                  <a:tcPr marL="76200" marR="76200" marT="76200" marB="76200" anchor="b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have been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travelling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to Blacksea for 2 weeks.</a:t>
                      </a:r>
                      <a:endParaRPr lang="en-US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v-SE" sz="1400" i="1">
                          <a:latin typeface="Comic Sans MS" pitchFamily="66" charset="0"/>
                        </a:rPr>
                        <a:t>Ben 2 haftadan beri Karadeniz'i gezmekteyim.</a:t>
                      </a:r>
                      <a:endParaRPr lang="sv-SE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have been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travelling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to Blacksea for 2 weeks.</a:t>
                      </a:r>
                      <a:endParaRPr lang="en-US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v-SE" sz="1400" i="1">
                          <a:latin typeface="Comic Sans MS" pitchFamily="66" charset="0"/>
                        </a:rPr>
                        <a:t>Sen 2 haftadan beri Karadeniz'i gezmektesin.</a:t>
                      </a:r>
                      <a:endParaRPr lang="sv-SE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He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has been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travelling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to Blacksea for 2 weeks.</a:t>
                      </a:r>
                      <a:endParaRPr lang="en-US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 i="1">
                          <a:latin typeface="Comic Sans MS" pitchFamily="66" charset="0"/>
                        </a:rPr>
                        <a:t>O, 2 haftadan beri Karadeniz'i gezmektedir.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She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has been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travelling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to Blacksea for 2 weeks.</a:t>
                      </a:r>
                      <a:endParaRPr lang="en-US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 i="1">
                          <a:latin typeface="Comic Sans MS" pitchFamily="66" charset="0"/>
                        </a:rPr>
                        <a:t>O, 2 haftadan beri Karadeniz'i gezmektedir.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have been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travelling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to Blacksea for 2 weeks.</a:t>
                      </a:r>
                      <a:endParaRPr lang="en-US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 i="1">
                          <a:latin typeface="Comic Sans MS" pitchFamily="66" charset="0"/>
                        </a:rPr>
                        <a:t>Biz 2 haftadan beri Karadeniz'i gezmekteyiz.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have been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travelling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to Blacksea for 2 weeks.</a:t>
                      </a:r>
                      <a:endParaRPr lang="en-US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 i="1">
                          <a:latin typeface="Comic Sans MS" pitchFamily="66" charset="0"/>
                        </a:rPr>
                        <a:t>Siz 2 haftadan beri Karadeniz'i gezmektesiniz.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They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have been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travelling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to Blacksea for 2 weeks.</a:t>
                      </a:r>
                      <a:endParaRPr lang="en-US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 i="1" dirty="0">
                          <a:latin typeface="Comic Sans MS" pitchFamily="66" charset="0"/>
                        </a:rPr>
                        <a:t>Onlar 2 haftadan beri Karadeniz'i gezmekteler.</a:t>
                      </a:r>
                      <a:endParaRPr lang="tr-TR" sz="14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14348" y="214291"/>
            <a:ext cx="7773338" cy="857256"/>
          </a:xfrm>
        </p:spPr>
        <p:txBody>
          <a:bodyPr>
            <a:normAutofit/>
          </a:bodyPr>
          <a:lstStyle/>
          <a:p>
            <a:r>
              <a:rPr lang="tr-TR" sz="2400" b="1" dirty="0" err="1" smtClean="0">
                <a:latin typeface="Comic Sans MS" pitchFamily="66" charset="0"/>
              </a:rPr>
              <a:t>Present</a:t>
            </a:r>
            <a:r>
              <a:rPr lang="tr-TR" sz="2400" b="1" dirty="0" smtClean="0">
                <a:latin typeface="Comic Sans MS" pitchFamily="66" charset="0"/>
              </a:rPr>
              <a:t> </a:t>
            </a:r>
            <a:r>
              <a:rPr lang="tr-TR" sz="2400" b="1" dirty="0" err="1" smtClean="0">
                <a:latin typeface="Comic Sans MS" pitchFamily="66" charset="0"/>
              </a:rPr>
              <a:t>Perfect</a:t>
            </a:r>
            <a:r>
              <a:rPr lang="tr-TR" sz="2400" b="1" dirty="0" smtClean="0">
                <a:latin typeface="Comic Sans MS" pitchFamily="66" charset="0"/>
              </a:rPr>
              <a:t> </a:t>
            </a:r>
            <a:r>
              <a:rPr lang="tr-TR" sz="2400" b="1" dirty="0" err="1" smtClean="0">
                <a:latin typeface="Comic Sans MS" pitchFamily="66" charset="0"/>
              </a:rPr>
              <a:t>Continous</a:t>
            </a:r>
            <a:r>
              <a:rPr lang="tr-TR" sz="2400" b="1" dirty="0" smtClean="0">
                <a:latin typeface="Comic Sans MS" pitchFamily="66" charset="0"/>
              </a:rPr>
              <a:t> Tense </a:t>
            </a:r>
            <a:r>
              <a:rPr lang="tr-TR" sz="2400" b="1" dirty="0" smtClean="0">
                <a:latin typeface="Comic Sans MS" pitchFamily="66" charset="0"/>
              </a:rPr>
              <a:t/>
            </a:r>
            <a:br>
              <a:rPr lang="tr-TR" sz="2400" b="1" dirty="0" smtClean="0">
                <a:latin typeface="Comic Sans MS" pitchFamily="66" charset="0"/>
              </a:rPr>
            </a:br>
            <a:r>
              <a:rPr lang="tr-TR" sz="2400" b="1" dirty="0" smtClean="0">
                <a:latin typeface="Comic Sans MS" pitchFamily="66" charset="0"/>
              </a:rPr>
              <a:t>(</a:t>
            </a:r>
            <a:r>
              <a:rPr lang="tr-TR" sz="2400" b="1" cap="none" dirty="0" smtClean="0">
                <a:latin typeface="Comic Sans MS" pitchFamily="66" charset="0"/>
              </a:rPr>
              <a:t>Olumsuz Cümleler</a:t>
            </a:r>
            <a:r>
              <a:rPr lang="tr-TR" sz="2400" b="1" dirty="0" smtClean="0">
                <a:latin typeface="Comic Sans MS" pitchFamily="66" charset="0"/>
              </a:rPr>
              <a:t>)</a:t>
            </a:r>
            <a:endParaRPr lang="tr-TR" sz="2400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3"/>
          </p:nvPr>
        </p:nvGraphicFramePr>
        <p:xfrm>
          <a:off x="714348" y="1142984"/>
          <a:ext cx="77724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  <a:gridCol w="1785950"/>
                <a:gridCol w="1214446"/>
                <a:gridCol w="1071570"/>
                <a:gridCol w="2843178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dirty="0">
                          <a:latin typeface="Comic Sans MS" pitchFamily="66" charset="0"/>
                        </a:rPr>
                        <a:t>Özne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>
                          <a:latin typeface="Comic Sans MS" pitchFamily="66" charset="0"/>
                        </a:rPr>
                        <a:t>Yardımcı fiil + olumsuzluk eki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>
                          <a:latin typeface="Comic Sans MS" pitchFamily="66" charset="0"/>
                        </a:rPr>
                        <a:t>Fiil + ing takısı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>
                          <a:latin typeface="Comic Sans MS" pitchFamily="66" charset="0"/>
                        </a:rPr>
                        <a:t>Türkçesi</a:t>
                      </a:r>
                    </a:p>
                  </a:txBody>
                  <a:tcPr marL="76200" marR="76200" marT="76200" marB="76200" anchor="b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have not been</a:t>
                      </a:r>
                      <a:br>
                        <a:rPr lang="en-US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</a:br>
                      <a:r>
                        <a:rPr lang="en-US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(haven’t been)</a:t>
                      </a:r>
                      <a:endParaRPr lang="en-US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wearing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a coat.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i="1">
                          <a:latin typeface="Comic Sans MS" pitchFamily="66" charset="0"/>
                        </a:rPr>
                        <a:t>Ben mont giymemekteyim.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have not been  </a:t>
                      </a:r>
                      <a:br>
                        <a:rPr lang="en-US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</a:br>
                      <a:r>
                        <a:rPr lang="en-US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(haven’t been)</a:t>
                      </a:r>
                      <a:endParaRPr lang="en-US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wearing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a coat.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i="1">
                          <a:latin typeface="Comic Sans MS" pitchFamily="66" charset="0"/>
                        </a:rPr>
                        <a:t>Sen mont giymemektesin.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He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has not been</a:t>
                      </a:r>
                      <a:br>
                        <a:rPr lang="en-US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</a:br>
                      <a:r>
                        <a:rPr lang="en-US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(hasn’t been)</a:t>
                      </a:r>
                      <a:endParaRPr lang="en-US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wearing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a coat.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i="1">
                          <a:latin typeface="Comic Sans MS" pitchFamily="66" charset="0"/>
                        </a:rPr>
                        <a:t>O, mont giymemektedir.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She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has not been</a:t>
                      </a:r>
                      <a:br>
                        <a:rPr lang="en-US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</a:br>
                      <a:r>
                        <a:rPr lang="en-US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(hasn’t been)</a:t>
                      </a:r>
                      <a:endParaRPr lang="en-US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wearing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a coat.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i="1">
                          <a:latin typeface="Comic Sans MS" pitchFamily="66" charset="0"/>
                        </a:rPr>
                        <a:t>O, mont giymemektedir.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have not been</a:t>
                      </a:r>
                      <a:br>
                        <a:rPr lang="en-US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</a:br>
                      <a:r>
                        <a:rPr lang="en-US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(haven’t been)</a:t>
                      </a:r>
                      <a:endParaRPr lang="en-US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wearing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a coat.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i="1">
                          <a:latin typeface="Comic Sans MS" pitchFamily="66" charset="0"/>
                        </a:rPr>
                        <a:t>Biz mont giymemekteyiz.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have not been</a:t>
                      </a:r>
                      <a:br>
                        <a:rPr lang="en-US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</a:br>
                      <a:r>
                        <a:rPr lang="en-US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(haven’t been)</a:t>
                      </a:r>
                      <a:endParaRPr lang="en-US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wearing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a coat.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i="1">
                          <a:latin typeface="Comic Sans MS" pitchFamily="66" charset="0"/>
                        </a:rPr>
                        <a:t>Siz mont giymemektesiniz.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They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have not been</a:t>
                      </a:r>
                      <a:br>
                        <a:rPr lang="en-US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</a:br>
                      <a:r>
                        <a:rPr lang="en-US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(haven’t been)</a:t>
                      </a:r>
                      <a:endParaRPr lang="en-US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wearing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a coat.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i="1" dirty="0">
                          <a:latin typeface="Comic Sans MS" pitchFamily="66" charset="0"/>
                        </a:rPr>
                        <a:t>Onlar mont giymemekteler.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14348" y="857232"/>
            <a:ext cx="7773338" cy="810218"/>
          </a:xfrm>
        </p:spPr>
        <p:txBody>
          <a:bodyPr>
            <a:normAutofit/>
          </a:bodyPr>
          <a:lstStyle/>
          <a:p>
            <a:r>
              <a:rPr lang="tr-TR" sz="2600" b="1" dirty="0" err="1" smtClean="0">
                <a:latin typeface="Comic Sans MS" pitchFamily="66" charset="0"/>
              </a:rPr>
              <a:t>Present</a:t>
            </a:r>
            <a:r>
              <a:rPr lang="tr-TR" sz="2600" b="1" dirty="0" smtClean="0">
                <a:latin typeface="Comic Sans MS" pitchFamily="66" charset="0"/>
              </a:rPr>
              <a:t> </a:t>
            </a:r>
            <a:r>
              <a:rPr lang="tr-TR" sz="2600" b="1" dirty="0" err="1" smtClean="0">
                <a:latin typeface="Comic Sans MS" pitchFamily="66" charset="0"/>
              </a:rPr>
              <a:t>Perfect</a:t>
            </a:r>
            <a:r>
              <a:rPr lang="tr-TR" sz="2600" b="1" dirty="0" smtClean="0">
                <a:latin typeface="Comic Sans MS" pitchFamily="66" charset="0"/>
              </a:rPr>
              <a:t> </a:t>
            </a:r>
            <a:r>
              <a:rPr lang="tr-TR" sz="2600" b="1" dirty="0" err="1" smtClean="0">
                <a:latin typeface="Comic Sans MS" pitchFamily="66" charset="0"/>
              </a:rPr>
              <a:t>Continuous</a:t>
            </a:r>
            <a:r>
              <a:rPr lang="tr-TR" sz="2600" b="1" dirty="0" smtClean="0">
                <a:latin typeface="Comic Sans MS" pitchFamily="66" charset="0"/>
              </a:rPr>
              <a:t> Tense </a:t>
            </a:r>
            <a:r>
              <a:rPr lang="tr-TR" sz="2600" b="1" cap="none" dirty="0" smtClean="0">
                <a:latin typeface="Comic Sans MS" pitchFamily="66" charset="0"/>
              </a:rPr>
              <a:t>(Soru Cümleleri)</a:t>
            </a:r>
            <a:endParaRPr lang="tr-TR" sz="2600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3"/>
          </p:nvPr>
        </p:nvGraphicFramePr>
        <p:xfrm>
          <a:off x="714348" y="1928802"/>
          <a:ext cx="777240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  <a:gridCol w="1000132"/>
                <a:gridCol w="1643074"/>
                <a:gridCol w="1357322"/>
                <a:gridCol w="277174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dirty="0">
                          <a:latin typeface="Comic Sans MS" pitchFamily="66" charset="0"/>
                        </a:rPr>
                        <a:t>Yardımcı fiil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dirty="0">
                          <a:latin typeface="Comic Sans MS" pitchFamily="66" charset="0"/>
                        </a:rPr>
                        <a:t>Özne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>
                          <a:latin typeface="Comic Sans MS" pitchFamily="66" charset="0"/>
                        </a:rPr>
                        <a:t>be + fiil + ing takısı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dirty="0"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dirty="0">
                          <a:latin typeface="Comic Sans MS" pitchFamily="66" charset="0"/>
                        </a:rPr>
                        <a:t>Türkçesi</a:t>
                      </a:r>
                    </a:p>
                  </a:txBody>
                  <a:tcPr marL="76200" marR="76200" marT="76200" marB="76200" anchor="b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Have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been watching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the</a:t>
                      </a:r>
                      <a:r>
                        <a:rPr lang="tr-TR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sz="16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movie</a:t>
                      </a:r>
                      <a:r>
                        <a:rPr lang="tr-TR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?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i="1">
                          <a:latin typeface="Comic Sans MS" pitchFamily="66" charset="0"/>
                        </a:rPr>
                        <a:t>Ben film izlemekte miyim?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Have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been watching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the movie?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i="1">
                          <a:latin typeface="Comic Sans MS" pitchFamily="66" charset="0"/>
                        </a:rPr>
                        <a:t>Sen film izlemekte misin?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Has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he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been watching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the movie?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i="1">
                          <a:latin typeface="Comic Sans MS" pitchFamily="66" charset="0"/>
                        </a:rPr>
                        <a:t>O, film izlemekte mi?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Has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she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been watching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the movie?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i="1">
                          <a:latin typeface="Comic Sans MS" pitchFamily="66" charset="0"/>
                        </a:rPr>
                        <a:t>O, film izlemekte mi?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Have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been watching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the movie?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i="1">
                          <a:latin typeface="Comic Sans MS" pitchFamily="66" charset="0"/>
                        </a:rPr>
                        <a:t>Biz film izlemekte miyiz?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Have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been watching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the movie?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i="1">
                          <a:latin typeface="Comic Sans MS" pitchFamily="66" charset="0"/>
                        </a:rPr>
                        <a:t>Siz film izlemekte misiniz?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Have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they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been</a:t>
                      </a:r>
                      <a:r>
                        <a:rPr lang="tr-TR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sz="16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watching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the movie?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i="1" dirty="0">
                          <a:latin typeface="Comic Sans MS" pitchFamily="66" charset="0"/>
                        </a:rPr>
                        <a:t>Onlar film izlemekteler mi?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14348" y="332766"/>
            <a:ext cx="7773338" cy="881656"/>
          </a:xfrm>
        </p:spPr>
        <p:txBody>
          <a:bodyPr>
            <a:normAutofit/>
          </a:bodyPr>
          <a:lstStyle/>
          <a:p>
            <a:r>
              <a:rPr lang="tr-TR" sz="2600" b="1" dirty="0" err="1" smtClean="0">
                <a:latin typeface="Comic Sans MS" pitchFamily="66" charset="0"/>
              </a:rPr>
              <a:t>Past</a:t>
            </a:r>
            <a:r>
              <a:rPr lang="tr-TR" sz="2600" b="1" dirty="0" smtClean="0">
                <a:latin typeface="Comic Sans MS" pitchFamily="66" charset="0"/>
              </a:rPr>
              <a:t> </a:t>
            </a:r>
            <a:r>
              <a:rPr lang="tr-TR" sz="2600" b="1" dirty="0" err="1" smtClean="0">
                <a:latin typeface="Comic Sans MS" pitchFamily="66" charset="0"/>
              </a:rPr>
              <a:t>Perfect</a:t>
            </a:r>
            <a:r>
              <a:rPr lang="tr-TR" sz="2600" b="1" dirty="0" smtClean="0">
                <a:latin typeface="Comic Sans MS" pitchFamily="66" charset="0"/>
              </a:rPr>
              <a:t> Tense </a:t>
            </a:r>
            <a:r>
              <a:rPr lang="tr-TR" sz="2400" b="1" dirty="0" smtClean="0">
                <a:latin typeface="Comic Sans MS" pitchFamily="66" charset="0"/>
              </a:rPr>
              <a:t/>
            </a:r>
            <a:br>
              <a:rPr lang="tr-TR" sz="2400" b="1" dirty="0" smtClean="0">
                <a:latin typeface="Comic Sans MS" pitchFamily="66" charset="0"/>
              </a:rPr>
            </a:br>
            <a:r>
              <a:rPr lang="tr-TR" sz="2400" b="1" cap="none" dirty="0" smtClean="0">
                <a:latin typeface="Comic Sans MS" pitchFamily="66" charset="0"/>
              </a:rPr>
              <a:t> </a:t>
            </a:r>
            <a:r>
              <a:rPr lang="tr-TR" sz="1500" b="1" cap="none" dirty="0" smtClean="0">
                <a:latin typeface="Comic Sans MS" pitchFamily="66" charset="0"/>
              </a:rPr>
              <a:t>(Önceki Geçmiş Zaman Veya Geçmiş Zamanın Hikayesi) </a:t>
            </a:r>
            <a:endParaRPr lang="tr-TR" sz="1500" cap="none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3"/>
          </p:nvPr>
        </p:nvGraphicFramePr>
        <p:xfrm>
          <a:off x="571472" y="1214422"/>
          <a:ext cx="7986714" cy="443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2458"/>
                <a:gridCol w="2902018"/>
                <a:gridCol w="2662238"/>
              </a:tblGrid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700" dirty="0">
                          <a:latin typeface="Comic Sans MS" pitchFamily="66" charset="0"/>
                        </a:rPr>
                        <a:t>Düz cümle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700">
                          <a:latin typeface="Comic Sans MS" pitchFamily="66" charset="0"/>
                        </a:rPr>
                        <a:t>Olumsuz cümle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700">
                          <a:latin typeface="Comic Sans MS" pitchFamily="66" charset="0"/>
                        </a:rPr>
                        <a:t>Soru cümlesi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 had </a:t>
                      </a:r>
                      <a:r>
                        <a:rPr lang="tr-TR" sz="17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gone</a:t>
                      </a:r>
                      <a:r>
                        <a:rPr lang="tr-TR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.</a:t>
                      </a:r>
                      <a:r>
                        <a:rPr lang="tr-TR" sz="1700" i="1" dirty="0">
                          <a:latin typeface="Comic Sans MS" pitchFamily="66" charset="0"/>
                        </a:rPr>
                        <a:t> </a:t>
                      </a:r>
                      <a:endParaRPr lang="tr-TR" sz="17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tr-TR" sz="17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tr-TR" sz="1700" i="1" dirty="0">
                          <a:latin typeface="Comic Sans MS" pitchFamily="66" charset="0"/>
                        </a:rPr>
                        <a:t>Ben gitmiştim.)</a:t>
                      </a:r>
                      <a:endParaRPr lang="tr-TR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 had not gone. </a:t>
                      </a:r>
                      <a:endParaRPr lang="tr-TR" sz="17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7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Ben 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gitmemiştim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.)</a:t>
                      </a:r>
                      <a:endParaRPr lang="en-US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Had I </a:t>
                      </a:r>
                      <a:r>
                        <a:rPr lang="tr-TR" sz="17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gone</a:t>
                      </a:r>
                      <a:r>
                        <a:rPr lang="tr-TR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? </a:t>
                      </a:r>
                      <a:endParaRPr lang="tr-TR" sz="17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tr-TR" sz="17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tr-TR" sz="1700" i="1" dirty="0">
                          <a:latin typeface="Comic Sans MS" pitchFamily="66" charset="0"/>
                        </a:rPr>
                        <a:t>Ben gitmiş miydim?)</a:t>
                      </a:r>
                      <a:endParaRPr lang="tr-TR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 had gone.</a:t>
                      </a:r>
                      <a:r>
                        <a:rPr lang="en-US" sz="1700" dirty="0">
                          <a:latin typeface="Comic Sans MS" pitchFamily="66" charset="0"/>
                        </a:rPr>
                        <a:t> </a:t>
                      </a:r>
                      <a:endParaRPr lang="tr-TR" sz="1700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700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700" dirty="0" err="1">
                          <a:latin typeface="Comic Sans MS" pitchFamily="66" charset="0"/>
                        </a:rPr>
                        <a:t>Sen</a:t>
                      </a:r>
                      <a:r>
                        <a:rPr lang="en-US" sz="1700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700" dirty="0" err="1">
                          <a:latin typeface="Comic Sans MS" pitchFamily="66" charset="0"/>
                        </a:rPr>
                        <a:t>gitmiştin</a:t>
                      </a:r>
                      <a:r>
                        <a:rPr lang="en-US" sz="1700" dirty="0">
                          <a:latin typeface="Comic Sans MS" pitchFamily="66" charset="0"/>
                        </a:rPr>
                        <a:t>.)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 had not gone. </a:t>
                      </a:r>
                      <a:endParaRPr lang="tr-TR" sz="17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7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Sen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gitmemiştin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.)</a:t>
                      </a:r>
                      <a:endParaRPr lang="en-US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Had you gone?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 </a:t>
                      </a:r>
                      <a:endParaRPr lang="tr-TR" sz="17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7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Sen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gitmiş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 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miydin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?)</a:t>
                      </a:r>
                      <a:endParaRPr lang="en-US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7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He/She</a:t>
                      </a:r>
                      <a:r>
                        <a:rPr lang="en-US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/It had gone.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 </a:t>
                      </a:r>
                      <a:endParaRPr lang="tr-TR" sz="17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7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O 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gitmişti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.)</a:t>
                      </a:r>
                      <a:endParaRPr lang="en-US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7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He/She</a:t>
                      </a:r>
                      <a:r>
                        <a:rPr lang="en-US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/It had not gone. </a:t>
                      </a:r>
                      <a:endParaRPr lang="tr-TR" sz="17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7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O 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gitmemişti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.)</a:t>
                      </a:r>
                      <a:endParaRPr lang="en-US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Had he/she/it gone? </a:t>
                      </a:r>
                      <a:endParaRPr lang="tr-TR" sz="17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7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O 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gitmiş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 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miydi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?)</a:t>
                      </a:r>
                      <a:endParaRPr lang="en-US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7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</a:t>
                      </a:r>
                      <a:r>
                        <a:rPr lang="tr-TR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had </a:t>
                      </a:r>
                      <a:r>
                        <a:rPr lang="tr-TR" sz="17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gone</a:t>
                      </a:r>
                      <a:r>
                        <a:rPr lang="tr-TR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.</a:t>
                      </a:r>
                      <a:r>
                        <a:rPr lang="tr-TR" sz="1700" i="1" dirty="0">
                          <a:latin typeface="Comic Sans MS" pitchFamily="66" charset="0"/>
                        </a:rPr>
                        <a:t> </a:t>
                      </a:r>
                      <a:endParaRPr lang="tr-TR" sz="17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tr-TR" sz="17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tr-TR" sz="1700" i="1" dirty="0">
                          <a:latin typeface="Comic Sans MS" pitchFamily="66" charset="0"/>
                        </a:rPr>
                        <a:t>Biz gitmiştik.)</a:t>
                      </a:r>
                      <a:endParaRPr lang="tr-TR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 had not gone.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 </a:t>
                      </a:r>
                      <a:endParaRPr lang="tr-TR" sz="17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7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Biz 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gitmemiştik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.)</a:t>
                      </a:r>
                      <a:endParaRPr lang="en-US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Had </a:t>
                      </a:r>
                      <a:r>
                        <a:rPr lang="tr-TR" sz="17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</a:t>
                      </a:r>
                      <a:r>
                        <a:rPr lang="tr-TR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sz="17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gone</a:t>
                      </a:r>
                      <a:r>
                        <a:rPr lang="tr-TR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? </a:t>
                      </a:r>
                      <a:endParaRPr lang="tr-TR" sz="17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tr-TR" sz="17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tr-TR" sz="1700" i="1" dirty="0">
                          <a:latin typeface="Comic Sans MS" pitchFamily="66" charset="0"/>
                        </a:rPr>
                        <a:t>Biz gitmiş miydik?)</a:t>
                      </a:r>
                      <a:endParaRPr lang="tr-TR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 had gone.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 </a:t>
                      </a:r>
                      <a:endParaRPr lang="tr-TR" sz="17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7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Siz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gitmiştiniz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.)</a:t>
                      </a:r>
                      <a:endParaRPr lang="en-US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 had not gone. </a:t>
                      </a:r>
                      <a:endParaRPr lang="tr-TR" sz="17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7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Siz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gitmemiştiniz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.)</a:t>
                      </a:r>
                      <a:endParaRPr lang="en-US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Had you gone? </a:t>
                      </a:r>
                      <a:endParaRPr lang="tr-TR" sz="17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7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Siz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gitmiş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 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miydiniz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?)</a:t>
                      </a:r>
                      <a:endParaRPr lang="en-US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They had gone. </a:t>
                      </a:r>
                      <a:endParaRPr lang="tr-TR" sz="17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7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Onlar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gitmişlerdi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.)</a:t>
                      </a:r>
                      <a:endParaRPr lang="en-US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They had not gone.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 </a:t>
                      </a:r>
                      <a:endParaRPr lang="tr-TR" sz="17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7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Onlar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gitmemişlerdi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.)</a:t>
                      </a:r>
                      <a:endParaRPr lang="en-US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Had they gone? </a:t>
                      </a:r>
                      <a:endParaRPr lang="tr-TR" sz="17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7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Onlar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gitmişler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miydi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?)</a:t>
                      </a:r>
                      <a:endParaRPr lang="en-US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14348" y="714356"/>
            <a:ext cx="7773338" cy="810218"/>
          </a:xfrm>
        </p:spPr>
        <p:txBody>
          <a:bodyPr>
            <a:normAutofit fontScale="90000"/>
          </a:bodyPr>
          <a:lstStyle/>
          <a:p>
            <a:r>
              <a:rPr lang="tr-TR" b="1" dirty="0" err="1" smtClean="0">
                <a:latin typeface="Comic Sans MS" pitchFamily="66" charset="0"/>
              </a:rPr>
              <a:t>Future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Perfect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smtClean="0">
                <a:latin typeface="Comic Sans MS" pitchFamily="66" charset="0"/>
              </a:rPr>
              <a:t>Tense</a:t>
            </a:r>
            <a:br>
              <a:rPr lang="tr-TR" b="1" dirty="0" smtClean="0">
                <a:latin typeface="Comic Sans MS" pitchFamily="66" charset="0"/>
              </a:rPr>
            </a:br>
            <a:r>
              <a:rPr lang="tr-TR" cap="none" dirty="0" smtClean="0">
                <a:latin typeface="Comic Sans MS" pitchFamily="66" charset="0"/>
              </a:rPr>
              <a:t> </a:t>
            </a:r>
            <a:r>
              <a:rPr lang="tr-TR" sz="1700" cap="none" dirty="0" smtClean="0">
                <a:latin typeface="Comic Sans MS" pitchFamily="66" charset="0"/>
              </a:rPr>
              <a:t>(Bir işin ne zaman yapılacağı belli değil ne zamana kadar bitirilmiş olacağı önemlidir)</a:t>
            </a:r>
            <a:endParaRPr lang="tr-TR" sz="1700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3"/>
          </p:nvPr>
        </p:nvGraphicFramePr>
        <p:xfrm>
          <a:off x="428596" y="1785926"/>
          <a:ext cx="8358246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06"/>
                <a:gridCol w="2928958"/>
                <a:gridCol w="2786082"/>
              </a:tblGrid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500" dirty="0">
                          <a:latin typeface="Comic Sans MS" pitchFamily="66" charset="0"/>
                        </a:rPr>
                        <a:t>Düz cümle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latin typeface="Comic Sans MS" pitchFamily="66" charset="0"/>
                        </a:rPr>
                        <a:t>Olumsuz cümle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latin typeface="Comic Sans MS" pitchFamily="66" charset="0"/>
                        </a:rPr>
                        <a:t>Soru cümlesi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 will have come. </a:t>
                      </a:r>
                      <a:endParaRPr lang="tr-TR" sz="15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Ben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gelmiş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olacağım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.)</a:t>
                      </a:r>
                      <a:endParaRPr lang="en-US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 will not have come. </a:t>
                      </a:r>
                      <a:endParaRPr lang="tr-TR" sz="15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Ben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gelmiş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olmayacağım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.)</a:t>
                      </a:r>
                      <a:endParaRPr lang="en-US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Will</a:t>
                      </a:r>
                      <a:r>
                        <a:rPr lang="tr-TR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I </a:t>
                      </a:r>
                      <a:r>
                        <a:rPr lang="tr-TR" sz="15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have</a:t>
                      </a:r>
                      <a:r>
                        <a:rPr lang="tr-TR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sz="15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come</a:t>
                      </a:r>
                      <a:r>
                        <a:rPr lang="tr-TR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?</a:t>
                      </a:r>
                      <a:r>
                        <a:rPr lang="tr-TR" sz="1500" i="1" dirty="0">
                          <a:latin typeface="Comic Sans MS" pitchFamily="66" charset="0"/>
                        </a:rPr>
                        <a:t> </a:t>
                      </a:r>
                      <a:endParaRPr lang="tr-TR" sz="15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tr-TR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tr-TR" sz="1500" i="1" dirty="0">
                          <a:latin typeface="Comic Sans MS" pitchFamily="66" charset="0"/>
                        </a:rPr>
                        <a:t>Ben gelmiş olacak mıyım?)</a:t>
                      </a:r>
                      <a:endParaRPr lang="tr-TR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 will have come. </a:t>
                      </a:r>
                      <a:endParaRPr lang="tr-TR" sz="15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Sen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gelmiş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olacaksın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.)</a:t>
                      </a:r>
                      <a:endParaRPr lang="en-US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 will not have come. </a:t>
                      </a:r>
                      <a:endParaRPr lang="tr-TR" sz="15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Sen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gelmiş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olmayacaksın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.)</a:t>
                      </a:r>
                      <a:endParaRPr lang="en-US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Will you have come?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 </a:t>
                      </a:r>
                      <a:endParaRPr lang="tr-TR" sz="15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Sen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 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gelmiş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olacak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mısın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?)</a:t>
                      </a:r>
                      <a:endParaRPr lang="en-US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5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He/She</a:t>
                      </a:r>
                      <a:r>
                        <a:rPr lang="en-US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/It will have come. </a:t>
                      </a:r>
                      <a:endParaRPr lang="tr-TR" sz="15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O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gelmiş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olacak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.)</a:t>
                      </a:r>
                      <a:endParaRPr lang="en-US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5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He/She</a:t>
                      </a:r>
                      <a:r>
                        <a:rPr lang="en-US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/It will not have come. </a:t>
                      </a:r>
                      <a:endParaRPr lang="tr-TR" sz="15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O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gelmiş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olmayacak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.)</a:t>
                      </a:r>
                      <a:endParaRPr lang="en-US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Will he/she/it have come?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 </a:t>
                      </a:r>
                      <a:endParaRPr lang="tr-TR" sz="15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O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gelmiş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olacak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mı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?)</a:t>
                      </a:r>
                      <a:endParaRPr lang="en-US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 will have come.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 </a:t>
                      </a:r>
                      <a:endParaRPr lang="tr-TR" sz="15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Biz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gelmiş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olacağız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.)</a:t>
                      </a:r>
                      <a:endParaRPr lang="en-US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 will not have  come. </a:t>
                      </a:r>
                      <a:endParaRPr lang="tr-TR" sz="15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Biz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gelmiş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olmayacağız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.)</a:t>
                      </a:r>
                      <a:endParaRPr lang="en-US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Will we have come? </a:t>
                      </a:r>
                      <a:endParaRPr lang="tr-TR" sz="15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Biz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gelmiş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olacak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mıyız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?)</a:t>
                      </a:r>
                      <a:endParaRPr lang="en-US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 will have come. </a:t>
                      </a:r>
                      <a:endParaRPr lang="tr-TR" sz="15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Siz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gelmiş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olacaksınız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.)</a:t>
                      </a:r>
                      <a:endParaRPr lang="en-US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 will not have come. </a:t>
                      </a:r>
                      <a:endParaRPr lang="tr-TR" sz="15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Siz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gelmiş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olmayacaksınız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.)</a:t>
                      </a:r>
                      <a:endParaRPr lang="en-US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Will you have come?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 </a:t>
                      </a:r>
                      <a:endParaRPr lang="tr-TR" sz="15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Siz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gelmiş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olacak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mısınız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?)</a:t>
                      </a:r>
                      <a:endParaRPr lang="en-US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5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They will have come.</a:t>
                      </a:r>
                      <a:r>
                        <a:rPr lang="en-US" sz="1500" i="1">
                          <a:latin typeface="Comic Sans MS" pitchFamily="66" charset="0"/>
                        </a:rPr>
                        <a:t> (Onlar gelmiş olacaklar.)</a:t>
                      </a:r>
                      <a:endParaRPr lang="en-US" sz="15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They will not have come.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 </a:t>
                      </a:r>
                      <a:endParaRPr lang="tr-TR" sz="15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Onlar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gelmiş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olmayacaklar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.)</a:t>
                      </a:r>
                      <a:endParaRPr lang="en-US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Will they have come?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 </a:t>
                      </a:r>
                      <a:endParaRPr lang="tr-TR" sz="15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5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Onlar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gelmiş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olacaklar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500" i="1" dirty="0" err="1">
                          <a:latin typeface="Comic Sans MS" pitchFamily="66" charset="0"/>
                        </a:rPr>
                        <a:t>mı</a:t>
                      </a:r>
                      <a:r>
                        <a:rPr lang="en-US" sz="1500" i="1" dirty="0">
                          <a:latin typeface="Comic Sans MS" pitchFamily="66" charset="0"/>
                        </a:rPr>
                        <a:t>?)</a:t>
                      </a:r>
                      <a:endParaRPr lang="en-US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42910" y="285728"/>
            <a:ext cx="7773338" cy="1167408"/>
          </a:xfrm>
        </p:spPr>
        <p:txBody>
          <a:bodyPr>
            <a:normAutofit/>
          </a:bodyPr>
          <a:lstStyle/>
          <a:p>
            <a:r>
              <a:rPr lang="tr-TR" sz="2600" b="1" dirty="0" err="1" smtClean="0">
                <a:latin typeface="Comic Sans MS" pitchFamily="66" charset="0"/>
              </a:rPr>
              <a:t>Past</a:t>
            </a:r>
            <a:r>
              <a:rPr lang="tr-TR" sz="2600" b="1" dirty="0" smtClean="0">
                <a:latin typeface="Comic Sans MS" pitchFamily="66" charset="0"/>
              </a:rPr>
              <a:t> </a:t>
            </a:r>
            <a:r>
              <a:rPr lang="tr-TR" sz="2600" b="1" dirty="0" err="1" smtClean="0">
                <a:latin typeface="Comic Sans MS" pitchFamily="66" charset="0"/>
              </a:rPr>
              <a:t>Perfect</a:t>
            </a:r>
            <a:r>
              <a:rPr lang="tr-TR" sz="2600" b="1" dirty="0" smtClean="0">
                <a:latin typeface="Comic Sans MS" pitchFamily="66" charset="0"/>
              </a:rPr>
              <a:t> </a:t>
            </a:r>
            <a:r>
              <a:rPr lang="tr-TR" sz="2600" b="1" dirty="0" err="1" smtClean="0">
                <a:latin typeface="Comic Sans MS" pitchFamily="66" charset="0"/>
              </a:rPr>
              <a:t>Continuous</a:t>
            </a:r>
            <a:r>
              <a:rPr lang="tr-TR" sz="2600" b="1" dirty="0" smtClean="0">
                <a:latin typeface="Comic Sans MS" pitchFamily="66" charset="0"/>
              </a:rPr>
              <a:t> </a:t>
            </a:r>
            <a:r>
              <a:rPr lang="tr-TR" sz="2600" b="1" dirty="0" smtClean="0">
                <a:latin typeface="Comic Sans MS" pitchFamily="66" charset="0"/>
              </a:rPr>
              <a:t>Tense</a:t>
            </a:r>
            <a:r>
              <a:rPr lang="tr-TR" b="1" dirty="0" smtClean="0">
                <a:latin typeface="Comic Sans MS" pitchFamily="66" charset="0"/>
              </a:rPr>
              <a:t/>
            </a:r>
            <a:br>
              <a:rPr lang="tr-TR" b="1" dirty="0" smtClean="0">
                <a:latin typeface="Comic Sans MS" pitchFamily="66" charset="0"/>
              </a:rPr>
            </a:br>
            <a:r>
              <a:rPr lang="tr-TR" sz="1800" b="1" cap="none" dirty="0" smtClean="0">
                <a:latin typeface="Comic Sans MS" pitchFamily="66" charset="0"/>
              </a:rPr>
              <a:t> (Bir işin geçmişte bir zamanda yapılmış olduğunu ve belli bir süre devam etmiş olduğunu anlatır)</a:t>
            </a:r>
            <a:endParaRPr lang="tr-TR" sz="1800" b="1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3"/>
          </p:nvPr>
        </p:nvGraphicFramePr>
        <p:xfrm>
          <a:off x="714348" y="1357298"/>
          <a:ext cx="7772400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/>
                <a:gridCol w="1500198"/>
                <a:gridCol w="1143008"/>
                <a:gridCol w="1643074"/>
                <a:gridCol w="2271674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dirty="0">
                          <a:latin typeface="Comic Sans MS" pitchFamily="66" charset="0"/>
                        </a:rPr>
                        <a:t>Özne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>
                          <a:latin typeface="Comic Sans MS" pitchFamily="66" charset="0"/>
                        </a:rPr>
                        <a:t>Yardımcı fiil + to be fiilinin 3. şekli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dirty="0">
                          <a:latin typeface="Comic Sans MS" pitchFamily="66" charset="0"/>
                        </a:rPr>
                        <a:t>Fiil + </a:t>
                      </a:r>
                      <a:r>
                        <a:rPr lang="tr-TR" sz="1600" dirty="0" err="1">
                          <a:latin typeface="Comic Sans MS" pitchFamily="66" charset="0"/>
                        </a:rPr>
                        <a:t>ing</a:t>
                      </a:r>
                      <a:r>
                        <a:rPr lang="tr-TR" sz="1600" dirty="0">
                          <a:latin typeface="Comic Sans MS" pitchFamily="66" charset="0"/>
                        </a:rPr>
                        <a:t> takısı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>
                          <a:latin typeface="Comic Sans MS" pitchFamily="66" charset="0"/>
                        </a:rPr>
                        <a:t>Türkçesi</a:t>
                      </a:r>
                    </a:p>
                  </a:txBody>
                  <a:tcPr marL="76200" marR="76200" marT="76200" marB="76200" anchor="b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had been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working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in the garden.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i="1">
                          <a:latin typeface="Comic Sans MS" pitchFamily="66" charset="0"/>
                        </a:rPr>
                        <a:t>Ben bahçede çalışmaktaydım.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had been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working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in the garden.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i="1">
                          <a:latin typeface="Comic Sans MS" pitchFamily="66" charset="0"/>
                        </a:rPr>
                        <a:t>Sen bahçede çalışmaktaydın.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He, She, It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had been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working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in the garden.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i="1">
                          <a:latin typeface="Comic Sans MS" pitchFamily="66" charset="0"/>
                        </a:rPr>
                        <a:t>O, bahçede çalışmaktaydı.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had been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working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in the garden.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i="1">
                          <a:latin typeface="Comic Sans MS" pitchFamily="66" charset="0"/>
                        </a:rPr>
                        <a:t>Biz bahçede çalışmaktaydık.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had been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working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in the garden.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i="1">
                          <a:latin typeface="Comic Sans MS" pitchFamily="66" charset="0"/>
                        </a:rPr>
                        <a:t>Siz bahçede çalışmaktaydınız.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They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had been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working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in the garden.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i="1" dirty="0">
                          <a:latin typeface="Comic Sans MS" pitchFamily="66" charset="0"/>
                        </a:rPr>
                        <a:t>Onlar bahçede çalışmaktaydılar.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85786" y="214290"/>
            <a:ext cx="7773338" cy="810218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latin typeface="Comic Sans MS" pitchFamily="66" charset="0"/>
              </a:rPr>
              <a:t>Past Perfect Continuous Tense </a:t>
            </a:r>
            <a:r>
              <a:rPr lang="tr-TR" sz="2600" b="1" dirty="0" smtClean="0">
                <a:latin typeface="Comic Sans MS" pitchFamily="66" charset="0"/>
              </a:rPr>
              <a:t/>
            </a:r>
            <a:br>
              <a:rPr lang="tr-TR" sz="2600" b="1" dirty="0" smtClean="0">
                <a:latin typeface="Comic Sans MS" pitchFamily="66" charset="0"/>
              </a:rPr>
            </a:br>
            <a:r>
              <a:rPr lang="tr-TR" sz="2000" b="1" dirty="0" smtClean="0">
                <a:latin typeface="Comic Sans MS" pitchFamily="66" charset="0"/>
              </a:rPr>
              <a:t>(</a:t>
            </a:r>
            <a:r>
              <a:rPr lang="en-US" sz="2000" b="1" cap="none" dirty="0" err="1" smtClean="0">
                <a:latin typeface="Comic Sans MS" pitchFamily="66" charset="0"/>
              </a:rPr>
              <a:t>Olumsuz</a:t>
            </a:r>
            <a:r>
              <a:rPr lang="en-US" sz="2000" b="1" cap="none" dirty="0" smtClean="0">
                <a:latin typeface="Comic Sans MS" pitchFamily="66" charset="0"/>
              </a:rPr>
              <a:t> </a:t>
            </a:r>
            <a:r>
              <a:rPr lang="en-US" sz="2000" b="1" cap="none" dirty="0" err="1" smtClean="0">
                <a:latin typeface="Comic Sans MS" pitchFamily="66" charset="0"/>
              </a:rPr>
              <a:t>Cümleler</a:t>
            </a:r>
            <a:r>
              <a:rPr lang="tr-TR" sz="2000" b="1" cap="none" dirty="0" smtClean="0">
                <a:latin typeface="Comic Sans MS" pitchFamily="66" charset="0"/>
              </a:rPr>
              <a:t>)</a:t>
            </a:r>
            <a:endParaRPr lang="tr-TR" sz="2000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3"/>
          </p:nvPr>
        </p:nvGraphicFramePr>
        <p:xfrm>
          <a:off x="714348" y="928670"/>
          <a:ext cx="77724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428760"/>
                <a:gridCol w="1214446"/>
                <a:gridCol w="1285884"/>
                <a:gridCol w="2557426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dirty="0">
                          <a:latin typeface="Comic Sans MS" pitchFamily="66" charset="0"/>
                        </a:rPr>
                        <a:t>Özne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>
                          <a:latin typeface="Comic Sans MS" pitchFamily="66" charset="0"/>
                        </a:rPr>
                        <a:t>Yardımcı fiil + olumsuzluk eki + to be fiilinin 3. şekli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>
                          <a:latin typeface="Comic Sans MS" pitchFamily="66" charset="0"/>
                        </a:rPr>
                        <a:t>Fiil + ing takısı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>
                          <a:latin typeface="Comic Sans MS" pitchFamily="66" charset="0"/>
                        </a:rPr>
                        <a:t>Türkçesi</a:t>
                      </a:r>
                    </a:p>
                  </a:txBody>
                  <a:tcPr marL="76200" marR="76200" marT="76200" marB="76200" anchor="b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hadn’t been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reading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a novel.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i="1">
                          <a:latin typeface="Comic Sans MS" pitchFamily="66" charset="0"/>
                        </a:rPr>
                        <a:t>Ben bir roman okumamaktaydım.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hadn’t been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reading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a novel.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i="1">
                          <a:latin typeface="Comic Sans MS" pitchFamily="66" charset="0"/>
                        </a:rPr>
                        <a:t>Sen bir roman okumamaktaydın..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He, She, It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hadn’t been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reading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a novel.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i="1">
                          <a:latin typeface="Comic Sans MS" pitchFamily="66" charset="0"/>
                        </a:rPr>
                        <a:t>O, bir roman okumamaktaydı.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hadn’t been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reading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a novel.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i="1">
                          <a:latin typeface="Comic Sans MS" pitchFamily="66" charset="0"/>
                        </a:rPr>
                        <a:t>Biz bir roman okumamaktaydık.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hadn’t been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reading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a novel.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i="1">
                          <a:latin typeface="Comic Sans MS" pitchFamily="66" charset="0"/>
                        </a:rPr>
                        <a:t>Siz bir roman okumamaktasınız.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They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hadn’t been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reading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a novel.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i="1" dirty="0">
                          <a:latin typeface="Comic Sans MS" pitchFamily="66" charset="0"/>
                        </a:rPr>
                        <a:t>Onlar bir roman okumamaktaydılar.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714348" y="214290"/>
            <a:ext cx="7773338" cy="1310284"/>
          </a:xfrm>
        </p:spPr>
        <p:txBody>
          <a:bodyPr>
            <a:normAutofit/>
          </a:bodyPr>
          <a:lstStyle/>
          <a:p>
            <a:r>
              <a:rPr lang="tr-TR" sz="2400" b="1" cap="none" dirty="0" err="1" smtClean="0">
                <a:latin typeface="Comic Sans MS" pitchFamily="66" charset="0"/>
              </a:rPr>
              <a:t>Simple</a:t>
            </a:r>
            <a:r>
              <a:rPr lang="tr-TR" sz="2400" b="1" cap="none" dirty="0" smtClean="0">
                <a:latin typeface="Comic Sans MS" pitchFamily="66" charset="0"/>
              </a:rPr>
              <a:t> </a:t>
            </a:r>
            <a:r>
              <a:rPr lang="tr-TR" sz="2400" b="1" cap="none" dirty="0" err="1" smtClean="0">
                <a:latin typeface="Comic Sans MS" pitchFamily="66" charset="0"/>
              </a:rPr>
              <a:t>Present</a:t>
            </a:r>
            <a:r>
              <a:rPr lang="tr-TR" sz="2400" b="1" cap="none" dirty="0" smtClean="0">
                <a:latin typeface="Comic Sans MS" pitchFamily="66" charset="0"/>
              </a:rPr>
              <a:t> </a:t>
            </a:r>
            <a:r>
              <a:rPr lang="tr-TR" sz="2400" b="1" cap="none" dirty="0" err="1" smtClean="0">
                <a:latin typeface="Comic Sans MS" pitchFamily="66" charset="0"/>
              </a:rPr>
              <a:t>Tense’in</a:t>
            </a:r>
            <a:r>
              <a:rPr lang="tr-TR" sz="2400" b="1" cap="none" dirty="0" smtClean="0">
                <a:latin typeface="Comic Sans MS" pitchFamily="66" charset="0"/>
              </a:rPr>
              <a:t> kullanıldığı alanlar</a:t>
            </a:r>
            <a:r>
              <a:rPr lang="tr-TR" sz="2400" b="1" cap="none" dirty="0" smtClean="0">
                <a:latin typeface="Comic Sans MS" pitchFamily="66" charset="0"/>
              </a:rPr>
              <a:t>;</a:t>
            </a:r>
            <a:endParaRPr lang="tr-TR" sz="24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685330" y="1285860"/>
            <a:ext cx="7772870" cy="4505341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1600" b="1" cap="none" dirty="0" smtClean="0">
                <a:latin typeface="Comic Sans MS" pitchFamily="66" charset="0"/>
              </a:rPr>
              <a:t>1. </a:t>
            </a:r>
            <a:r>
              <a:rPr lang="tr-TR" sz="1600" b="1" cap="none" dirty="0" err="1" smtClean="0">
                <a:latin typeface="Comic Sans MS" pitchFamily="66" charset="0"/>
              </a:rPr>
              <a:t>Simple</a:t>
            </a:r>
            <a:r>
              <a:rPr lang="tr-TR" sz="1600" b="1" cap="none" dirty="0" smtClean="0">
                <a:latin typeface="Comic Sans MS" pitchFamily="66" charset="0"/>
              </a:rPr>
              <a:t> </a:t>
            </a:r>
            <a:r>
              <a:rPr lang="tr-TR" sz="1600" b="1" cap="none" dirty="0" err="1" smtClean="0">
                <a:latin typeface="Comic Sans MS" pitchFamily="66" charset="0"/>
              </a:rPr>
              <a:t>Present</a:t>
            </a:r>
            <a:r>
              <a:rPr lang="tr-TR" sz="1600" b="1" cap="none" dirty="0" smtClean="0">
                <a:latin typeface="Comic Sans MS" pitchFamily="66" charset="0"/>
              </a:rPr>
              <a:t> Tense her zaman tekrarlanan olağan işler için kullanılır.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1500" cap="none" dirty="0" smtClean="0">
                <a:latin typeface="Comic Sans MS" pitchFamily="66" charset="0"/>
              </a:rPr>
              <a:t>	I </a:t>
            </a:r>
            <a:r>
              <a:rPr lang="tr-TR" sz="1500" cap="none" dirty="0" err="1" smtClean="0">
                <a:latin typeface="Comic Sans MS" pitchFamily="66" charset="0"/>
              </a:rPr>
              <a:t>go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by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bus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to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the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office</a:t>
            </a:r>
            <a:r>
              <a:rPr lang="tr-TR" sz="1500" cap="none" dirty="0" smtClean="0">
                <a:latin typeface="Comic Sans MS" pitchFamily="66" charset="0"/>
              </a:rPr>
              <a:t>. (</a:t>
            </a:r>
            <a:r>
              <a:rPr lang="tr-TR" sz="1500" i="1" cap="none" dirty="0" smtClean="0">
                <a:latin typeface="Comic Sans MS" pitchFamily="66" charset="0"/>
              </a:rPr>
              <a:t>Ben ofise otobüsle giderim.)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1500" cap="none" dirty="0" smtClean="0">
                <a:latin typeface="Comic Sans MS" pitchFamily="66" charset="0"/>
              </a:rPr>
              <a:t>	</a:t>
            </a:r>
            <a:r>
              <a:rPr lang="tr-TR" sz="1500" cap="none" dirty="0" err="1" smtClean="0">
                <a:latin typeface="Comic Sans MS" pitchFamily="66" charset="0"/>
              </a:rPr>
              <a:t>Mike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sleeps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eight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hours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every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night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during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the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week</a:t>
            </a:r>
            <a:r>
              <a:rPr lang="tr-TR" sz="1500" cap="none" dirty="0" smtClean="0">
                <a:latin typeface="Comic Sans MS" pitchFamily="66" charset="0"/>
              </a:rPr>
              <a:t>. (</a:t>
            </a:r>
            <a:r>
              <a:rPr lang="tr-TR" sz="1500" i="1" cap="none" dirty="0" err="1" smtClean="0">
                <a:latin typeface="Comic Sans MS" pitchFamily="66" charset="0"/>
              </a:rPr>
              <a:t>Mike</a:t>
            </a:r>
            <a:r>
              <a:rPr lang="tr-TR" sz="1500" i="1" cap="none" dirty="0" smtClean="0">
                <a:latin typeface="Comic Sans MS" pitchFamily="66" charset="0"/>
              </a:rPr>
              <a:t> tüm hafta boyunca her gece sekiz saat uyur.)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1500" cap="none" dirty="0" smtClean="0">
                <a:latin typeface="Comic Sans MS" pitchFamily="66" charset="0"/>
              </a:rPr>
              <a:t> 	</a:t>
            </a:r>
            <a:r>
              <a:rPr lang="tr-TR" sz="1500" cap="none" dirty="0" err="1" smtClean="0">
                <a:latin typeface="Comic Sans MS" pitchFamily="66" charset="0"/>
              </a:rPr>
              <a:t>The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train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to</a:t>
            </a:r>
            <a:r>
              <a:rPr lang="tr-TR" sz="1500" cap="none" dirty="0" smtClean="0">
                <a:latin typeface="Comic Sans MS" pitchFamily="66" charset="0"/>
              </a:rPr>
              <a:t> Manchester </a:t>
            </a:r>
            <a:r>
              <a:rPr lang="tr-TR" sz="1500" cap="none" dirty="0" err="1" smtClean="0">
                <a:latin typeface="Comic Sans MS" pitchFamily="66" charset="0"/>
              </a:rPr>
              <a:t>leaves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every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hour</a:t>
            </a:r>
            <a:r>
              <a:rPr lang="tr-TR" sz="1500" cap="none" dirty="0" smtClean="0">
                <a:latin typeface="Comic Sans MS" pitchFamily="66" charset="0"/>
              </a:rPr>
              <a:t>. (</a:t>
            </a:r>
            <a:r>
              <a:rPr lang="tr-TR" sz="1500" i="1" cap="none" dirty="0" smtClean="0">
                <a:latin typeface="Comic Sans MS" pitchFamily="66" charset="0"/>
              </a:rPr>
              <a:t>Manchester’a her saat tren kalkar.)</a:t>
            </a:r>
            <a:endParaRPr lang="tr-TR" sz="1600" i="1" cap="none" dirty="0" smtClean="0">
              <a:latin typeface="Comic Sans MS" pitchFamily="66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1600" b="1" cap="none" dirty="0" smtClean="0">
                <a:latin typeface="Comic Sans MS" pitchFamily="66" charset="0"/>
              </a:rPr>
              <a:t>2. </a:t>
            </a:r>
            <a:r>
              <a:rPr lang="tr-TR" sz="1600" b="1" cap="none" dirty="0" err="1" smtClean="0">
                <a:latin typeface="Comic Sans MS" pitchFamily="66" charset="0"/>
              </a:rPr>
              <a:t>Simple</a:t>
            </a:r>
            <a:r>
              <a:rPr lang="tr-TR" sz="1600" b="1" cap="none" dirty="0" smtClean="0">
                <a:latin typeface="Comic Sans MS" pitchFamily="66" charset="0"/>
              </a:rPr>
              <a:t> </a:t>
            </a:r>
            <a:r>
              <a:rPr lang="tr-TR" sz="1600" b="1" cap="none" dirty="0" err="1" smtClean="0">
                <a:latin typeface="Comic Sans MS" pitchFamily="66" charset="0"/>
              </a:rPr>
              <a:t>Present</a:t>
            </a:r>
            <a:r>
              <a:rPr lang="tr-TR" sz="1600" b="1" cap="none" dirty="0" smtClean="0">
                <a:latin typeface="Comic Sans MS" pitchFamily="66" charset="0"/>
              </a:rPr>
              <a:t> Tense bilinen bazı gerçeklerin ifadesi için kullanılır.</a:t>
            </a:r>
            <a:r>
              <a:rPr lang="tr-TR" sz="1600" cap="none" dirty="0" smtClean="0">
                <a:latin typeface="Comic Sans MS" pitchFamily="66" charset="0"/>
              </a:rPr>
              <a:t/>
            </a:r>
            <a:br>
              <a:rPr lang="tr-TR" sz="1600" cap="none" dirty="0" smtClean="0">
                <a:latin typeface="Comic Sans MS" pitchFamily="66" charset="0"/>
              </a:rPr>
            </a:br>
            <a:r>
              <a:rPr lang="tr-TR" sz="1600" cap="none" dirty="0" smtClean="0">
                <a:latin typeface="Comic Sans MS" pitchFamily="66" charset="0"/>
              </a:rPr>
              <a:t/>
            </a:r>
            <a:br>
              <a:rPr lang="tr-TR" sz="1600" cap="none" dirty="0" smtClean="0">
                <a:latin typeface="Comic Sans MS" pitchFamily="66" charset="0"/>
              </a:rPr>
            </a:br>
            <a:r>
              <a:rPr lang="tr-TR" sz="1500" cap="none" dirty="0" smtClean="0">
                <a:latin typeface="Comic Sans MS" pitchFamily="66" charset="0"/>
              </a:rPr>
              <a:t>A </a:t>
            </a:r>
            <a:r>
              <a:rPr lang="tr-TR" sz="1500" cap="none" dirty="0" err="1" smtClean="0">
                <a:latin typeface="Comic Sans MS" pitchFamily="66" charset="0"/>
              </a:rPr>
              <a:t>rabbit</a:t>
            </a:r>
            <a:r>
              <a:rPr lang="tr-TR" sz="1500" cap="none" dirty="0" smtClean="0">
                <a:latin typeface="Comic Sans MS" pitchFamily="66" charset="0"/>
              </a:rPr>
              <a:t> has </a:t>
            </a:r>
            <a:r>
              <a:rPr lang="tr-TR" sz="1500" cap="none" dirty="0" err="1" smtClean="0">
                <a:latin typeface="Comic Sans MS" pitchFamily="66" charset="0"/>
              </a:rPr>
              <a:t>four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legs</a:t>
            </a:r>
            <a:r>
              <a:rPr lang="tr-TR" sz="1500" cap="none" dirty="0" smtClean="0">
                <a:latin typeface="Comic Sans MS" pitchFamily="66" charset="0"/>
              </a:rPr>
              <a:t>. (</a:t>
            </a:r>
            <a:r>
              <a:rPr lang="tr-TR" sz="1500" i="1" cap="none" dirty="0" smtClean="0">
                <a:latin typeface="Comic Sans MS" pitchFamily="66" charset="0"/>
              </a:rPr>
              <a:t>Tavşanın dört bacağı vardır.)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1500" cap="none" dirty="0" smtClean="0">
                <a:latin typeface="Comic Sans MS" pitchFamily="66" charset="0"/>
              </a:rPr>
              <a:t>	</a:t>
            </a:r>
            <a:r>
              <a:rPr lang="tr-TR" sz="1500" cap="none" dirty="0" err="1" smtClean="0">
                <a:latin typeface="Comic Sans MS" pitchFamily="66" charset="0"/>
              </a:rPr>
              <a:t>The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President</a:t>
            </a:r>
            <a:r>
              <a:rPr lang="tr-TR" sz="1500" cap="none" dirty="0" smtClean="0">
                <a:latin typeface="Comic Sans MS" pitchFamily="66" charset="0"/>
              </a:rPr>
              <a:t> of </a:t>
            </a:r>
            <a:r>
              <a:rPr lang="tr-TR" sz="1500" cap="none" dirty="0" err="1" smtClean="0">
                <a:latin typeface="Comic Sans MS" pitchFamily="66" charset="0"/>
              </a:rPr>
              <a:t>the</a:t>
            </a:r>
            <a:r>
              <a:rPr lang="tr-TR" sz="1500" cap="none" dirty="0" smtClean="0">
                <a:latin typeface="Comic Sans MS" pitchFamily="66" charset="0"/>
              </a:rPr>
              <a:t> USA </a:t>
            </a:r>
            <a:r>
              <a:rPr lang="tr-TR" sz="1500" cap="none" dirty="0" err="1" smtClean="0">
                <a:latin typeface="Comic Sans MS" pitchFamily="66" charset="0"/>
              </a:rPr>
              <a:t>lives</a:t>
            </a:r>
            <a:r>
              <a:rPr lang="tr-TR" sz="1500" cap="none" dirty="0" smtClean="0">
                <a:latin typeface="Comic Sans MS" pitchFamily="66" charset="0"/>
              </a:rPr>
              <a:t> in </a:t>
            </a:r>
            <a:r>
              <a:rPr lang="tr-TR" sz="1500" cap="none" dirty="0" err="1" smtClean="0">
                <a:latin typeface="Comic Sans MS" pitchFamily="66" charset="0"/>
              </a:rPr>
              <a:t>the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White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House</a:t>
            </a:r>
            <a:r>
              <a:rPr lang="tr-TR" sz="1500" cap="none" dirty="0" smtClean="0">
                <a:latin typeface="Comic Sans MS" pitchFamily="66" charset="0"/>
              </a:rPr>
              <a:t>. (</a:t>
            </a:r>
            <a:r>
              <a:rPr lang="tr-TR" sz="1500" i="1" cap="none" dirty="0" smtClean="0">
                <a:latin typeface="Comic Sans MS" pitchFamily="66" charset="0"/>
              </a:rPr>
              <a:t>Amerika Başkanı Beyaz Saray’da yaşar.)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1500" cap="none" dirty="0" smtClean="0">
                <a:latin typeface="Comic Sans MS" pitchFamily="66" charset="0"/>
              </a:rPr>
              <a:t>	</a:t>
            </a:r>
            <a:r>
              <a:rPr lang="tr-TR" sz="1500" cap="none" dirty="0" err="1" smtClean="0">
                <a:latin typeface="Comic Sans MS" pitchFamily="66" charset="0"/>
              </a:rPr>
              <a:t>They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come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from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A</a:t>
            </a:r>
            <a:r>
              <a:rPr lang="tr-TR" sz="1500" cap="none" dirty="0" err="1" smtClean="0">
                <a:latin typeface="Comic Sans MS" pitchFamily="66" charset="0"/>
              </a:rPr>
              <a:t>rgentina</a:t>
            </a:r>
            <a:r>
              <a:rPr lang="tr-TR" sz="1500" cap="none" dirty="0" smtClean="0">
                <a:latin typeface="Comic Sans MS" pitchFamily="66" charset="0"/>
              </a:rPr>
              <a:t>.</a:t>
            </a:r>
            <a:r>
              <a:rPr lang="tr-TR" sz="1500" i="1" cap="none" dirty="0" smtClean="0">
                <a:latin typeface="Comic Sans MS" pitchFamily="66" charset="0"/>
              </a:rPr>
              <a:t> (Onlar Arjantinlidirler.) </a:t>
            </a:r>
            <a:r>
              <a:rPr lang="tr-TR" sz="1500" cap="none" dirty="0" smtClean="0">
                <a:latin typeface="Comic Sans MS" pitchFamily="66" charset="0"/>
              </a:rPr>
              <a:t/>
            </a:r>
            <a:br>
              <a:rPr lang="tr-TR" sz="1500" cap="none" dirty="0" smtClean="0">
                <a:latin typeface="Comic Sans MS" pitchFamily="66" charset="0"/>
              </a:rPr>
            </a:br>
            <a:r>
              <a:rPr lang="tr-TR" sz="1600" cap="none" dirty="0" smtClean="0">
                <a:latin typeface="Comic Sans MS" pitchFamily="66" charset="0"/>
              </a:rPr>
              <a:t/>
            </a:r>
            <a:br>
              <a:rPr lang="tr-TR" sz="1600" cap="none" dirty="0" smtClean="0">
                <a:latin typeface="Comic Sans MS" pitchFamily="66" charset="0"/>
              </a:rPr>
            </a:br>
            <a:endParaRPr lang="tr-TR" sz="1600" cap="none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14348" y="214291"/>
            <a:ext cx="7773338" cy="1000132"/>
          </a:xfrm>
        </p:spPr>
        <p:txBody>
          <a:bodyPr>
            <a:normAutofit/>
          </a:bodyPr>
          <a:lstStyle/>
          <a:p>
            <a:r>
              <a:rPr lang="tr-TR" sz="2600" b="1" dirty="0" err="1" smtClean="0">
                <a:latin typeface="Comic Sans MS" pitchFamily="66" charset="0"/>
              </a:rPr>
              <a:t>Past</a:t>
            </a:r>
            <a:r>
              <a:rPr lang="tr-TR" sz="2600" b="1" dirty="0" smtClean="0">
                <a:latin typeface="Comic Sans MS" pitchFamily="66" charset="0"/>
              </a:rPr>
              <a:t> </a:t>
            </a:r>
            <a:r>
              <a:rPr lang="tr-TR" sz="2600" b="1" dirty="0" err="1" smtClean="0">
                <a:latin typeface="Comic Sans MS" pitchFamily="66" charset="0"/>
              </a:rPr>
              <a:t>Perfect</a:t>
            </a:r>
            <a:r>
              <a:rPr lang="tr-TR" sz="2600" b="1" dirty="0" smtClean="0">
                <a:latin typeface="Comic Sans MS" pitchFamily="66" charset="0"/>
              </a:rPr>
              <a:t> </a:t>
            </a:r>
            <a:r>
              <a:rPr lang="tr-TR" sz="2600" b="1" dirty="0" err="1" smtClean="0">
                <a:latin typeface="Comic Sans MS" pitchFamily="66" charset="0"/>
              </a:rPr>
              <a:t>Continouos</a:t>
            </a:r>
            <a:r>
              <a:rPr lang="tr-TR" sz="2600" b="1" dirty="0" smtClean="0">
                <a:latin typeface="Comic Sans MS" pitchFamily="66" charset="0"/>
              </a:rPr>
              <a:t> Tense </a:t>
            </a:r>
            <a:r>
              <a:rPr lang="tr-TR" sz="2600" b="1" dirty="0" smtClean="0">
                <a:latin typeface="Comic Sans MS" pitchFamily="66" charset="0"/>
              </a:rPr>
              <a:t/>
            </a:r>
            <a:br>
              <a:rPr lang="tr-TR" sz="2600" b="1" dirty="0" smtClean="0">
                <a:latin typeface="Comic Sans MS" pitchFamily="66" charset="0"/>
              </a:rPr>
            </a:br>
            <a:r>
              <a:rPr lang="tr-TR" sz="2000" b="1" cap="none" dirty="0" smtClean="0">
                <a:latin typeface="Comic Sans MS" pitchFamily="66" charset="0"/>
              </a:rPr>
              <a:t>(Soru Cümleleri)</a:t>
            </a:r>
            <a:endParaRPr lang="tr-TR" sz="2000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3"/>
          </p:nvPr>
        </p:nvGraphicFramePr>
        <p:xfrm>
          <a:off x="928662" y="1357298"/>
          <a:ext cx="77724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1357322"/>
                <a:gridCol w="1000132"/>
                <a:gridCol w="1000132"/>
                <a:gridCol w="1285884"/>
                <a:gridCol w="2200236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dirty="0">
                          <a:latin typeface="Comic Sans MS" pitchFamily="66" charset="0"/>
                        </a:rPr>
                        <a:t>Yardımcı fiil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>
                          <a:latin typeface="Comic Sans MS" pitchFamily="66" charset="0"/>
                        </a:rPr>
                        <a:t>Özne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dirty="0">
                          <a:latin typeface="Comic Sans MS" pitchFamily="66" charset="0"/>
                        </a:rPr>
                        <a:t>To be </a:t>
                      </a:r>
                      <a:r>
                        <a:rPr lang="en-US" sz="1600" dirty="0" err="1">
                          <a:latin typeface="Comic Sans MS" pitchFamily="66" charset="0"/>
                        </a:rPr>
                        <a:t>fiilinin</a:t>
                      </a:r>
                      <a:r>
                        <a:rPr lang="en-US" sz="1600" dirty="0">
                          <a:latin typeface="Comic Sans MS" pitchFamily="66" charset="0"/>
                        </a:rPr>
                        <a:t> 3. </a:t>
                      </a:r>
                      <a:r>
                        <a:rPr lang="en-US" sz="1600" dirty="0" err="1">
                          <a:latin typeface="Comic Sans MS" pitchFamily="66" charset="0"/>
                        </a:rPr>
                        <a:t>şekli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>
                          <a:latin typeface="Comic Sans MS" pitchFamily="66" charset="0"/>
                        </a:rPr>
                        <a:t>Fiil + ing takısı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>
                          <a:latin typeface="Comic Sans MS" pitchFamily="66" charset="0"/>
                        </a:rPr>
                        <a:t>Türkçesi</a:t>
                      </a:r>
                    </a:p>
                  </a:txBody>
                  <a:tcPr marL="76200" marR="76200" marT="76200" marB="76200" anchor="b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Had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been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reading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a book?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sv-SE" sz="1600" i="1">
                          <a:latin typeface="Comic Sans MS" pitchFamily="66" charset="0"/>
                        </a:rPr>
                        <a:t>Ben bir kitap okumakta mıydım?</a:t>
                      </a:r>
                      <a:endParaRPr lang="sv-SE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Had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been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reading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a book?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i="1">
                          <a:latin typeface="Comic Sans MS" pitchFamily="66" charset="0"/>
                        </a:rPr>
                        <a:t>Sen bir kitap okumakta mıydın?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Had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he, she, it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been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reading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a book?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n-NO" sz="1600" i="1">
                          <a:latin typeface="Comic Sans MS" pitchFamily="66" charset="0"/>
                        </a:rPr>
                        <a:t>O, bir kitap okumakta mıydı?</a:t>
                      </a:r>
                      <a:endParaRPr lang="nn-NO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Had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been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reading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a book?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i="1">
                          <a:latin typeface="Comic Sans MS" pitchFamily="66" charset="0"/>
                        </a:rPr>
                        <a:t>Biz bir kitap okumakta mıydık?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Had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been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reading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a book?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i="1">
                          <a:latin typeface="Comic Sans MS" pitchFamily="66" charset="0"/>
                        </a:rPr>
                        <a:t>Siz bir kitap okumakta mıydınız?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Had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they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been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reading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a book?</a:t>
                      </a:r>
                      <a:endParaRPr lang="tr-TR" sz="16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600" i="1" dirty="0">
                          <a:latin typeface="Comic Sans MS" pitchFamily="66" charset="0"/>
                        </a:rPr>
                        <a:t> Onlar bir kitap okumakta mıydılar?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42910" y="357166"/>
            <a:ext cx="7773338" cy="810218"/>
          </a:xfrm>
        </p:spPr>
        <p:txBody>
          <a:bodyPr>
            <a:normAutofit/>
          </a:bodyPr>
          <a:lstStyle/>
          <a:p>
            <a:r>
              <a:rPr lang="tr-TR" sz="2600" b="1" dirty="0" err="1" smtClean="0">
                <a:latin typeface="Comic Sans MS" pitchFamily="66" charset="0"/>
              </a:rPr>
              <a:t>Future</a:t>
            </a:r>
            <a:r>
              <a:rPr lang="tr-TR" sz="2600" b="1" dirty="0" smtClean="0">
                <a:latin typeface="Comic Sans MS" pitchFamily="66" charset="0"/>
              </a:rPr>
              <a:t> </a:t>
            </a:r>
            <a:r>
              <a:rPr lang="tr-TR" sz="2600" b="1" dirty="0" err="1" smtClean="0">
                <a:latin typeface="Comic Sans MS" pitchFamily="66" charset="0"/>
              </a:rPr>
              <a:t>Perfect</a:t>
            </a:r>
            <a:r>
              <a:rPr lang="tr-TR" sz="2600" b="1" dirty="0" smtClean="0">
                <a:latin typeface="Comic Sans MS" pitchFamily="66" charset="0"/>
              </a:rPr>
              <a:t> </a:t>
            </a:r>
            <a:r>
              <a:rPr lang="tr-TR" sz="2600" b="1" dirty="0" err="1" smtClean="0">
                <a:latin typeface="Comic Sans MS" pitchFamily="66" charset="0"/>
              </a:rPr>
              <a:t>Continuous</a:t>
            </a:r>
            <a:r>
              <a:rPr lang="tr-TR" sz="2600" b="1" dirty="0" smtClean="0">
                <a:latin typeface="Comic Sans MS" pitchFamily="66" charset="0"/>
              </a:rPr>
              <a:t> </a:t>
            </a:r>
            <a:r>
              <a:rPr lang="tr-TR" sz="2600" b="1" dirty="0" smtClean="0">
                <a:latin typeface="Comic Sans MS" pitchFamily="66" charset="0"/>
              </a:rPr>
              <a:t>Tense</a:t>
            </a:r>
            <a:r>
              <a:rPr lang="tr-TR" b="1" dirty="0" smtClean="0">
                <a:latin typeface="Comic Sans MS" pitchFamily="66" charset="0"/>
              </a:rPr>
              <a:t/>
            </a:r>
            <a:br>
              <a:rPr lang="tr-TR" b="1" dirty="0" smtClean="0">
                <a:latin typeface="Comic Sans MS" pitchFamily="66" charset="0"/>
              </a:rPr>
            </a:br>
            <a:r>
              <a:rPr lang="tr-TR" sz="2000" b="1" cap="none" dirty="0" smtClean="0">
                <a:latin typeface="Comic Sans MS" pitchFamily="66" charset="0"/>
              </a:rPr>
              <a:t> (Gelecek </a:t>
            </a:r>
            <a:r>
              <a:rPr lang="tr-TR" sz="2000" b="1" cap="none" dirty="0" smtClean="0">
                <a:latin typeface="Comic Sans MS" pitchFamily="66" charset="0"/>
              </a:rPr>
              <a:t>zamanda devam edecek bir işi anlatır.)</a:t>
            </a:r>
            <a:endParaRPr lang="tr-TR" sz="2000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3"/>
          </p:nvPr>
        </p:nvGraphicFramePr>
        <p:xfrm>
          <a:off x="714348" y="1285860"/>
          <a:ext cx="8001055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022"/>
                <a:gridCol w="1323713"/>
                <a:gridCol w="1176634"/>
                <a:gridCol w="1764951"/>
                <a:gridCol w="2529735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dirty="0">
                          <a:latin typeface="Comic Sans MS" pitchFamily="66" charset="0"/>
                        </a:rPr>
                        <a:t>Özne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>
                          <a:latin typeface="Comic Sans MS" pitchFamily="66" charset="0"/>
                        </a:rPr>
                        <a:t>Yardımcı fiilin Past hali</a:t>
                      </a:r>
                      <a:br>
                        <a:rPr lang="en-US" sz="1400">
                          <a:latin typeface="Comic Sans MS" pitchFamily="66" charset="0"/>
                        </a:rPr>
                      </a:br>
                      <a:r>
                        <a:rPr lang="en-US" sz="1400">
                          <a:latin typeface="Comic Sans MS" pitchFamily="66" charset="0"/>
                        </a:rPr>
                        <a:t>+  to be fiilinin 3. şekli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>
                          <a:latin typeface="Comic Sans MS" pitchFamily="66" charset="0"/>
                        </a:rPr>
                        <a:t>Fiil + ing takısı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>
                          <a:latin typeface="Comic Sans MS" pitchFamily="66" charset="0"/>
                        </a:rPr>
                        <a:t>Türkçesi</a:t>
                      </a:r>
                    </a:p>
                  </a:txBody>
                  <a:tcPr marL="76200" marR="76200" marT="76200" marB="76200" anchor="b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will have been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working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in the garden tomorrow.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 i="1">
                          <a:latin typeface="Comic Sans MS" pitchFamily="66" charset="0"/>
                        </a:rPr>
                        <a:t>Ben yarın bahçede çalışmakta olacağım.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will have been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working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in the garden tomorrow.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 i="1">
                          <a:latin typeface="Comic Sans MS" pitchFamily="66" charset="0"/>
                        </a:rPr>
                        <a:t>Sen yarın bahçede çalışmakta olacaksın.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He, She, It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will have been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working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in the garden tomorrow.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 i="1">
                          <a:latin typeface="Comic Sans MS" pitchFamily="66" charset="0"/>
                        </a:rPr>
                        <a:t>O, yarın bahçede çalışmakta olacak.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will have been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working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in the garden tomorrow.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 i="1">
                          <a:latin typeface="Comic Sans MS" pitchFamily="66" charset="0"/>
                        </a:rPr>
                        <a:t>Biz yarın bahçede çalışmakta olacağız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will have been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working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in the garden tomorrow.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 i="1">
                          <a:latin typeface="Comic Sans MS" pitchFamily="66" charset="0"/>
                        </a:rPr>
                        <a:t>Siz yarın bahçede çalışmakta olacaksınız.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They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will have been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working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in the garden tomorrow.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 i="1" dirty="0">
                          <a:latin typeface="Comic Sans MS" pitchFamily="66" charset="0"/>
                        </a:rPr>
                        <a:t>Onlar yarın bahçede çalışmakta olacaklar.</a:t>
                      </a:r>
                      <a:endParaRPr lang="tr-TR" sz="14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14348" y="285728"/>
            <a:ext cx="7773338" cy="667342"/>
          </a:xfrm>
        </p:spPr>
        <p:txBody>
          <a:bodyPr>
            <a:normAutofit fontScale="90000"/>
          </a:bodyPr>
          <a:lstStyle/>
          <a:p>
            <a:r>
              <a:rPr lang="tr-TR" sz="2600" b="1" dirty="0" err="1" smtClean="0">
                <a:latin typeface="Comic Sans MS" pitchFamily="66" charset="0"/>
              </a:rPr>
              <a:t>Future</a:t>
            </a:r>
            <a:r>
              <a:rPr lang="tr-TR" sz="2600" b="1" dirty="0" smtClean="0">
                <a:latin typeface="Comic Sans MS" pitchFamily="66" charset="0"/>
              </a:rPr>
              <a:t> </a:t>
            </a:r>
            <a:r>
              <a:rPr lang="tr-TR" sz="2600" b="1" dirty="0" err="1" smtClean="0">
                <a:latin typeface="Comic Sans MS" pitchFamily="66" charset="0"/>
              </a:rPr>
              <a:t>Perfect</a:t>
            </a:r>
            <a:r>
              <a:rPr lang="tr-TR" sz="2600" b="1" dirty="0" smtClean="0">
                <a:latin typeface="Comic Sans MS" pitchFamily="66" charset="0"/>
              </a:rPr>
              <a:t> </a:t>
            </a:r>
            <a:r>
              <a:rPr lang="tr-TR" sz="2600" b="1" dirty="0" err="1" smtClean="0">
                <a:latin typeface="Comic Sans MS" pitchFamily="66" charset="0"/>
              </a:rPr>
              <a:t>Continuous</a:t>
            </a:r>
            <a:r>
              <a:rPr lang="tr-TR" sz="2600" b="1" dirty="0" smtClean="0">
                <a:latin typeface="Comic Sans MS" pitchFamily="66" charset="0"/>
              </a:rPr>
              <a:t> Tense </a:t>
            </a:r>
            <a:r>
              <a:rPr lang="tr-TR" sz="2600" b="1" dirty="0" smtClean="0">
                <a:latin typeface="Comic Sans MS" pitchFamily="66" charset="0"/>
              </a:rPr>
              <a:t/>
            </a:r>
            <a:br>
              <a:rPr lang="tr-TR" sz="2600" b="1" dirty="0" smtClean="0">
                <a:latin typeface="Comic Sans MS" pitchFamily="66" charset="0"/>
              </a:rPr>
            </a:br>
            <a:r>
              <a:rPr lang="tr-TR" sz="2200" b="1" cap="none" dirty="0" smtClean="0">
                <a:latin typeface="Comic Sans MS" pitchFamily="66" charset="0"/>
              </a:rPr>
              <a:t>(Olumsuz Cümleler)</a:t>
            </a:r>
            <a:endParaRPr lang="tr-TR" sz="2200" b="1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3"/>
          </p:nvPr>
        </p:nvGraphicFramePr>
        <p:xfrm>
          <a:off x="642910" y="1142984"/>
          <a:ext cx="77724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428760"/>
                <a:gridCol w="1214446"/>
                <a:gridCol w="1285884"/>
                <a:gridCol w="2557426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 dirty="0">
                          <a:latin typeface="Comic Sans MS" pitchFamily="66" charset="0"/>
                        </a:rPr>
                        <a:t>Özne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>
                          <a:latin typeface="Comic Sans MS" pitchFamily="66" charset="0"/>
                        </a:rPr>
                        <a:t>Yardımcı fiil + olumsuzluk eki + to be fiilinin 3. şekli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>
                          <a:latin typeface="Comic Sans MS" pitchFamily="66" charset="0"/>
                        </a:rPr>
                        <a:t>Fiil + ing takısı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500">
                          <a:latin typeface="Comic Sans MS" pitchFamily="66" charset="0"/>
                        </a:rPr>
                        <a:t>Türkçesi</a:t>
                      </a:r>
                    </a:p>
                  </a:txBody>
                  <a:tcPr marL="76200" marR="76200" marT="76200" marB="76200" anchor="b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</a:t>
                      </a:r>
                      <a:endParaRPr lang="tr-TR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5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will not (won’t) have been</a:t>
                      </a:r>
                      <a:endParaRPr lang="en-US" sz="15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reading</a:t>
                      </a:r>
                      <a:endParaRPr lang="tr-TR" sz="15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a book tomorrow</a:t>
                      </a:r>
                      <a:endParaRPr lang="tr-TR" sz="15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 i="1">
                          <a:latin typeface="Comic Sans MS" pitchFamily="66" charset="0"/>
                        </a:rPr>
                        <a:t>Ben yarın bir kitap okumakta olmayacağım.</a:t>
                      </a:r>
                      <a:endParaRPr lang="tr-TR" sz="15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</a:t>
                      </a:r>
                      <a:endParaRPr lang="tr-TR" sz="15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will not have been</a:t>
                      </a:r>
                      <a:endParaRPr lang="tr-TR" sz="15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reading</a:t>
                      </a:r>
                      <a:endParaRPr lang="tr-TR" sz="15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a book tomorrow</a:t>
                      </a:r>
                      <a:endParaRPr lang="tr-TR" sz="15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 i="1">
                          <a:latin typeface="Comic Sans MS" pitchFamily="66" charset="0"/>
                        </a:rPr>
                        <a:t>Sen yarın bir kitap okumakta olmayacaksın.</a:t>
                      </a:r>
                      <a:endParaRPr lang="tr-TR" sz="15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He, She, It</a:t>
                      </a:r>
                      <a:endParaRPr lang="tr-TR" sz="15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will not have been</a:t>
                      </a:r>
                      <a:endParaRPr lang="tr-TR" sz="15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reading</a:t>
                      </a:r>
                      <a:endParaRPr lang="tr-TR" sz="15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a </a:t>
                      </a:r>
                      <a:r>
                        <a:rPr lang="tr-TR" sz="15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book</a:t>
                      </a:r>
                      <a:r>
                        <a:rPr lang="tr-TR" sz="15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sz="15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tomorrow</a:t>
                      </a:r>
                      <a:endParaRPr lang="tr-TR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 i="1">
                          <a:latin typeface="Comic Sans MS" pitchFamily="66" charset="0"/>
                        </a:rPr>
                        <a:t>Sen yarın bir kitap okumakta olmayacaksın.</a:t>
                      </a:r>
                      <a:endParaRPr lang="tr-TR" sz="15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</a:t>
                      </a:r>
                      <a:endParaRPr lang="tr-TR" sz="15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will not have been</a:t>
                      </a:r>
                      <a:endParaRPr lang="tr-TR" sz="15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reading</a:t>
                      </a:r>
                      <a:endParaRPr lang="tr-TR" sz="15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a book tomorrow</a:t>
                      </a:r>
                      <a:endParaRPr lang="tr-TR" sz="15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 i="1">
                          <a:latin typeface="Comic Sans MS" pitchFamily="66" charset="0"/>
                        </a:rPr>
                        <a:t>Biz yarın bir kitap okumakta olmayacağız.</a:t>
                      </a:r>
                      <a:endParaRPr lang="tr-TR" sz="15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</a:t>
                      </a:r>
                      <a:endParaRPr lang="tr-TR" sz="15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will not have been</a:t>
                      </a:r>
                      <a:endParaRPr lang="tr-TR" sz="15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reading</a:t>
                      </a:r>
                      <a:endParaRPr lang="tr-TR" sz="15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a book tomorrow</a:t>
                      </a:r>
                      <a:endParaRPr lang="tr-TR" sz="15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 i="1">
                          <a:latin typeface="Comic Sans MS" pitchFamily="66" charset="0"/>
                        </a:rPr>
                        <a:t>Siz yarın bir kitap okumakta olmayacaksınız.</a:t>
                      </a:r>
                      <a:endParaRPr lang="tr-TR" sz="15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They</a:t>
                      </a:r>
                      <a:endParaRPr lang="tr-TR" sz="15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will not have been</a:t>
                      </a:r>
                      <a:endParaRPr lang="tr-TR" sz="15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reading</a:t>
                      </a:r>
                      <a:endParaRPr lang="tr-TR" sz="15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a book tomorrow</a:t>
                      </a:r>
                      <a:endParaRPr lang="tr-TR" sz="15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 i="1" dirty="0">
                          <a:latin typeface="Comic Sans MS" pitchFamily="66" charset="0"/>
                        </a:rPr>
                        <a:t>Onlar yarın bir kitap okumakta olmayacaklar.</a:t>
                      </a:r>
                      <a:endParaRPr lang="tr-TR" sz="15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42910" y="500042"/>
            <a:ext cx="7773338" cy="881656"/>
          </a:xfrm>
        </p:spPr>
        <p:txBody>
          <a:bodyPr>
            <a:normAutofit/>
          </a:bodyPr>
          <a:lstStyle/>
          <a:p>
            <a:r>
              <a:rPr lang="tr-TR" sz="2600" b="1" dirty="0" err="1" smtClean="0">
                <a:latin typeface="Comic Sans MS" pitchFamily="66" charset="0"/>
              </a:rPr>
              <a:t>Future</a:t>
            </a:r>
            <a:r>
              <a:rPr lang="tr-TR" sz="2600" b="1" dirty="0" smtClean="0">
                <a:latin typeface="Comic Sans MS" pitchFamily="66" charset="0"/>
              </a:rPr>
              <a:t> </a:t>
            </a:r>
            <a:r>
              <a:rPr lang="tr-TR" sz="2600" b="1" dirty="0" err="1" smtClean="0">
                <a:latin typeface="Comic Sans MS" pitchFamily="66" charset="0"/>
              </a:rPr>
              <a:t>Perfect</a:t>
            </a:r>
            <a:r>
              <a:rPr lang="tr-TR" sz="2600" b="1" dirty="0" smtClean="0">
                <a:latin typeface="Comic Sans MS" pitchFamily="66" charset="0"/>
              </a:rPr>
              <a:t> </a:t>
            </a:r>
            <a:r>
              <a:rPr lang="tr-TR" sz="2600" b="1" dirty="0" err="1" smtClean="0">
                <a:latin typeface="Comic Sans MS" pitchFamily="66" charset="0"/>
              </a:rPr>
              <a:t>Continuouns</a:t>
            </a:r>
            <a:r>
              <a:rPr lang="tr-TR" sz="2600" b="1" dirty="0" smtClean="0">
                <a:latin typeface="Comic Sans MS" pitchFamily="66" charset="0"/>
              </a:rPr>
              <a:t> Tense </a:t>
            </a:r>
            <a:r>
              <a:rPr lang="tr-TR" sz="2200" b="1" cap="none" dirty="0" smtClean="0">
                <a:latin typeface="Comic Sans MS" pitchFamily="66" charset="0"/>
              </a:rPr>
              <a:t>(Soru Cümleleri)</a:t>
            </a:r>
            <a:endParaRPr lang="tr-TR" sz="2200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3"/>
          </p:nvPr>
        </p:nvGraphicFramePr>
        <p:xfrm>
          <a:off x="714348" y="1571612"/>
          <a:ext cx="77724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785818"/>
                <a:gridCol w="1071570"/>
                <a:gridCol w="928694"/>
                <a:gridCol w="1857388"/>
                <a:gridCol w="2343112"/>
              </a:tblGrid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400" dirty="0">
                          <a:latin typeface="Comic Sans MS" pitchFamily="66" charset="0"/>
                        </a:rPr>
                        <a:t>Yardımcı fiil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latin typeface="Comic Sans MS" pitchFamily="66" charset="0"/>
                        </a:rPr>
                        <a:t>Özne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latin typeface="Comic Sans MS" pitchFamily="66" charset="0"/>
                        </a:rPr>
                        <a:t>To be fiilinin 3. şekli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 dirty="0">
                          <a:latin typeface="Comic Sans MS" pitchFamily="66" charset="0"/>
                        </a:rPr>
                        <a:t>Fiil + </a:t>
                      </a:r>
                      <a:r>
                        <a:rPr lang="tr-TR" sz="1400" dirty="0" err="1">
                          <a:latin typeface="Comic Sans MS" pitchFamily="66" charset="0"/>
                        </a:rPr>
                        <a:t>ing</a:t>
                      </a:r>
                      <a:r>
                        <a:rPr lang="tr-TR" sz="1400" dirty="0">
                          <a:latin typeface="Comic Sans MS" pitchFamily="66" charset="0"/>
                        </a:rPr>
                        <a:t> takısı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latin typeface="Comic Sans MS" pitchFamily="66" charset="0"/>
                        </a:rPr>
                        <a:t>Türkçesi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Will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have</a:t>
                      </a:r>
                      <a:r>
                        <a:rPr lang="tr-TR" sz="14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sz="14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been</a:t>
                      </a:r>
                      <a:endParaRPr lang="tr-TR" sz="14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working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in the garden tomorrow?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 i="1">
                          <a:latin typeface="Comic Sans MS" pitchFamily="66" charset="0"/>
                        </a:rPr>
                        <a:t>Ben yarın bahçede çalışmakta olacak mıyım?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Will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</a:t>
                      </a:r>
                      <a:endParaRPr lang="tr-TR" sz="14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have</a:t>
                      </a:r>
                      <a:r>
                        <a:rPr lang="tr-TR" sz="14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tr-TR" sz="14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been</a:t>
                      </a:r>
                      <a:endParaRPr lang="tr-TR" sz="14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working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in the garden tomorrow?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 i="1">
                          <a:latin typeface="Comic Sans MS" pitchFamily="66" charset="0"/>
                        </a:rPr>
                        <a:t>Sen yarın bahçede çalışmakta olacak mısın?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Will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he, she, it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have been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working</a:t>
                      </a:r>
                      <a:endParaRPr lang="tr-TR" sz="14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in the garden tomorrow?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 i="1">
                          <a:latin typeface="Comic Sans MS" pitchFamily="66" charset="0"/>
                        </a:rPr>
                        <a:t>O, yarın bahçede çalışmakta olacak mı?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Will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have been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working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in the garden tomorrow?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 i="1">
                          <a:latin typeface="Comic Sans MS" pitchFamily="66" charset="0"/>
                        </a:rPr>
                        <a:t>Biz yarın bahçede çalışmakta olacak mıyız?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Will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have been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working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in the garden tomorrow?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 i="1">
                          <a:latin typeface="Comic Sans MS" pitchFamily="66" charset="0"/>
                        </a:rPr>
                        <a:t>Siz yarın bahçede çalışmakta olacak mısınız?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Will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they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have been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working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in the garden tomorrow?</a:t>
                      </a:r>
                      <a:endParaRPr lang="tr-TR" sz="14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400" i="1" dirty="0">
                          <a:latin typeface="Comic Sans MS" pitchFamily="66" charset="0"/>
                        </a:rPr>
                        <a:t>Onlar yarın bahçede çalışmakta olacak mı?</a:t>
                      </a:r>
                      <a:endParaRPr lang="tr-TR" sz="14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3338" cy="1167408"/>
          </a:xfrm>
        </p:spPr>
        <p:txBody>
          <a:bodyPr>
            <a:normAutofit/>
          </a:bodyPr>
          <a:lstStyle/>
          <a:p>
            <a:r>
              <a:rPr lang="tr-TR" sz="2400" b="1" cap="none" dirty="0" err="1" smtClean="0">
                <a:latin typeface="Comic Sans MS" pitchFamily="66" charset="0"/>
              </a:rPr>
              <a:t>Simple</a:t>
            </a:r>
            <a:r>
              <a:rPr lang="tr-TR" sz="2400" b="1" cap="none" dirty="0" smtClean="0">
                <a:latin typeface="Comic Sans MS" pitchFamily="66" charset="0"/>
              </a:rPr>
              <a:t> </a:t>
            </a:r>
            <a:r>
              <a:rPr lang="tr-TR" sz="2400" b="1" cap="none" dirty="0" err="1" smtClean="0">
                <a:latin typeface="Comic Sans MS" pitchFamily="66" charset="0"/>
              </a:rPr>
              <a:t>Present</a:t>
            </a:r>
            <a:r>
              <a:rPr lang="tr-TR" sz="2400" b="1" cap="none" dirty="0" smtClean="0">
                <a:latin typeface="Comic Sans MS" pitchFamily="66" charset="0"/>
              </a:rPr>
              <a:t> </a:t>
            </a:r>
            <a:r>
              <a:rPr lang="tr-TR" sz="2400" b="1" cap="none" dirty="0" err="1" smtClean="0">
                <a:latin typeface="Comic Sans MS" pitchFamily="66" charset="0"/>
              </a:rPr>
              <a:t>Tense’in</a:t>
            </a:r>
            <a:r>
              <a:rPr lang="tr-TR" sz="2400" b="1" cap="none" dirty="0" smtClean="0">
                <a:latin typeface="Comic Sans MS" pitchFamily="66" charset="0"/>
              </a:rPr>
              <a:t> kullanıldığı alanlar;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685330" y="1142985"/>
            <a:ext cx="7772870" cy="4648216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None/>
            </a:pPr>
            <a:r>
              <a:rPr lang="tr-TR" sz="1600" b="1" cap="none" dirty="0" smtClean="0">
                <a:latin typeface="Comic Sans MS" pitchFamily="66" charset="0"/>
              </a:rPr>
              <a:t>3. </a:t>
            </a:r>
            <a:r>
              <a:rPr lang="tr-TR" sz="1600" b="1" cap="none" dirty="0" err="1" smtClean="0">
                <a:latin typeface="Comic Sans MS" pitchFamily="66" charset="0"/>
              </a:rPr>
              <a:t>Simple</a:t>
            </a:r>
            <a:r>
              <a:rPr lang="tr-TR" sz="1600" b="1" cap="none" dirty="0" smtClean="0">
                <a:latin typeface="Comic Sans MS" pitchFamily="66" charset="0"/>
              </a:rPr>
              <a:t> </a:t>
            </a:r>
            <a:r>
              <a:rPr lang="tr-TR" sz="1600" b="1" cap="none" dirty="0" err="1" smtClean="0">
                <a:latin typeface="Comic Sans MS" pitchFamily="66" charset="0"/>
              </a:rPr>
              <a:t>Present</a:t>
            </a:r>
            <a:r>
              <a:rPr lang="tr-TR" sz="1600" b="1" cap="none" dirty="0" smtClean="0">
                <a:latin typeface="Comic Sans MS" pitchFamily="66" charset="0"/>
              </a:rPr>
              <a:t> Tense her zaman tekrarlanan bazı alışkanlıkların ifadesi için kullanılır.</a:t>
            </a:r>
            <a:r>
              <a:rPr lang="tr-TR" sz="1500" cap="none" dirty="0" smtClean="0">
                <a:latin typeface="Comic Sans MS" pitchFamily="66" charset="0"/>
              </a:rPr>
              <a:t/>
            </a:r>
            <a:br>
              <a:rPr lang="tr-TR" sz="1500" cap="none" dirty="0" smtClean="0">
                <a:latin typeface="Comic Sans MS" pitchFamily="66" charset="0"/>
              </a:rPr>
            </a:br>
            <a:r>
              <a:rPr lang="tr-TR" sz="1500" cap="none" dirty="0" smtClean="0">
                <a:latin typeface="Comic Sans MS" pitchFamily="66" charset="0"/>
              </a:rPr>
              <a:t/>
            </a:r>
            <a:br>
              <a:rPr lang="tr-TR" sz="1500" cap="none" dirty="0" smtClean="0">
                <a:latin typeface="Comic Sans MS" pitchFamily="66" charset="0"/>
              </a:rPr>
            </a:br>
            <a:r>
              <a:rPr lang="tr-TR" sz="1500" cap="none" dirty="0" err="1" smtClean="0">
                <a:latin typeface="Comic Sans MS" pitchFamily="66" charset="0"/>
              </a:rPr>
              <a:t>Mary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brushes</a:t>
            </a:r>
            <a:r>
              <a:rPr lang="tr-TR" sz="1500" cap="none" dirty="0" smtClean="0">
                <a:latin typeface="Comic Sans MS" pitchFamily="66" charset="0"/>
              </a:rPr>
              <a:t> her </a:t>
            </a:r>
            <a:r>
              <a:rPr lang="tr-TR" sz="1500" cap="none" dirty="0" err="1" smtClean="0">
                <a:latin typeface="Comic Sans MS" pitchFamily="66" charset="0"/>
              </a:rPr>
              <a:t>teeth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twice</a:t>
            </a:r>
            <a:r>
              <a:rPr lang="tr-TR" sz="1500" cap="none" dirty="0" smtClean="0">
                <a:latin typeface="Comic Sans MS" pitchFamily="66" charset="0"/>
              </a:rPr>
              <a:t> a </a:t>
            </a:r>
            <a:r>
              <a:rPr lang="tr-TR" sz="1500" cap="none" dirty="0" err="1" smtClean="0">
                <a:latin typeface="Comic Sans MS" pitchFamily="66" charset="0"/>
              </a:rPr>
              <a:t>day</a:t>
            </a:r>
            <a:r>
              <a:rPr lang="tr-TR" sz="1500" cap="none" dirty="0" smtClean="0">
                <a:latin typeface="Comic Sans MS" pitchFamily="66" charset="0"/>
              </a:rPr>
              <a:t>. (</a:t>
            </a:r>
            <a:r>
              <a:rPr lang="tr-TR" sz="1500" i="1" cap="none" dirty="0" err="1" smtClean="0">
                <a:latin typeface="Comic Sans MS" pitchFamily="66" charset="0"/>
              </a:rPr>
              <a:t>Mary</a:t>
            </a:r>
            <a:r>
              <a:rPr lang="tr-TR" sz="1500" i="1" cap="none" dirty="0" smtClean="0">
                <a:latin typeface="Comic Sans MS" pitchFamily="66" charset="0"/>
              </a:rPr>
              <a:t> dişlerini günde iki kez fırçalar.)</a:t>
            </a:r>
          </a:p>
          <a:p>
            <a:pPr>
              <a:spcAft>
                <a:spcPts val="600"/>
              </a:spcAft>
              <a:buNone/>
            </a:pPr>
            <a:r>
              <a:rPr lang="tr-TR" sz="1500" cap="none" dirty="0" smtClean="0">
                <a:latin typeface="Comic Sans MS" pitchFamily="66" charset="0"/>
              </a:rPr>
              <a:t>	</a:t>
            </a:r>
            <a:r>
              <a:rPr lang="tr-TR" sz="1500" cap="none" dirty="0" err="1" smtClean="0">
                <a:latin typeface="Comic Sans MS" pitchFamily="66" charset="0"/>
              </a:rPr>
              <a:t>They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go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to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their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country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every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summer</a:t>
            </a:r>
            <a:r>
              <a:rPr lang="tr-TR" sz="1500" cap="none" dirty="0" smtClean="0">
                <a:latin typeface="Comic Sans MS" pitchFamily="66" charset="0"/>
              </a:rPr>
              <a:t>. (</a:t>
            </a:r>
            <a:r>
              <a:rPr lang="tr-TR" sz="1500" i="1" cap="none" dirty="0" smtClean="0">
                <a:latin typeface="Comic Sans MS" pitchFamily="66" charset="0"/>
              </a:rPr>
              <a:t>Onlar her yaz ülkelerine giderler.)</a:t>
            </a:r>
          </a:p>
          <a:p>
            <a:pPr>
              <a:spcAft>
                <a:spcPts val="600"/>
              </a:spcAft>
              <a:buNone/>
            </a:pPr>
            <a:r>
              <a:rPr lang="tr-TR" sz="1500" cap="none" dirty="0" smtClean="0">
                <a:latin typeface="Comic Sans MS" pitchFamily="66" charset="0"/>
              </a:rPr>
              <a:t>	</a:t>
            </a:r>
            <a:r>
              <a:rPr lang="tr-TR" sz="1500" cap="none" dirty="0" err="1" smtClean="0">
                <a:latin typeface="Comic Sans MS" pitchFamily="66" charset="0"/>
              </a:rPr>
              <a:t>She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gets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up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early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every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day</a:t>
            </a:r>
            <a:r>
              <a:rPr lang="tr-TR" sz="1500" cap="none" dirty="0" smtClean="0">
                <a:latin typeface="Comic Sans MS" pitchFamily="66" charset="0"/>
              </a:rPr>
              <a:t>. (</a:t>
            </a:r>
            <a:r>
              <a:rPr lang="tr-TR" sz="1500" i="1" cap="none" dirty="0" smtClean="0">
                <a:latin typeface="Comic Sans MS" pitchFamily="66" charset="0"/>
              </a:rPr>
              <a:t>O her gün erken kalkar.)</a:t>
            </a:r>
            <a:endParaRPr lang="tr-TR" sz="1500" i="1" cap="none" dirty="0" smtClean="0">
              <a:latin typeface="Comic Sans MS" pitchFamily="66" charset="0"/>
            </a:endParaRPr>
          </a:p>
          <a:p>
            <a:pPr>
              <a:spcAft>
                <a:spcPts val="600"/>
              </a:spcAft>
              <a:buNone/>
            </a:pPr>
            <a:r>
              <a:rPr lang="tr-TR" sz="1600" b="1" cap="none" dirty="0" smtClean="0">
                <a:latin typeface="Comic Sans MS" pitchFamily="66" charset="0"/>
              </a:rPr>
              <a:t>4. </a:t>
            </a:r>
            <a:r>
              <a:rPr lang="tr-TR" sz="1600" b="1" cap="none" dirty="0" err="1" smtClean="0">
                <a:latin typeface="Comic Sans MS" pitchFamily="66" charset="0"/>
              </a:rPr>
              <a:t>Simple</a:t>
            </a:r>
            <a:r>
              <a:rPr lang="tr-TR" sz="1600" b="1" cap="none" dirty="0" smtClean="0">
                <a:latin typeface="Comic Sans MS" pitchFamily="66" charset="0"/>
              </a:rPr>
              <a:t> </a:t>
            </a:r>
            <a:r>
              <a:rPr lang="tr-TR" sz="1600" b="1" cap="none" dirty="0" err="1" smtClean="0">
                <a:latin typeface="Comic Sans MS" pitchFamily="66" charset="0"/>
              </a:rPr>
              <a:t>Present</a:t>
            </a:r>
            <a:r>
              <a:rPr lang="tr-TR" sz="1600" b="1" cap="none" dirty="0" smtClean="0">
                <a:latin typeface="Comic Sans MS" pitchFamily="66" charset="0"/>
              </a:rPr>
              <a:t> Tense bazen herkesin hemfikir olduğu konuları ifade etmek için kullanılır.</a:t>
            </a:r>
            <a:r>
              <a:rPr lang="tr-TR" sz="1500" cap="none" dirty="0" smtClean="0">
                <a:latin typeface="Comic Sans MS" pitchFamily="66" charset="0"/>
              </a:rPr>
              <a:t/>
            </a:r>
            <a:br>
              <a:rPr lang="tr-TR" sz="1500" cap="none" dirty="0" smtClean="0">
                <a:latin typeface="Comic Sans MS" pitchFamily="66" charset="0"/>
              </a:rPr>
            </a:br>
            <a:r>
              <a:rPr lang="tr-TR" sz="1500" cap="none" dirty="0" smtClean="0">
                <a:latin typeface="Comic Sans MS" pitchFamily="66" charset="0"/>
              </a:rPr>
              <a:t/>
            </a:r>
            <a:br>
              <a:rPr lang="tr-TR" sz="1500" cap="none" dirty="0" smtClean="0">
                <a:latin typeface="Comic Sans MS" pitchFamily="66" charset="0"/>
              </a:rPr>
            </a:br>
            <a:r>
              <a:rPr lang="tr-TR" sz="1500" cap="none" dirty="0" err="1" smtClean="0">
                <a:latin typeface="Comic Sans MS" pitchFamily="66" charset="0"/>
              </a:rPr>
              <a:t>They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speak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German</a:t>
            </a:r>
            <a:r>
              <a:rPr lang="tr-TR" sz="1500" cap="none" dirty="0" smtClean="0">
                <a:latin typeface="Comic Sans MS" pitchFamily="66" charset="0"/>
              </a:rPr>
              <a:t> in </a:t>
            </a:r>
            <a:r>
              <a:rPr lang="tr-TR" sz="1500" cap="none" dirty="0" err="1" smtClean="0">
                <a:latin typeface="Comic Sans MS" pitchFamily="66" charset="0"/>
              </a:rPr>
              <a:t>Germany</a:t>
            </a:r>
            <a:r>
              <a:rPr lang="tr-TR" sz="1500" cap="none" dirty="0" smtClean="0">
                <a:latin typeface="Comic Sans MS" pitchFamily="66" charset="0"/>
              </a:rPr>
              <a:t>. </a:t>
            </a:r>
            <a:r>
              <a:rPr lang="tr-TR" sz="1500" cap="none" dirty="0" smtClean="0">
                <a:latin typeface="Comic Sans MS" pitchFamily="66" charset="0"/>
              </a:rPr>
              <a:t>(Almanya’da Almanca konuşulur.) </a:t>
            </a:r>
            <a:endParaRPr lang="tr-TR" sz="1500" cap="none" dirty="0" smtClean="0">
              <a:latin typeface="Comic Sans MS" pitchFamily="66" charset="0"/>
            </a:endParaRPr>
          </a:p>
          <a:p>
            <a:pPr>
              <a:spcAft>
                <a:spcPts val="600"/>
              </a:spcAft>
              <a:buNone/>
            </a:pPr>
            <a:r>
              <a:rPr lang="tr-TR" sz="1500" cap="none" dirty="0" smtClean="0">
                <a:latin typeface="Comic Sans MS" pitchFamily="66" charset="0"/>
              </a:rPr>
              <a:t>	</a:t>
            </a:r>
            <a:r>
              <a:rPr lang="tr-TR" sz="1500" cap="none" dirty="0" err="1" smtClean="0">
                <a:latin typeface="Comic Sans MS" pitchFamily="66" charset="0"/>
              </a:rPr>
              <a:t>The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queen</a:t>
            </a:r>
            <a:r>
              <a:rPr lang="tr-TR" sz="1500" cap="none" dirty="0" smtClean="0">
                <a:latin typeface="Comic Sans MS" pitchFamily="66" charset="0"/>
              </a:rPr>
              <a:t> of </a:t>
            </a:r>
            <a:r>
              <a:rPr lang="tr-TR" sz="1500" cap="none" dirty="0" err="1" smtClean="0">
                <a:latin typeface="Comic Sans MS" pitchFamily="66" charset="0"/>
              </a:rPr>
              <a:t>england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lives</a:t>
            </a:r>
            <a:r>
              <a:rPr lang="tr-TR" sz="1500" cap="none" dirty="0" smtClean="0">
                <a:latin typeface="Comic Sans MS" pitchFamily="66" charset="0"/>
              </a:rPr>
              <a:t> in </a:t>
            </a:r>
            <a:r>
              <a:rPr lang="tr-TR" sz="1500" cap="none" dirty="0" err="1" smtClean="0">
                <a:latin typeface="Comic Sans MS" pitchFamily="66" charset="0"/>
              </a:rPr>
              <a:t>buckingham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palace</a:t>
            </a:r>
            <a:r>
              <a:rPr lang="tr-TR" sz="1500" cap="none" dirty="0" smtClean="0">
                <a:latin typeface="Comic Sans MS" pitchFamily="66" charset="0"/>
              </a:rPr>
              <a:t>. </a:t>
            </a:r>
            <a:r>
              <a:rPr lang="tr-TR" sz="1500" cap="none" dirty="0" smtClean="0">
                <a:latin typeface="Comic Sans MS" pitchFamily="66" charset="0"/>
              </a:rPr>
              <a:t>(İngiltere Kraliçesi Buckingham Sarayı’nda yaşar</a:t>
            </a:r>
            <a:r>
              <a:rPr lang="tr-TR" sz="1500" cap="none" dirty="0" smtClean="0">
                <a:latin typeface="Comic Sans MS" pitchFamily="66" charset="0"/>
              </a:rPr>
              <a:t>.)</a:t>
            </a:r>
          </a:p>
          <a:p>
            <a:pPr>
              <a:spcAft>
                <a:spcPts val="600"/>
              </a:spcAft>
              <a:buNone/>
            </a:pPr>
            <a:r>
              <a:rPr lang="tr-TR" sz="1500" cap="none" dirty="0" smtClean="0">
                <a:latin typeface="Comic Sans MS" pitchFamily="66" charset="0"/>
              </a:rPr>
              <a:t>	</a:t>
            </a:r>
            <a:r>
              <a:rPr lang="tr-TR" sz="1500" cap="none" dirty="0" err="1" smtClean="0">
                <a:latin typeface="Comic Sans MS" pitchFamily="66" charset="0"/>
              </a:rPr>
              <a:t>It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snows</a:t>
            </a:r>
            <a:r>
              <a:rPr lang="tr-TR" sz="1500" cap="none" dirty="0" smtClean="0">
                <a:latin typeface="Comic Sans MS" pitchFamily="66" charset="0"/>
              </a:rPr>
              <a:t> a lot in </a:t>
            </a:r>
            <a:r>
              <a:rPr lang="tr-TR" sz="1500" cap="none" dirty="0" err="1" smtClean="0">
                <a:latin typeface="Comic Sans MS" pitchFamily="66" charset="0"/>
              </a:rPr>
              <a:t>winter</a:t>
            </a:r>
            <a:r>
              <a:rPr lang="tr-TR" sz="1500" cap="none" dirty="0" smtClean="0">
                <a:latin typeface="Comic Sans MS" pitchFamily="66" charset="0"/>
              </a:rPr>
              <a:t> in </a:t>
            </a:r>
            <a:r>
              <a:rPr lang="tr-TR" sz="1500" cap="none" dirty="0" err="1" smtClean="0">
                <a:latin typeface="Comic Sans MS" pitchFamily="66" charset="0"/>
              </a:rPr>
              <a:t>Norway</a:t>
            </a:r>
            <a:r>
              <a:rPr lang="tr-TR" sz="1500" cap="none" dirty="0" smtClean="0">
                <a:latin typeface="Comic Sans MS" pitchFamily="66" charset="0"/>
              </a:rPr>
              <a:t>. (Norveç’e kışın çok kar yağar.) 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310284"/>
          </a:xfrm>
        </p:spPr>
        <p:txBody>
          <a:bodyPr>
            <a:normAutofit/>
          </a:bodyPr>
          <a:lstStyle/>
          <a:p>
            <a:r>
              <a:rPr lang="fr-FR" sz="2400" b="1" cap="none" dirty="0" smtClean="0">
                <a:latin typeface="Comic Sans MS" pitchFamily="66" charset="0"/>
              </a:rPr>
              <a:t>Simple </a:t>
            </a:r>
            <a:r>
              <a:rPr lang="fr-FR" sz="2400" b="1" cap="none" dirty="0" err="1" smtClean="0">
                <a:latin typeface="Comic Sans MS" pitchFamily="66" charset="0"/>
              </a:rPr>
              <a:t>Present</a:t>
            </a:r>
            <a:r>
              <a:rPr lang="fr-FR" sz="2400" b="1" cap="none" dirty="0" smtClean="0">
                <a:latin typeface="Comic Sans MS" pitchFamily="66" charset="0"/>
              </a:rPr>
              <a:t> </a:t>
            </a:r>
            <a:r>
              <a:rPr lang="fr-FR" sz="2400" b="1" cap="none" dirty="0" err="1" smtClean="0">
                <a:latin typeface="Comic Sans MS" pitchFamily="66" charset="0"/>
              </a:rPr>
              <a:t>Tense</a:t>
            </a:r>
            <a:r>
              <a:rPr lang="tr-TR" sz="2400" b="1" cap="none" dirty="0" smtClean="0">
                <a:latin typeface="Comic Sans MS" pitchFamily="66" charset="0"/>
              </a:rPr>
              <a:t> i</a:t>
            </a:r>
            <a:r>
              <a:rPr lang="fr-FR" sz="2400" b="1" cap="none" dirty="0" smtClean="0">
                <a:latin typeface="Comic Sans MS" pitchFamily="66" charset="0"/>
              </a:rPr>
              <a:t>le </a:t>
            </a:r>
            <a:r>
              <a:rPr lang="fr-FR" sz="2400" b="1" cap="none" dirty="0" err="1" smtClean="0">
                <a:latin typeface="Comic Sans MS" pitchFamily="66" charset="0"/>
              </a:rPr>
              <a:t>Soru</a:t>
            </a:r>
            <a:r>
              <a:rPr lang="fr-FR" sz="2400" b="1" cap="none" dirty="0" smtClean="0">
                <a:latin typeface="Comic Sans MS" pitchFamily="66" charset="0"/>
              </a:rPr>
              <a:t> </a:t>
            </a:r>
            <a:r>
              <a:rPr lang="fr-FR" sz="2400" b="1" cap="none" dirty="0" err="1" smtClean="0">
                <a:latin typeface="Comic Sans MS" pitchFamily="66" charset="0"/>
              </a:rPr>
              <a:t>Zarflı</a:t>
            </a:r>
            <a:r>
              <a:rPr lang="fr-FR" sz="2400" b="1" cap="none" dirty="0" smtClean="0">
                <a:latin typeface="Comic Sans MS" pitchFamily="66" charset="0"/>
              </a:rPr>
              <a:t> </a:t>
            </a:r>
            <a:r>
              <a:rPr lang="fr-FR" sz="2400" b="1" cap="none" dirty="0" err="1" smtClean="0">
                <a:latin typeface="Comic Sans MS" pitchFamily="66" charset="0"/>
              </a:rPr>
              <a:t>Cümleler</a:t>
            </a:r>
            <a:endParaRPr lang="fr-FR" sz="2400" b="1" cap="none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3"/>
          </p:nvPr>
        </p:nvGraphicFramePr>
        <p:xfrm>
          <a:off x="685800" y="1785926"/>
          <a:ext cx="7772400" cy="3131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680"/>
                <a:gridCol w="1500198"/>
                <a:gridCol w="1143008"/>
                <a:gridCol w="1143008"/>
                <a:gridCol w="2957506"/>
              </a:tblGrid>
              <a:tr h="795983">
                <a:tc>
                  <a:txBody>
                    <a:bodyPr/>
                    <a:lstStyle/>
                    <a:p>
                      <a:pPr algn="l" fontAlgn="t"/>
                      <a:r>
                        <a:rPr lang="tr-TR" dirty="0">
                          <a:latin typeface="Comic Sans MS" pitchFamily="66" charset="0"/>
                        </a:rPr>
                        <a:t>Soru kelimesi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>
                          <a:latin typeface="Comic Sans MS" pitchFamily="66" charset="0"/>
                        </a:rPr>
                        <a:t>Yardımcı Fiil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dirty="0">
                          <a:latin typeface="Comic Sans MS" pitchFamily="66" charset="0"/>
                        </a:rPr>
                        <a:t>Özne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>
                          <a:latin typeface="Comic Sans MS" pitchFamily="66" charset="0"/>
                        </a:rPr>
                        <a:t>Asıl fiil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>
                          <a:latin typeface="Comic Sans MS" pitchFamily="66" charset="0"/>
                        </a:rPr>
                        <a:t>Türkçesi</a:t>
                      </a:r>
                    </a:p>
                  </a:txBody>
                  <a:tcPr marL="76200" marR="76200" marT="76200" marB="76200"/>
                </a:tc>
              </a:tr>
              <a:tr h="467203">
                <a:tc>
                  <a:txBody>
                    <a:bodyPr/>
                    <a:lstStyle/>
                    <a:p>
                      <a:pPr fontAlgn="t"/>
                      <a:r>
                        <a:rPr lang="tr-TR" sz="17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What</a:t>
                      </a:r>
                      <a:endParaRPr lang="tr-TR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do</a:t>
                      </a:r>
                      <a:endParaRPr lang="tr-TR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7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</a:t>
                      </a:r>
                      <a:endParaRPr lang="tr-TR" sz="17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7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do?</a:t>
                      </a:r>
                      <a:endParaRPr lang="tr-TR" sz="17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700" i="1">
                          <a:latin typeface="Comic Sans MS" pitchFamily="66" charset="0"/>
                        </a:rPr>
                        <a:t>Sen ne yaparsın?</a:t>
                      </a:r>
                      <a:endParaRPr lang="tr-TR" sz="17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467203">
                <a:tc>
                  <a:txBody>
                    <a:bodyPr/>
                    <a:lstStyle/>
                    <a:p>
                      <a:pPr fontAlgn="t"/>
                      <a:r>
                        <a:rPr lang="tr-TR" sz="17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Where</a:t>
                      </a:r>
                      <a:endParaRPr lang="tr-TR" sz="17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do</a:t>
                      </a:r>
                      <a:endParaRPr lang="tr-TR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7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they</a:t>
                      </a:r>
                      <a:endParaRPr lang="tr-TR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7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live</a:t>
                      </a:r>
                      <a:r>
                        <a:rPr lang="tr-TR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?</a:t>
                      </a:r>
                      <a:endParaRPr lang="tr-TR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700" i="1">
                          <a:latin typeface="Comic Sans MS" pitchFamily="66" charset="0"/>
                        </a:rPr>
                        <a:t>Onlar nerede yaşarlar?</a:t>
                      </a:r>
                      <a:endParaRPr lang="tr-TR" sz="17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467203">
                <a:tc>
                  <a:txBody>
                    <a:bodyPr/>
                    <a:lstStyle/>
                    <a:p>
                      <a:pPr fontAlgn="t"/>
                      <a:r>
                        <a:rPr lang="tr-TR" sz="17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When</a:t>
                      </a:r>
                      <a:endParaRPr lang="tr-TR" sz="17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7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do</a:t>
                      </a:r>
                      <a:endParaRPr lang="tr-TR" sz="17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7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flowers</a:t>
                      </a:r>
                      <a:endParaRPr lang="tr-TR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7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bloom</a:t>
                      </a:r>
                      <a:r>
                        <a:rPr lang="tr-TR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?</a:t>
                      </a:r>
                      <a:endParaRPr lang="tr-TR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700" i="1" dirty="0">
                          <a:latin typeface="Comic Sans MS" pitchFamily="66" charset="0"/>
                        </a:rPr>
                        <a:t>Çiçekler ne zaman açarlar?</a:t>
                      </a:r>
                      <a:endParaRPr lang="tr-TR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467203">
                <a:tc>
                  <a:txBody>
                    <a:bodyPr/>
                    <a:lstStyle/>
                    <a:p>
                      <a:pPr fontAlgn="t"/>
                      <a:r>
                        <a:rPr lang="tr-TR" sz="17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Why</a:t>
                      </a:r>
                      <a:endParaRPr lang="tr-TR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7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don’t</a:t>
                      </a:r>
                      <a:endParaRPr lang="tr-TR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7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</a:t>
                      </a:r>
                      <a:endParaRPr lang="tr-TR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7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smile</a:t>
                      </a:r>
                      <a:r>
                        <a:rPr lang="tr-TR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?</a:t>
                      </a:r>
                      <a:endParaRPr lang="tr-TR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700" i="1" dirty="0">
                          <a:latin typeface="Comic Sans MS" pitchFamily="66" charset="0"/>
                        </a:rPr>
                        <a:t>Neden gülümsemiyorsunuz?</a:t>
                      </a:r>
                      <a:endParaRPr lang="tr-TR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467203">
                <a:tc>
                  <a:txBody>
                    <a:bodyPr/>
                    <a:lstStyle/>
                    <a:p>
                      <a:pPr fontAlgn="t"/>
                      <a:r>
                        <a:rPr lang="tr-TR" sz="17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How</a:t>
                      </a:r>
                      <a:endParaRPr lang="tr-TR" sz="17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7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do</a:t>
                      </a:r>
                      <a:endParaRPr lang="tr-TR" sz="17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7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</a:t>
                      </a:r>
                      <a:endParaRPr lang="tr-TR" sz="17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7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do?</a:t>
                      </a:r>
                      <a:endParaRPr lang="tr-TR" sz="17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700" i="1" dirty="0">
                          <a:latin typeface="Comic Sans MS" pitchFamily="66" charset="0"/>
                        </a:rPr>
                        <a:t>Nasılsınız?</a:t>
                      </a:r>
                      <a:endParaRPr lang="tr-TR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42910" y="0"/>
            <a:ext cx="7773338" cy="857232"/>
          </a:xfrm>
        </p:spPr>
        <p:txBody>
          <a:bodyPr/>
          <a:lstStyle/>
          <a:p>
            <a:r>
              <a:rPr lang="tr-TR" b="1" cap="none" dirty="0" smtClean="0">
                <a:latin typeface="Comic Sans MS" pitchFamily="66" charset="0"/>
              </a:rPr>
              <a:t>Dikkat!!!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714348" y="785794"/>
            <a:ext cx="7772870" cy="571504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tr-TR" sz="1500" b="1" cap="none" dirty="0" smtClean="0">
                <a:latin typeface="Comic Sans MS" pitchFamily="66" charset="0"/>
              </a:rPr>
              <a:t>3. Tekil şahıs için kullanılan</a:t>
            </a:r>
            <a:r>
              <a:rPr lang="tr-TR" sz="1500" cap="none" dirty="0" smtClean="0">
                <a:latin typeface="Comic Sans MS" pitchFamily="66" charset="0"/>
              </a:rPr>
              <a:t> "s"</a:t>
            </a:r>
            <a:r>
              <a:rPr lang="tr-TR" sz="1500" b="1" cap="none" dirty="0" smtClean="0">
                <a:latin typeface="Comic Sans MS" pitchFamily="66" charset="0"/>
              </a:rPr>
              <a:t> takısı: fiil çekimlerinde 3. Tekil şahıs çekimlerinde fiilin sonuna</a:t>
            </a:r>
            <a:r>
              <a:rPr lang="tr-TR" sz="1500" cap="none" dirty="0" smtClean="0">
                <a:latin typeface="Comic Sans MS" pitchFamily="66" charset="0"/>
              </a:rPr>
              <a:t> "s"</a:t>
            </a:r>
            <a:r>
              <a:rPr lang="tr-TR" sz="1500" b="1" cap="none" dirty="0" smtClean="0">
                <a:latin typeface="Comic Sans MS" pitchFamily="66" charset="0"/>
              </a:rPr>
              <a:t> eklenir.</a:t>
            </a:r>
            <a:r>
              <a:rPr lang="tr-TR" sz="1500" cap="none" dirty="0" smtClean="0">
                <a:latin typeface="Comic Sans MS" pitchFamily="66" charset="0"/>
              </a:rPr>
              <a:t/>
            </a:r>
            <a:br>
              <a:rPr lang="tr-TR" sz="1500" cap="none" dirty="0" smtClean="0">
                <a:latin typeface="Comic Sans MS" pitchFamily="66" charset="0"/>
              </a:rPr>
            </a:br>
            <a:r>
              <a:rPr lang="tr-TR" sz="1500" cap="none" dirty="0" smtClean="0">
                <a:latin typeface="Comic Sans MS" pitchFamily="66" charset="0"/>
              </a:rPr>
              <a:t> He </a:t>
            </a:r>
            <a:r>
              <a:rPr lang="tr-TR" sz="1500" cap="none" dirty="0" err="1" smtClean="0">
                <a:latin typeface="Comic Sans MS" pitchFamily="66" charset="0"/>
              </a:rPr>
              <a:t>draws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my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picture</a:t>
            </a:r>
            <a:r>
              <a:rPr lang="tr-TR" sz="1500" cap="none" dirty="0" smtClean="0">
                <a:latin typeface="Comic Sans MS" pitchFamily="66" charset="0"/>
              </a:rPr>
              <a:t>. (</a:t>
            </a:r>
            <a:r>
              <a:rPr lang="tr-TR" sz="1500" i="1" cap="none" dirty="0" smtClean="0">
                <a:latin typeface="Comic Sans MS" pitchFamily="66" charset="0"/>
              </a:rPr>
              <a:t>O benim resmimi yapar.)</a:t>
            </a:r>
            <a:r>
              <a:rPr lang="tr-TR" sz="1500" cap="none" dirty="0" smtClean="0">
                <a:latin typeface="Comic Sans MS" pitchFamily="66" charset="0"/>
              </a:rPr>
              <a:t/>
            </a:r>
            <a:br>
              <a:rPr lang="tr-TR" sz="1500" cap="none" dirty="0" smtClean="0">
                <a:latin typeface="Comic Sans MS" pitchFamily="66" charset="0"/>
              </a:rPr>
            </a:br>
            <a:r>
              <a:rPr lang="tr-TR" sz="1500" cap="none" dirty="0" err="1" smtClean="0">
                <a:latin typeface="Comic Sans MS" pitchFamily="66" charset="0"/>
              </a:rPr>
              <a:t>She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plays</a:t>
            </a:r>
            <a:r>
              <a:rPr lang="tr-TR" sz="1500" cap="none" dirty="0" smtClean="0">
                <a:latin typeface="Comic Sans MS" pitchFamily="66" charset="0"/>
              </a:rPr>
              <a:t> in </a:t>
            </a:r>
            <a:r>
              <a:rPr lang="tr-TR" sz="1500" cap="none" dirty="0" err="1" smtClean="0">
                <a:latin typeface="Comic Sans MS" pitchFamily="66" charset="0"/>
              </a:rPr>
              <a:t>the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garden</a:t>
            </a:r>
            <a:r>
              <a:rPr lang="tr-TR" sz="1500" b="1" cap="none" dirty="0" smtClean="0">
                <a:latin typeface="Comic Sans MS" pitchFamily="66" charset="0"/>
              </a:rPr>
              <a:t>. (</a:t>
            </a:r>
            <a:r>
              <a:rPr lang="tr-TR" sz="1500" i="1" cap="none" dirty="0" smtClean="0">
                <a:latin typeface="Comic Sans MS" pitchFamily="66" charset="0"/>
              </a:rPr>
              <a:t>O bahçede oynar.)</a:t>
            </a:r>
            <a:endParaRPr lang="tr-TR" sz="1500" i="1" cap="none" dirty="0" smtClean="0">
              <a:latin typeface="Comic Sans MS" pitchFamily="66" charset="0"/>
            </a:endParaRPr>
          </a:p>
          <a:p>
            <a:pPr>
              <a:spcBef>
                <a:spcPts val="600"/>
              </a:spcBef>
              <a:buNone/>
            </a:pPr>
            <a:r>
              <a:rPr lang="tr-TR" sz="1500" b="1" cap="none" dirty="0" smtClean="0">
                <a:latin typeface="Comic Sans MS" pitchFamily="66" charset="0"/>
              </a:rPr>
              <a:t>Sonu </a:t>
            </a:r>
            <a:r>
              <a:rPr lang="tr-TR" sz="1500" cap="none" dirty="0" smtClean="0">
                <a:latin typeface="Comic Sans MS" pitchFamily="66" charset="0"/>
              </a:rPr>
              <a:t>"y"</a:t>
            </a:r>
            <a:r>
              <a:rPr lang="tr-TR" sz="1500" b="1" cap="none" dirty="0" smtClean="0">
                <a:latin typeface="Comic Sans MS" pitchFamily="66" charset="0"/>
              </a:rPr>
              <a:t> ile biten fiillerde</a:t>
            </a:r>
            <a:r>
              <a:rPr lang="tr-TR" sz="1500" cap="none" dirty="0" smtClean="0">
                <a:latin typeface="Comic Sans MS" pitchFamily="66" charset="0"/>
              </a:rPr>
              <a:t> "y"</a:t>
            </a:r>
            <a:r>
              <a:rPr lang="tr-TR" sz="1500" b="1" cap="none" dirty="0" smtClean="0">
                <a:latin typeface="Comic Sans MS" pitchFamily="66" charset="0"/>
              </a:rPr>
              <a:t>’den önce gelen harf ünsüzse 3. Tekil şahıs çekimlerinde y kaldırılır, </a:t>
            </a:r>
            <a:r>
              <a:rPr lang="tr-TR" sz="1500" cap="none" dirty="0" smtClean="0">
                <a:latin typeface="Comic Sans MS" pitchFamily="66" charset="0"/>
              </a:rPr>
              <a:t>"</a:t>
            </a:r>
            <a:r>
              <a:rPr lang="tr-TR" sz="1500" cap="none" dirty="0" err="1" smtClean="0">
                <a:latin typeface="Comic Sans MS" pitchFamily="66" charset="0"/>
              </a:rPr>
              <a:t>ies</a:t>
            </a:r>
            <a:r>
              <a:rPr lang="tr-TR" sz="1500" cap="none" dirty="0" smtClean="0">
                <a:latin typeface="Comic Sans MS" pitchFamily="66" charset="0"/>
              </a:rPr>
              <a:t>"</a:t>
            </a:r>
            <a:r>
              <a:rPr lang="tr-TR" sz="1500" b="1" cap="none" dirty="0" smtClean="0">
                <a:latin typeface="Comic Sans MS" pitchFamily="66" charset="0"/>
              </a:rPr>
              <a:t> olarak eklenir. </a:t>
            </a:r>
            <a:r>
              <a:rPr lang="tr-TR" sz="1500" cap="none" dirty="0" smtClean="0">
                <a:latin typeface="Comic Sans MS" pitchFamily="66" charset="0"/>
              </a:rPr>
              <a:t/>
            </a:r>
            <a:br>
              <a:rPr lang="tr-TR" sz="1500" cap="none" dirty="0" smtClean="0">
                <a:latin typeface="Comic Sans MS" pitchFamily="66" charset="0"/>
              </a:rPr>
            </a:br>
            <a:r>
              <a:rPr lang="tr-TR" sz="1500" cap="none" dirty="0" smtClean="0">
                <a:latin typeface="Comic Sans MS" pitchFamily="66" charset="0"/>
              </a:rPr>
              <a:t> </a:t>
            </a:r>
            <a:r>
              <a:rPr lang="tr-TR" sz="1500" cap="none" dirty="0" err="1" smtClean="0">
                <a:latin typeface="Comic Sans MS" pitchFamily="66" charset="0"/>
              </a:rPr>
              <a:t>Baby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cries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every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night</a:t>
            </a:r>
            <a:r>
              <a:rPr lang="tr-TR" sz="1500" cap="none" dirty="0" smtClean="0">
                <a:latin typeface="Comic Sans MS" pitchFamily="66" charset="0"/>
              </a:rPr>
              <a:t>. (</a:t>
            </a:r>
            <a:r>
              <a:rPr lang="tr-TR" sz="1500" i="1" cap="none" dirty="0" smtClean="0">
                <a:latin typeface="Comic Sans MS" pitchFamily="66" charset="0"/>
              </a:rPr>
              <a:t>Bebek her gece ağlar.)</a:t>
            </a:r>
            <a:r>
              <a:rPr lang="tr-TR" sz="1500" cap="none" dirty="0" smtClean="0">
                <a:latin typeface="Comic Sans MS" pitchFamily="66" charset="0"/>
              </a:rPr>
              <a:t/>
            </a:r>
            <a:br>
              <a:rPr lang="tr-TR" sz="1500" cap="none" dirty="0" smtClean="0">
                <a:latin typeface="Comic Sans MS" pitchFamily="66" charset="0"/>
              </a:rPr>
            </a:br>
            <a:r>
              <a:rPr lang="tr-TR" sz="1500" cap="none" dirty="0" smtClean="0">
                <a:latin typeface="Comic Sans MS" pitchFamily="66" charset="0"/>
              </a:rPr>
              <a:t>Ahmet </a:t>
            </a:r>
            <a:r>
              <a:rPr lang="tr-TR" sz="1500" cap="none" dirty="0" err="1" smtClean="0">
                <a:latin typeface="Comic Sans MS" pitchFamily="66" charset="0"/>
              </a:rPr>
              <a:t>studies</a:t>
            </a:r>
            <a:r>
              <a:rPr lang="tr-TR" sz="1500" cap="none" dirty="0" smtClean="0">
                <a:latin typeface="Comic Sans MS" pitchFamily="66" charset="0"/>
              </a:rPr>
              <a:t> his </a:t>
            </a:r>
            <a:r>
              <a:rPr lang="tr-TR" sz="1500" cap="none" dirty="0" err="1" smtClean="0">
                <a:latin typeface="Comic Sans MS" pitchFamily="66" charset="0"/>
              </a:rPr>
              <a:t>lesson</a:t>
            </a:r>
            <a:r>
              <a:rPr lang="tr-TR" sz="1500" cap="none" dirty="0" smtClean="0">
                <a:latin typeface="Comic Sans MS" pitchFamily="66" charset="0"/>
              </a:rPr>
              <a:t>. (</a:t>
            </a:r>
            <a:r>
              <a:rPr lang="tr-TR" sz="1500" i="1" cap="none" dirty="0" smtClean="0">
                <a:latin typeface="Comic Sans MS" pitchFamily="66" charset="0"/>
              </a:rPr>
              <a:t>Ahmet dersini çalışır.)</a:t>
            </a:r>
            <a:endParaRPr lang="tr-TR" sz="1500" i="1" cap="none" dirty="0" smtClean="0">
              <a:latin typeface="Comic Sans MS" pitchFamily="66" charset="0"/>
            </a:endParaRPr>
          </a:p>
          <a:p>
            <a:pPr>
              <a:spcBef>
                <a:spcPts val="600"/>
              </a:spcBef>
              <a:buNone/>
            </a:pPr>
            <a:r>
              <a:rPr lang="tr-TR" sz="1500" b="1" cap="none" dirty="0" smtClean="0">
                <a:latin typeface="Comic Sans MS" pitchFamily="66" charset="0"/>
              </a:rPr>
              <a:t>Olumsuz ve soru cümlelerinde, 3. Tekil şahıs için fiile eklenen </a:t>
            </a:r>
            <a:r>
              <a:rPr lang="tr-TR" sz="1500" cap="none" dirty="0" smtClean="0">
                <a:latin typeface="Comic Sans MS" pitchFamily="66" charset="0"/>
              </a:rPr>
              <a:t>"s"</a:t>
            </a:r>
            <a:r>
              <a:rPr lang="tr-TR" sz="1500" b="1" cap="none" dirty="0" smtClean="0">
                <a:latin typeface="Comic Sans MS" pitchFamily="66" charset="0"/>
              </a:rPr>
              <a:t> takısı yardımcı fiile eklenir. </a:t>
            </a:r>
            <a:r>
              <a:rPr lang="tr-TR" sz="1500" cap="none" dirty="0" smtClean="0">
                <a:latin typeface="Comic Sans MS" pitchFamily="66" charset="0"/>
              </a:rPr>
              <a:t/>
            </a:r>
            <a:br>
              <a:rPr lang="tr-TR" sz="1500" cap="none" dirty="0" smtClean="0">
                <a:latin typeface="Comic Sans MS" pitchFamily="66" charset="0"/>
              </a:rPr>
            </a:br>
            <a:r>
              <a:rPr lang="tr-TR" sz="1500" cap="none" dirty="0" smtClean="0">
                <a:latin typeface="Comic Sans MS" pitchFamily="66" charset="0"/>
              </a:rPr>
              <a:t> Leyla </a:t>
            </a:r>
            <a:r>
              <a:rPr lang="tr-TR" sz="1500" cap="none" dirty="0" err="1" smtClean="0">
                <a:latin typeface="Comic Sans MS" pitchFamily="66" charset="0"/>
              </a:rPr>
              <a:t>drives</a:t>
            </a:r>
            <a:r>
              <a:rPr lang="tr-TR" sz="1500" cap="none" dirty="0" smtClean="0">
                <a:latin typeface="Comic Sans MS" pitchFamily="66" charset="0"/>
              </a:rPr>
              <a:t> her car. (</a:t>
            </a:r>
            <a:r>
              <a:rPr lang="tr-TR" sz="1500" i="1" cap="none" dirty="0" smtClean="0">
                <a:latin typeface="Comic Sans MS" pitchFamily="66" charset="0"/>
              </a:rPr>
              <a:t>Leyla arabasını sürer. )</a:t>
            </a:r>
            <a:r>
              <a:rPr lang="tr-TR" sz="1500" cap="none" dirty="0" smtClean="0">
                <a:latin typeface="Comic Sans MS" pitchFamily="66" charset="0"/>
              </a:rPr>
              <a:t/>
            </a:r>
            <a:br>
              <a:rPr lang="tr-TR" sz="1500" cap="none" dirty="0" smtClean="0">
                <a:latin typeface="Comic Sans MS" pitchFamily="66" charset="0"/>
              </a:rPr>
            </a:br>
            <a:r>
              <a:rPr lang="tr-TR" sz="1500" cap="none" dirty="0" smtClean="0">
                <a:latin typeface="Comic Sans MS" pitchFamily="66" charset="0"/>
              </a:rPr>
              <a:t> </a:t>
            </a:r>
            <a:r>
              <a:rPr lang="tr-TR" sz="1500" cap="none" dirty="0" err="1" smtClean="0">
                <a:latin typeface="Comic Sans MS" pitchFamily="66" charset="0"/>
              </a:rPr>
              <a:t>Does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leyla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drive</a:t>
            </a:r>
            <a:r>
              <a:rPr lang="tr-TR" sz="1500" cap="none" dirty="0" smtClean="0">
                <a:latin typeface="Comic Sans MS" pitchFamily="66" charset="0"/>
              </a:rPr>
              <a:t> her car? (</a:t>
            </a:r>
            <a:r>
              <a:rPr lang="tr-TR" sz="1500" i="1" cap="none" dirty="0" smtClean="0">
                <a:latin typeface="Comic Sans MS" pitchFamily="66" charset="0"/>
              </a:rPr>
              <a:t>Leyla arabasını sürer mi?)</a:t>
            </a:r>
            <a:r>
              <a:rPr lang="tr-TR" sz="1500" cap="none" dirty="0" smtClean="0">
                <a:latin typeface="Comic Sans MS" pitchFamily="66" charset="0"/>
              </a:rPr>
              <a:t/>
            </a:r>
            <a:br>
              <a:rPr lang="tr-TR" sz="1500" cap="none" dirty="0" smtClean="0">
                <a:latin typeface="Comic Sans MS" pitchFamily="66" charset="0"/>
              </a:rPr>
            </a:br>
            <a:r>
              <a:rPr lang="tr-TR" sz="1500" cap="none" dirty="0" smtClean="0">
                <a:latin typeface="Comic Sans MS" pitchFamily="66" charset="0"/>
              </a:rPr>
              <a:t>Leyla </a:t>
            </a:r>
            <a:r>
              <a:rPr lang="tr-TR" sz="1500" cap="none" dirty="0" err="1" smtClean="0">
                <a:latin typeface="Comic Sans MS" pitchFamily="66" charset="0"/>
              </a:rPr>
              <a:t>doesn’t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drive</a:t>
            </a:r>
            <a:r>
              <a:rPr lang="tr-TR" sz="1500" cap="none" dirty="0" smtClean="0">
                <a:latin typeface="Comic Sans MS" pitchFamily="66" charset="0"/>
              </a:rPr>
              <a:t> her car. (</a:t>
            </a:r>
            <a:r>
              <a:rPr lang="tr-TR" sz="1500" i="1" cap="none" dirty="0" smtClean="0">
                <a:latin typeface="Comic Sans MS" pitchFamily="66" charset="0"/>
              </a:rPr>
              <a:t>Leyla arabasını sürmez.)</a:t>
            </a:r>
            <a:endParaRPr lang="tr-TR" sz="1500" i="1" cap="none" dirty="0" smtClean="0">
              <a:latin typeface="Comic Sans MS" pitchFamily="66" charset="0"/>
            </a:endParaRPr>
          </a:p>
          <a:p>
            <a:pPr>
              <a:spcBef>
                <a:spcPts val="600"/>
              </a:spcBef>
              <a:buNone/>
            </a:pPr>
            <a:r>
              <a:rPr lang="tr-TR" sz="1500" b="1" cap="none" dirty="0" err="1" smtClean="0">
                <a:latin typeface="Comic Sans MS" pitchFamily="66" charset="0"/>
              </a:rPr>
              <a:t>Simple</a:t>
            </a:r>
            <a:r>
              <a:rPr lang="tr-TR" sz="1500" b="1" cap="none" dirty="0" smtClean="0">
                <a:latin typeface="Comic Sans MS" pitchFamily="66" charset="0"/>
              </a:rPr>
              <a:t> </a:t>
            </a:r>
            <a:r>
              <a:rPr lang="tr-TR" sz="1500" b="1" cap="none" dirty="0" err="1" smtClean="0">
                <a:latin typeface="Comic Sans MS" pitchFamily="66" charset="0"/>
              </a:rPr>
              <a:t>Present</a:t>
            </a:r>
            <a:r>
              <a:rPr lang="tr-TR" sz="1500" b="1" cap="none" dirty="0" smtClean="0">
                <a:latin typeface="Comic Sans MS" pitchFamily="66" charset="0"/>
              </a:rPr>
              <a:t> Tense, İngilizce geniş zaman Türkçede olduğu gibi, gelecek zaman anlamı taşıyabilir. </a:t>
            </a:r>
            <a:r>
              <a:rPr lang="tr-TR" sz="1500" cap="none" dirty="0" smtClean="0">
                <a:latin typeface="Comic Sans MS" pitchFamily="66" charset="0"/>
              </a:rPr>
              <a:t/>
            </a:r>
            <a:br>
              <a:rPr lang="tr-TR" sz="1500" cap="none" dirty="0" smtClean="0">
                <a:latin typeface="Comic Sans MS" pitchFamily="66" charset="0"/>
              </a:rPr>
            </a:br>
            <a:r>
              <a:rPr lang="tr-TR" sz="1500" cap="none" dirty="0" smtClean="0">
                <a:latin typeface="Comic Sans MS" pitchFamily="66" charset="0"/>
              </a:rPr>
              <a:t> I </a:t>
            </a:r>
            <a:r>
              <a:rPr lang="tr-TR" sz="1500" cap="none" dirty="0" err="1" smtClean="0">
                <a:latin typeface="Comic Sans MS" pitchFamily="66" charset="0"/>
              </a:rPr>
              <a:t>am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going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to</a:t>
            </a:r>
            <a:r>
              <a:rPr lang="tr-TR" sz="1500" cap="none" dirty="0" smtClean="0">
                <a:latin typeface="Comic Sans MS" pitchFamily="66" charset="0"/>
              </a:rPr>
              <a:t> start </a:t>
            </a:r>
            <a:r>
              <a:rPr lang="tr-TR" sz="1500" cap="none" dirty="0" err="1" smtClean="0">
                <a:latin typeface="Comic Sans MS" pitchFamily="66" charset="0"/>
              </a:rPr>
              <a:t>working</a:t>
            </a:r>
            <a:r>
              <a:rPr lang="tr-TR" sz="1500" cap="none" dirty="0" smtClean="0">
                <a:latin typeface="Comic Sans MS" pitchFamily="66" charset="0"/>
              </a:rPr>
              <a:t> in </a:t>
            </a:r>
            <a:r>
              <a:rPr lang="tr-TR" sz="1500" cap="none" dirty="0" err="1" smtClean="0">
                <a:latin typeface="Comic Sans MS" pitchFamily="66" charset="0"/>
              </a:rPr>
              <a:t>microsoft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company</a:t>
            </a:r>
            <a:r>
              <a:rPr lang="tr-TR" sz="1500" cap="none" dirty="0" smtClean="0">
                <a:latin typeface="Comic Sans MS" pitchFamily="66" charset="0"/>
              </a:rPr>
              <a:t>. (</a:t>
            </a:r>
            <a:r>
              <a:rPr lang="tr-TR" sz="1500" i="1" cap="none" dirty="0" smtClean="0">
                <a:latin typeface="Comic Sans MS" pitchFamily="66" charset="0"/>
              </a:rPr>
              <a:t>Ben </a:t>
            </a:r>
            <a:r>
              <a:rPr lang="tr-TR" sz="1500" i="1" cap="none" dirty="0" err="1" smtClean="0">
                <a:latin typeface="Comic Sans MS" pitchFamily="66" charset="0"/>
              </a:rPr>
              <a:t>microsoft</a:t>
            </a:r>
            <a:r>
              <a:rPr lang="tr-TR" sz="1500" i="1" cap="none" dirty="0" smtClean="0">
                <a:latin typeface="Comic Sans MS" pitchFamily="66" charset="0"/>
              </a:rPr>
              <a:t> şirketinde çalışmaya başlayacağım.)</a:t>
            </a:r>
            <a:r>
              <a:rPr lang="tr-TR" sz="1500" cap="none" dirty="0" smtClean="0">
                <a:latin typeface="Comic Sans MS" pitchFamily="66" charset="0"/>
              </a:rPr>
              <a:t/>
            </a:r>
            <a:br>
              <a:rPr lang="tr-TR" sz="1500" cap="none" dirty="0" smtClean="0">
                <a:latin typeface="Comic Sans MS" pitchFamily="66" charset="0"/>
              </a:rPr>
            </a:br>
            <a:r>
              <a:rPr lang="tr-TR" sz="1500" cap="none" dirty="0" smtClean="0">
                <a:latin typeface="Comic Sans MS" pitchFamily="66" charset="0"/>
              </a:rPr>
              <a:t>I start </a:t>
            </a:r>
            <a:r>
              <a:rPr lang="tr-TR" sz="1500" cap="none" dirty="0" err="1" smtClean="0">
                <a:latin typeface="Comic Sans MS" pitchFamily="66" charset="0"/>
              </a:rPr>
              <a:t>to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work</a:t>
            </a:r>
            <a:r>
              <a:rPr lang="tr-TR" sz="1500" cap="none" dirty="0" smtClean="0">
                <a:latin typeface="Comic Sans MS" pitchFamily="66" charset="0"/>
              </a:rPr>
              <a:t> in Microsoft </a:t>
            </a:r>
            <a:r>
              <a:rPr lang="tr-TR" sz="1500" cap="none" dirty="0" err="1" smtClean="0">
                <a:latin typeface="Comic Sans MS" pitchFamily="66" charset="0"/>
              </a:rPr>
              <a:t>Company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next</a:t>
            </a:r>
            <a:r>
              <a:rPr lang="tr-TR" sz="1500" cap="none" dirty="0" smtClean="0">
                <a:latin typeface="Comic Sans MS" pitchFamily="66" charset="0"/>
              </a:rPr>
              <a:t> </a:t>
            </a:r>
            <a:r>
              <a:rPr lang="tr-TR" sz="1500" cap="none" dirty="0" err="1" smtClean="0">
                <a:latin typeface="Comic Sans MS" pitchFamily="66" charset="0"/>
              </a:rPr>
              <a:t>month</a:t>
            </a:r>
            <a:r>
              <a:rPr lang="tr-TR" sz="1500" cap="none" dirty="0" smtClean="0">
                <a:latin typeface="Comic Sans MS" pitchFamily="66" charset="0"/>
              </a:rPr>
              <a:t>. (</a:t>
            </a:r>
            <a:r>
              <a:rPr lang="tr-TR" sz="1500" i="1" cap="none" dirty="0" smtClean="0">
                <a:latin typeface="Comic Sans MS" pitchFamily="66" charset="0"/>
              </a:rPr>
              <a:t>Ben önümüzdeki ay Microsoft Şirketinde çalışmaya başlarım (başlıyorum))</a:t>
            </a:r>
            <a:r>
              <a:rPr lang="tr-TR" sz="1500" cap="none" dirty="0" smtClean="0">
                <a:latin typeface="Comic Sans MS" pitchFamily="66" charset="0"/>
              </a:rPr>
              <a:t> </a:t>
            </a:r>
            <a:endParaRPr lang="tr-TR" sz="1500" cap="none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42910" y="357166"/>
            <a:ext cx="7773338" cy="1167408"/>
          </a:xfrm>
        </p:spPr>
        <p:txBody>
          <a:bodyPr>
            <a:normAutofit/>
          </a:bodyPr>
          <a:lstStyle/>
          <a:p>
            <a:r>
              <a:rPr lang="tr-TR" sz="2800" b="1" dirty="0" err="1" smtClean="0">
                <a:latin typeface="Comic Sans MS" pitchFamily="66" charset="0"/>
              </a:rPr>
              <a:t>Present</a:t>
            </a:r>
            <a:r>
              <a:rPr lang="tr-TR" sz="2800" b="1" dirty="0" smtClean="0">
                <a:latin typeface="Comic Sans MS" pitchFamily="66" charset="0"/>
              </a:rPr>
              <a:t> </a:t>
            </a:r>
            <a:r>
              <a:rPr lang="tr-TR" sz="2800" b="1" dirty="0" err="1" smtClean="0">
                <a:latin typeface="Comic Sans MS" pitchFamily="66" charset="0"/>
              </a:rPr>
              <a:t>Continuous</a:t>
            </a:r>
            <a:r>
              <a:rPr lang="tr-TR" sz="2800" b="1" dirty="0" smtClean="0">
                <a:latin typeface="Comic Sans MS" pitchFamily="66" charset="0"/>
              </a:rPr>
              <a:t> </a:t>
            </a:r>
            <a:r>
              <a:rPr lang="tr-TR" sz="2800" b="1" dirty="0" smtClean="0">
                <a:latin typeface="Comic Sans MS" pitchFamily="66" charset="0"/>
              </a:rPr>
              <a:t>Tense</a:t>
            </a:r>
            <a:br>
              <a:rPr lang="tr-TR" sz="2800" b="1" dirty="0" smtClean="0">
                <a:latin typeface="Comic Sans MS" pitchFamily="66" charset="0"/>
              </a:rPr>
            </a:br>
            <a:r>
              <a:rPr lang="tr-TR" sz="2800" b="1" dirty="0" smtClean="0">
                <a:latin typeface="Comic Sans MS" pitchFamily="66" charset="0"/>
              </a:rPr>
              <a:t>(</a:t>
            </a:r>
            <a:r>
              <a:rPr lang="tr-TR" sz="2800" b="1" cap="none" dirty="0" smtClean="0">
                <a:latin typeface="Comic Sans MS" pitchFamily="66" charset="0"/>
              </a:rPr>
              <a:t>Şimdiki Zaman)</a:t>
            </a:r>
            <a:endParaRPr lang="tr-TR" sz="2800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3"/>
          </p:nvPr>
        </p:nvGraphicFramePr>
        <p:xfrm>
          <a:off x="500034" y="1571612"/>
          <a:ext cx="8058153" cy="443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4126"/>
                <a:gridCol w="2927976"/>
                <a:gridCol w="2686051"/>
              </a:tblGrid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700" b="1" dirty="0">
                          <a:latin typeface="Comic Sans MS" pitchFamily="66" charset="0"/>
                        </a:rPr>
                        <a:t>Olumlu cümle</a:t>
                      </a:r>
                      <a:endParaRPr lang="tr-TR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700" b="1" dirty="0">
                          <a:latin typeface="Comic Sans MS" pitchFamily="66" charset="0"/>
                        </a:rPr>
                        <a:t>Olumsuz cümle</a:t>
                      </a:r>
                      <a:endParaRPr lang="tr-TR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700" b="1">
                          <a:latin typeface="Comic Sans MS" pitchFamily="66" charset="0"/>
                        </a:rPr>
                        <a:t>Soru cümlesi</a:t>
                      </a:r>
                      <a:endParaRPr lang="tr-TR" sz="17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 am walking. </a:t>
                      </a:r>
                      <a:endParaRPr lang="tr-TR" sz="17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7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Ben 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yürüyorum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.)</a:t>
                      </a:r>
                      <a:endParaRPr lang="en-US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 am not walking.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 </a:t>
                      </a:r>
                      <a:endParaRPr lang="tr-TR" sz="17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7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Ben 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yürümüyorum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.)</a:t>
                      </a:r>
                      <a:endParaRPr lang="en-US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Am I walking? </a:t>
                      </a:r>
                      <a:endParaRPr lang="tr-TR" sz="17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7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Ben 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yürüyor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muyum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?)</a:t>
                      </a:r>
                      <a:endParaRPr lang="en-US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 are walking. </a:t>
                      </a:r>
                      <a:endParaRPr lang="tr-TR" sz="17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7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Sen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yürüyorsun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.)</a:t>
                      </a:r>
                      <a:endParaRPr lang="en-US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 are not walking. </a:t>
                      </a:r>
                      <a:endParaRPr lang="tr-TR" sz="17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7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Sen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yürümüyorsun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.)</a:t>
                      </a:r>
                      <a:endParaRPr lang="en-US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Are you walking?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 </a:t>
                      </a:r>
                      <a:endParaRPr lang="tr-TR" sz="17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7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Sen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  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yürüyor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musun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?)</a:t>
                      </a:r>
                      <a:endParaRPr lang="en-US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7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He/She</a:t>
                      </a:r>
                      <a:r>
                        <a:rPr lang="en-US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/It is walking.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 </a:t>
                      </a:r>
                      <a:r>
                        <a:rPr lang="tr-TR" sz="1700" i="1" dirty="0" smtClean="0">
                          <a:latin typeface="Comic Sans MS" pitchFamily="66" charset="0"/>
                        </a:rPr>
                        <a:t> </a:t>
                      </a:r>
                    </a:p>
                    <a:p>
                      <a:pPr fontAlgn="t"/>
                      <a:r>
                        <a:rPr lang="en-US" sz="17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O 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yürüyor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.)</a:t>
                      </a:r>
                      <a:endParaRPr lang="en-US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7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He/She</a:t>
                      </a:r>
                      <a:r>
                        <a:rPr lang="en-US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/It is not walking.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 </a:t>
                      </a:r>
                      <a:endParaRPr lang="tr-TR" sz="17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7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O 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yürümüyor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.)</a:t>
                      </a:r>
                      <a:endParaRPr lang="en-US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Is he/she/it walking? </a:t>
                      </a:r>
                      <a:endParaRPr lang="tr-TR" sz="17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7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O 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yürüyor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 mu?)</a:t>
                      </a:r>
                      <a:endParaRPr lang="en-US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 are walking.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 </a:t>
                      </a:r>
                      <a:endParaRPr lang="tr-TR" sz="17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7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Biz 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yürüyoruz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.)</a:t>
                      </a:r>
                      <a:endParaRPr lang="en-US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We are not walking. </a:t>
                      </a:r>
                      <a:endParaRPr lang="tr-TR" sz="17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7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Biz 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yürümüyoruz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.)</a:t>
                      </a:r>
                      <a:endParaRPr lang="en-US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Are we walking?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 </a:t>
                      </a:r>
                      <a:endParaRPr lang="tr-TR" sz="17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7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Biz 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yürüyor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muyuz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?)</a:t>
                      </a:r>
                      <a:endParaRPr lang="en-US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 are walking. </a:t>
                      </a:r>
                      <a:endParaRPr lang="tr-TR" sz="17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7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Siz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yürüyorsunuz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.)</a:t>
                      </a:r>
                      <a:endParaRPr lang="en-US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You are not walking. </a:t>
                      </a:r>
                      <a:endParaRPr lang="tr-TR" sz="17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7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Siz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yürümüyorsunuz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.)</a:t>
                      </a:r>
                      <a:endParaRPr lang="en-US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Are you walking?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 </a:t>
                      </a:r>
                      <a:endParaRPr lang="tr-TR" sz="17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7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Siz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yürüyor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musunuz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?)</a:t>
                      </a:r>
                      <a:endParaRPr lang="en-US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They are walking.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 </a:t>
                      </a:r>
                      <a:endParaRPr lang="tr-TR" sz="1700" i="1" dirty="0" smtClean="0"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7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Onlar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yürüyorlar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.)</a:t>
                      </a:r>
                      <a:endParaRPr lang="en-US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They are not walking. </a:t>
                      </a:r>
                      <a:endParaRPr lang="tr-TR" sz="17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7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Onlar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yürümüyorlar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.)</a:t>
                      </a:r>
                      <a:endParaRPr lang="en-US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Are they walking? </a:t>
                      </a:r>
                      <a:endParaRPr lang="tr-TR" sz="1700" dirty="0" smtClean="0">
                        <a:solidFill>
                          <a:srgbClr val="0000FF"/>
                        </a:solidFill>
                        <a:latin typeface="Comic Sans MS" pitchFamily="66" charset="0"/>
                      </a:endParaRPr>
                    </a:p>
                    <a:p>
                      <a:pPr fontAlgn="t"/>
                      <a:r>
                        <a:rPr lang="en-US" sz="1700" i="1" dirty="0" smtClean="0">
                          <a:latin typeface="Comic Sans MS" pitchFamily="66" charset="0"/>
                        </a:rPr>
                        <a:t>(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Onlar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yürüyorlar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700" i="1" dirty="0" err="1">
                          <a:latin typeface="Comic Sans MS" pitchFamily="66" charset="0"/>
                        </a:rPr>
                        <a:t>mı</a:t>
                      </a:r>
                      <a:r>
                        <a:rPr lang="en-US" sz="1700" i="1" dirty="0">
                          <a:latin typeface="Comic Sans MS" pitchFamily="66" charset="0"/>
                        </a:rPr>
                        <a:t>?)</a:t>
                      </a:r>
                      <a:endParaRPr lang="en-US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500042"/>
            <a:ext cx="7773338" cy="953094"/>
          </a:xfrm>
        </p:spPr>
        <p:txBody>
          <a:bodyPr>
            <a:normAutofit/>
          </a:bodyPr>
          <a:lstStyle/>
          <a:p>
            <a:r>
              <a:rPr lang="tr-TR" sz="2000" b="1" cap="none" dirty="0" smtClean="0">
                <a:solidFill>
                  <a:srgbClr val="FF0000"/>
                </a:solidFill>
                <a:latin typeface="Comic Sans MS" pitchFamily="66" charset="0"/>
              </a:rPr>
              <a:t>PRESENT CONTINUOUS TENSE VE </a:t>
            </a:r>
            <a:br>
              <a:rPr lang="tr-TR" sz="2000" b="1" cap="none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tr-TR" sz="2000" b="1" cap="none" dirty="0" smtClean="0">
                <a:solidFill>
                  <a:srgbClr val="FF0000"/>
                </a:solidFill>
                <a:latin typeface="Comic Sans MS" pitchFamily="66" charset="0"/>
              </a:rPr>
              <a:t>SIMPLE PRESENT TENSE’İN KARŞILAŞTIRILMASI</a:t>
            </a:r>
            <a:endParaRPr lang="tr-TR" sz="2000" cap="none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sz="quarter" idx="13"/>
          </p:nvPr>
        </p:nvGraphicFramePr>
        <p:xfrm>
          <a:off x="685800" y="2366963"/>
          <a:ext cx="77724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9142"/>
                <a:gridCol w="3243258"/>
              </a:tblGrid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700" b="1" dirty="0" err="1">
                          <a:latin typeface="Comic Sans MS" pitchFamily="66" charset="0"/>
                        </a:rPr>
                        <a:t>Present</a:t>
                      </a:r>
                      <a:r>
                        <a:rPr lang="tr-TR" sz="1700" b="1" dirty="0">
                          <a:latin typeface="Comic Sans MS" pitchFamily="66" charset="0"/>
                        </a:rPr>
                        <a:t> </a:t>
                      </a:r>
                      <a:r>
                        <a:rPr lang="tr-TR" sz="1700" b="1" dirty="0" err="1">
                          <a:latin typeface="Comic Sans MS" pitchFamily="66" charset="0"/>
                        </a:rPr>
                        <a:t>Continuous</a:t>
                      </a:r>
                      <a:r>
                        <a:rPr lang="tr-TR" sz="1700" b="1" dirty="0">
                          <a:latin typeface="Comic Sans MS" pitchFamily="66" charset="0"/>
                        </a:rPr>
                        <a:t> Tense</a:t>
                      </a:r>
                      <a:endParaRPr lang="tr-TR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700" b="1">
                          <a:latin typeface="Comic Sans MS" pitchFamily="66" charset="0"/>
                        </a:rPr>
                        <a:t>Simple Present Tense</a:t>
                      </a:r>
                      <a:endParaRPr lang="tr-TR" sz="17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700" b="1">
                          <a:latin typeface="Comic Sans MS" pitchFamily="66" charset="0"/>
                        </a:rPr>
                        <a:t>Geçici</a:t>
                      </a:r>
                      <a:endParaRPr lang="tr-TR" sz="17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700" b="1">
                          <a:latin typeface="Comic Sans MS" pitchFamily="66" charset="0"/>
                        </a:rPr>
                        <a:t>Devamlı</a:t>
                      </a:r>
                      <a:endParaRPr lang="tr-TR" sz="17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7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Paul is living with his friends for now.</a:t>
                      </a:r>
                      <a:r>
                        <a:rPr lang="tr-TR" sz="1700">
                          <a:latin typeface="Comic Sans MS" pitchFamily="66" charset="0"/>
                        </a:rPr>
                        <a:t/>
                      </a:r>
                      <a:br>
                        <a:rPr lang="tr-TR" sz="1700">
                          <a:latin typeface="Comic Sans MS" pitchFamily="66" charset="0"/>
                        </a:rPr>
                      </a:br>
                      <a:r>
                        <a:rPr lang="tr-TR" sz="1700">
                          <a:latin typeface="Comic Sans MS" pitchFamily="66" charset="0"/>
                        </a:rPr>
                        <a:t>Paul şu anda arkadaşlarıyla birlikte yaşıyor.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7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Paul lives in Leicester.</a:t>
                      </a:r>
                      <a:r>
                        <a:rPr lang="tr-TR" sz="1700">
                          <a:latin typeface="Comic Sans MS" pitchFamily="66" charset="0"/>
                        </a:rPr>
                        <a:t/>
                      </a:r>
                      <a:br>
                        <a:rPr lang="tr-TR" sz="1700">
                          <a:latin typeface="Comic Sans MS" pitchFamily="66" charset="0"/>
                        </a:rPr>
                      </a:br>
                      <a:r>
                        <a:rPr lang="tr-TR" sz="170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Paul Leicester’de yaşar.</a:t>
                      </a:r>
                      <a:endParaRPr lang="tr-TR" sz="17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7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John is running in the park.</a:t>
                      </a:r>
                      <a:r>
                        <a:rPr lang="en-US" sz="1700">
                          <a:latin typeface="Comic Sans MS" pitchFamily="66" charset="0"/>
                        </a:rPr>
                        <a:t/>
                      </a:r>
                      <a:br>
                        <a:rPr lang="en-US" sz="1700">
                          <a:latin typeface="Comic Sans MS" pitchFamily="66" charset="0"/>
                        </a:rPr>
                      </a:br>
                      <a:r>
                        <a:rPr lang="en-US" sz="1700">
                          <a:latin typeface="Comic Sans MS" pitchFamily="66" charset="0"/>
                        </a:rPr>
                        <a:t>John şu anda parkta koşuyor.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7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John runs.</a:t>
                      </a:r>
                      <a:r>
                        <a:rPr lang="tr-TR" sz="1700">
                          <a:latin typeface="Comic Sans MS" pitchFamily="66" charset="0"/>
                        </a:rPr>
                        <a:t/>
                      </a:r>
                      <a:br>
                        <a:rPr lang="tr-TR" sz="1700">
                          <a:latin typeface="Comic Sans MS" pitchFamily="66" charset="0"/>
                        </a:rPr>
                      </a:br>
                      <a:r>
                        <a:rPr lang="tr-TR" sz="170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John koşar.</a:t>
                      </a:r>
                      <a:endParaRPr lang="tr-TR" sz="170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7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 am walking to work.</a:t>
                      </a:r>
                      <a:r>
                        <a:rPr lang="en-US" sz="1700">
                          <a:latin typeface="Comic Sans MS" pitchFamily="66" charset="0"/>
                        </a:rPr>
                        <a:t/>
                      </a:r>
                      <a:br>
                        <a:rPr lang="en-US" sz="1700">
                          <a:latin typeface="Comic Sans MS" pitchFamily="66" charset="0"/>
                        </a:rPr>
                      </a:br>
                      <a:r>
                        <a:rPr lang="en-US" sz="1700">
                          <a:latin typeface="Comic Sans MS" pitchFamily="66" charset="0"/>
                        </a:rPr>
                        <a:t>Ben işe yürüyorum.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7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 walk to work.</a:t>
                      </a:r>
                      <a:r>
                        <a:rPr lang="en-US" sz="1700">
                          <a:latin typeface="Comic Sans MS" pitchFamily="66" charset="0"/>
                        </a:rPr>
                        <a:t/>
                      </a:r>
                      <a:br>
                        <a:rPr lang="en-US" sz="1700">
                          <a:latin typeface="Comic Sans MS" pitchFamily="66" charset="0"/>
                        </a:rPr>
                      </a:br>
                      <a:r>
                        <a:rPr lang="en-US" sz="170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Ben işe yürürüm</a:t>
                      </a:r>
                      <a:r>
                        <a:rPr lang="en-US" sz="1700">
                          <a:latin typeface="Comic Sans MS" pitchFamily="66" charset="0"/>
                        </a:rPr>
                        <a:t>.</a:t>
                      </a:r>
                    </a:p>
                  </a:txBody>
                  <a:tcPr marL="76200" marR="76200" marT="76200" marB="762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tr-TR" sz="170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 am speaking English right now.</a:t>
                      </a:r>
                      <a:r>
                        <a:rPr lang="tr-TR" sz="1700">
                          <a:latin typeface="Comic Sans MS" pitchFamily="66" charset="0"/>
                        </a:rPr>
                        <a:t/>
                      </a:r>
                      <a:br>
                        <a:rPr lang="tr-TR" sz="1700">
                          <a:latin typeface="Comic Sans MS" pitchFamily="66" charset="0"/>
                        </a:rPr>
                      </a:br>
                      <a:r>
                        <a:rPr lang="tr-TR" sz="1700">
                          <a:latin typeface="Comic Sans MS" pitchFamily="66" charset="0"/>
                        </a:rPr>
                        <a:t>Ben şu anda İngilizce konuşuyorum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I </a:t>
                      </a:r>
                      <a:r>
                        <a:rPr lang="tr-TR" sz="17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speak</a:t>
                      </a:r>
                      <a:r>
                        <a:rPr lang="tr-TR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 </a:t>
                      </a:r>
                      <a:r>
                        <a:rPr lang="tr-TR" sz="1700" dirty="0" err="1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English</a:t>
                      </a:r>
                      <a:r>
                        <a:rPr lang="tr-TR" sz="1700" dirty="0">
                          <a:solidFill>
                            <a:srgbClr val="0000FF"/>
                          </a:solidFill>
                          <a:latin typeface="Comic Sans MS" pitchFamily="66" charset="0"/>
                        </a:rPr>
                        <a:t>.</a:t>
                      </a:r>
                      <a:r>
                        <a:rPr lang="tr-TR" sz="1700" dirty="0">
                          <a:latin typeface="Comic Sans MS" pitchFamily="66" charset="0"/>
                        </a:rPr>
                        <a:t/>
                      </a:r>
                      <a:br>
                        <a:rPr lang="tr-TR" sz="1700" dirty="0">
                          <a:latin typeface="Comic Sans MS" pitchFamily="66" charset="0"/>
                        </a:rPr>
                      </a:br>
                      <a:r>
                        <a:rPr lang="tr-TR" sz="1700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Ben İngilizce konuşurum</a:t>
                      </a:r>
                      <a:endParaRPr lang="tr-TR" sz="1700" dirty="0">
                        <a:latin typeface="Comic Sans MS" pitchFamily="66" charset="0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  <p:sp>
        <p:nvSpPr>
          <p:cNvPr id="6" name="5 Metin kutusu"/>
          <p:cNvSpPr txBox="1"/>
          <p:nvPr/>
        </p:nvSpPr>
        <p:spPr>
          <a:xfrm>
            <a:off x="642910" y="1428736"/>
            <a:ext cx="8001056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tr-TR" sz="1700" dirty="0" err="1" smtClean="0">
                <a:latin typeface="Comic Sans MS" pitchFamily="66" charset="0"/>
              </a:rPr>
              <a:t>Present</a:t>
            </a:r>
            <a:r>
              <a:rPr lang="tr-TR" sz="1700" dirty="0" smtClean="0">
                <a:latin typeface="Comic Sans MS" pitchFamily="66" charset="0"/>
              </a:rPr>
              <a:t> </a:t>
            </a:r>
            <a:r>
              <a:rPr lang="tr-TR" sz="1700" dirty="0" err="1">
                <a:latin typeface="Comic Sans MS" pitchFamily="66" charset="0"/>
              </a:rPr>
              <a:t>Continuous</a:t>
            </a:r>
            <a:r>
              <a:rPr lang="tr-TR" sz="1700" dirty="0">
                <a:latin typeface="Comic Sans MS" pitchFamily="66" charset="0"/>
              </a:rPr>
              <a:t> Tense ile anlatılanlar geçicidir ve değişebilecek şeylerdir. </a:t>
            </a:r>
            <a:r>
              <a:rPr lang="tr-TR" sz="1700" dirty="0" err="1">
                <a:latin typeface="Comic Sans MS" pitchFamily="66" charset="0"/>
              </a:rPr>
              <a:t>Simple</a:t>
            </a:r>
            <a:r>
              <a:rPr lang="tr-TR" sz="1700" dirty="0">
                <a:latin typeface="Comic Sans MS" pitchFamily="66" charset="0"/>
              </a:rPr>
              <a:t> </a:t>
            </a:r>
            <a:r>
              <a:rPr lang="tr-TR" sz="1700" dirty="0" err="1">
                <a:latin typeface="Comic Sans MS" pitchFamily="66" charset="0"/>
              </a:rPr>
              <a:t>Present</a:t>
            </a:r>
            <a:r>
              <a:rPr lang="tr-TR" sz="1700" dirty="0">
                <a:latin typeface="Comic Sans MS" pitchFamily="66" charset="0"/>
              </a:rPr>
              <a:t> Tense ile anlatılanlar ise daha genel ve kalıcı şeylerdir.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tr-TR" sz="2400" b="1" cap="none" dirty="0" smtClean="0">
                <a:latin typeface="Comic Sans MS" pitchFamily="66" charset="0"/>
              </a:rPr>
              <a:t>Bazı fiiller, </a:t>
            </a:r>
            <a:r>
              <a:rPr lang="tr-TR" sz="2400" b="1" cap="none" dirty="0" err="1" smtClean="0">
                <a:latin typeface="Comic Sans MS" pitchFamily="66" charset="0"/>
              </a:rPr>
              <a:t>Present</a:t>
            </a:r>
            <a:r>
              <a:rPr lang="tr-TR" sz="2400" b="1" cap="none" dirty="0" smtClean="0">
                <a:latin typeface="Comic Sans MS" pitchFamily="66" charset="0"/>
              </a:rPr>
              <a:t> </a:t>
            </a:r>
            <a:r>
              <a:rPr lang="tr-TR" sz="2400" b="1" cap="none" dirty="0" err="1" smtClean="0">
                <a:latin typeface="Comic Sans MS" pitchFamily="66" charset="0"/>
              </a:rPr>
              <a:t>Continuous</a:t>
            </a:r>
            <a:r>
              <a:rPr lang="tr-TR" sz="2400" b="1" cap="none" dirty="0" smtClean="0">
                <a:latin typeface="Comic Sans MS" pitchFamily="66" charset="0"/>
              </a:rPr>
              <a:t> Tense ile </a:t>
            </a:r>
            <a:r>
              <a:rPr lang="tr-TR" sz="2400" b="1" cap="none" dirty="0" smtClean="0">
                <a:latin typeface="Comic Sans MS" pitchFamily="66" charset="0"/>
              </a:rPr>
              <a:t>anlam bakımından kullanılmaya uygun değildir. 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tr-TR" cap="none" dirty="0" err="1" smtClean="0">
                <a:latin typeface="Comic Sans MS" pitchFamily="66" charset="0"/>
              </a:rPr>
              <a:t>to</a:t>
            </a:r>
            <a:r>
              <a:rPr lang="tr-TR" cap="none" dirty="0" smtClean="0">
                <a:latin typeface="Comic Sans MS" pitchFamily="66" charset="0"/>
              </a:rPr>
              <a:t> </a:t>
            </a:r>
            <a:r>
              <a:rPr lang="tr-TR" cap="none" dirty="0" err="1" smtClean="0">
                <a:latin typeface="Comic Sans MS" pitchFamily="66" charset="0"/>
              </a:rPr>
              <a:t>belong</a:t>
            </a:r>
            <a:r>
              <a:rPr lang="tr-TR" cap="none" dirty="0" smtClean="0">
                <a:latin typeface="Comic Sans MS" pitchFamily="66" charset="0"/>
              </a:rPr>
              <a:t> (ait olmak) </a:t>
            </a:r>
          </a:p>
          <a:p>
            <a:pPr>
              <a:buFont typeface="Wingdings" pitchFamily="2" charset="2"/>
              <a:buChar char="q"/>
            </a:pPr>
            <a:r>
              <a:rPr lang="tr-TR" cap="none" dirty="0" err="1" smtClean="0">
                <a:latin typeface="Comic Sans MS" pitchFamily="66" charset="0"/>
              </a:rPr>
              <a:t>to</a:t>
            </a:r>
            <a:r>
              <a:rPr lang="tr-TR" cap="none" dirty="0" smtClean="0">
                <a:latin typeface="Comic Sans MS" pitchFamily="66" charset="0"/>
              </a:rPr>
              <a:t> </a:t>
            </a:r>
            <a:r>
              <a:rPr lang="tr-TR" cap="none" dirty="0" err="1" smtClean="0">
                <a:latin typeface="Comic Sans MS" pitchFamily="66" charset="0"/>
              </a:rPr>
              <a:t>cost</a:t>
            </a:r>
            <a:r>
              <a:rPr lang="tr-TR" cap="none" dirty="0" smtClean="0">
                <a:latin typeface="Comic Sans MS" pitchFamily="66" charset="0"/>
              </a:rPr>
              <a:t> (mal olmak) </a:t>
            </a:r>
          </a:p>
          <a:p>
            <a:pPr>
              <a:buFont typeface="Wingdings" pitchFamily="2" charset="2"/>
              <a:buChar char="q"/>
            </a:pPr>
            <a:r>
              <a:rPr lang="tr-TR" cap="none" dirty="0" err="1" smtClean="0">
                <a:latin typeface="Comic Sans MS" pitchFamily="66" charset="0"/>
              </a:rPr>
              <a:t>to</a:t>
            </a:r>
            <a:r>
              <a:rPr lang="tr-TR" cap="none" dirty="0" smtClean="0">
                <a:latin typeface="Comic Sans MS" pitchFamily="66" charset="0"/>
              </a:rPr>
              <a:t> </a:t>
            </a:r>
            <a:r>
              <a:rPr lang="tr-TR" cap="none" dirty="0" err="1" smtClean="0">
                <a:latin typeface="Comic Sans MS" pitchFamily="66" charset="0"/>
              </a:rPr>
              <a:t>hate</a:t>
            </a:r>
            <a:r>
              <a:rPr lang="tr-TR" cap="none" dirty="0" smtClean="0">
                <a:latin typeface="Comic Sans MS" pitchFamily="66" charset="0"/>
              </a:rPr>
              <a:t> (nefret etmek) </a:t>
            </a:r>
          </a:p>
          <a:p>
            <a:pPr>
              <a:buFont typeface="Wingdings" pitchFamily="2" charset="2"/>
              <a:buChar char="q"/>
            </a:pPr>
            <a:r>
              <a:rPr lang="tr-TR" cap="none" dirty="0" err="1" smtClean="0">
                <a:latin typeface="Comic Sans MS" pitchFamily="66" charset="0"/>
              </a:rPr>
              <a:t>to</a:t>
            </a:r>
            <a:r>
              <a:rPr lang="tr-TR" cap="none" dirty="0" smtClean="0">
                <a:latin typeface="Comic Sans MS" pitchFamily="66" charset="0"/>
              </a:rPr>
              <a:t> </a:t>
            </a:r>
            <a:r>
              <a:rPr lang="tr-TR" cap="none" dirty="0" err="1" smtClean="0">
                <a:latin typeface="Comic Sans MS" pitchFamily="66" charset="0"/>
              </a:rPr>
              <a:t>have</a:t>
            </a:r>
            <a:r>
              <a:rPr lang="tr-TR" cap="none" dirty="0" smtClean="0">
                <a:latin typeface="Comic Sans MS" pitchFamily="66" charset="0"/>
              </a:rPr>
              <a:t> (sahip olmak)  </a:t>
            </a:r>
          </a:p>
          <a:p>
            <a:pPr>
              <a:buFont typeface="Wingdings" pitchFamily="2" charset="2"/>
              <a:buChar char="q"/>
            </a:pPr>
            <a:r>
              <a:rPr lang="tr-TR" cap="none" dirty="0" err="1" smtClean="0">
                <a:latin typeface="Comic Sans MS" pitchFamily="66" charset="0"/>
              </a:rPr>
              <a:t>to</a:t>
            </a:r>
            <a:r>
              <a:rPr lang="tr-TR" cap="none" dirty="0" smtClean="0">
                <a:latin typeface="Comic Sans MS" pitchFamily="66" charset="0"/>
              </a:rPr>
              <a:t> </a:t>
            </a:r>
            <a:r>
              <a:rPr lang="tr-TR" cap="none" dirty="0" err="1" smtClean="0">
                <a:latin typeface="Comic Sans MS" pitchFamily="66" charset="0"/>
              </a:rPr>
              <a:t>hear</a:t>
            </a:r>
            <a:r>
              <a:rPr lang="tr-TR" cap="none" dirty="0" smtClean="0">
                <a:latin typeface="Comic Sans MS" pitchFamily="66" charset="0"/>
              </a:rPr>
              <a:t> (duymak) </a:t>
            </a:r>
          </a:p>
          <a:p>
            <a:pPr>
              <a:buFont typeface="Wingdings" pitchFamily="2" charset="2"/>
              <a:buChar char="q"/>
            </a:pPr>
            <a:r>
              <a:rPr lang="tr-TR" cap="none" dirty="0" err="1" smtClean="0">
                <a:latin typeface="Comic Sans MS" pitchFamily="66" charset="0"/>
              </a:rPr>
              <a:t>to</a:t>
            </a:r>
            <a:r>
              <a:rPr lang="tr-TR" cap="none" dirty="0" smtClean="0">
                <a:latin typeface="Comic Sans MS" pitchFamily="66" charset="0"/>
              </a:rPr>
              <a:t> </a:t>
            </a:r>
            <a:r>
              <a:rPr lang="tr-TR" cap="none" dirty="0" err="1" smtClean="0">
                <a:latin typeface="Comic Sans MS" pitchFamily="66" charset="0"/>
              </a:rPr>
              <a:t>know</a:t>
            </a:r>
            <a:r>
              <a:rPr lang="tr-TR" cap="none" dirty="0" smtClean="0">
                <a:latin typeface="Comic Sans MS" pitchFamily="66" charset="0"/>
              </a:rPr>
              <a:t>(bilmek) </a:t>
            </a:r>
          </a:p>
          <a:p>
            <a:pPr>
              <a:buFont typeface="Wingdings" pitchFamily="2" charset="2"/>
              <a:buChar char="q"/>
            </a:pPr>
            <a:r>
              <a:rPr lang="tr-TR" cap="none" dirty="0" err="1" smtClean="0">
                <a:latin typeface="Comic Sans MS" pitchFamily="66" charset="0"/>
              </a:rPr>
              <a:t>to</a:t>
            </a:r>
            <a:r>
              <a:rPr lang="tr-TR" cap="none" dirty="0" smtClean="0">
                <a:latin typeface="Comic Sans MS" pitchFamily="66" charset="0"/>
              </a:rPr>
              <a:t> </a:t>
            </a:r>
            <a:r>
              <a:rPr lang="tr-TR" cap="none" dirty="0" err="1" smtClean="0">
                <a:latin typeface="Comic Sans MS" pitchFamily="66" charset="0"/>
              </a:rPr>
              <a:t>like</a:t>
            </a:r>
            <a:r>
              <a:rPr lang="tr-TR" cap="none" dirty="0" smtClean="0">
                <a:latin typeface="Comic Sans MS" pitchFamily="66" charset="0"/>
              </a:rPr>
              <a:t> (beğenmek) </a:t>
            </a:r>
          </a:p>
          <a:p>
            <a:pPr>
              <a:buFont typeface="Wingdings" pitchFamily="2" charset="2"/>
              <a:buChar char="q"/>
            </a:pPr>
            <a:r>
              <a:rPr lang="tr-TR" cap="none" dirty="0" err="1" smtClean="0">
                <a:latin typeface="Comic Sans MS" pitchFamily="66" charset="0"/>
              </a:rPr>
              <a:t>to</a:t>
            </a:r>
            <a:r>
              <a:rPr lang="tr-TR" cap="none" dirty="0" smtClean="0">
                <a:latin typeface="Comic Sans MS" pitchFamily="66" charset="0"/>
              </a:rPr>
              <a:t> </a:t>
            </a:r>
            <a:r>
              <a:rPr lang="tr-TR" cap="none" dirty="0" err="1" smtClean="0">
                <a:latin typeface="Comic Sans MS" pitchFamily="66" charset="0"/>
              </a:rPr>
              <a:t>love</a:t>
            </a:r>
            <a:r>
              <a:rPr lang="tr-TR" cap="none" dirty="0" smtClean="0">
                <a:latin typeface="Comic Sans MS" pitchFamily="66" charset="0"/>
              </a:rPr>
              <a:t> (sevmek) </a:t>
            </a:r>
            <a:endParaRPr lang="tr-TR" cap="none" dirty="0" smtClean="0">
              <a:latin typeface="Comic Sans MS" pitchFamily="66" charset="0"/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tr-TR" cap="none" dirty="0" err="1" smtClean="0">
                <a:latin typeface="Comic Sans MS" pitchFamily="66" charset="0"/>
              </a:rPr>
              <a:t>to</a:t>
            </a:r>
            <a:r>
              <a:rPr lang="tr-TR" cap="none" dirty="0" smtClean="0">
                <a:latin typeface="Comic Sans MS" pitchFamily="66" charset="0"/>
              </a:rPr>
              <a:t> </a:t>
            </a:r>
            <a:r>
              <a:rPr lang="tr-TR" cap="none" dirty="0" err="1" smtClean="0">
                <a:latin typeface="Comic Sans MS" pitchFamily="66" charset="0"/>
              </a:rPr>
              <a:t>need</a:t>
            </a:r>
            <a:r>
              <a:rPr lang="tr-TR" cap="none" dirty="0" smtClean="0">
                <a:latin typeface="Comic Sans MS" pitchFamily="66" charset="0"/>
              </a:rPr>
              <a:t> (ihtiyacı olmak) </a:t>
            </a:r>
            <a:endParaRPr lang="tr-TR" cap="none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cap="none" dirty="0" err="1" smtClean="0">
                <a:latin typeface="Comic Sans MS" pitchFamily="66" charset="0"/>
              </a:rPr>
              <a:t>to</a:t>
            </a:r>
            <a:r>
              <a:rPr lang="tr-TR" cap="none" dirty="0" smtClean="0">
                <a:latin typeface="Comic Sans MS" pitchFamily="66" charset="0"/>
              </a:rPr>
              <a:t> </a:t>
            </a:r>
            <a:r>
              <a:rPr lang="tr-TR" cap="none" dirty="0" err="1" smtClean="0">
                <a:latin typeface="Comic Sans MS" pitchFamily="66" charset="0"/>
              </a:rPr>
              <a:t>own</a:t>
            </a:r>
            <a:r>
              <a:rPr lang="tr-TR" cap="none" dirty="0" smtClean="0">
                <a:latin typeface="Comic Sans MS" pitchFamily="66" charset="0"/>
              </a:rPr>
              <a:t> (sahip olmak) </a:t>
            </a:r>
            <a:endParaRPr lang="tr-TR" cap="none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cap="none" dirty="0" err="1" smtClean="0">
                <a:latin typeface="Comic Sans MS" pitchFamily="66" charset="0"/>
              </a:rPr>
              <a:t>to</a:t>
            </a:r>
            <a:r>
              <a:rPr lang="tr-TR" cap="none" dirty="0" smtClean="0">
                <a:latin typeface="Comic Sans MS" pitchFamily="66" charset="0"/>
              </a:rPr>
              <a:t> </a:t>
            </a:r>
            <a:r>
              <a:rPr lang="tr-TR" cap="none" dirty="0" err="1" smtClean="0">
                <a:latin typeface="Comic Sans MS" pitchFamily="66" charset="0"/>
              </a:rPr>
              <a:t>remember</a:t>
            </a:r>
            <a:r>
              <a:rPr lang="tr-TR" cap="none" dirty="0" smtClean="0">
                <a:latin typeface="Comic Sans MS" pitchFamily="66" charset="0"/>
              </a:rPr>
              <a:t> (hatırlamak) </a:t>
            </a:r>
            <a:endParaRPr lang="tr-TR" cap="none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cap="none" dirty="0" err="1" smtClean="0">
                <a:latin typeface="Comic Sans MS" pitchFamily="66" charset="0"/>
              </a:rPr>
              <a:t>to</a:t>
            </a:r>
            <a:r>
              <a:rPr lang="tr-TR" cap="none" dirty="0" smtClean="0">
                <a:latin typeface="Comic Sans MS" pitchFamily="66" charset="0"/>
              </a:rPr>
              <a:t> </a:t>
            </a:r>
            <a:r>
              <a:rPr lang="tr-TR" cap="none" dirty="0" err="1" smtClean="0">
                <a:latin typeface="Comic Sans MS" pitchFamily="66" charset="0"/>
              </a:rPr>
              <a:t>seem</a:t>
            </a:r>
            <a:r>
              <a:rPr lang="tr-TR" cap="none" dirty="0" smtClean="0">
                <a:latin typeface="Comic Sans MS" pitchFamily="66" charset="0"/>
              </a:rPr>
              <a:t> (görünmek) </a:t>
            </a:r>
            <a:endParaRPr lang="tr-TR" cap="none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cap="none" dirty="0" err="1" smtClean="0">
                <a:latin typeface="Comic Sans MS" pitchFamily="66" charset="0"/>
              </a:rPr>
              <a:t>to</a:t>
            </a:r>
            <a:r>
              <a:rPr lang="tr-TR" cap="none" dirty="0" smtClean="0">
                <a:latin typeface="Comic Sans MS" pitchFamily="66" charset="0"/>
              </a:rPr>
              <a:t> </a:t>
            </a:r>
            <a:r>
              <a:rPr lang="tr-TR" cap="none" dirty="0" err="1" smtClean="0">
                <a:latin typeface="Comic Sans MS" pitchFamily="66" charset="0"/>
              </a:rPr>
              <a:t>smell</a:t>
            </a:r>
            <a:r>
              <a:rPr lang="tr-TR" cap="none" dirty="0" smtClean="0">
                <a:latin typeface="Comic Sans MS" pitchFamily="66" charset="0"/>
              </a:rPr>
              <a:t> (koklamak) </a:t>
            </a:r>
            <a:endParaRPr lang="tr-TR" cap="none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cap="none" dirty="0" err="1" smtClean="0">
                <a:latin typeface="Comic Sans MS" pitchFamily="66" charset="0"/>
              </a:rPr>
              <a:t>to</a:t>
            </a:r>
            <a:r>
              <a:rPr lang="tr-TR" cap="none" dirty="0" smtClean="0">
                <a:latin typeface="Comic Sans MS" pitchFamily="66" charset="0"/>
              </a:rPr>
              <a:t> </a:t>
            </a:r>
            <a:r>
              <a:rPr lang="tr-TR" cap="none" dirty="0" err="1" smtClean="0">
                <a:latin typeface="Comic Sans MS" pitchFamily="66" charset="0"/>
              </a:rPr>
              <a:t>understand</a:t>
            </a:r>
            <a:r>
              <a:rPr lang="tr-TR" cap="none" dirty="0" smtClean="0">
                <a:latin typeface="Comic Sans MS" pitchFamily="66" charset="0"/>
              </a:rPr>
              <a:t> (anlamak) </a:t>
            </a:r>
          </a:p>
          <a:p>
            <a:pPr>
              <a:buFont typeface="Wingdings" pitchFamily="2" charset="2"/>
              <a:buChar char="q"/>
            </a:pPr>
            <a:r>
              <a:rPr lang="tr-TR" cap="none" dirty="0" err="1" smtClean="0">
                <a:latin typeface="Comic Sans MS" pitchFamily="66" charset="0"/>
              </a:rPr>
              <a:t>to</a:t>
            </a:r>
            <a:r>
              <a:rPr lang="tr-TR" cap="none" dirty="0" smtClean="0">
                <a:latin typeface="Comic Sans MS" pitchFamily="66" charset="0"/>
              </a:rPr>
              <a:t> </a:t>
            </a:r>
            <a:r>
              <a:rPr lang="tr-TR" cap="none" dirty="0" err="1" smtClean="0">
                <a:latin typeface="Comic Sans MS" pitchFamily="66" charset="0"/>
              </a:rPr>
              <a:t>want</a:t>
            </a:r>
            <a:r>
              <a:rPr lang="tr-TR" cap="none" dirty="0" smtClean="0">
                <a:latin typeface="Comic Sans MS" pitchFamily="66" charset="0"/>
              </a:rPr>
              <a:t> (istemek</a:t>
            </a:r>
            <a:r>
              <a:rPr lang="tr-TR" cap="none" dirty="0" smtClean="0">
                <a:latin typeface="Comic Sans MS" pitchFamily="66" charset="0"/>
              </a:rPr>
              <a:t>)</a:t>
            </a:r>
            <a:endParaRPr lang="tr-TR" cap="none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cap="none" dirty="0" smtClean="0">
                <a:latin typeface="Comic Sans MS" pitchFamily="66" charset="0"/>
              </a:rPr>
              <a:t> </a:t>
            </a:r>
            <a:endParaRPr lang="tr-TR" cap="none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36807301_TF34316244.potx" id="{F8BBB03F-00B0-4112-AA57-211D078A0F11}" vid="{7FAC0621-AE91-47A5-AFB6-43EAE191C12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762</TotalTime>
  <Words>2133</Words>
  <Application>Microsoft Office PowerPoint</Application>
  <PresentationFormat>Ekran Gösterisi (4:3)</PresentationFormat>
  <Paragraphs>913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33</vt:i4>
      </vt:variant>
    </vt:vector>
  </HeadingPairs>
  <TitlesOfParts>
    <vt:vector size="34" baseType="lpstr">
      <vt:lpstr>Tema1</vt:lpstr>
      <vt:lpstr>ENGLISH TENSES</vt:lpstr>
      <vt:lpstr>  Simple Present Tense</vt:lpstr>
      <vt:lpstr>Simple Present Tense’in kullanıldığı alanlar;</vt:lpstr>
      <vt:lpstr>Simple Present Tense’in kullanıldığı alanlar;</vt:lpstr>
      <vt:lpstr>Simple Present Tense ile Soru Zarflı Cümleler</vt:lpstr>
      <vt:lpstr>Dikkat!!!</vt:lpstr>
      <vt:lpstr>Present Continuous Tense (Şimdiki Zaman)</vt:lpstr>
      <vt:lpstr>PRESENT CONTINUOUS TENSE VE  SIMPLE PRESENT TENSE’İN KARŞILAŞTIRILMASI</vt:lpstr>
      <vt:lpstr>Bazı fiiller, Present Continuous Tense ile anlam bakımından kullanılmaya uygun değildir. </vt:lpstr>
      <vt:lpstr>Future Tense (Gelecek Zaman)</vt:lpstr>
      <vt:lpstr>"To Be Going To" Kalıbı</vt:lpstr>
      <vt:lpstr>Future Continuous Tense (Gelecekte Devamlılık)  </vt:lpstr>
      <vt:lpstr>Future Continuous Tense Soru Zarflı Cümleler</vt:lpstr>
      <vt:lpstr>Dikkat!!!</vt:lpstr>
      <vt:lpstr>Simple Past Tense</vt:lpstr>
      <vt:lpstr>Simple Past Tense</vt:lpstr>
      <vt:lpstr>Simple Past Tense İle Soru Zarflı Cümleler </vt:lpstr>
      <vt:lpstr>Past Continuous Tense   (Sürekli Geçmiş Zaman veya Şimdiki Zamanın Hikâyesi)</vt:lpstr>
      <vt:lpstr>Past Continuous Tense Soru Zarflı Cümleler </vt:lpstr>
      <vt:lpstr>Present Perfect Tense   (Bir işin geçmişte herhangi bir belirsiz zamanda yapıldığını ifade eder)</vt:lpstr>
      <vt:lpstr>Slayt 21</vt:lpstr>
      <vt:lpstr>Dikkat!!!</vt:lpstr>
      <vt:lpstr>Present Perfect Continuous Tense   (Bir işin şimdiye kadar yapıldığını ve şu anda yapılmasının devam ettiğini anlatır)</vt:lpstr>
      <vt:lpstr>Present Perfect Continous Tense  (Olumsuz Cümleler)</vt:lpstr>
      <vt:lpstr>Present Perfect Continuous Tense (Soru Cümleleri)</vt:lpstr>
      <vt:lpstr>Past Perfect Tense   (Önceki Geçmiş Zaman Veya Geçmiş Zamanın Hikayesi) </vt:lpstr>
      <vt:lpstr>Future Perfect Tense  (Bir işin ne zaman yapılacağı belli değil ne zamana kadar bitirilmiş olacağı önemlidir)</vt:lpstr>
      <vt:lpstr>Past Perfect Continuous Tense  (Bir işin geçmişte bir zamanda yapılmış olduğunu ve belli bir süre devam etmiş olduğunu anlatır)</vt:lpstr>
      <vt:lpstr>Past Perfect Continuous Tense  (Olumsuz Cümleler)</vt:lpstr>
      <vt:lpstr>Past Perfect Continouos Tense  (Soru Cümleleri)</vt:lpstr>
      <vt:lpstr>Future Perfect Continuous Tense  (Gelecek zamanda devam edecek bir işi anlatır.)</vt:lpstr>
      <vt:lpstr>Future Perfect Continuous Tense  (Olumsuz Cümleler)</vt:lpstr>
      <vt:lpstr>Future Perfect Continuouns Tense (Soru Cümleleri)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User</cp:lastModifiedBy>
  <cp:revision>23</cp:revision>
  <dcterms:created xsi:type="dcterms:W3CDTF">2020-05-08T13:46:26Z</dcterms:created>
  <dcterms:modified xsi:type="dcterms:W3CDTF">2020-05-09T02:29:22Z</dcterms:modified>
</cp:coreProperties>
</file>