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Bononun Devri</a:t>
            </a:r>
            <a:endParaRPr lang="tr-TR" b="1" dirty="0"/>
          </a:p>
        </p:txBody>
      </p:sp>
      <p:sp>
        <p:nvSpPr>
          <p:cNvPr id="3" name="2 İçerik Yer Tutucusu"/>
          <p:cNvSpPr>
            <a:spLocks noGrp="1"/>
          </p:cNvSpPr>
          <p:nvPr>
            <p:ph idx="1"/>
          </p:nvPr>
        </p:nvSpPr>
        <p:spPr/>
        <p:txBody>
          <a:bodyPr>
            <a:normAutofit fontScale="85000" lnSpcReduction="20000"/>
          </a:bodyPr>
          <a:lstStyle/>
          <a:p>
            <a:r>
              <a:rPr lang="tr-TR" dirty="0" smtClean="0"/>
              <a:t>Bononun devir şekli bononun türüne göre değişkenlik arz eder:</a:t>
            </a:r>
          </a:p>
          <a:p>
            <a:r>
              <a:rPr lang="tr-TR" dirty="0" smtClean="0"/>
              <a:t>Emre yazılı bonolar ciro ve zilyetliğin geçirilmesi yoluyla devredilebilir. Bononun cirosuna ilişkin olarak yukarıda anlatılan poliçenin cirosuna ilişkin hükümler uygulama alanı bulur.</a:t>
            </a:r>
          </a:p>
          <a:p>
            <a:r>
              <a:rPr lang="tr-TR" dirty="0" smtClean="0"/>
              <a:t>Nama yazılı bonolar ise alacağın devri niteliğindeki bir yazılı devir beyanı ve zilyetliğin geçirilmesi yoluyla devrolunur. </a:t>
            </a:r>
          </a:p>
          <a:p>
            <a:r>
              <a:rPr lang="tr-TR" dirty="0" smtClean="0"/>
              <a:t>Bononun cirosuna ilişkin olarak poliçenin cirosuna dair TTK m. 681-690 arasındaki hükümler uygulama alanına sahiptir.</a:t>
            </a:r>
          </a:p>
          <a:p>
            <a:endParaRPr lang="tr-TR" dirty="0"/>
          </a:p>
        </p:txBody>
      </p:sp>
    </p:spTree>
    <p:extLst>
      <p:ext uri="{BB962C8B-B14F-4D97-AF65-F5344CB8AC3E}">
        <p14:creationId xmlns:p14="http://schemas.microsoft.com/office/powerpoint/2010/main" val="714056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Bononun Ödenmesi</a:t>
            </a:r>
            <a:endParaRPr lang="tr-TR" b="1" dirty="0"/>
          </a:p>
        </p:txBody>
      </p:sp>
      <p:sp>
        <p:nvSpPr>
          <p:cNvPr id="3" name="2 İçerik Yer Tutucusu"/>
          <p:cNvSpPr>
            <a:spLocks noGrp="1"/>
          </p:cNvSpPr>
          <p:nvPr>
            <p:ph idx="1"/>
          </p:nvPr>
        </p:nvSpPr>
        <p:spPr/>
        <p:txBody>
          <a:bodyPr>
            <a:normAutofit/>
          </a:bodyPr>
          <a:lstStyle/>
          <a:p>
            <a:r>
              <a:rPr lang="tr-TR" sz="2200" dirty="0" smtClean="0"/>
              <a:t>Türk Ticaret Kanunu’nun 778/1(c) ve (d) bentleri gereği poliçede vadeye dair 703 ilâ 707 ile ödeme hakkındaki 708 ilâ 712. maddeleri bonolara da uygulanır. </a:t>
            </a:r>
          </a:p>
          <a:p>
            <a:endParaRPr lang="tr-TR" sz="2200" dirty="0" smtClean="0"/>
          </a:p>
          <a:p>
            <a:r>
              <a:rPr lang="tr-TR" sz="2200" dirty="0" smtClean="0"/>
              <a:t>Yalnız, söz konusu düzenlemeleri bononun niteliğine uygun şekilde yorumlamak gerekir. Bu noktada altının çizilmesi gereken husus bonoda “muhatap” kavramının söz konusu olmayışıdır. Poliçede asli borçlu kabul eden muhatap iken bonoda düzenleyen asli borçludur. Bonoda düzenleyenin herhangi bir kabul işleminde bulunması da gerekmez. Ancak bir bonoyu düzenleyen kişi, tıpkı bir poliçeyi kabul eden gibi sorumludur (TTK m. 779/1).</a:t>
            </a:r>
          </a:p>
          <a:p>
            <a:endParaRPr lang="tr-TR" sz="2200" dirty="0" smtClean="0"/>
          </a:p>
          <a:p>
            <a:endParaRPr lang="tr-TR" sz="2200" dirty="0"/>
          </a:p>
        </p:txBody>
      </p:sp>
    </p:spTree>
    <p:extLst>
      <p:ext uri="{BB962C8B-B14F-4D97-AF65-F5344CB8AC3E}">
        <p14:creationId xmlns:p14="http://schemas.microsoft.com/office/powerpoint/2010/main" val="985141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Bononun Ödenmemesi</a:t>
            </a:r>
            <a:endParaRPr lang="tr-TR" b="1" dirty="0"/>
          </a:p>
        </p:txBody>
      </p:sp>
      <p:sp>
        <p:nvSpPr>
          <p:cNvPr id="3" name="2 İçerik Yer Tutucusu"/>
          <p:cNvSpPr>
            <a:spLocks noGrp="1"/>
          </p:cNvSpPr>
          <p:nvPr>
            <p:ph idx="1"/>
          </p:nvPr>
        </p:nvSpPr>
        <p:spPr/>
        <p:txBody>
          <a:bodyPr>
            <a:normAutofit fontScale="70000" lnSpcReduction="20000"/>
          </a:bodyPr>
          <a:lstStyle/>
          <a:p>
            <a:r>
              <a:rPr lang="tr-TR" dirty="0" smtClean="0"/>
              <a:t>Türk Ticaret Kanunu’nun 778/1(d) bendi gereği poliçede ödememe hâlinde başvurma haklarına dair 713 ilâ 727 ve 729 ilâ 732. maddeleri bonolar için de uygulama alanına sahiptir.</a:t>
            </a:r>
          </a:p>
          <a:p>
            <a:endParaRPr lang="tr-TR" dirty="0" smtClean="0"/>
          </a:p>
          <a:p>
            <a:r>
              <a:rPr lang="tr-TR" dirty="0" smtClean="0"/>
              <a:t>Ancak poliçe açısından başvurma hakkının doğmasıyla düzenleyene gitme imkanı doğarken bonolarda düzenleyen senedin başvurma borçlusu değil, asli borçlusudur. </a:t>
            </a:r>
          </a:p>
          <a:p>
            <a:endParaRPr lang="tr-TR" dirty="0" smtClean="0"/>
          </a:p>
          <a:p>
            <a:r>
              <a:rPr lang="tr-TR" dirty="0" smtClean="0"/>
              <a:t>Asli borçlu olmanın vurgulanmasında yarar olan iki sonucu ise; kendisini senet dolayısıyla sorumlu tutabilmek için kimseye gitmenin ve protesto çekmek gibi bir şekli işlemin gerekmemesi ve senedi ödediği takdirde kambiyo ilişkisinden doğan borcun sona ermesidir.</a:t>
            </a:r>
          </a:p>
          <a:p>
            <a:endParaRPr lang="tr-TR" dirty="0"/>
          </a:p>
        </p:txBody>
      </p:sp>
    </p:spTree>
    <p:extLst>
      <p:ext uri="{BB962C8B-B14F-4D97-AF65-F5344CB8AC3E}">
        <p14:creationId xmlns:p14="http://schemas.microsoft.com/office/powerpoint/2010/main" val="419339879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257</Words>
  <Application>Microsoft Office PowerPoint</Application>
  <PresentationFormat>Ekran Gösterisi (4:3)</PresentationFormat>
  <Paragraphs>15</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Bononun Devri</vt:lpstr>
      <vt:lpstr>Bononun Ödenmesi</vt:lpstr>
      <vt:lpstr>Bononun Ödenmemesi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Bononun Devri</dc:title>
  <dc:creator>KORKUT OZKORKUT</dc:creator>
  <cp:lastModifiedBy>KORKUT OZKORKUT</cp:lastModifiedBy>
  <cp:revision>1</cp:revision>
  <dcterms:created xsi:type="dcterms:W3CDTF">2019-12-23T12:03:43Z</dcterms:created>
  <dcterms:modified xsi:type="dcterms:W3CDTF">2019-12-23T12:15:46Z</dcterms:modified>
</cp:coreProperties>
</file>